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26"/>
  </p:notesMasterIdLst>
  <p:sldIdLst>
    <p:sldId id="256" r:id="rId8"/>
    <p:sldId id="263" r:id="rId9"/>
    <p:sldId id="257" r:id="rId10"/>
    <p:sldId id="264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8" r:id="rId2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</a:t>
            </a:r>
            <a:r>
              <a:rPr lang="en-US" dirty="0" err="1" smtClean="0"/>
              <a:t>WorkFLow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54" y="1619250"/>
            <a:ext cx="5488491" cy="4500563"/>
          </a:xfrm>
        </p:spPr>
      </p:pic>
    </p:spTree>
    <p:extLst>
      <p:ext uri="{BB962C8B-B14F-4D97-AF65-F5344CB8AC3E}">
        <p14:creationId xmlns:p14="http://schemas.microsoft.com/office/powerpoint/2010/main" val="2265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There are 3 ways to define </a:t>
            </a:r>
            <a:r>
              <a:rPr lang="en-US" sz="3600" dirty="0" err="1"/>
              <a:t>DBContext</a:t>
            </a:r>
            <a:r>
              <a:rPr lang="en-US" sz="3600" dirty="0"/>
              <a:t> Model with EF:</a:t>
            </a:r>
          </a:p>
          <a:p>
            <a:pPr lvl="1"/>
            <a:r>
              <a:rPr lang="en-US" sz="3200" dirty="0"/>
              <a:t>Database First</a:t>
            </a:r>
          </a:p>
          <a:p>
            <a:pPr lvl="1"/>
            <a:r>
              <a:rPr lang="en-US" sz="3200" dirty="0"/>
              <a:t>Model First</a:t>
            </a:r>
          </a:p>
          <a:p>
            <a:pPr lvl="1"/>
            <a:r>
              <a:rPr lang="en-US" sz="3200" dirty="0"/>
              <a:t>Code First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Classes</a:t>
            </a:r>
          </a:p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ModelBuild</a:t>
            </a:r>
            <a:r>
              <a:rPr lang="en-US" dirty="0"/>
              <a:t> (runtime)</a:t>
            </a:r>
          </a:p>
          <a:p>
            <a:pPr lvl="1"/>
            <a:r>
              <a:rPr lang="en-US" dirty="0"/>
              <a:t>Configurable by data annotations &amp; fluent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Use tools to visualize the model – Entity Framework Power Tools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Data</a:t>
            </a:r>
            <a:r>
              <a:rPr lang="en-US" dirty="0"/>
              <a:t> Layer</a:t>
            </a:r>
          </a:p>
          <a:p>
            <a:pPr lvl="1"/>
            <a:r>
              <a:rPr lang="en-US" sz="3200" dirty="0" err="1"/>
              <a:t>DbContext</a:t>
            </a:r>
            <a:endParaRPr lang="en-US" sz="3200" dirty="0"/>
          </a:p>
          <a:p>
            <a:pPr lvl="1"/>
            <a:r>
              <a:rPr lang="en-US" sz="3200" dirty="0" err="1"/>
              <a:t>DbSet</a:t>
            </a:r>
            <a:r>
              <a:rPr lang="en-US" sz="3200" dirty="0"/>
              <a:t>&lt;T</a:t>
            </a:r>
            <a:r>
              <a:rPr lang="en-US" sz="3200" dirty="0" smtClean="0"/>
              <a:t>&gt;</a:t>
            </a:r>
            <a:endParaRPr lang="en-US" sz="3200" dirty="0"/>
          </a:p>
          <a:p>
            <a:pPr lvl="2"/>
            <a:r>
              <a:rPr lang="en-US" sz="2800" dirty="0" smtClean="0"/>
              <a:t>Collection of </a:t>
            </a:r>
            <a:r>
              <a:rPr lang="en-US" sz="2800" dirty="0"/>
              <a:t>single object type</a:t>
            </a:r>
          </a:p>
          <a:p>
            <a:pPr lvl="2"/>
            <a:r>
              <a:rPr lang="en-US" sz="2800" dirty="0"/>
              <a:t>Add, Attach, Remove, Find</a:t>
            </a:r>
          </a:p>
          <a:p>
            <a:pPr lvl="2"/>
            <a:r>
              <a:rPr lang="en-US" sz="2800" dirty="0"/>
              <a:t>Use with </a:t>
            </a:r>
            <a:r>
              <a:rPr lang="en-US" sz="2800" dirty="0" err="1"/>
              <a:t>DbContext</a:t>
            </a:r>
            <a:r>
              <a:rPr lang="en-US" sz="2800" dirty="0"/>
              <a:t> to query database</a:t>
            </a:r>
          </a:p>
          <a:p>
            <a:pPr lvl="2"/>
            <a:r>
              <a:rPr lang="en-US" sz="2800" dirty="0"/>
              <a:t>Set for all domain object classes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Enable-migrations from Package Manager Console</a:t>
            </a:r>
          </a:p>
          <a:p>
            <a:pPr lvl="1"/>
            <a:r>
              <a:rPr lang="en-US" dirty="0"/>
              <a:t>enable-migrations –</a:t>
            </a:r>
            <a:r>
              <a:rPr lang="en-US" dirty="0" err="1"/>
              <a:t>EnableAutomaticMigrations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Migrations </a:t>
            </a:r>
            <a:r>
              <a:rPr lang="en-US" dirty="0"/>
              <a:t>can be:</a:t>
            </a:r>
          </a:p>
          <a:p>
            <a:pPr lvl="1"/>
            <a:r>
              <a:rPr lang="en-US" dirty="0"/>
              <a:t>Automatic</a:t>
            </a:r>
          </a:p>
          <a:p>
            <a:pPr lvl="1"/>
            <a:r>
              <a:rPr lang="en-US" dirty="0"/>
              <a:t>Code Based</a:t>
            </a:r>
          </a:p>
          <a:p>
            <a:pPr marL="0" indent="0">
              <a:buNone/>
            </a:pPr>
            <a:r>
              <a:rPr lang="en-US" dirty="0" err="1"/>
              <a:t>IDatabaseInitializer</a:t>
            </a:r>
            <a:endParaRPr lang="en-US" dirty="0"/>
          </a:p>
          <a:p>
            <a:pPr lvl="1"/>
            <a:r>
              <a:rPr lang="en-US" dirty="0" err="1"/>
              <a:t>CreateDatabaseIfNotExists</a:t>
            </a:r>
            <a:r>
              <a:rPr lang="en-US" dirty="0"/>
              <a:t> (default)</a:t>
            </a:r>
          </a:p>
          <a:p>
            <a:pPr lvl="1"/>
            <a:r>
              <a:rPr lang="en-US" dirty="0" err="1"/>
              <a:t>DropCreateDBIfModelChanges</a:t>
            </a:r>
            <a:endParaRPr lang="en-US" dirty="0"/>
          </a:p>
          <a:p>
            <a:pPr lvl="1"/>
            <a:r>
              <a:rPr lang="en-US" dirty="0" err="1"/>
              <a:t>DropCreateDatabaseAlways</a:t>
            </a:r>
            <a:r>
              <a:rPr lang="en-US" dirty="0"/>
              <a:t> -&gt; for testing</a:t>
            </a:r>
          </a:p>
          <a:p>
            <a:pPr lvl="1"/>
            <a:r>
              <a:rPr lang="en-US" dirty="0" err="1"/>
              <a:t>MigrateDatabaseToLatestVersion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0897"/>
            <a:ext cx="9144000" cy="956058"/>
          </a:xfrm>
        </p:spPr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98323" y="4724400"/>
            <a:ext cx="8229600" cy="190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6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dirty="0" smtClean="0">
                <a:solidFill>
                  <a:schemeClr val="tx1"/>
                </a:solidFill>
              </a:rPr>
              <a:t>Why use it?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Separation of concerns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Reduce repetitive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Testability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88244"/>
            <a:ext cx="724090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Applicability – any time you need data persistence</a:t>
            </a:r>
          </a:p>
          <a:p>
            <a:pPr lvl="1"/>
            <a:r>
              <a:rPr lang="en-US" dirty="0"/>
              <a:t>Relational databases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File system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Increased level of abstraction</a:t>
            </a:r>
          </a:p>
          <a:p>
            <a:pPr lvl="1"/>
            <a:r>
              <a:rPr lang="en-US" dirty="0"/>
              <a:t>Maintainability, flexibility, testability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Change implementation to use repository pattern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MVC Recap</a:t>
            </a:r>
          </a:p>
          <a:p>
            <a:pPr marL="457200" lvl="1" indent="0">
              <a:buNone/>
            </a:pPr>
            <a:r>
              <a:rPr lang="en-US" dirty="0" smtClean="0"/>
              <a:t>MVC Helpers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Entity framework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Repository Pattern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 Pattern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77308" y="1876971"/>
            <a:ext cx="2651760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</a:p>
          <a:p>
            <a:pPr algn="ctr"/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7696" y="4496148"/>
            <a:ext cx="2651760" cy="1280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</a:p>
          <a:p>
            <a:pPr algn="ctr"/>
            <a:r>
              <a:rPr lang="en-US" dirty="0" smtClean="0"/>
              <a:t>(user Interface)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72710" y="4496149"/>
            <a:ext cx="2651760" cy="1280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</a:p>
          <a:p>
            <a:pPr algn="ctr"/>
            <a:r>
              <a:rPr lang="en-US" dirty="0" smtClean="0"/>
              <a:t>(applies model to view)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23576" y="3150391"/>
            <a:ext cx="1911740" cy="1345757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4" idx="2"/>
          </p:cNvCxnSpPr>
          <p:nvPr/>
        </p:nvCxnSpPr>
        <p:spPr>
          <a:xfrm flipH="1" flipV="1">
            <a:off x="4403188" y="3157131"/>
            <a:ext cx="2495402" cy="1339018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7292" y="4197798"/>
            <a:ext cx="914400" cy="353566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  <p:cxnSp>
        <p:nvCxnSpPr>
          <p:cNvPr id="52" name="Straight Arrow Connector 51"/>
          <p:cNvCxnSpPr>
            <a:stCxn id="5" idx="3"/>
            <a:endCxn id="6" idx="1"/>
          </p:cNvCxnSpPr>
          <p:nvPr/>
        </p:nvCxnSpPr>
        <p:spPr>
          <a:xfrm>
            <a:off x="3549456" y="5136228"/>
            <a:ext cx="2023254" cy="1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MVC </a:t>
            </a:r>
          </a:p>
          <a:p>
            <a:r>
              <a:rPr lang="en-US" sz="3600" dirty="0" smtClean="0"/>
              <a:t>Convention over configuration</a:t>
            </a:r>
          </a:p>
          <a:p>
            <a:r>
              <a:rPr lang="en-US" sz="3600" dirty="0" smtClean="0"/>
              <a:t>Scaffolding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have an action and a method</a:t>
            </a:r>
          </a:p>
          <a:p>
            <a:pPr lvl="1"/>
            <a:r>
              <a:rPr lang="en-US" dirty="0" smtClean="0"/>
              <a:t>Action – where to send the form</a:t>
            </a:r>
          </a:p>
          <a:p>
            <a:pPr lvl="1"/>
            <a:r>
              <a:rPr lang="en-US" dirty="0" smtClean="0"/>
              <a:t>Method – Post or Get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Get when you are not changing the object</a:t>
            </a:r>
          </a:p>
          <a:p>
            <a:endParaRPr lang="en-US" dirty="0"/>
          </a:p>
          <a:p>
            <a:r>
              <a:rPr lang="en-US" dirty="0" smtClean="0"/>
              <a:t>Use Post when you are updating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search in controller and in 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@using </a:t>
            </a:r>
            <a:r>
              <a:rPr lang="en-US" sz="2800" dirty="0" err="1" smtClean="0"/>
              <a:t>Html.BeginForm</a:t>
            </a:r>
            <a:r>
              <a:rPr lang="en-US" sz="2800" dirty="0" smtClean="0"/>
              <a:t>(…)</a:t>
            </a:r>
          </a:p>
          <a:p>
            <a:pPr lvl="1"/>
            <a:r>
              <a:rPr lang="en-US" sz="2800" dirty="0" smtClean="0"/>
              <a:t>Inputs</a:t>
            </a:r>
          </a:p>
          <a:p>
            <a:pPr lvl="2"/>
            <a:r>
              <a:rPr lang="en-US" sz="2400" dirty="0" smtClean="0"/>
              <a:t>@</a:t>
            </a:r>
            <a:r>
              <a:rPr lang="en-US" sz="2400" dirty="0" err="1" smtClean="0"/>
              <a:t>Html.Label</a:t>
            </a:r>
            <a:endParaRPr lang="en-US" sz="2400" dirty="0" smtClean="0"/>
          </a:p>
          <a:p>
            <a:pPr lvl="2"/>
            <a:r>
              <a:rPr lang="en-US" sz="2400" dirty="0" smtClean="0"/>
              <a:t>@</a:t>
            </a:r>
            <a:r>
              <a:rPr lang="en-US" sz="2400" dirty="0" err="1" smtClean="0"/>
              <a:t>HtmlDropDownList</a:t>
            </a:r>
            <a:endParaRPr lang="en-US" sz="2400" dirty="0" smtClean="0"/>
          </a:p>
          <a:p>
            <a:pPr lvl="1"/>
            <a:r>
              <a:rPr lang="en-US" sz="2800" dirty="0" smtClean="0"/>
              <a:t>Strongly typed</a:t>
            </a:r>
          </a:p>
          <a:p>
            <a:pPr lvl="2"/>
            <a:r>
              <a:rPr lang="en-US" sz="2400" dirty="0" err="1" smtClean="0"/>
              <a:t>Html.LabelFor</a:t>
            </a:r>
            <a:endParaRPr lang="en-US" sz="2400" dirty="0" smtClean="0"/>
          </a:p>
          <a:p>
            <a:pPr lvl="2"/>
            <a:r>
              <a:rPr lang="en-US" sz="2400" dirty="0" err="1" smtClean="0"/>
              <a:t>Html.DropDownListFor</a:t>
            </a:r>
            <a:endParaRPr lang="en-US" sz="2400" dirty="0" smtClean="0"/>
          </a:p>
          <a:p>
            <a:pPr lvl="1"/>
            <a:r>
              <a:rPr lang="en-US" sz="2800" dirty="0" err="1" smtClean="0"/>
              <a:t>Templated</a:t>
            </a:r>
            <a:r>
              <a:rPr lang="en-US" sz="2800" dirty="0" smtClean="0"/>
              <a:t> Helpers</a:t>
            </a:r>
          </a:p>
          <a:p>
            <a:pPr lvl="2"/>
            <a:r>
              <a:rPr lang="en-US" sz="2400" dirty="0" err="1" smtClean="0"/>
              <a:t>HtmlEditorFor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Html.Hidden</a:t>
            </a:r>
            <a:endParaRPr lang="en-US" dirty="0"/>
          </a:p>
          <a:p>
            <a:r>
              <a:rPr lang="en-US" dirty="0" err="1" smtClean="0"/>
              <a:t>Html.Password</a:t>
            </a:r>
            <a:endParaRPr lang="en-US" dirty="0"/>
          </a:p>
          <a:p>
            <a:r>
              <a:rPr lang="en-US" dirty="0" err="1"/>
              <a:t>Html.RadioButton</a:t>
            </a:r>
            <a:endParaRPr lang="en-US" dirty="0"/>
          </a:p>
          <a:p>
            <a:r>
              <a:rPr lang="en-US" dirty="0" err="1" smtClean="0"/>
              <a:t>HtmlRadioButtonFor</a:t>
            </a:r>
            <a:endParaRPr lang="en-US" dirty="0"/>
          </a:p>
          <a:p>
            <a:r>
              <a:rPr lang="en-US" dirty="0" err="1" smtClean="0"/>
              <a:t>Html.CheckBox</a:t>
            </a:r>
            <a:endParaRPr lang="en-US" dirty="0"/>
          </a:p>
          <a:p>
            <a:r>
              <a:rPr lang="en-US" dirty="0" err="1" smtClean="0"/>
              <a:t>Html.ActionLink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Recommended by Microsoft for all new projects</a:t>
            </a:r>
          </a:p>
          <a:p>
            <a:r>
              <a:rPr lang="en-US" dirty="0"/>
              <a:t> ORM (Object Relational Mapper)</a:t>
            </a:r>
          </a:p>
          <a:p>
            <a:r>
              <a:rPr lang="en-US" dirty="0"/>
              <a:t> Similar frameworks: NHibernate</a:t>
            </a:r>
          </a:p>
          <a:p>
            <a:r>
              <a:rPr lang="en-US" dirty="0"/>
              <a:t> Increase Developer Productivity (focus on domain and not to Data Access)</a:t>
            </a:r>
          </a:p>
          <a:p>
            <a:r>
              <a:rPr lang="en-US" dirty="0"/>
              <a:t> Consistent query syntax using LINQ to Entities</a:t>
            </a:r>
          </a:p>
          <a:p>
            <a:r>
              <a:rPr lang="en-US" dirty="0" smtClean="0"/>
              <a:t>EF6 is </a:t>
            </a:r>
            <a:r>
              <a:rPr lang="en-US" dirty="0"/>
              <a:t>completely independent from .NET </a:t>
            </a:r>
            <a:r>
              <a:rPr lang="en-US" dirty="0" smtClean="0"/>
              <a:t>Framework and is open source</a:t>
            </a:r>
            <a:endParaRPr lang="en-US" dirty="0"/>
          </a:p>
          <a:p>
            <a:r>
              <a:rPr lang="en-US" dirty="0"/>
              <a:t> Works with any relational DB with a valid EF provider</a:t>
            </a:r>
          </a:p>
          <a:p>
            <a:r>
              <a:rPr lang="en-US" dirty="0"/>
              <a:t> Tracks changes to in-memory objects</a:t>
            </a:r>
          </a:p>
          <a:p>
            <a:r>
              <a:rPr lang="en-US" dirty="0"/>
              <a:t> Insert, Update and Delete command generation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96890a7-2738-473a-8580-15948eca3069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840</TotalTime>
  <Words>347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Neue Light</vt:lpstr>
      <vt:lpstr>Wingdings</vt:lpstr>
      <vt:lpstr>Title</vt:lpstr>
      <vt:lpstr>Office Thema</vt:lpstr>
      <vt:lpstr>Empty Thema</vt:lpstr>
      <vt:lpstr>MVC Fundamentals</vt:lpstr>
      <vt:lpstr>Introduction</vt:lpstr>
      <vt:lpstr>Model view Controller Pattern</vt:lpstr>
      <vt:lpstr>MVC Recap</vt:lpstr>
      <vt:lpstr>Forms</vt:lpstr>
      <vt:lpstr>Demo</vt:lpstr>
      <vt:lpstr>HTML Helpers </vt:lpstr>
      <vt:lpstr>HTML HELPERS</vt:lpstr>
      <vt:lpstr>Entity Framework</vt:lpstr>
      <vt:lpstr>EF WorkFLow</vt:lpstr>
      <vt:lpstr>EF</vt:lpstr>
      <vt:lpstr>EF – Code First</vt:lpstr>
      <vt:lpstr>EF – Code First</vt:lpstr>
      <vt:lpstr>Migrations</vt:lpstr>
      <vt:lpstr>rEPOSITORY</vt:lpstr>
      <vt:lpstr>repository</vt:lpstr>
      <vt:lpstr>EF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Teodoru</cp:lastModifiedBy>
  <cp:revision>31</cp:revision>
  <dcterms:created xsi:type="dcterms:W3CDTF">2015-03-06T19:14:13Z</dcterms:created>
  <dcterms:modified xsi:type="dcterms:W3CDTF">2015-03-14T13:36:08Z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