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2" r:id="rId7"/>
    <p:sldId id="261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19.emf"/><Relationship Id="rId2" Type="http://schemas.openxmlformats.org/officeDocument/2006/relationships/package" Target="../embeddings/Microsoft_Word_Document6.doc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Word_Document8.docx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7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package" Target="../embeddings/Microsoft_Word_Document9.doc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0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4.emf"/><Relationship Id="rId2" Type="http://schemas.openxmlformats.org/officeDocument/2006/relationships/package" Target="../embeddings/Microsoft_Word_Document11.doc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Word_Document13.docx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12.doc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Word_Document2.docx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6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Word_Document5.docx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4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3C8B-F4ED-FF5A-7AD1-084444E7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8705" y="317623"/>
            <a:ext cx="5234590" cy="1193800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 NELINIAR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042B5-F195-D9C2-4474-EC19893AD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302493"/>
            <a:ext cx="8791575" cy="1955307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Albu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Claudiu-Vasile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BISTRISCHI Attila-Roland                                               </a:t>
            </a:r>
            <a:r>
              <a:rPr lang="en-US" b="1" dirty="0" err="1">
                <a:solidFill>
                  <a:schemeClr val="tx1"/>
                </a:solidFill>
              </a:rPr>
              <a:t>grupa</a:t>
            </a:r>
            <a:r>
              <a:rPr lang="en-US" b="1" dirty="0">
                <a:solidFill>
                  <a:schemeClr val="tx1"/>
                </a:solidFill>
              </a:rPr>
              <a:t> 30135</a:t>
            </a:r>
          </a:p>
          <a:p>
            <a:r>
              <a:rPr lang="en-US" b="1" dirty="0">
                <a:solidFill>
                  <a:schemeClr val="tx1"/>
                </a:solidFill>
              </a:rPr>
              <a:t>Puia </a:t>
            </a:r>
            <a:r>
              <a:rPr lang="en-US" b="1" dirty="0" err="1">
                <a:solidFill>
                  <a:schemeClr val="tx1"/>
                </a:solidFill>
              </a:rPr>
              <a:t>sorin-vlad</a:t>
            </a:r>
            <a:r>
              <a:rPr lang="en-US" b="1" dirty="0">
                <a:solidFill>
                  <a:schemeClr val="tx1"/>
                </a:solidFill>
              </a:rPr>
              <a:t>                                                   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47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F7B8207-628B-61E5-A5DB-A0479E9AB2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445629"/>
              </p:ext>
            </p:extLst>
          </p:nvPr>
        </p:nvGraphicFramePr>
        <p:xfrm>
          <a:off x="1224718" y="447105"/>
          <a:ext cx="2774950" cy="354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774315" imgH="3557934" progId="Word.Document.12">
                  <p:embed/>
                </p:oleObj>
              </mc:Choice>
              <mc:Fallback>
                <p:oleObj name="Document" r:id="rId2" imgW="2774315" imgH="35579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24718" y="447105"/>
                        <a:ext cx="2774950" cy="35480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74AF38A-632E-80DB-94EC-8244DDF27F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345162"/>
              </p:ext>
            </p:extLst>
          </p:nvPr>
        </p:nvGraphicFramePr>
        <p:xfrm>
          <a:off x="3999668" y="447105"/>
          <a:ext cx="3265488" cy="486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265488" imgH="4864444" progId="Word.Document.12">
                  <p:embed/>
                </p:oleObj>
              </mc:Choice>
              <mc:Fallback>
                <p:oleObj name="Document" r:id="rId4" imgW="3265488" imgH="48644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99668" y="447105"/>
                        <a:ext cx="3265488" cy="48641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3BD7BBE-B830-FB75-CDAA-A37841C906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684242"/>
              </p:ext>
            </p:extLst>
          </p:nvPr>
        </p:nvGraphicFramePr>
        <p:xfrm>
          <a:off x="6919311" y="447105"/>
          <a:ext cx="4229100" cy="558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4229121" imgH="5579708" progId="Word.Document.12">
                  <p:embed/>
                </p:oleObj>
              </mc:Choice>
              <mc:Fallback>
                <p:oleObj name="Document" r:id="rId6" imgW="4229121" imgH="55797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19311" y="447105"/>
                        <a:ext cx="4229100" cy="55800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717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9B14A7B-6157-1E23-750C-B7B98A0FF9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178089"/>
              </p:ext>
            </p:extLst>
          </p:nvPr>
        </p:nvGraphicFramePr>
        <p:xfrm>
          <a:off x="1258225" y="722912"/>
          <a:ext cx="4335463" cy="421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335632" imgH="4220923" progId="Word.Document.12">
                  <p:embed/>
                </p:oleObj>
              </mc:Choice>
              <mc:Fallback>
                <p:oleObj name="Document" r:id="rId2" imgW="4335632" imgH="42209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58225" y="722912"/>
                        <a:ext cx="4335463" cy="42148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0D9D5A8-80F4-423C-0B7A-3703739E2C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839995"/>
              </p:ext>
            </p:extLst>
          </p:nvPr>
        </p:nvGraphicFramePr>
        <p:xfrm>
          <a:off x="6096000" y="722912"/>
          <a:ext cx="4918076" cy="548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4918202" imgH="5492824" progId="Word.Document.12">
                  <p:embed/>
                </p:oleObj>
              </mc:Choice>
              <mc:Fallback>
                <p:oleObj name="Document" r:id="rId4" imgW="4918202" imgH="54928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722912"/>
                        <a:ext cx="4918076" cy="54848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3339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00C6AC3-5B4B-57F3-03A3-9973761D2D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705474"/>
              </p:ext>
            </p:extLst>
          </p:nvPr>
        </p:nvGraphicFramePr>
        <p:xfrm>
          <a:off x="779077" y="582706"/>
          <a:ext cx="5246688" cy="594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246010" imgH="5944911" progId="Word.Document.12">
                  <p:embed/>
                </p:oleObj>
              </mc:Choice>
              <mc:Fallback>
                <p:oleObj name="Document" r:id="rId2" imgW="5246010" imgH="59449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9077" y="582706"/>
                        <a:ext cx="5246688" cy="59451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17D2C27-5C7D-3E8F-F5CE-BCD687D869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157578"/>
              </p:ext>
            </p:extLst>
          </p:nvPr>
        </p:nvGraphicFramePr>
        <p:xfrm>
          <a:off x="4530108" y="582706"/>
          <a:ext cx="4779963" cy="6418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4779306" imgH="6540484" progId="Word.Document.12">
                  <p:embed/>
                </p:oleObj>
              </mc:Choice>
              <mc:Fallback>
                <p:oleObj name="Document" r:id="rId4" imgW="4779306" imgH="65404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30108" y="582706"/>
                        <a:ext cx="4779963" cy="641816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663FE7C-2114-ED47-DE3D-0D61953F60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284142"/>
              </p:ext>
            </p:extLst>
          </p:nvPr>
        </p:nvGraphicFramePr>
        <p:xfrm>
          <a:off x="7521422" y="2538312"/>
          <a:ext cx="4721239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5283793" imgH="2174633" progId="Word.Document.12">
                  <p:embed/>
                </p:oleObj>
              </mc:Choice>
              <mc:Fallback>
                <p:oleObj name="Document" r:id="rId6" imgW="5283793" imgH="21746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21422" y="2538312"/>
                        <a:ext cx="4721239" cy="21748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132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AED99-A40C-8940-850C-4B6B7D07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7654"/>
            <a:ext cx="9905998" cy="1349406"/>
          </a:xfrm>
        </p:spPr>
        <p:txBody>
          <a:bodyPr/>
          <a:lstStyle/>
          <a:p>
            <a:pPr algn="ctr"/>
            <a:r>
              <a:rPr lang="en-US" dirty="0" err="1"/>
              <a:t>Introducere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3A678-9C99-B1F5-EF99-2F7408F43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0225"/>
            <a:ext cx="9905999" cy="4210976"/>
          </a:xfrm>
        </p:spPr>
        <p:txBody>
          <a:bodyPr/>
          <a:lstStyle/>
          <a:p>
            <a:pPr marL="0" indent="0">
              <a:buNone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implic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enerarea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ARX (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AutoRegressive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eXogenous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inputs)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neliniar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configurabil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definirea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ordinului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gradului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colectarea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preprocesarea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estimarea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parametrilor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modelului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validarea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acestuia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seturi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separate de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identificare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validare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o-RO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va ține cont că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ordinul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mare de 3,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dinamica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neliniara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afectat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zgomot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lgoritmul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aplicat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două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moduri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predicție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simulare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55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AE5B-F4A9-ED8A-3B32-7ABFF41A9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435" y="78459"/>
            <a:ext cx="9905998" cy="988340"/>
          </a:xfrm>
        </p:spPr>
        <p:txBody>
          <a:bodyPr/>
          <a:lstStyle/>
          <a:p>
            <a:pPr algn="ctr"/>
            <a:r>
              <a:rPr lang="ro-RO" dirty="0"/>
              <a:t>Metoda de rezolvare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6A3884-F410-1A10-6931-34B268DBD0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03177"/>
                <a:ext cx="9905999" cy="47880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o-RO" dirty="0"/>
                  <a:t>      Pentru obținerea modelului ARX neliniar de tip polinomial de grad configurabil vom utiliza regresia polinomială</a:t>
                </a:r>
                <a:r>
                  <a:rPr lang="en-US" dirty="0"/>
                  <a:t>, </a:t>
                </a:r>
                <a:r>
                  <a:rPr lang="ro-RO" dirty="0"/>
                  <a:t>predicția și simularea.</a:t>
                </a:r>
              </a:p>
              <a:p>
                <a:pPr marL="0" indent="0">
                  <a:buNone/>
                </a:pP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ARX neliniar : y(k)=g(y(k-1),...,y(k-na),u(k-1), u(k-2),...,u(k-nb);</a:t>
                </a:r>
                <a:r>
                  <a:rPr lang="el-GR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θ</a:t>
                </a:r>
                <a:r>
                  <a:rPr lang="ro-RO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)+e(k)</a:t>
                </a:r>
              </a:p>
              <a:p>
                <a:pPr marL="0" indent="0">
                  <a:buNone/>
                </a:pPr>
                <a:r>
                  <a:rPr lang="el-GR" i="0" dirty="0">
                    <a:effectLst/>
                    <a:latin typeface="Arial" panose="020B0604020202020204" pitchFamily="34" charset="0"/>
                  </a:rPr>
                  <a:t>  </a:t>
                </a:r>
                <a:r>
                  <a:rPr lang="el-GR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ro-RO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-parametru; </a:t>
                </a:r>
                <a:r>
                  <a:rPr lang="el-GR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14:m>
                  <m:oMath xmlns:m="http://schemas.openxmlformats.org/officeDocument/2006/math">
                    <m:r>
                      <a:rPr lang="el-GR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l-GR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ro-RO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ro-RO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Predictia cu un pas înainte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o-RO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)=[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−1),...,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na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), 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−1),...,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nb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)]</m:t>
                        </m:r>
                      </m:e>
                      <m:sup>
                        <m:r>
                          <a:rPr lang="ro-RO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ro-RO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o-RO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ro-RO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ro-RO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</m:acc>
                        <m:d>
                          <m:dPr>
                            <m:ctrlPr>
                              <a:rPr lang="ro-RO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o-RO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ro-RO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 </m:t>
                        </m:r>
                        <m:r>
                          <m:rPr>
                            <m:nor/>
                          </m:rPr>
                          <a:rPr lang="ro-RO" dirty="0">
                            <a:cs typeface="Times New Roman" panose="02020603050405020304" pitchFamily="18" charset="0"/>
                          </a:rPr>
                          <m:t>[</m:t>
                        </m:r>
                        <m:acc>
                          <m:accPr>
                            <m:chr m:val="̃"/>
                            <m:ctrlPr>
                              <a:rPr lang="ro-RO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ro-RO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ro-RO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ro-RO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na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),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−1),...,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nb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)]</m:t>
                        </m:r>
                      </m:e>
                      <m:sup>
                        <m:r>
                          <a:rPr lang="ro-RO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6A3884-F410-1A10-6931-34B268DBD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03177"/>
                <a:ext cx="9905999" cy="4788024"/>
              </a:xfrm>
              <a:blipFill>
                <a:blip r:embed="rId2"/>
                <a:stretch>
                  <a:fillRect l="-923" t="-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86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BADC-4433-4ADD-C232-C699A2589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758" y="0"/>
            <a:ext cx="9905998" cy="1478570"/>
          </a:xfrm>
        </p:spPr>
        <p:txBody>
          <a:bodyPr/>
          <a:lstStyle/>
          <a:p>
            <a:pPr algn="ctr"/>
            <a:r>
              <a:rPr lang="ro-RO" dirty="0"/>
              <a:t>Pașii de rezolvare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5829D7-3A53-9D7C-D2E1-3A3266D320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658143"/>
                <a:ext cx="9905999" cy="354171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o-RO" dirty="0"/>
                  <a:t>1.</a:t>
                </a:r>
                <a:r>
                  <a:rPr lang="en-US" dirty="0" err="1"/>
                  <a:t>Generarea</a:t>
                </a:r>
                <a:r>
                  <a:rPr lang="en-US" dirty="0"/>
                  <a:t> </a:t>
                </a:r>
                <a:r>
                  <a:rPr lang="en-US" dirty="0" err="1"/>
                  <a:t>puterilor</a:t>
                </a:r>
                <a:r>
                  <a:rPr lang="en-US" dirty="0"/>
                  <a:t> [p1, p2, …], </a:t>
                </a:r>
                <a:r>
                  <a:rPr lang="en-US" dirty="0" err="1"/>
                  <a:t>utiliz</a:t>
                </a:r>
                <a:r>
                  <a:rPr lang="ro-RO" dirty="0"/>
                  <a:t>ând formula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ro-RO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ro-RO" dirty="0"/>
                  <a:t>*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ro-RO" dirty="0"/>
                  <a:t>*...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sSub>
                          <m:sSub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ro-RO" dirty="0"/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ro-R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ro-R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ro-RO" dirty="0"/>
                  <a:t>m</a:t>
                </a:r>
                <a:r>
                  <a:rPr lang="en-US" dirty="0"/>
                  <a:t>,  </a:t>
                </a:r>
                <a:r>
                  <a:rPr lang="en-US" dirty="0" err="1"/>
                  <a:t>stiind</a:t>
                </a:r>
                <a:r>
                  <a:rPr lang="en-US" dirty="0"/>
                  <a:t> ca </a:t>
                </a:r>
                <a:r>
                  <a:rPr lang="en-US" dirty="0" err="1"/>
                  <a:t>avem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/>
                  <a:t>  regresori</a:t>
                </a:r>
                <a:endParaRPr lang="ro-RO" dirty="0"/>
              </a:p>
              <a:p>
                <a:pPr marL="0" indent="0">
                  <a:buNone/>
                </a:pPr>
                <a:r>
                  <a:rPr lang="ro-RO" dirty="0"/>
                  <a:t>2.Generarea matricei de regresori PHI</a:t>
                </a:r>
              </a:p>
              <a:p>
                <a:pPr marL="0" indent="0">
                  <a:buNone/>
                </a:pPr>
                <a:r>
                  <a:rPr lang="ro-RO" dirty="0"/>
                  <a:t>3.Găsirea parametrilor prin rezolvarea regresiei liniare </a:t>
                </a:r>
              </a:p>
              <a:p>
                <a:pPr marL="0" indent="0">
                  <a:buNone/>
                </a:pPr>
                <a:r>
                  <a:rPr lang="ro-RO" dirty="0"/>
                  <a:t>4.Calcularea MSI</a:t>
                </a:r>
              </a:p>
              <a:p>
                <a:pPr marL="0" indent="0">
                  <a:buNone/>
                </a:pPr>
                <a:r>
                  <a:rPr lang="ro-RO" dirty="0"/>
                  <a:t>5.Găsirea celui mai bun na, nb, m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5829D7-3A53-9D7C-D2E1-3A3266D320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658143"/>
                <a:ext cx="9905999" cy="3541714"/>
              </a:xfrm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15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426B-67E9-729B-8D3A-72685371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ro-RO" dirty="0"/>
              <a:t>Grafice pentru predicție și simulare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EED9C7-2E3E-67E1-3669-20DED5AED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296" y="1478570"/>
            <a:ext cx="3901913" cy="29806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09D70A-716F-E7D7-F0D2-EF0EC1178104}"/>
              </a:ext>
            </a:extLst>
          </p:cNvPr>
          <p:cNvSpPr txBox="1"/>
          <p:nvPr/>
        </p:nvSpPr>
        <p:spPr>
          <a:xfrm>
            <a:off x="1401829" y="4596173"/>
            <a:ext cx="1260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Fig.01, Predictie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6D042B-697A-5F10-AC06-D078D6EEC342}"/>
              </a:ext>
            </a:extLst>
          </p:cNvPr>
          <p:cNvSpPr txBox="1"/>
          <p:nvPr/>
        </p:nvSpPr>
        <p:spPr>
          <a:xfrm>
            <a:off x="5500864" y="4459248"/>
            <a:ext cx="1296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Fig.02, Simulare</a:t>
            </a:r>
            <a:r>
              <a:rPr lang="en-US" dirty="0"/>
              <a:t> la </a:t>
            </a:r>
            <a:r>
              <a:rPr lang="en-US" dirty="0" err="1"/>
              <a:t>Validare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8C5D34-A067-B8E9-F9A8-FDF20310C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890" y="1478570"/>
            <a:ext cx="3940366" cy="2980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545E5C-BB73-9B47-4963-4A5E8FD0C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209" y="1478570"/>
            <a:ext cx="3995134" cy="298067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3153951-B219-754D-0249-4462A4C0DB96}"/>
              </a:ext>
            </a:extLst>
          </p:cNvPr>
          <p:cNvSpPr txBox="1"/>
          <p:nvPr/>
        </p:nvSpPr>
        <p:spPr>
          <a:xfrm>
            <a:off x="9666823" y="4459248"/>
            <a:ext cx="1380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Fig.0</a:t>
            </a:r>
            <a:r>
              <a:rPr lang="en-US" dirty="0"/>
              <a:t>3</a:t>
            </a:r>
            <a:r>
              <a:rPr lang="ro-RO" dirty="0"/>
              <a:t>, Simulare</a:t>
            </a:r>
            <a:r>
              <a:rPr lang="en-US" dirty="0"/>
              <a:t> la </a:t>
            </a:r>
            <a:r>
              <a:rPr lang="en-US" dirty="0" err="1"/>
              <a:t>Identificare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22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753B-7EFE-2994-9673-575460FF5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371" y="156879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   </a:t>
            </a:r>
            <a:r>
              <a:rPr lang="en-US" dirty="0" err="1"/>
              <a:t>Calcularea</a:t>
            </a:r>
            <a:r>
              <a:rPr lang="en-US" dirty="0"/>
              <a:t> </a:t>
            </a:r>
            <a:r>
              <a:rPr lang="en-US" dirty="0" err="1"/>
              <a:t>eroriilor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E7129-290E-AD89-8FDE-81E85A348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482571"/>
            <a:ext cx="11807301" cy="43086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  <a:r>
              <a:rPr lang="it-IT" dirty="0"/>
              <a:t>La calcularea eroriilor se poate observa c</a:t>
            </a:r>
            <a:r>
              <a:rPr lang="ro-RO" dirty="0"/>
              <a:t>ă</a:t>
            </a:r>
            <a:r>
              <a:rPr lang="it-IT" dirty="0"/>
              <a:t> eroarea predic</a:t>
            </a:r>
            <a:r>
              <a:rPr lang="ro-RO" dirty="0"/>
              <a:t>ț</a:t>
            </a:r>
            <a:r>
              <a:rPr lang="it-IT" dirty="0"/>
              <a:t>iei </a:t>
            </a:r>
            <a:r>
              <a:rPr lang="ro-RO" dirty="0"/>
              <a:t>ș</a:t>
            </a:r>
            <a:r>
              <a:rPr lang="it-IT" dirty="0"/>
              <a:t>i simul</a:t>
            </a:r>
            <a:r>
              <a:rPr lang="ro-RO" dirty="0"/>
              <a:t>ă</a:t>
            </a:r>
            <a:r>
              <a:rPr lang="it-IT" dirty="0"/>
              <a:t>rii </a:t>
            </a:r>
            <a:r>
              <a:rPr lang="ro-RO" dirty="0"/>
              <a:t>au</a:t>
            </a:r>
            <a:r>
              <a:rPr lang="it-IT" dirty="0"/>
              <a:t> parametrii diferi</a:t>
            </a:r>
            <a:r>
              <a:rPr lang="ro-RO" dirty="0"/>
              <a:t>ț</a:t>
            </a:r>
            <a:r>
              <a:rPr lang="it-IT" dirty="0"/>
              <a:t>i</a:t>
            </a:r>
            <a:r>
              <a:rPr lang="ro-RO" dirty="0"/>
              <a:t>.</a:t>
            </a:r>
          </a:p>
          <a:p>
            <a:pPr marL="0" indent="0">
              <a:buNone/>
            </a:pPr>
            <a:r>
              <a:rPr lang="ro-RO" dirty="0"/>
              <a:t> La predicție eroarea cea mai mica este de 0.000001 la m=3, na=nb=3</a:t>
            </a:r>
          </a:p>
          <a:p>
            <a:pPr marL="0" indent="0">
              <a:buNone/>
            </a:pPr>
            <a:r>
              <a:rPr lang="ro-RO" dirty="0"/>
              <a:t>La simularea </a:t>
            </a:r>
            <a:r>
              <a:rPr lang="en-US" dirty="0"/>
              <a:t>pe </a:t>
            </a:r>
            <a:r>
              <a:rPr lang="en-US" dirty="0" err="1"/>
              <a:t>validare</a:t>
            </a:r>
            <a:r>
              <a:rPr lang="en-US" dirty="0"/>
              <a:t> </a:t>
            </a:r>
            <a:r>
              <a:rPr lang="ro-RO" dirty="0"/>
              <a:t>eroarea cea mai mica este de 0.002404 la m=3, na=nb=2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La </a:t>
            </a:r>
            <a:r>
              <a:rPr lang="en-US" dirty="0" err="1"/>
              <a:t>simularea</a:t>
            </a:r>
            <a:r>
              <a:rPr lang="en-US" dirty="0"/>
              <a:t> pe </a:t>
            </a:r>
            <a:r>
              <a:rPr lang="en-US" dirty="0" err="1"/>
              <a:t>identificare</a:t>
            </a:r>
            <a:r>
              <a:rPr lang="en-US" dirty="0"/>
              <a:t> </a:t>
            </a:r>
            <a:r>
              <a:rPr lang="en-US" dirty="0" err="1"/>
              <a:t>eroarea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mica </a:t>
            </a:r>
            <a:r>
              <a:rPr lang="en-US" dirty="0" err="1"/>
              <a:t>este</a:t>
            </a:r>
            <a:r>
              <a:rPr lang="en-US" dirty="0"/>
              <a:t> de 0.010440 la m=4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=</a:t>
            </a:r>
            <a:r>
              <a:rPr lang="en-US" dirty="0" err="1"/>
              <a:t>nb</a:t>
            </a:r>
            <a:r>
              <a:rPr lang="en-US" dirty="0"/>
              <a:t>=2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D7699-1B2D-01EB-3FE4-FFEB39E57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23" y="4305142"/>
            <a:ext cx="4181949" cy="13978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48506F-3224-3AF4-8C14-16DDF04B2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019" y="5303222"/>
            <a:ext cx="4054488" cy="13978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6FB180-354E-6948-439F-CA2DB238E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553" y="4217448"/>
            <a:ext cx="3766881" cy="13407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8C1490-E44F-8B56-3E96-A1D18BE7A47B}"/>
              </a:ext>
            </a:extLst>
          </p:cNvPr>
          <p:cNvSpPr txBox="1"/>
          <p:nvPr/>
        </p:nvSpPr>
        <p:spPr>
          <a:xfrm>
            <a:off x="631092" y="6002171"/>
            <a:ext cx="2431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dirty="0"/>
              <a:t>Fig.0</a:t>
            </a:r>
            <a:r>
              <a:rPr lang="en-US" dirty="0"/>
              <a:t>4</a:t>
            </a:r>
            <a:r>
              <a:rPr lang="ro-RO" dirty="0"/>
              <a:t>, </a:t>
            </a:r>
            <a:r>
              <a:rPr lang="en-US" dirty="0" err="1"/>
              <a:t>Erori</a:t>
            </a:r>
            <a:r>
              <a:rPr lang="en-US" dirty="0"/>
              <a:t> la </a:t>
            </a:r>
            <a:r>
              <a:rPr lang="en-US" dirty="0" err="1"/>
              <a:t>predictie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1151A9-8FDB-7F68-32D1-AB45FF27190B}"/>
              </a:ext>
            </a:extLst>
          </p:cNvPr>
          <p:cNvSpPr txBox="1"/>
          <p:nvPr/>
        </p:nvSpPr>
        <p:spPr>
          <a:xfrm>
            <a:off x="5119887" y="4656891"/>
            <a:ext cx="24317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dirty="0"/>
              <a:t>Fig.0</a:t>
            </a:r>
            <a:r>
              <a:rPr lang="en-US" dirty="0"/>
              <a:t>5</a:t>
            </a:r>
            <a:r>
              <a:rPr lang="ro-RO" dirty="0"/>
              <a:t>, </a:t>
            </a:r>
            <a:r>
              <a:rPr lang="en-US" dirty="0" err="1"/>
              <a:t>Erori</a:t>
            </a:r>
            <a:r>
              <a:rPr lang="en-US" dirty="0"/>
              <a:t> la </a:t>
            </a:r>
            <a:r>
              <a:rPr lang="en-US" dirty="0" err="1"/>
              <a:t>simulare</a:t>
            </a:r>
            <a:r>
              <a:rPr lang="en-US" dirty="0"/>
              <a:t> pe </a:t>
            </a:r>
            <a:r>
              <a:rPr lang="en-US" dirty="0" err="1"/>
              <a:t>validare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C338CE-9F63-65AD-F220-F846B01FAF1F}"/>
              </a:ext>
            </a:extLst>
          </p:cNvPr>
          <p:cNvSpPr txBox="1"/>
          <p:nvPr/>
        </p:nvSpPr>
        <p:spPr>
          <a:xfrm>
            <a:off x="8762141" y="5579633"/>
            <a:ext cx="24317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dirty="0"/>
              <a:t>Fig.0</a:t>
            </a:r>
            <a:r>
              <a:rPr lang="en-US" dirty="0"/>
              <a:t>6</a:t>
            </a:r>
            <a:r>
              <a:rPr lang="ro-RO" dirty="0"/>
              <a:t>, </a:t>
            </a:r>
            <a:r>
              <a:rPr lang="en-US" dirty="0" err="1"/>
              <a:t>Erori</a:t>
            </a:r>
            <a:r>
              <a:rPr lang="en-US" dirty="0"/>
              <a:t> la </a:t>
            </a:r>
            <a:r>
              <a:rPr lang="en-US" dirty="0" err="1"/>
              <a:t>simulare</a:t>
            </a:r>
            <a:r>
              <a:rPr lang="en-US" dirty="0"/>
              <a:t> pe </a:t>
            </a:r>
            <a:r>
              <a:rPr lang="en-US" dirty="0" err="1"/>
              <a:t>identificare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4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862C-77D7-5E1B-1DEB-78E06E53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Concluzie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CBF9B-B80D-6A9A-8161-47FAAA059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       În  concluzie, am reusit să identificăm un model</a:t>
            </a:r>
            <a:r>
              <a:rPr lang="en-US" dirty="0"/>
              <a:t> de tip cutie </a:t>
            </a:r>
            <a:r>
              <a:rPr lang="en-US" dirty="0" err="1"/>
              <a:t>neagra</a:t>
            </a:r>
            <a:r>
              <a:rPr lang="ro-RO" dirty="0"/>
              <a:t> prin metoda ARX neliniar</a:t>
            </a:r>
            <a:r>
              <a:rPr lang="en-US" dirty="0"/>
              <a:t> de tip </a:t>
            </a:r>
            <a:r>
              <a:rPr lang="en-US" dirty="0" err="1"/>
              <a:t>polinomial</a:t>
            </a:r>
            <a:r>
              <a:rPr lang="ro-RO" dirty="0"/>
              <a:t>, aflând gr</a:t>
            </a:r>
            <a:r>
              <a:rPr lang="en-US" dirty="0"/>
              <a:t>a</a:t>
            </a:r>
            <a:r>
              <a:rPr lang="ro-RO" dirty="0"/>
              <a:t>dul si parametrii potriviți, u</a:t>
            </a:r>
            <a:r>
              <a:rPr lang="en-US" dirty="0"/>
              <a:t>n</a:t>
            </a:r>
            <a:r>
              <a:rPr lang="ro-RO" dirty="0"/>
              <a:t>de eror</a:t>
            </a:r>
            <a:r>
              <a:rPr lang="en-US" dirty="0" err="1"/>
              <a:t>ile</a:t>
            </a:r>
            <a:r>
              <a:rPr lang="ro-RO" dirty="0"/>
              <a:t> </a:t>
            </a:r>
            <a:r>
              <a:rPr lang="en-US" dirty="0"/>
              <a:t>la </a:t>
            </a:r>
            <a:r>
              <a:rPr lang="en-US" dirty="0" err="1"/>
              <a:t>predic</a:t>
            </a:r>
            <a:r>
              <a:rPr lang="ro-RO" dirty="0"/>
              <a:t>ț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simulare</a:t>
            </a:r>
            <a:r>
              <a:rPr lang="en-US" dirty="0"/>
              <a:t> sunt </a:t>
            </a:r>
            <a:r>
              <a:rPr lang="en-US" dirty="0" err="1"/>
              <a:t>minime</a:t>
            </a:r>
            <a:r>
              <a:rPr lang="en-US" dirty="0"/>
              <a:t>. De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nevoie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alegem</a:t>
            </a:r>
            <a:r>
              <a:rPr lang="en-US" dirty="0"/>
              <a:t> cu </a:t>
            </a:r>
            <a:r>
              <a:rPr lang="en-US" dirty="0" err="1"/>
              <a:t>aten</a:t>
            </a:r>
            <a:r>
              <a:rPr lang="ro-RO" dirty="0"/>
              <a:t>ț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dirty="0" err="1"/>
              <a:t>parametrii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avea</a:t>
            </a:r>
            <a:r>
              <a:rPr lang="en-US" dirty="0"/>
              <a:t> un </a:t>
            </a:r>
            <a:r>
              <a:rPr lang="en-US" dirty="0" err="1"/>
              <a:t>timp</a:t>
            </a:r>
            <a:r>
              <a:rPr lang="en-US" dirty="0"/>
              <a:t> de </a:t>
            </a:r>
            <a:r>
              <a:rPr lang="en-US" dirty="0" err="1"/>
              <a:t>execu</a:t>
            </a:r>
            <a:r>
              <a:rPr lang="ro-RO" dirty="0"/>
              <a:t>ț</a:t>
            </a:r>
            <a:r>
              <a:rPr lang="en-US" dirty="0" err="1"/>
              <a:t>ie</a:t>
            </a:r>
            <a:r>
              <a:rPr lang="en-US" dirty="0"/>
              <a:t> bun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o </a:t>
            </a:r>
            <a:r>
              <a:rPr lang="en-US" dirty="0" err="1"/>
              <a:t>acurate</a:t>
            </a:r>
            <a:r>
              <a:rPr lang="ro-RO" dirty="0"/>
              <a:t>ț</a:t>
            </a:r>
            <a:r>
              <a:rPr lang="en-US" dirty="0"/>
              <a:t>e </a:t>
            </a:r>
            <a:r>
              <a:rPr lang="en-US" dirty="0" err="1"/>
              <a:t>mai</a:t>
            </a:r>
            <a:r>
              <a:rPr lang="en-US" dirty="0"/>
              <a:t> bun</a:t>
            </a:r>
            <a:r>
              <a:rPr lang="ro-RO" dirty="0"/>
              <a:t>ă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8687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19AB2-0AD8-1D67-7118-990FF362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Codul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C51C20C-44A5-CDA0-577B-A53599B18F10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1334538"/>
              </p:ext>
            </p:extLst>
          </p:nvPr>
        </p:nvGraphicFramePr>
        <p:xfrm>
          <a:off x="1108075" y="1962150"/>
          <a:ext cx="3082925" cy="425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597997" imgH="3590020" progId="Word.Document.12">
                  <p:embed/>
                </p:oleObj>
              </mc:Choice>
              <mc:Fallback>
                <p:oleObj name="Document" r:id="rId2" imgW="2597997" imgH="35900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08075" y="1962150"/>
                        <a:ext cx="3082925" cy="42576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AC093C3-D4F7-8B80-E625-E0AFE4EEBD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704040"/>
              </p:ext>
            </p:extLst>
          </p:nvPr>
        </p:nvGraphicFramePr>
        <p:xfrm>
          <a:off x="4191000" y="1962150"/>
          <a:ext cx="2676525" cy="380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2677160" imgH="3866175" progId="Word.Document.12">
                  <p:embed/>
                </p:oleObj>
              </mc:Choice>
              <mc:Fallback>
                <p:oleObj name="Document" r:id="rId4" imgW="2677160" imgH="38661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91000" y="1962150"/>
                        <a:ext cx="2676525" cy="38004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18199B7-D4C1-1AC7-51CB-1EBB5C97BB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226835"/>
              </p:ext>
            </p:extLst>
          </p:nvPr>
        </p:nvGraphicFramePr>
        <p:xfrm>
          <a:off x="6867525" y="1962150"/>
          <a:ext cx="4724400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4727850" imgH="2668540" progId="Word.Document.12">
                  <p:embed/>
                </p:oleObj>
              </mc:Choice>
              <mc:Fallback>
                <p:oleObj name="Document" r:id="rId6" imgW="4727850" imgH="26685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67525" y="1962150"/>
                        <a:ext cx="4724400" cy="24669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874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7E86130-0DE0-508C-76FF-84D8DB979A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952427"/>
              </p:ext>
            </p:extLst>
          </p:nvPr>
        </p:nvGraphicFramePr>
        <p:xfrm>
          <a:off x="911332" y="969299"/>
          <a:ext cx="4917967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882219" imgH="5417476" progId="Word.Document.12">
                  <p:embed/>
                </p:oleObj>
              </mc:Choice>
              <mc:Fallback>
                <p:oleObj name="Document" r:id="rId2" imgW="4882219" imgH="54174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1332" y="969299"/>
                        <a:ext cx="4917967" cy="54181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0D644B6-5F5E-33E4-2B83-B975BC7A00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740458"/>
              </p:ext>
            </p:extLst>
          </p:nvPr>
        </p:nvGraphicFramePr>
        <p:xfrm>
          <a:off x="4496817" y="969299"/>
          <a:ext cx="4427538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4427030" imgH="5417476" progId="Word.Document.12">
                  <p:embed/>
                </p:oleObj>
              </mc:Choice>
              <mc:Fallback>
                <p:oleObj name="Document" r:id="rId4" imgW="4427030" imgH="54174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96817" y="969299"/>
                        <a:ext cx="4427538" cy="54181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5B9EBC9-0014-1BE4-0CBC-EA97875261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484121"/>
              </p:ext>
            </p:extLst>
          </p:nvPr>
        </p:nvGraphicFramePr>
        <p:xfrm>
          <a:off x="8229600" y="981075"/>
          <a:ext cx="4086225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4088066" imgH="5051552" progId="Word.Document.12">
                  <p:embed/>
                </p:oleObj>
              </mc:Choice>
              <mc:Fallback>
                <p:oleObj name="Document" r:id="rId6" imgW="4088066" imgH="50515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29600" y="981075"/>
                        <a:ext cx="4086225" cy="48958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8964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1752</TotalTime>
  <Words>459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Cambria Math</vt:lpstr>
      <vt:lpstr>Times New Roman</vt:lpstr>
      <vt:lpstr>Tw Cen MT</vt:lpstr>
      <vt:lpstr>Circuit</vt:lpstr>
      <vt:lpstr>Microsoft Word Document</vt:lpstr>
      <vt:lpstr>ARX NELINIAR</vt:lpstr>
      <vt:lpstr>Introducere</vt:lpstr>
      <vt:lpstr>Metoda de rezolvare</vt:lpstr>
      <vt:lpstr>Pașii de rezolvare</vt:lpstr>
      <vt:lpstr>Grafice pentru predicție și simulare</vt:lpstr>
      <vt:lpstr>   Calcularea eroriilor</vt:lpstr>
      <vt:lpstr>Concluzie</vt:lpstr>
      <vt:lpstr>Codul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ARX NELINIAR</dc:title>
  <dc:creator>Sorin Vlad Puia</dc:creator>
  <cp:lastModifiedBy>Claudiu Vasile Albu</cp:lastModifiedBy>
  <cp:revision>17</cp:revision>
  <dcterms:created xsi:type="dcterms:W3CDTF">2023-12-11T12:39:48Z</dcterms:created>
  <dcterms:modified xsi:type="dcterms:W3CDTF">2023-12-29T17:06:34Z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2023-12-28T16:18:16Z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01370aa4-b6b6-4ed8-b20f-ec8469bf60bf</vt:lpwstr>
  </property>
  <property fmtid="{D5CDD505-2E9C-101B-9397-08002B2CF9AE}" pid="8" name="MSIP_Label_5b58b62f-6f94-46bd-8089-18e64b0a9abb_ContentBits">
    <vt:lpwstr>0</vt:lpwstr>
  </property>
</Properties>
</file>