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312" r:id="rId6"/>
    <p:sldId id="298" r:id="rId7"/>
    <p:sldId id="300" r:id="rId8"/>
    <p:sldId id="313" r:id="rId9"/>
    <p:sldId id="281" r:id="rId10"/>
    <p:sldId id="282" r:id="rId11"/>
    <p:sldId id="299" r:id="rId12"/>
    <p:sldId id="287" r:id="rId13"/>
    <p:sldId id="290" r:id="rId14"/>
    <p:sldId id="291" r:id="rId15"/>
    <p:sldId id="292" r:id="rId16"/>
    <p:sldId id="311" r:id="rId17"/>
    <p:sldId id="301" r:id="rId18"/>
    <p:sldId id="306" r:id="rId19"/>
    <p:sldId id="307" r:id="rId20"/>
    <p:sldId id="304" r:id="rId21"/>
    <p:sldId id="302" r:id="rId22"/>
    <p:sldId id="310" r:id="rId23"/>
    <p:sldId id="305" r:id="rId24"/>
    <p:sldId id="309" r:id="rId25"/>
    <p:sldId id="296" r:id="rId26"/>
    <p:sldId id="286" r:id="rId27"/>
    <p:sldId id="308" r:id="rId28"/>
    <p:sldId id="297" r:id="rId29"/>
    <p:sldId id="275" r:id="rId30"/>
    <p:sldId id="27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5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1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00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12192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851" y="2520001"/>
            <a:ext cx="10274300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1" y="687776"/>
            <a:ext cx="41088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79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zentare-capitol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336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967" y="2787650"/>
            <a:ext cx="10272184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8" name="Picture 7" descr="teamnet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7" y="6520295"/>
            <a:ext cx="1440000" cy="126868"/>
          </a:xfrm>
          <a:prstGeom prst="rect">
            <a:avLst/>
          </a:prstGeom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1044185" y="835026"/>
            <a:ext cx="1885283" cy="129857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0326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137008" y="766826"/>
            <a:ext cx="7519313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966" y="1600201"/>
            <a:ext cx="10272185" cy="4690169"/>
          </a:xfrm>
        </p:spPr>
        <p:txBody>
          <a:bodyPr lIns="0" tIns="0" rIns="0" bIns="0" anchor="ctr" anchorCtr="0">
            <a:normAutofit/>
          </a:bodyPr>
          <a:lstStyle>
            <a:lvl1pPr marL="285750" indent="-285750" algn="just">
              <a:spcBef>
                <a:spcPts val="0"/>
              </a:spcBef>
              <a:buClr>
                <a:srgbClr val="E60000"/>
              </a:buClr>
              <a:buFont typeface="Arial" panose="020B0604020202020204" pitchFamily="34" charset="0"/>
              <a:buChar char="•"/>
              <a:defRPr sz="1800"/>
            </a:lvl1pPr>
            <a:lvl2pPr algn="just">
              <a:spcBef>
                <a:spcPts val="0"/>
              </a:spcBef>
              <a:buClr>
                <a:srgbClr val="E60000"/>
              </a:buClr>
              <a:defRPr sz="1600"/>
            </a:lvl2pPr>
            <a:lvl3pPr algn="just">
              <a:spcBef>
                <a:spcPts val="0"/>
              </a:spcBef>
              <a:defRPr sz="1600"/>
            </a:lvl3pPr>
            <a:lvl4pPr algn="just">
              <a:spcBef>
                <a:spcPts val="0"/>
              </a:spcBef>
              <a:buClr>
                <a:srgbClr val="E60000"/>
              </a:buClr>
              <a:defRPr sz="1600"/>
            </a:lvl4pPr>
            <a:lvl5pPr algn="just">
              <a:spcBef>
                <a:spcPts val="0"/>
              </a:spcBef>
              <a:defRPr sz="1600"/>
            </a:lvl5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64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ezentare-bkg-domeniu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64405" y="766826"/>
            <a:ext cx="7695116" cy="593092"/>
          </a:xfrm>
          <a:solidFill>
            <a:schemeClr val="bg1"/>
          </a:solidFill>
        </p:spPr>
        <p:txBody>
          <a:bodyPr lIns="36000" tIns="0" rIns="0" bIns="0">
            <a:no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7151" y="1701801"/>
            <a:ext cx="3936000" cy="3930650"/>
          </a:xfrm>
        </p:spPr>
        <p:txBody>
          <a:bodyPr lIns="0" tIns="0" rIns="0" bIns="0" anchor="ctr" anchorCtr="0">
            <a:normAutofit/>
          </a:bodyPr>
          <a:lstStyle>
            <a:lvl1pPr marL="0" indent="0" algn="just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15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zentare-bkg-rosu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70541" y="1419826"/>
            <a:ext cx="6121460" cy="502630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dirty="0"/>
              <a:t>Click to edit Master text styles</a:t>
            </a:r>
          </a:p>
          <a:p>
            <a:pPr lvl="1"/>
            <a:r>
              <a:rPr lang="cs-CZ" dirty="0"/>
              <a:t>Second level</a:t>
            </a:r>
          </a:p>
          <a:p>
            <a:pPr lvl="2"/>
            <a:r>
              <a:rPr lang="cs-CZ" dirty="0"/>
              <a:t>Third level</a:t>
            </a:r>
          </a:p>
          <a:p>
            <a:pPr lvl="3"/>
            <a:r>
              <a:rPr lang="cs-CZ" dirty="0"/>
              <a:t>Fourth level</a:t>
            </a:r>
          </a:p>
          <a:p>
            <a:pPr lvl="4"/>
            <a:r>
              <a:rPr lang="cs-CZ" dirty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960967" y="1419826"/>
            <a:ext cx="4949821" cy="3471758"/>
          </a:xfrm>
        </p:spPr>
        <p:txBody>
          <a:bodyPr lIns="0" tIns="0" rIns="0" bIns="0" anchor="ctr" anchorCtr="0"/>
          <a:lstStyle>
            <a:lvl1pPr marL="0" indent="0" algn="l">
              <a:spcAft>
                <a:spcPts val="1200"/>
              </a:spcAft>
              <a:buNone/>
              <a:defRPr sz="30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6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57153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967" y="5643360"/>
            <a:ext cx="5035549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0966" y="1773371"/>
            <a:ext cx="5035551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73371"/>
            <a:ext cx="5039784" cy="3810080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37008" y="766826"/>
            <a:ext cx="7397393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6197603" y="5643360"/>
            <a:ext cx="5035549" cy="44951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842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ezentare-bkg-al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78104" y="766826"/>
            <a:ext cx="7712467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3000" b="1"/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960966" y="1773371"/>
            <a:ext cx="5035551" cy="4499026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73371"/>
            <a:ext cx="5039784" cy="4499027"/>
          </a:xfrm>
        </p:spPr>
        <p:txBody>
          <a:bodyPr lIns="0" tIns="0" rIns="0" bIns="0" anchor="ctr" anchorCtr="0">
            <a:normAutofit/>
          </a:bodyPr>
          <a:lstStyle>
            <a:lvl1pPr>
              <a:defRPr sz="1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6" y="6353177"/>
            <a:ext cx="2010201" cy="3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82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46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07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rezentare-titlu-bk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12192000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851" y="2520001"/>
            <a:ext cx="10274300" cy="1174545"/>
          </a:xfrm>
        </p:spPr>
        <p:txBody>
          <a:bodyPr lIns="0" tIns="0" rIns="0" bIns="0" anchor="t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Click to edit Master title style</a:t>
            </a:r>
            <a:endParaRPr lang="en-US" dirty="0"/>
          </a:p>
        </p:txBody>
      </p:sp>
      <p:pic>
        <p:nvPicPr>
          <p:cNvPr id="10" name="Picture 9" descr="teamnet transformig technology logo rgb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1" y="687776"/>
            <a:ext cx="4108800" cy="2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3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1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5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3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2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5A1-BF8F-464F-9B49-3A2372DAF5D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5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355A1-BF8F-464F-9B49-3A2372DAF5D4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9793-9EF7-41F7-B1EE-E56893719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8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fld id="{0DDD1723-F08C-BC4A-A158-087EDAF93B47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 defTabSz="457200"/>
              <a:t>6/28/2017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/>
            <a:fld id="{0CA058A1-CBA4-D04F-93B6-1CEDCCC56854}" type="slidenum">
              <a:rPr lang="en-US" smtClean="0">
                <a:solidFill>
                  <a:srgbClr val="565A5C">
                    <a:tint val="75000"/>
                  </a:srgbClr>
                </a:solidFill>
              </a:rPr>
              <a:pPr defTabSz="457200"/>
              <a:t>‹#›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25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Frontend Development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AngularJS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44725" y="6280151"/>
            <a:ext cx="7704138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457200"/>
            <a:r>
              <a:rPr lang="de-DE" sz="800" dirty="0">
                <a:solidFill>
                  <a:srgbClr val="FFFFFF"/>
                </a:solidFill>
                <a:cs typeface="Arial"/>
              </a:rPr>
              <a:t>Pregatit </a:t>
            </a:r>
            <a:r>
              <a:rPr lang="de-DE" sz="800" dirty="0" smtClean="0">
                <a:solidFill>
                  <a:srgbClr val="FFFFFF"/>
                </a:solidFill>
                <a:cs typeface="Arial"/>
              </a:rPr>
              <a:t>de: Alexandru Dima </a:t>
            </a:r>
            <a:r>
              <a:rPr lang="de-DE" sz="800" dirty="0">
                <a:solidFill>
                  <a:srgbClr val="FFFFFF"/>
                </a:solidFill>
                <a:cs typeface="Arial"/>
              </a:rPr>
              <a:t>	Data: 20.10.2014</a:t>
            </a:r>
            <a:endParaRPr lang="en-US" sz="800" dirty="0">
              <a:solidFill>
                <a:srgbClr val="FFFFFF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230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advantages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85216" y="1701801"/>
            <a:ext cx="10647935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AngularJS provides capability to create Single Page Application in a very clean and maintainable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AngularJS provides data binding capability to HTML thus giving user a rich and responsive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AngularJS code is unit testable.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AngularJS uses dependency injection and make use of separation of concerns.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AngularJS provides reusable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AngularJS, developer write less code and get more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AngularJS, views are pure html pages, and controllers written in </a:t>
            </a:r>
            <a:r>
              <a:rPr lang="en-US" dirty="0" err="1"/>
              <a:t>javascript</a:t>
            </a:r>
            <a:r>
              <a:rPr lang="en-US" dirty="0"/>
              <a:t> do the business processing.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14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528828" cy="594000"/>
          </a:xfrm>
        </p:spPr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 application is build from modules;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Module: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 container for parts of the application;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Easy to understand;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be used as reusable components;</a:t>
            </a:r>
          </a:p>
        </p:txBody>
      </p:sp>
    </p:spTree>
    <p:extLst>
      <p:ext uri="{BB962C8B-B14F-4D97-AF65-F5344CB8AC3E}">
        <p14:creationId xmlns:p14="http://schemas.microsoft.com/office/powerpoint/2010/main" val="62372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528828" cy="594000"/>
          </a:xfrm>
        </p:spPr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Initializes the built-in objects;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Creates the </a:t>
            </a:r>
            <a:r>
              <a:rPr lang="en-US" dirty="0" err="1" smtClean="0"/>
              <a:t>AngularJS</a:t>
            </a:r>
            <a:r>
              <a:rPr lang="en-US" dirty="0" smtClean="0"/>
              <a:t> scopes;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Starts the compiler;</a:t>
            </a:r>
          </a:p>
        </p:txBody>
      </p:sp>
    </p:spTree>
    <p:extLst>
      <p:ext uri="{BB962C8B-B14F-4D97-AF65-F5344CB8AC3E}">
        <p14:creationId xmlns:p14="http://schemas.microsoft.com/office/powerpoint/2010/main" val="240914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528828" cy="594000"/>
          </a:xfrm>
        </p:spPr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initialize an </a:t>
            </a:r>
            <a:r>
              <a:rPr lang="en-US" dirty="0" err="1"/>
              <a:t>AngularJS</a:t>
            </a:r>
            <a:r>
              <a:rPr lang="en-US" dirty="0"/>
              <a:t> application: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angular.module</a:t>
            </a:r>
            <a:r>
              <a:rPr lang="en-US" dirty="0"/>
              <a:t>(‘</a:t>
            </a:r>
            <a:r>
              <a:rPr lang="en-US" dirty="0" err="1"/>
              <a:t>appName</a:t>
            </a:r>
            <a:r>
              <a:rPr lang="en-US" dirty="0"/>
              <a:t>', []);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&lt;ANY ng-app=“</a:t>
            </a:r>
            <a:r>
              <a:rPr lang="en-US" dirty="0" err="1"/>
              <a:t>appName</a:t>
            </a:r>
            <a:r>
              <a:rPr lang="en-US" dirty="0"/>
              <a:t>”…&gt;…&lt;/ANY&gt;</a:t>
            </a:r>
          </a:p>
        </p:txBody>
      </p:sp>
    </p:spTree>
    <p:extLst>
      <p:ext uri="{BB962C8B-B14F-4D97-AF65-F5344CB8AC3E}">
        <p14:creationId xmlns:p14="http://schemas.microsoft.com/office/powerpoint/2010/main" val="273174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528828" cy="594000"/>
          </a:xfrm>
        </p:spPr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AngularJS</a:t>
            </a:r>
            <a:r>
              <a:rPr lang="en-US" dirty="0" smtClean="0"/>
              <a:t> built-in objects: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angular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$</a:t>
            </a:r>
            <a:r>
              <a:rPr lang="en-US" dirty="0" err="1" smtClean="0"/>
              <a:t>rootScope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$scope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8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090289" cy="5940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Extend angular vocabulary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Markers on DOM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HTML attributes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HTML elements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CSS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HTML comments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specific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Transform and manipulate DOM</a:t>
            </a:r>
          </a:p>
        </p:txBody>
      </p:sp>
    </p:spTree>
    <p:extLst>
      <p:ext uri="{BB962C8B-B14F-4D97-AF65-F5344CB8AC3E}">
        <p14:creationId xmlns:p14="http://schemas.microsoft.com/office/powerpoint/2010/main" val="415766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64405" y="1619914"/>
            <a:ext cx="76951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ng-app</a:t>
            </a:r>
            <a:r>
              <a:rPr lang="en-US" dirty="0"/>
              <a:t> : This directive defines and links an AngularJS application to HTML</a:t>
            </a:r>
            <a:r>
              <a:rPr lang="en-US" dirty="0" smtClean="0"/>
              <a:t>.</a:t>
            </a:r>
          </a:p>
          <a:p>
            <a:r>
              <a:rPr lang="en-US" dirty="0" smtClean="0"/>
              <a:t> Example: </a:t>
            </a:r>
          </a:p>
          <a:p>
            <a:r>
              <a:rPr lang="en-US" dirty="0" smtClean="0"/>
              <a:t>&lt;div ng-app=“</a:t>
            </a:r>
            <a:r>
              <a:rPr lang="en-US" dirty="0" err="1" smtClean="0"/>
              <a:t>myApp</a:t>
            </a:r>
            <a:r>
              <a:rPr lang="en-US" dirty="0" smtClean="0"/>
              <a:t>”&gt;/*Here we have an angular compiled HTML*/&lt;/div&gt;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ng-controller</a:t>
            </a:r>
            <a:r>
              <a:rPr lang="en-US" dirty="0"/>
              <a:t> tells AngularJS what controller to use with </a:t>
            </a:r>
            <a:r>
              <a:rPr lang="en-US" dirty="0" smtClean="0"/>
              <a:t>the 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Example: &lt;div ng-app=“</a:t>
            </a:r>
            <a:r>
              <a:rPr lang="en-US" dirty="0" err="1" smtClean="0"/>
              <a:t>myApp</a:t>
            </a:r>
            <a:r>
              <a:rPr lang="en-US" dirty="0" smtClean="0"/>
              <a:t>”&gt;</a:t>
            </a:r>
          </a:p>
          <a:p>
            <a:r>
              <a:rPr lang="en-US" dirty="0"/>
              <a:t>	</a:t>
            </a:r>
            <a:r>
              <a:rPr lang="en-US" dirty="0" smtClean="0"/>
              <a:t>		&lt;div ng-controller=“</a:t>
            </a:r>
            <a:r>
              <a:rPr lang="en-US" dirty="0" err="1" smtClean="0"/>
              <a:t>MyC</a:t>
            </a:r>
            <a:r>
              <a:rPr lang="en-US" dirty="0" smtClean="0"/>
              <a:t>”&gt;</a:t>
            </a:r>
          </a:p>
          <a:p>
            <a:r>
              <a:rPr lang="en-US" dirty="0"/>
              <a:t>	</a:t>
            </a:r>
            <a:r>
              <a:rPr lang="en-US" dirty="0" smtClean="0"/>
              <a:t>/*Here we have HTML code manipulated </a:t>
            </a:r>
            <a:r>
              <a:rPr lang="en-US" b="1" dirty="0" smtClean="0"/>
              <a:t>only</a:t>
            </a:r>
            <a:r>
              <a:rPr lang="en-US" dirty="0" smtClean="0"/>
              <a:t> by the </a:t>
            </a:r>
            <a:r>
              <a:rPr lang="en-US" dirty="0" err="1" smtClean="0"/>
              <a:t>MyC</a:t>
            </a:r>
            <a:r>
              <a:rPr lang="en-US" dirty="0" smtClean="0"/>
              <a:t> controller*/</a:t>
            </a:r>
          </a:p>
          <a:p>
            <a:r>
              <a:rPr lang="en-US" dirty="0"/>
              <a:t>	</a:t>
            </a:r>
            <a:r>
              <a:rPr lang="en-US" dirty="0" smtClean="0"/>
              <a:t>	 &lt;/div&gt;&lt;/div&gt;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17756" y="3367251"/>
            <a:ext cx="2350008" cy="21798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enlo"/>
              </a:rPr>
              <a:t>&lt;ANY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Menlo"/>
              </a:rPr>
              <a:t>ng-controller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enlo"/>
              </a:rPr>
              <a:t>""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enlo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...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enlo"/>
              </a:rPr>
              <a:t>&lt;/ANY&gt;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633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174264" cy="594000"/>
          </a:xfrm>
        </p:spPr>
        <p:txBody>
          <a:bodyPr/>
          <a:lstStyle/>
          <a:p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Control interaction with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Declaration: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myApp.controller</a:t>
            </a:r>
            <a:r>
              <a:rPr lang="en-US" dirty="0" smtClean="0"/>
              <a:t>(‘</a:t>
            </a:r>
            <a:r>
              <a:rPr lang="en-US" dirty="0" err="1" smtClean="0"/>
              <a:t>MyController</a:t>
            </a:r>
            <a:r>
              <a:rPr lang="en-US" dirty="0" smtClean="0"/>
              <a:t>‘, [‘dependency’, function(dependency) { … }])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myApp.controller</a:t>
            </a:r>
            <a:r>
              <a:rPr lang="en-US" dirty="0"/>
              <a:t>(‘</a:t>
            </a:r>
            <a:r>
              <a:rPr lang="en-US" dirty="0" err="1"/>
              <a:t>MyController</a:t>
            </a:r>
            <a:r>
              <a:rPr lang="en-US" dirty="0" smtClean="0"/>
              <a:t>‘, </a:t>
            </a:r>
            <a:r>
              <a:rPr lang="en-US" dirty="0"/>
              <a:t>function(dependency) { … </a:t>
            </a:r>
            <a:r>
              <a:rPr lang="en-US" dirty="0" smtClean="0"/>
              <a:t>})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ng-controller=“</a:t>
            </a:r>
            <a:r>
              <a:rPr lang="en-US" dirty="0" err="1" smtClean="0"/>
              <a:t>MyController</a:t>
            </a:r>
            <a:r>
              <a:rPr lang="en-US" dirty="0" smtClean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Inside $</a:t>
            </a:r>
            <a:r>
              <a:rPr lang="en-US" dirty="0" err="1" smtClean="0"/>
              <a:t>routeProvider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779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23544" y="1701801"/>
            <a:ext cx="10309607" cy="3930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Dependency Injection (DI) is a software design pattern that deals with how components get hold of their dependencies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example, in the declaration of a controller, the AngularJS Dependency Injection engine is responsible for instantiating the right dependencies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43" y="4180394"/>
            <a:ext cx="10309607" cy="145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73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54480" y="1738377"/>
            <a:ext cx="9578087" cy="3930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ng-bind: </a:t>
            </a:r>
            <a:r>
              <a:rPr lang="en-US" dirty="0"/>
              <a:t>tells Angular to replace the text content of the specified HTML element with the value of a given expression, and to update the text content when the value of that expression changes</a:t>
            </a:r>
            <a:r>
              <a:rPr lang="en-US" dirty="0" smtClean="0"/>
              <a:t>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ng-model</a:t>
            </a:r>
            <a:r>
              <a:rPr lang="en-US" dirty="0"/>
              <a:t> : This directive binds the values of AngularJS application data to HTML input controls.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064" y="4285678"/>
            <a:ext cx="6053328" cy="1099456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78808" y="3386147"/>
            <a:ext cx="1856232" cy="21798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enlo"/>
              </a:rPr>
              <a:t>&lt;ANY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Menlo"/>
              </a:rPr>
              <a:t>ng-bind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Menlo"/>
              </a:rPr>
              <a:t>""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enlo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...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Menlo"/>
              </a:rPr>
              <a:t>&lt;/ANY&gt;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67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4851" y="1870776"/>
            <a:ext cx="7705725" cy="29023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Topics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sz="3100" dirty="0" smtClean="0"/>
              <a:t>- Introduction</a:t>
            </a:r>
            <a:br>
              <a:rPr lang="en-US" sz="3100" dirty="0" smtClean="0"/>
            </a:br>
            <a:r>
              <a:rPr lang="en-US" sz="3100" dirty="0"/>
              <a:t>	</a:t>
            </a:r>
            <a:r>
              <a:rPr lang="en-US" sz="3100" dirty="0" smtClean="0"/>
              <a:t>- Dependency Injection</a:t>
            </a:r>
            <a:br>
              <a:rPr lang="en-US" sz="3100" dirty="0" smtClean="0"/>
            </a:br>
            <a:r>
              <a:rPr lang="en-US" sz="3100" dirty="0"/>
              <a:t>	</a:t>
            </a:r>
            <a:r>
              <a:rPr lang="en-US" sz="3100" dirty="0" smtClean="0"/>
              <a:t>- Templates</a:t>
            </a:r>
            <a:br>
              <a:rPr lang="en-US" sz="3100" dirty="0" smtClean="0"/>
            </a:br>
            <a:r>
              <a:rPr lang="en-US" sz="3100" dirty="0"/>
              <a:t>	</a:t>
            </a:r>
            <a:r>
              <a:rPr lang="en-US" sz="3100" dirty="0" smtClean="0"/>
              <a:t>- Modules</a:t>
            </a:r>
            <a:br>
              <a:rPr lang="en-US" sz="3100" dirty="0" smtClean="0"/>
            </a:br>
            <a:r>
              <a:rPr lang="en-US" sz="3100" dirty="0"/>
              <a:t>	</a:t>
            </a:r>
            <a:r>
              <a:rPr lang="en-US" sz="3100" dirty="0" smtClean="0"/>
              <a:t>- Directives</a:t>
            </a:r>
            <a:br>
              <a:rPr lang="en-US" sz="3100" dirty="0" smtClean="0"/>
            </a:br>
            <a:r>
              <a:rPr lang="en-US" sz="3100" dirty="0"/>
              <a:t>	</a:t>
            </a:r>
            <a:r>
              <a:rPr lang="en-US" sz="3100" dirty="0" smtClean="0"/>
              <a:t>- Create an application</a:t>
            </a:r>
            <a:br>
              <a:rPr lang="en-US" sz="3100" dirty="0" smtClean="0"/>
            </a:br>
            <a:r>
              <a:rPr lang="en-US" sz="3100" dirty="0"/>
              <a:t>	</a:t>
            </a:r>
            <a:r>
              <a:rPr lang="en-US" sz="3100" dirty="0" smtClean="0"/>
              <a:t>- Controllers</a:t>
            </a:r>
            <a:br>
              <a:rPr lang="en-US" sz="3100" dirty="0" smtClean="0"/>
            </a:br>
            <a:r>
              <a:rPr lang="en-US" sz="3100" dirty="0" smtClean="0"/>
              <a:t>	- Scopes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0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64405" y="1701801"/>
            <a:ext cx="10068746" cy="3930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ng-include - </a:t>
            </a:r>
            <a:r>
              <a:rPr lang="en-US" dirty="0"/>
              <a:t>Fetches, compiles and includes an external HTML fragment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029" y="2333626"/>
            <a:ext cx="18097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43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Workshop: </a:t>
            </a:r>
            <a:br>
              <a:rPr lang="en-US" dirty="0" smtClean="0"/>
            </a:br>
            <a:r>
              <a:rPr lang="en-US" dirty="0" err="1" smtClean="0"/>
              <a:t>AngularJS</a:t>
            </a:r>
            <a:r>
              <a:rPr lang="en-US" dirty="0" smtClean="0"/>
              <a:t>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8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AngularJS directives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08760" y="1701800"/>
            <a:ext cx="9724391" cy="4185193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ng-click - </a:t>
            </a:r>
            <a:r>
              <a:rPr lang="en-US" dirty="0"/>
              <a:t>The </a:t>
            </a:r>
            <a:r>
              <a:rPr lang="en-US" dirty="0" err="1"/>
              <a:t>ngClick</a:t>
            </a:r>
            <a:r>
              <a:rPr lang="en-US" dirty="0"/>
              <a:t> directive allows you to specify custom behavior when an element is clicked.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ng-show – the ng-show directive shows or hides the given HTML element based  on the expression provided to the ng-show 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ng-hide – </a:t>
            </a:r>
            <a:r>
              <a:rPr lang="en-US" dirty="0"/>
              <a:t>the </a:t>
            </a:r>
            <a:r>
              <a:rPr lang="en-US" dirty="0" smtClean="0"/>
              <a:t>ng-hide directive </a:t>
            </a:r>
            <a:r>
              <a:rPr lang="en-US" dirty="0"/>
              <a:t>shows or hides the given HTML element based  on the expression provided to the </a:t>
            </a:r>
            <a:r>
              <a:rPr lang="en-US" dirty="0" smtClean="0"/>
              <a:t>ng-hide </a:t>
            </a:r>
            <a:r>
              <a:rPr lang="en-US" dirty="0"/>
              <a:t>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ng-if – similar to ng-hide/ng-show. The difference between ng-if and ng-show is that ng-if actually removes the HTML portion, while ng-show shows/hides it with CSS.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527" y="1966661"/>
            <a:ext cx="6293988" cy="14131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496" y="3721673"/>
            <a:ext cx="4210050" cy="466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496" y="4609183"/>
            <a:ext cx="41433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74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1670411" cy="594000"/>
          </a:xfrm>
        </p:spPr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Object that represents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Nested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$</a:t>
            </a:r>
            <a:r>
              <a:rPr lang="en-US" dirty="0" err="1" smtClean="0"/>
              <a:t>rootScope</a:t>
            </a:r>
            <a:r>
              <a:rPr lang="en-US" dirty="0" smtClean="0"/>
              <a:t> – main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 scopes are children of $</a:t>
            </a:r>
            <a:r>
              <a:rPr lang="en-US" dirty="0" err="1" smtClean="0"/>
              <a:t>rootScope</a:t>
            </a:r>
            <a:r>
              <a:rPr lang="en-US" dirty="0" smtClean="0"/>
              <a:t> or other child scopes</a:t>
            </a:r>
          </a:p>
        </p:txBody>
      </p:sp>
    </p:spTree>
    <p:extLst>
      <p:ext uri="{BB962C8B-B14F-4D97-AF65-F5344CB8AC3E}">
        <p14:creationId xmlns:p14="http://schemas.microsoft.com/office/powerpoint/2010/main" val="293543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Workshop: </a:t>
            </a:r>
            <a:br>
              <a:rPr lang="en-US" dirty="0" smtClean="0"/>
            </a:br>
            <a:r>
              <a:rPr lang="en-US" dirty="0" err="1" smtClean="0"/>
              <a:t>AngularJS</a:t>
            </a:r>
            <a:r>
              <a:rPr lang="en-US" dirty="0" smtClean="0"/>
              <a:t>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2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174264" cy="594000"/>
          </a:xfrm>
        </p:spPr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ng-app: initialize an </a:t>
            </a:r>
            <a:r>
              <a:rPr lang="en-US" dirty="0" err="1" smtClean="0"/>
              <a:t>AngularJS</a:t>
            </a:r>
            <a:r>
              <a:rPr lang="en-US" dirty="0" smtClean="0"/>
              <a:t>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ng-view: main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ng-include: include HTML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ng-show/ng-hide: show/hide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ng-click: triggers on user click and executes an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ng-model: binds a model variable to an element ng-controller: binds a controller to the current element</a:t>
            </a:r>
          </a:p>
        </p:txBody>
      </p:sp>
    </p:spTree>
    <p:extLst>
      <p:ext uri="{BB962C8B-B14F-4D97-AF65-F5344CB8AC3E}">
        <p14:creationId xmlns:p14="http://schemas.microsoft.com/office/powerpoint/2010/main" val="287741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Ng-repeat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22376" y="1701801"/>
            <a:ext cx="10510775" cy="39306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ng-repeat </a:t>
            </a:r>
            <a:r>
              <a:rPr lang="en-US" dirty="0"/>
              <a:t>directive instantiates a template once per item from a collection. Each template instance gets its own scope, where the given loop variable is set to the current collection item, and </a:t>
            </a:r>
            <a:r>
              <a:rPr lang="en-US" dirty="0" smtClean="0"/>
              <a:t>$index </a:t>
            </a:r>
            <a:r>
              <a:rPr lang="en-US" dirty="0"/>
              <a:t>is set to the item index or key.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37" y="4073461"/>
            <a:ext cx="11048115" cy="60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53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Workshop: </a:t>
            </a:r>
            <a:br>
              <a:rPr lang="en-US" dirty="0" smtClean="0"/>
            </a:br>
            <a:r>
              <a:rPr lang="en-US" dirty="0" err="1" smtClean="0"/>
              <a:t>AngularJS</a:t>
            </a:r>
            <a:r>
              <a:rPr lang="en-US" dirty="0" smtClean="0"/>
              <a:t> Bindings &amp; Scopes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3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940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2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2528828" cy="594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MVW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Written in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Two Way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Extends HTML vocabulary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Compile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6395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3729366" cy="594000"/>
          </a:xfrm>
        </p:spPr>
        <p:txBody>
          <a:bodyPr/>
          <a:lstStyle/>
          <a:p>
            <a:r>
              <a:rPr lang="en-US" dirty="0" smtClean="0"/>
              <a:t>What is AngularJS?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It is a </a:t>
            </a:r>
            <a:r>
              <a:rPr lang="en-US" sz="1600" dirty="0" smtClean="0">
                <a:solidFill>
                  <a:srgbClr val="FF0000"/>
                </a:solidFill>
              </a:rPr>
              <a:t>JavaScript framework </a:t>
            </a:r>
            <a:r>
              <a:rPr lang="en-US" sz="1600" dirty="0" smtClean="0"/>
              <a:t>designed by Google for developing properly </a:t>
            </a:r>
            <a:r>
              <a:rPr lang="en-US" sz="1600" dirty="0" err="1" smtClean="0"/>
              <a:t>architectured</a:t>
            </a:r>
            <a:r>
              <a:rPr lang="en-US" sz="1600" dirty="0" smtClean="0"/>
              <a:t> web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Follows the MVC pattern, actually the </a:t>
            </a:r>
            <a:r>
              <a:rPr lang="en-US" sz="1600" dirty="0" smtClean="0">
                <a:solidFill>
                  <a:srgbClr val="FF0000"/>
                </a:solidFill>
              </a:rPr>
              <a:t>MVVM</a:t>
            </a:r>
            <a:r>
              <a:rPr lang="en-US" sz="1600" dirty="0" smtClean="0"/>
              <a:t> particularization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It is </a:t>
            </a:r>
            <a:r>
              <a:rPr lang="en-US" sz="1600" dirty="0" smtClean="0">
                <a:solidFill>
                  <a:srgbClr val="FF0000"/>
                </a:solidFill>
              </a:rPr>
              <a:t>NOT</a:t>
            </a:r>
            <a:r>
              <a:rPr lang="en-US" sz="1600" dirty="0" smtClean="0"/>
              <a:t> a library for manipulating DOM, like jQuery.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Mainly used for SPA (</a:t>
            </a:r>
            <a:r>
              <a:rPr lang="en-US" sz="1600" dirty="0" smtClean="0">
                <a:solidFill>
                  <a:srgbClr val="FF0000"/>
                </a:solidFill>
              </a:rPr>
              <a:t>Single Page Apps</a:t>
            </a:r>
            <a:r>
              <a:rPr lang="en-US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Enhances HTML with custom tags/attributes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Reuses code with the DI (</a:t>
            </a:r>
            <a:r>
              <a:rPr lang="en-US" sz="1600" dirty="0" smtClean="0">
                <a:solidFill>
                  <a:srgbClr val="FF0000"/>
                </a:solidFill>
              </a:rPr>
              <a:t>Dependency Injection</a:t>
            </a:r>
            <a:r>
              <a:rPr lang="en-US" sz="1600" dirty="0" smtClean="0"/>
              <a:t>) mechanism</a:t>
            </a:r>
          </a:p>
        </p:txBody>
      </p:sp>
    </p:spTree>
    <p:extLst>
      <p:ext uri="{BB962C8B-B14F-4D97-AF65-F5344CB8AC3E}">
        <p14:creationId xmlns:p14="http://schemas.microsoft.com/office/powerpoint/2010/main" val="262099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41099" y="1823721"/>
            <a:ext cx="10483343" cy="393065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View Whatever:</a:t>
            </a:r>
            <a:r>
              <a:rPr lang="en-US" dirty="0"/>
              <a:t> MVC is a design pattern for dividing an application into different parts (called Model, View and Controller), each with distinct responsibilities. </a:t>
            </a:r>
            <a:r>
              <a:rPr lang="en-US" dirty="0" smtClean="0"/>
              <a:t>AngularJS </a:t>
            </a:r>
            <a:r>
              <a:rPr lang="en-US" dirty="0"/>
              <a:t>does not implement MVC in the traditional sense, but rather something closer to MVVM (Model-View-</a:t>
            </a:r>
            <a:r>
              <a:rPr lang="en-US" dirty="0" err="1"/>
              <a:t>ViewModel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Two-way-data-binding</a:t>
            </a:r>
            <a:r>
              <a:rPr lang="en-US" b="1" dirty="0"/>
              <a:t>:</a:t>
            </a:r>
            <a:r>
              <a:rPr lang="en-US" dirty="0"/>
              <a:t> It is the automatic synchronization of data between model and view components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Scope:</a:t>
            </a:r>
            <a:r>
              <a:rPr lang="en-US" dirty="0"/>
              <a:t> These are objects that refer to the model. They act as a glue between controller and view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Controller</a:t>
            </a:r>
            <a:r>
              <a:rPr lang="en-US" b="1" dirty="0"/>
              <a:t>:</a:t>
            </a:r>
            <a:r>
              <a:rPr lang="en-US" dirty="0"/>
              <a:t> These are </a:t>
            </a:r>
            <a:r>
              <a:rPr lang="en-US" dirty="0" err="1"/>
              <a:t>Javascript</a:t>
            </a:r>
            <a:r>
              <a:rPr lang="en-US" dirty="0"/>
              <a:t> functions that are bound to a particular scope.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Dependency </a:t>
            </a:r>
            <a:r>
              <a:rPr lang="en-US" b="1" dirty="0"/>
              <a:t>Injection:</a:t>
            </a:r>
            <a:r>
              <a:rPr lang="en-US" dirty="0"/>
              <a:t> AngularJS has a built-in dependency injection subsystem that helps the developer by making the application easier to develop, understand, and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6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004560" y="1701801"/>
            <a:ext cx="5228591" cy="39306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M</a:t>
            </a:r>
            <a:r>
              <a:rPr lang="en-US" dirty="0"/>
              <a:t>odel </a:t>
            </a:r>
            <a:r>
              <a:rPr lang="en-US" b="1" u="sng" dirty="0"/>
              <a:t>V</a:t>
            </a:r>
            <a:r>
              <a:rPr lang="en-US" dirty="0"/>
              <a:t>iew </a:t>
            </a:r>
            <a:r>
              <a:rPr lang="en-US" b="1" u="sng" dirty="0"/>
              <a:t>C</a:t>
            </a:r>
            <a:r>
              <a:rPr lang="en-US" dirty="0"/>
              <a:t>ontroller or MVC as it is popularly called, is a software design pattern for developing web </a:t>
            </a:r>
            <a:r>
              <a:rPr lang="en-US" dirty="0" smtClean="0"/>
              <a:t>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Model</a:t>
            </a:r>
            <a:r>
              <a:rPr lang="en-US" dirty="0"/>
              <a:t> - It is the lowest level of the pattern responsible for maintaining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View</a:t>
            </a:r>
            <a:r>
              <a:rPr lang="en-US" dirty="0"/>
              <a:t> - It is responsible for displaying all or a portion of the data to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Controller</a:t>
            </a:r>
            <a:r>
              <a:rPr lang="en-US" dirty="0"/>
              <a:t> - It is a software Code that controls the interactions between the Model and 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Imagini pentru model view control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06" y="2255837"/>
            <a:ext cx="5008375" cy="262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42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endParaRPr lang="en-US" dirty="0"/>
          </a:p>
        </p:txBody>
      </p:sp>
      <p:pic>
        <p:nvPicPr>
          <p:cNvPr id="1026" name="Picture 2" descr="Imagini pentru model view view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880" y="1777687"/>
            <a:ext cx="4963886" cy="341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20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7" y="766800"/>
            <a:ext cx="4730853" cy="594000"/>
          </a:xfrm>
        </p:spPr>
        <p:txBody>
          <a:bodyPr/>
          <a:lstStyle/>
          <a:p>
            <a:r>
              <a:rPr lang="en-US" dirty="0" smtClean="0"/>
              <a:t>One Way Data binding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84346" y="1701800"/>
            <a:ext cx="10430603" cy="332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84348" y="766800"/>
            <a:ext cx="3973206" cy="594000"/>
          </a:xfrm>
        </p:spPr>
        <p:txBody>
          <a:bodyPr/>
          <a:lstStyle/>
          <a:p>
            <a:r>
              <a:rPr lang="en-US" dirty="0" smtClean="0"/>
              <a:t>Two way data binding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2584347" y="1701801"/>
            <a:ext cx="7364516" cy="393065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84346" y="1701801"/>
            <a:ext cx="7353687" cy="382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3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8">
      <a:dk1>
        <a:srgbClr val="565A5C"/>
      </a:dk1>
      <a:lt1>
        <a:sysClr val="window" lastClr="FFFFFF"/>
      </a:lt1>
      <a:dk2>
        <a:srgbClr val="E60000"/>
      </a:dk2>
      <a:lt2>
        <a:srgbClr val="FFFFFF"/>
      </a:lt2>
      <a:accent1>
        <a:srgbClr val="E83424"/>
      </a:accent1>
      <a:accent2>
        <a:srgbClr val="98C000"/>
      </a:accent2>
      <a:accent3>
        <a:srgbClr val="00A3CA"/>
      </a:accent3>
      <a:accent4>
        <a:srgbClr val="FBC100"/>
      </a:accent4>
      <a:accent5>
        <a:srgbClr val="F18E00"/>
      </a:accent5>
      <a:accent6>
        <a:srgbClr val="6A1485"/>
      </a:accent6>
      <a:hlink>
        <a:srgbClr val="00A3CA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655</Words>
  <Application>Microsoft Office PowerPoint</Application>
  <PresentationFormat>Widescreen</PresentationFormat>
  <Paragraphs>144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Menlo</vt:lpstr>
      <vt:lpstr>Office Theme</vt:lpstr>
      <vt:lpstr>1_Office Theme</vt:lpstr>
      <vt:lpstr>Frontend Development  AngularJS</vt:lpstr>
      <vt:lpstr>Topics  - Introduction  - Dependency Injection  - Templates  - Modules  - Directives  - Create an application  - Controllers  - Scopes  </vt:lpstr>
      <vt:lpstr>Introduction</vt:lpstr>
      <vt:lpstr>What is AngularJS?</vt:lpstr>
      <vt:lpstr>MVW</vt:lpstr>
      <vt:lpstr>MVC</vt:lpstr>
      <vt:lpstr>MVVM</vt:lpstr>
      <vt:lpstr>One Way Data binding</vt:lpstr>
      <vt:lpstr>Two way data binding</vt:lpstr>
      <vt:lpstr>AngularJS advantages</vt:lpstr>
      <vt:lpstr>Application</vt:lpstr>
      <vt:lpstr>Application</vt:lpstr>
      <vt:lpstr>Application</vt:lpstr>
      <vt:lpstr>Application</vt:lpstr>
      <vt:lpstr>Directives</vt:lpstr>
      <vt:lpstr>AngularJS directives</vt:lpstr>
      <vt:lpstr>Controllers</vt:lpstr>
      <vt:lpstr>Dependency Injection</vt:lpstr>
      <vt:lpstr>AngularJS directives</vt:lpstr>
      <vt:lpstr>Angularjs directives</vt:lpstr>
      <vt:lpstr>Workshop:  AngularJS Application</vt:lpstr>
      <vt:lpstr>AngularJS directives</vt:lpstr>
      <vt:lpstr>Scope</vt:lpstr>
      <vt:lpstr>Workshop:  AngularJS Application</vt:lpstr>
      <vt:lpstr>Directives</vt:lpstr>
      <vt:lpstr>Ng-repeat</vt:lpstr>
      <vt:lpstr>Workshop:  AngularJS Bindings &amp; Scopes</vt:lpstr>
      <vt:lpstr>Questions?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Development  Tools</dc:title>
  <dc:creator>Alexandru Dima</dc:creator>
  <cp:lastModifiedBy>Marian Spoiala</cp:lastModifiedBy>
  <cp:revision>102</cp:revision>
  <dcterms:created xsi:type="dcterms:W3CDTF">2014-10-20T21:15:48Z</dcterms:created>
  <dcterms:modified xsi:type="dcterms:W3CDTF">2017-06-28T06:04:19Z</dcterms:modified>
</cp:coreProperties>
</file>