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7" r:id="rId8"/>
    <p:sldId id="265" r:id="rId9"/>
    <p:sldId id="268" r:id="rId10"/>
    <p:sldId id="270" r:id="rId11"/>
    <p:sldId id="272" r:id="rId12"/>
    <p:sldId id="273"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openreview.net/pdf?id=uKZsVyFKbaj" TargetMode="External"/><Relationship Id="rId2" Type="http://schemas.openxmlformats.org/officeDocument/2006/relationships/hyperlink" Target="https://github.com/tomgrek/gameoflife" TargetMode="External"/><Relationship Id="rId1" Type="http://schemas.openxmlformats.org/officeDocument/2006/relationships/slideLayout" Target="../slideLayouts/slideLayout6.xml"/><Relationship Id="rId6" Type="http://schemas.openxmlformats.org/officeDocument/2006/relationships/hyperlink" Target="http://quantum-dynamics.phys.uni-sofia.bg/teaching/materials_RL_WiSe_2020/final_projects/project-team_2.pdf" TargetMode="External"/><Relationship Id="rId5" Type="http://schemas.openxmlformats.org/officeDocument/2006/relationships/hyperlink" Target="https://www.researchgate.net/publication/276497238_The_Game_of_Life_Decision_and_Communication" TargetMode="External"/><Relationship Id="rId4" Type="http://schemas.openxmlformats.org/officeDocument/2006/relationships/hyperlink" Target="https://medium.com/@tomgrek/evolving-game-of-life-neural-networks-chaos-and-complexity-94b509bc7aa8"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Game of Life</a:t>
            </a:r>
            <a:endParaRPr lang="en-GB" dirty="0"/>
          </a:p>
        </p:txBody>
      </p:sp>
      <p:sp>
        <p:nvSpPr>
          <p:cNvPr id="3" name="Subtitle 2"/>
          <p:cNvSpPr>
            <a:spLocks noGrp="1"/>
          </p:cNvSpPr>
          <p:nvPr>
            <p:ph type="subTitle" idx="1"/>
          </p:nvPr>
        </p:nvSpPr>
        <p:spPr>
          <a:xfrm>
            <a:off x="3621231" y="2864084"/>
            <a:ext cx="8144134" cy="1112319"/>
          </a:xfrm>
        </p:spPr>
        <p:txBody>
          <a:bodyPr>
            <a:normAutofit fontScale="70000" lnSpcReduction="20000"/>
          </a:bodyPr>
          <a:lstStyle/>
          <a:p>
            <a:r>
              <a:rPr lang="en-GB" dirty="0"/>
              <a:t>Paraschiv Alexandru-Andrei</a:t>
            </a:r>
          </a:p>
          <a:p>
            <a:r>
              <a:rPr lang="en-GB" dirty="0" err="1"/>
              <a:t>Coaje</a:t>
            </a:r>
            <a:r>
              <a:rPr lang="en-GB" dirty="0"/>
              <a:t> Florian-</a:t>
            </a:r>
            <a:r>
              <a:rPr lang="en-GB" dirty="0" err="1"/>
              <a:t>Petrut</a:t>
            </a:r>
            <a:endParaRPr lang="en-GB" dirty="0"/>
          </a:p>
          <a:p>
            <a:r>
              <a:rPr lang="en-GB" dirty="0" err="1"/>
              <a:t>Daramus</a:t>
            </a:r>
            <a:r>
              <a:rPr lang="en-GB" dirty="0"/>
              <a:t> </a:t>
            </a:r>
            <a:r>
              <a:rPr lang="en-GB" dirty="0" err="1"/>
              <a:t>Claudiu</a:t>
            </a:r>
            <a:endParaRPr lang="en-GB" dirty="0"/>
          </a:p>
          <a:p>
            <a:r>
              <a:rPr lang="en-GB" dirty="0" err="1"/>
              <a:t>Gusuleac</a:t>
            </a:r>
            <a:r>
              <a:rPr lang="en-GB" dirty="0"/>
              <a:t> </a:t>
            </a:r>
            <a:r>
              <a:rPr lang="en-GB" dirty="0" err="1"/>
              <a:t>Bogdan</a:t>
            </a:r>
            <a:endParaRPr lang="en-GB" dirty="0"/>
          </a:p>
          <a:p>
            <a:pPr algn="just"/>
            <a:endParaRPr lang="en-GB" dirty="0"/>
          </a:p>
        </p:txBody>
      </p:sp>
    </p:spTree>
    <p:extLst>
      <p:ext uri="{BB962C8B-B14F-4D97-AF65-F5344CB8AC3E}">
        <p14:creationId xmlns:p14="http://schemas.microsoft.com/office/powerpoint/2010/main" val="272593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dirty="0"/>
              <a:t>În </a:t>
            </a:r>
            <a:r>
              <a:rPr lang="en-US" sz="3200" dirty="0"/>
              <a:t>“</a:t>
            </a:r>
            <a:r>
              <a:rPr lang="en-GB" sz="3200" dirty="0"/>
              <a:t>The Game of Life, Decision and </a:t>
            </a:r>
            <a:r>
              <a:rPr lang="en-GB" sz="2800" dirty="0"/>
              <a:t>Communication</a:t>
            </a:r>
            <a:r>
              <a:rPr lang="en-GB" sz="3200" dirty="0"/>
              <a:t>”</a:t>
            </a:r>
          </a:p>
        </p:txBody>
      </p:sp>
      <p:sp>
        <p:nvSpPr>
          <p:cNvPr id="3" name="Content Placeholder 2"/>
          <p:cNvSpPr>
            <a:spLocks noGrp="1"/>
          </p:cNvSpPr>
          <p:nvPr>
            <p:ph idx="1"/>
          </p:nvPr>
        </p:nvSpPr>
        <p:spPr/>
        <p:txBody>
          <a:bodyPr>
            <a:normAutofit lnSpcReduction="10000"/>
          </a:bodyPr>
          <a:lstStyle/>
          <a:p>
            <a:pPr marL="0" indent="0" algn="just">
              <a:buNone/>
            </a:pPr>
            <a:r>
              <a:rPr lang="ro-RO" sz="2000" dirty="0" smtClean="0"/>
              <a:t>	</a:t>
            </a:r>
            <a:r>
              <a:rPr lang="en-GB" sz="2000" dirty="0" err="1" smtClean="0"/>
              <a:t>Fazele</a:t>
            </a:r>
            <a:r>
              <a:rPr lang="en-GB" sz="2000" dirty="0" smtClean="0"/>
              <a:t> </a:t>
            </a:r>
            <a:r>
              <a:rPr lang="en-GB" sz="2000" dirty="0"/>
              <a:t>A </a:t>
            </a:r>
            <a:r>
              <a:rPr lang="en-GB" sz="2000" dirty="0" err="1"/>
              <a:t>și</a:t>
            </a:r>
            <a:r>
              <a:rPr lang="en-GB" sz="2000" dirty="0"/>
              <a:t> B </a:t>
            </a:r>
            <a:r>
              <a:rPr lang="en-GB" sz="2000" dirty="0" err="1"/>
              <a:t>constituie</a:t>
            </a:r>
            <a:r>
              <a:rPr lang="en-GB" sz="2000" dirty="0"/>
              <a:t> pre-</a:t>
            </a:r>
            <a:r>
              <a:rPr lang="en-GB" sz="2000" dirty="0" err="1"/>
              <a:t>joc</a:t>
            </a:r>
            <a:r>
              <a:rPr lang="en-GB" sz="2000" dirty="0"/>
              <a:t>: </a:t>
            </a:r>
            <a:r>
              <a:rPr lang="en-GB" sz="2000" dirty="0" err="1"/>
              <a:t>toate</a:t>
            </a:r>
            <a:r>
              <a:rPr lang="en-GB" sz="2000" dirty="0"/>
              <a:t> </a:t>
            </a:r>
            <a:r>
              <a:rPr lang="en-GB" sz="2000" dirty="0" err="1"/>
              <a:t>celulele</a:t>
            </a:r>
            <a:r>
              <a:rPr lang="en-GB" sz="2000" dirty="0"/>
              <a:t> cu n </a:t>
            </a:r>
            <a:r>
              <a:rPr lang="en-GB" sz="2000" dirty="0" err="1"/>
              <a:t>vecini</a:t>
            </a:r>
            <a:r>
              <a:rPr lang="en-GB" sz="2000" dirty="0"/>
              <a:t> se </a:t>
            </a:r>
            <a:r>
              <a:rPr lang="en-GB" sz="2000" dirty="0" err="1"/>
              <a:t>sacrifica</a:t>
            </a:r>
            <a:r>
              <a:rPr lang="en-GB" sz="2000" dirty="0"/>
              <a:t>. Mai </a:t>
            </a:r>
            <a:r>
              <a:rPr lang="en-GB" sz="2000" dirty="0" err="1"/>
              <a:t>mult</a:t>
            </a:r>
            <a:r>
              <a:rPr lang="en-GB" sz="2000" dirty="0"/>
              <a:t>, </a:t>
            </a:r>
            <a:r>
              <a:rPr lang="en-GB" sz="2000" dirty="0" err="1"/>
              <a:t>acest</a:t>
            </a:r>
            <a:r>
              <a:rPr lang="en-GB" sz="2000" dirty="0"/>
              <a:t> </a:t>
            </a:r>
            <a:r>
              <a:rPr lang="en-GB" sz="2000" dirty="0" err="1"/>
              <a:t>lucru</a:t>
            </a:r>
            <a:r>
              <a:rPr lang="en-GB" sz="2000" dirty="0"/>
              <a:t> </a:t>
            </a:r>
            <a:r>
              <a:rPr lang="en-GB" sz="2000" dirty="0" smtClean="0"/>
              <a:t>se</a:t>
            </a:r>
            <a:r>
              <a:rPr lang="ro-RO" sz="2000" dirty="0" smtClean="0"/>
              <a:t> </a:t>
            </a:r>
            <a:r>
              <a:rPr lang="en-GB" sz="2000" dirty="0" err="1" smtClean="0"/>
              <a:t>întâmplă</a:t>
            </a:r>
            <a:r>
              <a:rPr lang="en-GB" sz="2000" dirty="0" smtClean="0"/>
              <a:t> </a:t>
            </a:r>
            <a:r>
              <a:rPr lang="en-GB" sz="2000" dirty="0" err="1"/>
              <a:t>într</a:t>
            </a:r>
            <a:r>
              <a:rPr lang="en-GB" sz="2000" dirty="0"/>
              <a:t>-un mod </a:t>
            </a:r>
            <a:r>
              <a:rPr lang="en-GB" sz="2000" dirty="0" err="1"/>
              <a:t>nedeterminist</a:t>
            </a:r>
            <a:r>
              <a:rPr lang="en-GB" sz="2000" dirty="0"/>
              <a:t>: </a:t>
            </a:r>
            <a:r>
              <a:rPr lang="en-GB" sz="2000" dirty="0" err="1"/>
              <a:t>celulele</a:t>
            </a:r>
            <a:r>
              <a:rPr lang="en-GB" sz="2000" dirty="0"/>
              <a:t> </a:t>
            </a:r>
            <a:r>
              <a:rPr lang="en-GB" sz="2000" dirty="0" err="1"/>
              <a:t>sunt</a:t>
            </a:r>
            <a:r>
              <a:rPr lang="en-GB" sz="2000" dirty="0"/>
              <a:t> </a:t>
            </a:r>
            <a:r>
              <a:rPr lang="en-GB" sz="2000" dirty="0" err="1"/>
              <a:t>ordonate</a:t>
            </a:r>
            <a:r>
              <a:rPr lang="en-GB" sz="2000" dirty="0"/>
              <a:t> </a:t>
            </a:r>
            <a:r>
              <a:rPr lang="en-GB" sz="2000" dirty="0" err="1"/>
              <a:t>într</a:t>
            </a:r>
            <a:r>
              <a:rPr lang="en-GB" sz="2000" dirty="0"/>
              <a:t>-o </a:t>
            </a:r>
            <a:r>
              <a:rPr lang="en-GB" sz="2000" dirty="0" err="1"/>
              <a:t>secvență</a:t>
            </a:r>
            <a:r>
              <a:rPr lang="en-GB" sz="2000" dirty="0"/>
              <a:t> </a:t>
            </a:r>
            <a:r>
              <a:rPr lang="en-GB" sz="2000" dirty="0" err="1"/>
              <a:t>aleatoare</a:t>
            </a:r>
            <a:r>
              <a:rPr lang="en-GB" sz="2000" dirty="0"/>
              <a:t> </a:t>
            </a:r>
            <a:r>
              <a:rPr lang="en-GB" sz="2000" dirty="0" err="1"/>
              <a:t>și</a:t>
            </a:r>
            <a:r>
              <a:rPr lang="en-GB" sz="2000" dirty="0"/>
              <a:t> </a:t>
            </a:r>
            <a:r>
              <a:rPr lang="en-GB" sz="2000" dirty="0" err="1" smtClean="0"/>
              <a:t>fiecare</a:t>
            </a:r>
            <a:r>
              <a:rPr lang="ro-RO" sz="2000" dirty="0" smtClean="0"/>
              <a:t> </a:t>
            </a:r>
            <a:r>
              <a:rPr lang="en-GB" sz="2000" dirty="0" err="1" smtClean="0"/>
              <a:t>celulă</a:t>
            </a:r>
            <a:r>
              <a:rPr lang="en-GB" sz="2000" dirty="0" smtClean="0"/>
              <a:t> </a:t>
            </a:r>
            <a:r>
              <a:rPr lang="en-GB" sz="2000" dirty="0" err="1"/>
              <a:t>sacrificata</a:t>
            </a:r>
            <a:r>
              <a:rPr lang="en-GB" sz="2000" dirty="0"/>
              <a:t> </a:t>
            </a:r>
            <a:r>
              <a:rPr lang="en-GB" sz="2000" dirty="0" err="1"/>
              <a:t>este</a:t>
            </a:r>
            <a:r>
              <a:rPr lang="en-GB" sz="2000" dirty="0"/>
              <a:t>, de </a:t>
            </a:r>
            <a:r>
              <a:rPr lang="en-GB" sz="2000" dirty="0" err="1"/>
              <a:t>asemenea</a:t>
            </a:r>
            <a:r>
              <a:rPr lang="en-GB" sz="2000" dirty="0"/>
              <a:t>, </a:t>
            </a:r>
            <a:r>
              <a:rPr lang="en-GB" sz="2000" dirty="0" err="1"/>
              <a:t>ștearsă</a:t>
            </a:r>
            <a:r>
              <a:rPr lang="en-GB" sz="2000" dirty="0"/>
              <a:t> </a:t>
            </a:r>
            <a:r>
              <a:rPr lang="en-GB" sz="2000" dirty="0" err="1"/>
              <a:t>în</a:t>
            </a:r>
            <a:r>
              <a:rPr lang="en-GB" sz="2000" dirty="0"/>
              <a:t> </a:t>
            </a:r>
            <a:r>
              <a:rPr lang="en-GB" sz="2000" dirty="0" err="1"/>
              <a:t>vecinătatea</a:t>
            </a:r>
            <a:r>
              <a:rPr lang="en-GB" sz="2000" dirty="0"/>
              <a:t> </a:t>
            </a:r>
            <a:r>
              <a:rPr lang="en-GB" sz="2000" dirty="0" err="1"/>
              <a:t>tuturor</a:t>
            </a:r>
            <a:r>
              <a:rPr lang="en-GB" sz="2000" dirty="0"/>
              <a:t> </a:t>
            </a:r>
            <a:r>
              <a:rPr lang="en-GB" sz="2000" dirty="0" err="1"/>
              <a:t>altor</a:t>
            </a:r>
            <a:r>
              <a:rPr lang="en-GB" sz="2000" dirty="0"/>
              <a:t> </a:t>
            </a:r>
            <a:r>
              <a:rPr lang="en-GB" sz="2000" dirty="0" err="1"/>
              <a:t>celule</a:t>
            </a:r>
            <a:r>
              <a:rPr lang="en-GB" sz="2000" dirty="0"/>
              <a:t>. </a:t>
            </a:r>
            <a:r>
              <a:rPr lang="en-GB" sz="2000" dirty="0" err="1" smtClean="0"/>
              <a:t>Astfel</a:t>
            </a:r>
            <a:r>
              <a:rPr lang="en-GB" sz="2000" dirty="0" smtClean="0"/>
              <a:t> </a:t>
            </a:r>
            <a:r>
              <a:rPr lang="en-GB" sz="2000" dirty="0"/>
              <a:t>de ex. </a:t>
            </a:r>
            <a:r>
              <a:rPr lang="en-GB" sz="2000" dirty="0" smtClean="0"/>
              <a:t>O</a:t>
            </a:r>
            <a:r>
              <a:rPr lang="ro-RO" sz="2000" dirty="0" smtClean="0"/>
              <a:t> </a:t>
            </a:r>
            <a:r>
              <a:rPr lang="en-GB" sz="2000" dirty="0" err="1" smtClean="0"/>
              <a:t>celulă</a:t>
            </a:r>
            <a:r>
              <a:rPr lang="en-GB" sz="2000" dirty="0" smtClean="0"/>
              <a:t> </a:t>
            </a:r>
            <a:r>
              <a:rPr lang="en-GB" sz="2000" dirty="0"/>
              <a:t>care </a:t>
            </a:r>
            <a:r>
              <a:rPr lang="en-GB" sz="2000" dirty="0" err="1"/>
              <a:t>avea</a:t>
            </a:r>
            <a:r>
              <a:rPr lang="en-GB" sz="2000" dirty="0"/>
              <a:t> </a:t>
            </a:r>
            <a:r>
              <a:rPr lang="en-GB" sz="2000" dirty="0" err="1"/>
              <a:t>iniţial</a:t>
            </a:r>
            <a:r>
              <a:rPr lang="en-GB" sz="2000" dirty="0"/>
              <a:t> </a:t>
            </a:r>
            <a:r>
              <a:rPr lang="en-GB" sz="2000" dirty="0" err="1"/>
              <a:t>mai</a:t>
            </a:r>
            <a:r>
              <a:rPr lang="en-GB" sz="2000" dirty="0"/>
              <a:t> </a:t>
            </a:r>
            <a:r>
              <a:rPr lang="en-GB" sz="2000" dirty="0" err="1"/>
              <a:t>mult</a:t>
            </a:r>
            <a:r>
              <a:rPr lang="en-GB" sz="2000" dirty="0"/>
              <a:t> de n </a:t>
            </a:r>
            <a:r>
              <a:rPr lang="en-GB" sz="2000" dirty="0" err="1"/>
              <a:t>vecini</a:t>
            </a:r>
            <a:r>
              <a:rPr lang="en-GB" sz="2000" dirty="0"/>
              <a:t> </a:t>
            </a:r>
            <a:r>
              <a:rPr lang="en-GB" sz="2000" dirty="0" err="1"/>
              <a:t>poate</a:t>
            </a:r>
            <a:r>
              <a:rPr lang="en-GB" sz="2000" dirty="0"/>
              <a:t> </a:t>
            </a:r>
            <a:r>
              <a:rPr lang="en-GB" sz="2000" dirty="0" err="1"/>
              <a:t>avea</a:t>
            </a:r>
            <a:r>
              <a:rPr lang="en-GB" sz="2000" dirty="0"/>
              <a:t> n </a:t>
            </a:r>
            <a:r>
              <a:rPr lang="en-GB" sz="2000" dirty="0" err="1"/>
              <a:t>vecini</a:t>
            </a:r>
            <a:r>
              <a:rPr lang="en-GB" sz="2000" dirty="0"/>
              <a:t> la </a:t>
            </a:r>
            <a:r>
              <a:rPr lang="en-GB" sz="2000" dirty="0" err="1"/>
              <a:t>urmatorul</a:t>
            </a:r>
            <a:r>
              <a:rPr lang="en-GB" sz="2000" dirty="0"/>
              <a:t> pas. </a:t>
            </a:r>
            <a:endParaRPr lang="ro-RO" sz="2000" dirty="0" smtClean="0"/>
          </a:p>
          <a:p>
            <a:pPr marL="0" indent="0" algn="just">
              <a:buNone/>
            </a:pPr>
            <a:r>
              <a:rPr lang="ro-RO" sz="2000" dirty="0"/>
              <a:t>	</a:t>
            </a:r>
            <a:r>
              <a:rPr lang="en-GB" sz="2000" dirty="0" err="1" smtClean="0"/>
              <a:t>În</a:t>
            </a:r>
            <a:r>
              <a:rPr lang="en-GB" sz="2000" dirty="0" smtClean="0"/>
              <a:t> </a:t>
            </a:r>
            <a:r>
              <a:rPr lang="en-GB" sz="2000" dirty="0" err="1" smtClean="0"/>
              <a:t>consecinţă</a:t>
            </a:r>
            <a:r>
              <a:rPr lang="en-GB" sz="2000" dirty="0" smtClean="0"/>
              <a:t>,</a:t>
            </a:r>
            <a:r>
              <a:rPr lang="ro-RO" sz="2000" dirty="0" smtClean="0"/>
              <a:t> </a:t>
            </a:r>
            <a:r>
              <a:rPr lang="en-GB" sz="2000" dirty="0" err="1" smtClean="0"/>
              <a:t>faptul</a:t>
            </a:r>
            <a:r>
              <a:rPr lang="en-GB" sz="2000" dirty="0" smtClean="0"/>
              <a:t> </a:t>
            </a:r>
            <a:r>
              <a:rPr lang="en-GB" sz="2000" dirty="0" err="1"/>
              <a:t>că</a:t>
            </a:r>
            <a:r>
              <a:rPr lang="en-GB" sz="2000" dirty="0"/>
              <a:t> </a:t>
            </a:r>
            <a:r>
              <a:rPr lang="en-GB" sz="2000" dirty="0" err="1"/>
              <a:t>lista</a:t>
            </a:r>
            <a:r>
              <a:rPr lang="en-GB" sz="2000" dirty="0"/>
              <a:t> AL </a:t>
            </a:r>
            <a:r>
              <a:rPr lang="en-GB" sz="2000" dirty="0" err="1"/>
              <a:t>este</a:t>
            </a:r>
            <a:r>
              <a:rPr lang="en-GB" sz="2000" dirty="0"/>
              <a:t> </a:t>
            </a:r>
            <a:r>
              <a:rPr lang="en-GB" sz="2000" dirty="0" err="1"/>
              <a:t>ordonată</a:t>
            </a:r>
            <a:r>
              <a:rPr lang="en-GB" sz="2000" dirty="0"/>
              <a:t> </a:t>
            </a:r>
            <a:r>
              <a:rPr lang="en-GB" sz="2000" dirty="0" err="1"/>
              <a:t>aleator</a:t>
            </a:r>
            <a:r>
              <a:rPr lang="en-GB" sz="2000" dirty="0"/>
              <a:t> face ca </a:t>
            </a:r>
            <a:r>
              <a:rPr lang="en-GB" sz="2000" dirty="0" err="1"/>
              <a:t>algoritmul</a:t>
            </a:r>
            <a:r>
              <a:rPr lang="en-GB" sz="2000" dirty="0"/>
              <a:t> </a:t>
            </a:r>
            <a:r>
              <a:rPr lang="en-GB" sz="2000" dirty="0" err="1"/>
              <a:t>să</a:t>
            </a:r>
            <a:r>
              <a:rPr lang="en-GB" sz="2000" dirty="0"/>
              <a:t> fie </a:t>
            </a:r>
            <a:r>
              <a:rPr lang="en-GB" sz="2000" dirty="0" err="1"/>
              <a:t>nedeterminist</a:t>
            </a:r>
            <a:r>
              <a:rPr lang="en-GB" sz="2000" dirty="0"/>
              <a:t>. </a:t>
            </a:r>
            <a:r>
              <a:rPr lang="en-GB" sz="2000" dirty="0" err="1"/>
              <a:t>Jocul</a:t>
            </a:r>
            <a:r>
              <a:rPr lang="en-GB" sz="2000" dirty="0"/>
              <a:t> </a:t>
            </a:r>
            <a:r>
              <a:rPr lang="en-GB" sz="2000" dirty="0" smtClean="0"/>
              <a:t>n-die</a:t>
            </a:r>
            <a:r>
              <a:rPr lang="ro-RO" sz="2000" dirty="0" smtClean="0"/>
              <a:t> </a:t>
            </a:r>
            <a:r>
              <a:rPr lang="en-GB" sz="2000" dirty="0" smtClean="0"/>
              <a:t>non-determinist </a:t>
            </a:r>
            <a:r>
              <a:rPr lang="en-GB" sz="2000" dirty="0" err="1"/>
              <a:t>realizează</a:t>
            </a:r>
            <a:r>
              <a:rPr lang="en-GB" sz="2000" dirty="0"/>
              <a:t> un </a:t>
            </a:r>
            <a:r>
              <a:rPr lang="en-GB" sz="2000" dirty="0" err="1"/>
              <a:t>joc</a:t>
            </a:r>
            <a:r>
              <a:rPr lang="en-GB" sz="2000" dirty="0"/>
              <a:t> al </a:t>
            </a:r>
            <a:r>
              <a:rPr lang="en-GB" sz="2000" dirty="0" err="1"/>
              <a:t>vieții</a:t>
            </a:r>
            <a:r>
              <a:rPr lang="en-GB" sz="2000" dirty="0"/>
              <a:t> cu pre-</a:t>
            </a:r>
            <a:r>
              <a:rPr lang="en-GB" sz="2000" dirty="0" err="1"/>
              <a:t>joc</a:t>
            </a:r>
            <a:r>
              <a:rPr lang="en-GB" sz="2000" dirty="0"/>
              <a:t>, </a:t>
            </a:r>
            <a:r>
              <a:rPr lang="en-GB" sz="2000" dirty="0" err="1"/>
              <a:t>în</a:t>
            </a:r>
            <a:r>
              <a:rPr lang="en-GB" sz="2000" dirty="0"/>
              <a:t> care </a:t>
            </a:r>
            <a:r>
              <a:rPr lang="en-GB" sz="2000" dirty="0" err="1"/>
              <a:t>celulele</a:t>
            </a:r>
            <a:r>
              <a:rPr lang="en-GB" sz="2000" dirty="0"/>
              <a:t> </a:t>
            </a:r>
            <a:r>
              <a:rPr lang="en-GB" sz="2000" dirty="0" err="1"/>
              <a:t>acționează</a:t>
            </a:r>
            <a:r>
              <a:rPr lang="en-GB" sz="2000" dirty="0"/>
              <a:t> </a:t>
            </a:r>
            <a:r>
              <a:rPr lang="en-GB" sz="2000" dirty="0" err="1"/>
              <a:t>pe</a:t>
            </a:r>
            <a:r>
              <a:rPr lang="en-GB" sz="2000" dirty="0"/>
              <a:t> </a:t>
            </a:r>
            <a:r>
              <a:rPr lang="en-GB" sz="2000" dirty="0" err="1"/>
              <a:t>rând</a:t>
            </a:r>
            <a:r>
              <a:rPr lang="en-GB" sz="2000" dirty="0"/>
              <a:t> </a:t>
            </a:r>
            <a:r>
              <a:rPr lang="en-GB" sz="2000" dirty="0" err="1"/>
              <a:t>și</a:t>
            </a:r>
            <a:r>
              <a:rPr lang="en-GB" sz="2000" dirty="0"/>
              <a:t> </a:t>
            </a:r>
            <a:r>
              <a:rPr lang="en-GB" sz="2000" dirty="0" err="1" smtClean="0"/>
              <a:t>decid</a:t>
            </a:r>
            <a:r>
              <a:rPr lang="ro-RO" sz="2000" dirty="0" smtClean="0"/>
              <a:t> </a:t>
            </a:r>
            <a:r>
              <a:rPr lang="en-GB" sz="2000" dirty="0" err="1" smtClean="0"/>
              <a:t>să</a:t>
            </a:r>
            <a:r>
              <a:rPr lang="en-GB" sz="2000" dirty="0" smtClean="0"/>
              <a:t> </a:t>
            </a:r>
            <a:r>
              <a:rPr lang="en-GB" sz="2000" dirty="0" err="1"/>
              <a:t>moară</a:t>
            </a:r>
            <a:r>
              <a:rPr lang="en-GB" sz="2000" dirty="0"/>
              <a:t> </a:t>
            </a:r>
            <a:r>
              <a:rPr lang="en-GB" sz="2000" dirty="0" err="1"/>
              <a:t>dacă</a:t>
            </a:r>
            <a:r>
              <a:rPr lang="en-GB" sz="2000" dirty="0"/>
              <a:t> au exact n </a:t>
            </a:r>
            <a:r>
              <a:rPr lang="en-GB" sz="2000" dirty="0" err="1"/>
              <a:t>vecini</a:t>
            </a:r>
            <a:r>
              <a:rPr lang="en-GB" sz="2000" dirty="0"/>
              <a:t> la </a:t>
            </a:r>
            <a:r>
              <a:rPr lang="en-GB" sz="2000" dirty="0" err="1"/>
              <a:t>momentul</a:t>
            </a:r>
            <a:r>
              <a:rPr lang="en-GB" sz="2000" dirty="0"/>
              <a:t> </a:t>
            </a:r>
            <a:r>
              <a:rPr lang="en-GB" sz="2000" dirty="0" err="1" smtClean="0"/>
              <a:t>decizional</a:t>
            </a:r>
            <a:r>
              <a:rPr lang="en-GB" sz="2000" dirty="0" smtClean="0"/>
              <a:t>.</a:t>
            </a:r>
            <a:r>
              <a:rPr lang="ro-RO" sz="2000" dirty="0" smtClean="0"/>
              <a:t> </a:t>
            </a:r>
          </a:p>
          <a:p>
            <a:pPr marL="0" indent="0" algn="just">
              <a:buNone/>
            </a:pPr>
            <a:r>
              <a:rPr lang="ro-RO" sz="2000" dirty="0"/>
              <a:t>	</a:t>
            </a:r>
            <a:r>
              <a:rPr lang="pt-BR" sz="2000" dirty="0" smtClean="0"/>
              <a:t>Algoritmul </a:t>
            </a:r>
            <a:r>
              <a:rPr lang="pt-BR" sz="2000" dirty="0"/>
              <a:t>realizează o regulă de decizie fixă pentru celule: sacrifica-te </a:t>
            </a:r>
            <a:r>
              <a:rPr lang="pt-BR" sz="2000" dirty="0" smtClean="0"/>
              <a:t>dacă</a:t>
            </a:r>
            <a:r>
              <a:rPr lang="ro-RO" sz="2000" dirty="0" smtClean="0"/>
              <a:t> </a:t>
            </a:r>
            <a:r>
              <a:rPr lang="en-GB" sz="2000" dirty="0" err="1" smtClean="0"/>
              <a:t>ai</a:t>
            </a:r>
            <a:r>
              <a:rPr lang="en-GB" sz="2000" dirty="0" smtClean="0"/>
              <a:t> </a:t>
            </a:r>
            <a:r>
              <a:rPr lang="en-GB" sz="2000" dirty="0"/>
              <a:t>exact n </a:t>
            </a:r>
            <a:r>
              <a:rPr lang="en-GB" sz="2000" dirty="0" err="1"/>
              <a:t>vecini</a:t>
            </a:r>
            <a:r>
              <a:rPr lang="en-GB" sz="2000" dirty="0"/>
              <a:t>. </a:t>
            </a:r>
            <a:r>
              <a:rPr lang="en-GB" sz="2000" dirty="0" err="1"/>
              <a:t>Astfel</a:t>
            </a:r>
            <a:r>
              <a:rPr lang="en-GB" sz="2000" dirty="0"/>
              <a:t>, </a:t>
            </a:r>
            <a:r>
              <a:rPr lang="en-GB" sz="2000" dirty="0" err="1"/>
              <a:t>pentru</a:t>
            </a:r>
            <a:r>
              <a:rPr lang="en-GB" sz="2000" dirty="0"/>
              <a:t> a </a:t>
            </a:r>
            <a:r>
              <a:rPr lang="en-GB" sz="2000" dirty="0" err="1"/>
              <a:t>lua</a:t>
            </a:r>
            <a:r>
              <a:rPr lang="en-GB" sz="2000" dirty="0"/>
              <a:t> o </a:t>
            </a:r>
            <a:r>
              <a:rPr lang="en-GB" sz="2000" dirty="0" err="1"/>
              <a:t>decizie</a:t>
            </a:r>
            <a:r>
              <a:rPr lang="en-GB" sz="2000" dirty="0"/>
              <a:t>, </a:t>
            </a:r>
            <a:r>
              <a:rPr lang="en-GB" sz="2000" dirty="0" err="1"/>
              <a:t>celulele</a:t>
            </a:r>
            <a:r>
              <a:rPr lang="en-GB" sz="2000" dirty="0"/>
              <a:t> au </a:t>
            </a:r>
            <a:r>
              <a:rPr lang="en-GB" sz="2000" dirty="0" err="1"/>
              <a:t>doar</a:t>
            </a:r>
            <a:r>
              <a:rPr lang="en-GB" sz="2000" dirty="0"/>
              <a:t> </a:t>
            </a:r>
            <a:r>
              <a:rPr lang="en-GB" sz="2000" dirty="0" err="1"/>
              <a:t>acces</a:t>
            </a:r>
            <a:r>
              <a:rPr lang="en-GB" sz="2000" dirty="0"/>
              <a:t> la </a:t>
            </a:r>
            <a:r>
              <a:rPr lang="en-GB" sz="2000" dirty="0" err="1"/>
              <a:t>informațiile</a:t>
            </a:r>
            <a:r>
              <a:rPr lang="en-GB" sz="2000" dirty="0"/>
              <a:t> </a:t>
            </a:r>
            <a:r>
              <a:rPr lang="en-GB" sz="2000" dirty="0" err="1" smtClean="0"/>
              <a:t>vecinilor</a:t>
            </a:r>
            <a:r>
              <a:rPr lang="ro-RO" sz="2000" dirty="0" smtClean="0"/>
              <a:t> </a:t>
            </a:r>
            <a:r>
              <a:rPr lang="en-GB" sz="2000" dirty="0" err="1" smtClean="0"/>
              <a:t>directi</a:t>
            </a:r>
            <a:r>
              <a:rPr lang="en-GB" sz="2000" dirty="0"/>
              <a:t>. </a:t>
            </a:r>
            <a:r>
              <a:rPr lang="en-GB" sz="2000" dirty="0" err="1"/>
              <a:t>Și</a:t>
            </a:r>
            <a:r>
              <a:rPr lang="en-GB" sz="2000" dirty="0"/>
              <a:t> </a:t>
            </a:r>
            <a:r>
              <a:rPr lang="en-GB" sz="2000" dirty="0" err="1"/>
              <a:t>acest</a:t>
            </a:r>
            <a:r>
              <a:rPr lang="en-GB" sz="2000" dirty="0"/>
              <a:t> </a:t>
            </a:r>
            <a:r>
              <a:rPr lang="en-GB" sz="2000" dirty="0" err="1"/>
              <a:t>lucru</a:t>
            </a:r>
            <a:r>
              <a:rPr lang="en-GB" sz="2000" dirty="0"/>
              <a:t> </a:t>
            </a:r>
            <a:r>
              <a:rPr lang="en-GB" sz="2000" dirty="0" err="1"/>
              <a:t>este</a:t>
            </a:r>
            <a:r>
              <a:rPr lang="en-GB" sz="2000" dirty="0"/>
              <a:t> </a:t>
            </a:r>
            <a:r>
              <a:rPr lang="en-GB" sz="2000" dirty="0" err="1"/>
              <a:t>astfel</a:t>
            </a:r>
            <a:r>
              <a:rPr lang="en-GB" sz="2000" dirty="0"/>
              <a:t> </a:t>
            </a:r>
            <a:r>
              <a:rPr lang="en-GB" sz="2000" dirty="0" err="1"/>
              <a:t>construit</a:t>
            </a:r>
            <a:r>
              <a:rPr lang="en-GB" sz="2000" dirty="0"/>
              <a:t> </a:t>
            </a:r>
            <a:r>
              <a:rPr lang="en-GB" sz="2000" dirty="0" err="1"/>
              <a:t>pe</a:t>
            </a:r>
            <a:r>
              <a:rPr lang="en-GB" sz="2000" dirty="0"/>
              <a:t> </a:t>
            </a:r>
            <a:r>
              <a:rPr lang="en-GB" sz="2000" dirty="0" err="1"/>
              <a:t>baza</a:t>
            </a:r>
            <a:r>
              <a:rPr lang="en-GB" sz="2000" dirty="0"/>
              <a:t> </a:t>
            </a:r>
            <a:r>
              <a:rPr lang="en-GB" sz="2000" dirty="0" err="1"/>
              <a:t>aranjamentelor</a:t>
            </a:r>
            <a:r>
              <a:rPr lang="en-GB" sz="2000" dirty="0"/>
              <a:t> </a:t>
            </a:r>
            <a:r>
              <a:rPr lang="en-GB" sz="2000" dirty="0" err="1"/>
              <a:t>devecinilor</a:t>
            </a:r>
            <a:r>
              <a:rPr lang="en-GB" sz="2000" dirty="0"/>
              <a:t> </a:t>
            </a:r>
            <a:r>
              <a:rPr lang="en-GB" sz="2000" dirty="0" err="1"/>
              <a:t>directi</a:t>
            </a:r>
            <a:r>
              <a:rPr lang="en-GB" sz="2000" dirty="0"/>
              <a:t>.</a:t>
            </a:r>
            <a:endParaRPr lang="en-GB" sz="2000" dirty="0"/>
          </a:p>
        </p:txBody>
      </p:sp>
    </p:spTree>
    <p:extLst>
      <p:ext uri="{BB962C8B-B14F-4D97-AF65-F5344CB8AC3E}">
        <p14:creationId xmlns:p14="http://schemas.microsoft.com/office/powerpoint/2010/main" val="253028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3200" dirty="0">
                <a:solidFill>
                  <a:prstClr val="white"/>
                </a:solidFill>
              </a:rPr>
              <a:t>În </a:t>
            </a:r>
            <a:r>
              <a:rPr lang="en-US" sz="3200" dirty="0">
                <a:solidFill>
                  <a:prstClr val="white"/>
                </a:solidFill>
              </a:rPr>
              <a:t>“</a:t>
            </a:r>
            <a:r>
              <a:rPr lang="en-GB" sz="3200" dirty="0">
                <a:solidFill>
                  <a:prstClr val="white"/>
                </a:solidFill>
              </a:rPr>
              <a:t>The Game of Life, Decision and </a:t>
            </a:r>
            <a:r>
              <a:rPr lang="en-GB" sz="2800" dirty="0">
                <a:solidFill>
                  <a:prstClr val="white"/>
                </a:solidFill>
              </a:rPr>
              <a:t>Communication</a:t>
            </a:r>
            <a:r>
              <a:rPr lang="en-GB" sz="3200" dirty="0">
                <a:solidFill>
                  <a:prstClr val="white"/>
                </a:solidFill>
              </a:rPr>
              <a:t>”</a:t>
            </a:r>
            <a:endParaRPr lang="en-GB" dirty="0"/>
          </a:p>
        </p:txBody>
      </p:sp>
      <p:sp>
        <p:nvSpPr>
          <p:cNvPr id="4" name="Text Placeholder 3"/>
          <p:cNvSpPr>
            <a:spLocks noGrp="1"/>
          </p:cNvSpPr>
          <p:nvPr>
            <p:ph type="body" sz="half" idx="15"/>
          </p:nvPr>
        </p:nvSpPr>
        <p:spPr>
          <a:xfrm>
            <a:off x="428369" y="2341553"/>
            <a:ext cx="3039762" cy="3954161"/>
          </a:xfrm>
        </p:spPr>
        <p:txBody>
          <a:bodyPr>
            <a:normAutofit fontScale="92500" lnSpcReduction="10000"/>
          </a:bodyPr>
          <a:lstStyle/>
          <a:p>
            <a:pPr algn="ctr"/>
            <a:r>
              <a:rPr lang="en-GB" b="1" dirty="0" err="1"/>
              <a:t>Explicatii</a:t>
            </a:r>
            <a:r>
              <a:rPr lang="en-GB" b="1" dirty="0"/>
              <a:t> ale </a:t>
            </a:r>
            <a:r>
              <a:rPr lang="en-GB" b="1" dirty="0" err="1"/>
              <a:t>rezultatelor</a:t>
            </a:r>
            <a:r>
              <a:rPr lang="en-GB" b="1" dirty="0"/>
              <a:t> </a:t>
            </a:r>
            <a:r>
              <a:rPr lang="en-GB" b="1" dirty="0" err="1" smtClean="0"/>
              <a:t>experimentale</a:t>
            </a:r>
            <a:endParaRPr lang="ro-RO" b="1" dirty="0"/>
          </a:p>
          <a:p>
            <a:pPr algn="just"/>
            <a:r>
              <a:rPr lang="ro-RO" b="1" dirty="0"/>
              <a:t>	</a:t>
            </a:r>
            <a:r>
              <a:rPr lang="en-GB" dirty="0" err="1" smtClean="0"/>
              <a:t>Rezultatele</a:t>
            </a:r>
            <a:r>
              <a:rPr lang="en-GB" dirty="0" smtClean="0"/>
              <a:t> </a:t>
            </a:r>
            <a:r>
              <a:rPr lang="en-GB" dirty="0" err="1"/>
              <a:t>simulării</a:t>
            </a:r>
            <a:r>
              <a:rPr lang="en-GB" dirty="0"/>
              <a:t> </a:t>
            </a:r>
            <a:r>
              <a:rPr lang="en-GB" dirty="0" err="1"/>
              <a:t>celor</a:t>
            </a:r>
            <a:r>
              <a:rPr lang="en-GB" dirty="0"/>
              <a:t> </a:t>
            </a:r>
            <a:r>
              <a:rPr lang="en-GB" dirty="0" err="1"/>
              <a:t>patru</a:t>
            </a:r>
            <a:r>
              <a:rPr lang="en-GB" dirty="0"/>
              <a:t> </a:t>
            </a:r>
            <a:r>
              <a:rPr lang="en-GB" dirty="0" err="1"/>
              <a:t>jocuri</a:t>
            </a:r>
            <a:r>
              <a:rPr lang="en-GB" dirty="0"/>
              <a:t> </a:t>
            </a:r>
            <a:r>
              <a:rPr lang="en-GB" dirty="0" err="1"/>
              <a:t>diferite</a:t>
            </a:r>
            <a:r>
              <a:rPr lang="en-GB" dirty="0"/>
              <a:t> n-die </a:t>
            </a:r>
            <a:r>
              <a:rPr lang="en-GB" dirty="0" err="1"/>
              <a:t>relevă</a:t>
            </a:r>
            <a:r>
              <a:rPr lang="en-GB" dirty="0"/>
              <a:t> </a:t>
            </a:r>
            <a:r>
              <a:rPr lang="en-GB" dirty="0" err="1"/>
              <a:t>diferențe</a:t>
            </a:r>
            <a:r>
              <a:rPr lang="en-GB" dirty="0"/>
              <a:t> </a:t>
            </a:r>
            <a:r>
              <a:rPr lang="en-GB" dirty="0" err="1"/>
              <a:t>remarcabile</a:t>
            </a:r>
            <a:r>
              <a:rPr lang="en-GB" dirty="0"/>
              <a:t> </a:t>
            </a:r>
            <a:r>
              <a:rPr lang="en-GB" dirty="0" err="1"/>
              <a:t>în</a:t>
            </a:r>
            <a:endParaRPr lang="en-GB" dirty="0"/>
          </a:p>
          <a:p>
            <a:pPr algn="just"/>
            <a:r>
              <a:rPr lang="en-GB" dirty="0" err="1"/>
              <a:t>performanţă</a:t>
            </a:r>
            <a:r>
              <a:rPr lang="en-GB" dirty="0"/>
              <a:t>.</a:t>
            </a:r>
          </a:p>
          <a:p>
            <a:pPr algn="just"/>
            <a:r>
              <a:rPr lang="ro-RO" dirty="0" smtClean="0"/>
              <a:t>	</a:t>
            </a:r>
            <a:r>
              <a:rPr lang="en-GB" dirty="0" err="1" smtClean="0"/>
              <a:t>Jocul</a:t>
            </a:r>
            <a:r>
              <a:rPr lang="en-GB" dirty="0" smtClean="0"/>
              <a:t> </a:t>
            </a:r>
            <a:r>
              <a:rPr lang="en-GB" dirty="0"/>
              <a:t>cu 3 </a:t>
            </a:r>
            <a:r>
              <a:rPr lang="en-GB" dirty="0" err="1"/>
              <a:t>zaruri</a:t>
            </a:r>
            <a:r>
              <a:rPr lang="en-GB" dirty="0"/>
              <a:t> </a:t>
            </a:r>
            <a:r>
              <a:rPr lang="en-GB" dirty="0" err="1"/>
              <a:t>sacrifică</a:t>
            </a:r>
            <a:r>
              <a:rPr lang="en-GB" dirty="0"/>
              <a:t> </a:t>
            </a:r>
            <a:r>
              <a:rPr lang="en-GB" dirty="0" err="1"/>
              <a:t>celulele</a:t>
            </a:r>
            <a:r>
              <a:rPr lang="en-GB" dirty="0"/>
              <a:t> care au 3 </a:t>
            </a:r>
            <a:r>
              <a:rPr lang="en-GB" dirty="0" err="1"/>
              <a:t>vecini</a:t>
            </a:r>
            <a:r>
              <a:rPr lang="en-GB" dirty="0"/>
              <a:t>. </a:t>
            </a:r>
            <a:r>
              <a:rPr lang="en-GB" dirty="0" err="1"/>
              <a:t>Astfel</a:t>
            </a:r>
            <a:r>
              <a:rPr lang="en-GB" dirty="0"/>
              <a:t> </a:t>
            </a:r>
            <a:r>
              <a:rPr lang="en-GB" dirty="0" err="1"/>
              <a:t>regula</a:t>
            </a:r>
            <a:r>
              <a:rPr lang="en-GB" dirty="0"/>
              <a:t> </a:t>
            </a:r>
            <a:r>
              <a:rPr lang="en-GB" dirty="0" err="1"/>
              <a:t>sacrificiului</a:t>
            </a:r>
            <a:r>
              <a:rPr lang="en-GB" dirty="0"/>
              <a:t> </a:t>
            </a:r>
            <a:r>
              <a:rPr lang="en-GB" dirty="0" err="1"/>
              <a:t>susține</a:t>
            </a:r>
            <a:r>
              <a:rPr lang="en-GB" dirty="0"/>
              <a:t> o </a:t>
            </a:r>
            <a:r>
              <a:rPr lang="en-GB" dirty="0" err="1" smtClean="0"/>
              <a:t>moarte</a:t>
            </a:r>
            <a:r>
              <a:rPr lang="ro-RO" dirty="0"/>
              <a:t> </a:t>
            </a:r>
            <a:r>
              <a:rPr lang="en-GB" dirty="0" err="1" smtClean="0"/>
              <a:t>mai</a:t>
            </a:r>
            <a:r>
              <a:rPr lang="en-GB" dirty="0" smtClean="0"/>
              <a:t> </a:t>
            </a:r>
            <a:r>
              <a:rPr lang="en-GB" dirty="0" err="1"/>
              <a:t>rapidă</a:t>
            </a:r>
            <a:r>
              <a:rPr lang="en-GB" dirty="0"/>
              <a:t> </a:t>
            </a:r>
            <a:r>
              <a:rPr lang="en-GB" dirty="0" err="1"/>
              <a:t>în</a:t>
            </a:r>
            <a:r>
              <a:rPr lang="en-GB" dirty="0"/>
              <a:t> </a:t>
            </a:r>
            <a:r>
              <a:rPr lang="en-GB" dirty="0" err="1"/>
              <a:t>comparație</a:t>
            </a:r>
            <a:r>
              <a:rPr lang="en-GB" dirty="0"/>
              <a:t> cu </a:t>
            </a:r>
            <a:r>
              <a:rPr lang="en-GB" dirty="0" err="1"/>
              <a:t>jocul</a:t>
            </a:r>
            <a:r>
              <a:rPr lang="en-GB" dirty="0"/>
              <a:t> original. </a:t>
            </a:r>
            <a:r>
              <a:rPr lang="en-GB" dirty="0" err="1"/>
              <a:t>Viteza</a:t>
            </a:r>
            <a:r>
              <a:rPr lang="en-GB" dirty="0"/>
              <a:t> de </a:t>
            </a:r>
            <a:r>
              <a:rPr lang="en-GB" dirty="0" err="1"/>
              <a:t>scădere</a:t>
            </a:r>
            <a:r>
              <a:rPr lang="en-GB" dirty="0"/>
              <a:t> nu </a:t>
            </a:r>
            <a:r>
              <a:rPr lang="en-GB" dirty="0" err="1"/>
              <a:t>este</a:t>
            </a:r>
            <a:r>
              <a:rPr lang="en-GB" dirty="0"/>
              <a:t> </a:t>
            </a:r>
            <a:r>
              <a:rPr lang="en-GB" dirty="0" err="1"/>
              <a:t>doar</a:t>
            </a:r>
            <a:r>
              <a:rPr lang="en-GB" dirty="0"/>
              <a:t> </a:t>
            </a:r>
            <a:r>
              <a:rPr lang="en-GB" dirty="0" err="1"/>
              <a:t>mai</a:t>
            </a:r>
            <a:r>
              <a:rPr lang="en-GB" dirty="0"/>
              <a:t> mare, ci </a:t>
            </a:r>
            <a:r>
              <a:rPr lang="en-GB" dirty="0" err="1" smtClean="0"/>
              <a:t>și</a:t>
            </a:r>
            <a:r>
              <a:rPr lang="ro-RO" dirty="0"/>
              <a:t> </a:t>
            </a:r>
            <a:r>
              <a:rPr lang="en-GB" dirty="0" err="1" smtClean="0"/>
              <a:t>ocupația</a:t>
            </a:r>
            <a:r>
              <a:rPr lang="en-GB" dirty="0" smtClean="0"/>
              <a:t> </a:t>
            </a:r>
            <a:r>
              <a:rPr lang="en-GB" dirty="0" err="1"/>
              <a:t>finală</a:t>
            </a:r>
            <a:r>
              <a:rPr lang="en-GB" dirty="0"/>
              <a:t> are o </a:t>
            </a:r>
            <a:r>
              <a:rPr lang="en-GB" dirty="0" err="1"/>
              <a:t>cota</a:t>
            </a:r>
            <a:r>
              <a:rPr lang="en-GB" dirty="0"/>
              <a:t> </a:t>
            </a:r>
            <a:r>
              <a:rPr lang="en-GB" dirty="0" err="1"/>
              <a:t>mai</a:t>
            </a:r>
            <a:r>
              <a:rPr lang="en-GB" dirty="0"/>
              <a:t> </a:t>
            </a:r>
            <a:r>
              <a:rPr lang="en-GB" dirty="0" err="1"/>
              <a:t>mică</a:t>
            </a:r>
            <a:r>
              <a:rPr lang="en-GB" dirty="0"/>
              <a:t> cu 1,8%, </a:t>
            </a:r>
            <a:r>
              <a:rPr lang="en-GB" dirty="0" err="1"/>
              <a:t>aproape</a:t>
            </a:r>
            <a:r>
              <a:rPr lang="en-GB" dirty="0"/>
              <a:t> </a:t>
            </a:r>
            <a:r>
              <a:rPr lang="en-GB" dirty="0" err="1"/>
              <a:t>jumătate</a:t>
            </a:r>
            <a:r>
              <a:rPr lang="en-GB" dirty="0"/>
              <a:t> din </a:t>
            </a:r>
            <a:r>
              <a:rPr lang="en-GB" dirty="0" err="1"/>
              <a:t>cea</a:t>
            </a:r>
            <a:r>
              <a:rPr lang="en-GB" dirty="0"/>
              <a:t> a </a:t>
            </a:r>
            <a:r>
              <a:rPr lang="en-GB" dirty="0" err="1"/>
              <a:t>jocului</a:t>
            </a:r>
            <a:r>
              <a:rPr lang="en-GB" dirty="0"/>
              <a:t> de </a:t>
            </a:r>
            <a:r>
              <a:rPr lang="en-GB" dirty="0" err="1"/>
              <a:t>bază</a:t>
            </a:r>
            <a:r>
              <a:rPr lang="en-GB" dirty="0" smtClean="0"/>
              <a:t>.</a:t>
            </a:r>
            <a:endParaRPr lang="ro-RO" dirty="0" smtClean="0"/>
          </a:p>
          <a:p>
            <a:pPr algn="just"/>
            <a:r>
              <a:rPr lang="ro-RO" dirty="0" smtClean="0"/>
              <a:t>	</a:t>
            </a:r>
            <a:r>
              <a:rPr lang="en-GB" dirty="0" err="1" smtClean="0"/>
              <a:t>Jocul</a:t>
            </a:r>
            <a:r>
              <a:rPr lang="en-GB" dirty="0" smtClean="0"/>
              <a:t> </a:t>
            </a:r>
            <a:r>
              <a:rPr lang="en-GB" dirty="0"/>
              <a:t>cu 4 </a:t>
            </a:r>
            <a:r>
              <a:rPr lang="en-GB" dirty="0" err="1"/>
              <a:t>zaruri</a:t>
            </a:r>
            <a:r>
              <a:rPr lang="en-GB" dirty="0"/>
              <a:t> produce </a:t>
            </a:r>
            <a:r>
              <a:rPr lang="en-GB" dirty="0" err="1"/>
              <a:t>trei</a:t>
            </a:r>
            <a:r>
              <a:rPr lang="en-GB" dirty="0"/>
              <a:t> </a:t>
            </a:r>
            <a:r>
              <a:rPr lang="en-GB" dirty="0" err="1"/>
              <a:t>efecte</a:t>
            </a:r>
            <a:r>
              <a:rPr lang="en-GB" dirty="0"/>
              <a:t>. In </a:t>
            </a:r>
            <a:r>
              <a:rPr lang="en-GB" dirty="0" err="1"/>
              <a:t>primul</a:t>
            </a:r>
            <a:r>
              <a:rPr lang="en-GB" dirty="0"/>
              <a:t> </a:t>
            </a:r>
            <a:r>
              <a:rPr lang="en-GB" dirty="0" err="1"/>
              <a:t>rând</a:t>
            </a:r>
            <a:r>
              <a:rPr lang="en-GB" dirty="0"/>
              <a:t>, </a:t>
            </a:r>
            <a:r>
              <a:rPr lang="en-GB" dirty="0" err="1"/>
              <a:t>sacrifică</a:t>
            </a:r>
            <a:r>
              <a:rPr lang="en-GB" dirty="0"/>
              <a:t> </a:t>
            </a:r>
            <a:r>
              <a:rPr lang="en-GB" dirty="0" err="1"/>
              <a:t>celulele</a:t>
            </a:r>
            <a:r>
              <a:rPr lang="en-GB" dirty="0"/>
              <a:t> care </a:t>
            </a:r>
            <a:r>
              <a:rPr lang="en-GB" dirty="0" err="1"/>
              <a:t>oricum</a:t>
            </a:r>
            <a:r>
              <a:rPr lang="en-GB" dirty="0"/>
              <a:t> </a:t>
            </a:r>
            <a:r>
              <a:rPr lang="en-GB" dirty="0" err="1"/>
              <a:t>ar</a:t>
            </a:r>
            <a:r>
              <a:rPr lang="en-GB" dirty="0"/>
              <a:t> </a:t>
            </a:r>
            <a:r>
              <a:rPr lang="en-GB" dirty="0" err="1"/>
              <a:t>muri</a:t>
            </a:r>
            <a:r>
              <a:rPr lang="en-GB" dirty="0"/>
              <a:t> </a:t>
            </a:r>
            <a:r>
              <a:rPr lang="en-GB" dirty="0" smtClean="0"/>
              <a:t>din</a:t>
            </a:r>
            <a:r>
              <a:rPr lang="ro-RO" dirty="0" smtClean="0"/>
              <a:t> </a:t>
            </a:r>
            <a:r>
              <a:rPr lang="en-GB" dirty="0" err="1" smtClean="0"/>
              <a:t>supraaglomerare</a:t>
            </a:r>
            <a:r>
              <a:rPr lang="en-GB" dirty="0" smtClean="0"/>
              <a:t> </a:t>
            </a:r>
            <a:r>
              <a:rPr lang="en-GB" dirty="0" err="1"/>
              <a:t>astfel</a:t>
            </a:r>
            <a:r>
              <a:rPr lang="en-GB" dirty="0"/>
              <a:t> </a:t>
            </a:r>
            <a:r>
              <a:rPr lang="en-GB" dirty="0" err="1"/>
              <a:t>încât</a:t>
            </a:r>
            <a:r>
              <a:rPr lang="en-GB" dirty="0"/>
              <a:t> nu </a:t>
            </a:r>
            <a:r>
              <a:rPr lang="en-GB" dirty="0" err="1"/>
              <a:t>există</a:t>
            </a:r>
            <a:r>
              <a:rPr lang="en-GB" dirty="0"/>
              <a:t> o </a:t>
            </a:r>
            <a:r>
              <a:rPr lang="en-GB" dirty="0" err="1"/>
              <a:t>accelerare</a:t>
            </a:r>
            <a:r>
              <a:rPr lang="en-GB" dirty="0"/>
              <a:t> a </a:t>
            </a:r>
            <a:r>
              <a:rPr lang="en-GB" dirty="0" err="1"/>
              <a:t>vitezei</a:t>
            </a:r>
            <a:r>
              <a:rPr lang="en-GB" dirty="0"/>
              <a:t> de </a:t>
            </a:r>
            <a:r>
              <a:rPr lang="en-GB" dirty="0" err="1"/>
              <a:t>moarte</a:t>
            </a:r>
            <a:r>
              <a:rPr lang="en-GB" dirty="0"/>
              <a:t> ca </a:t>
            </a:r>
            <a:r>
              <a:rPr lang="en-GB" dirty="0" err="1"/>
              <a:t>pentru</a:t>
            </a:r>
            <a:r>
              <a:rPr lang="en-GB" dirty="0"/>
              <a:t> </a:t>
            </a:r>
            <a:r>
              <a:rPr lang="en-GB" dirty="0" err="1"/>
              <a:t>jocul</a:t>
            </a:r>
            <a:r>
              <a:rPr lang="en-GB" dirty="0"/>
              <a:t> cu 3 </a:t>
            </a:r>
            <a:r>
              <a:rPr lang="en-GB" dirty="0" err="1"/>
              <a:t>zaruri</a:t>
            </a:r>
            <a:r>
              <a:rPr lang="en-GB" dirty="0"/>
              <a:t>.</a:t>
            </a:r>
          </a:p>
          <a:p>
            <a:pPr algn="just"/>
            <a:endParaRPr lang="en-GB" dirty="0"/>
          </a:p>
        </p:txBody>
      </p:sp>
      <p:sp>
        <p:nvSpPr>
          <p:cNvPr id="6" name="Text Placeholder 5"/>
          <p:cNvSpPr>
            <a:spLocks noGrp="1"/>
          </p:cNvSpPr>
          <p:nvPr>
            <p:ph type="body" sz="half" idx="16"/>
          </p:nvPr>
        </p:nvSpPr>
        <p:spPr>
          <a:xfrm>
            <a:off x="8880388" y="2385893"/>
            <a:ext cx="3227543" cy="3954161"/>
          </a:xfrm>
        </p:spPr>
        <p:txBody>
          <a:bodyPr>
            <a:normAutofit fontScale="92500" lnSpcReduction="10000"/>
          </a:bodyPr>
          <a:lstStyle/>
          <a:p>
            <a:pPr algn="just"/>
            <a:r>
              <a:rPr lang="ro-RO" dirty="0" smtClean="0"/>
              <a:t>	</a:t>
            </a:r>
            <a:r>
              <a:rPr lang="en-GB" dirty="0" err="1" smtClean="0"/>
              <a:t>În</a:t>
            </a:r>
            <a:r>
              <a:rPr lang="en-GB" dirty="0" smtClean="0"/>
              <a:t> </a:t>
            </a:r>
            <a:r>
              <a:rPr lang="en-GB" dirty="0"/>
              <a:t>al </a:t>
            </a:r>
            <a:r>
              <a:rPr lang="en-GB" dirty="0" err="1"/>
              <a:t>doilea</a:t>
            </a:r>
            <a:r>
              <a:rPr lang="en-GB" dirty="0"/>
              <a:t> </a:t>
            </a:r>
            <a:r>
              <a:rPr lang="en-GB" dirty="0" err="1"/>
              <a:t>rând</a:t>
            </a:r>
            <a:r>
              <a:rPr lang="en-GB" dirty="0"/>
              <a:t>, </a:t>
            </a:r>
            <a:r>
              <a:rPr lang="en-GB" dirty="0" err="1"/>
              <a:t>în</a:t>
            </a:r>
            <a:r>
              <a:rPr lang="en-GB" dirty="0"/>
              <a:t> </a:t>
            </a:r>
            <a:r>
              <a:rPr lang="en-GB" dirty="0" err="1"/>
              <a:t>zonele</a:t>
            </a:r>
            <a:r>
              <a:rPr lang="en-GB" dirty="0"/>
              <a:t> slab </a:t>
            </a:r>
            <a:r>
              <a:rPr lang="en-GB" dirty="0" err="1"/>
              <a:t>aglomerate</a:t>
            </a:r>
            <a:r>
              <a:rPr lang="en-GB" dirty="0"/>
              <a:t> </a:t>
            </a:r>
            <a:r>
              <a:rPr lang="en-GB" dirty="0" err="1"/>
              <a:t>provoacă</a:t>
            </a:r>
            <a:r>
              <a:rPr lang="en-GB" dirty="0"/>
              <a:t> </a:t>
            </a:r>
            <a:r>
              <a:rPr lang="en-GB" dirty="0" err="1"/>
              <a:t>moartea</a:t>
            </a:r>
            <a:r>
              <a:rPr lang="en-GB" dirty="0"/>
              <a:t> </a:t>
            </a:r>
            <a:r>
              <a:rPr lang="en-GB" dirty="0" err="1"/>
              <a:t>celulelor</a:t>
            </a:r>
            <a:r>
              <a:rPr lang="en-GB" dirty="0"/>
              <a:t> </a:t>
            </a:r>
            <a:r>
              <a:rPr lang="en-GB" dirty="0" err="1"/>
              <a:t>vecine</a:t>
            </a:r>
            <a:r>
              <a:rPr lang="en-GB" dirty="0"/>
              <a:t> din </a:t>
            </a:r>
            <a:r>
              <a:rPr lang="en-GB" dirty="0" err="1" smtClean="0"/>
              <a:t>cauza</a:t>
            </a:r>
            <a:r>
              <a:rPr lang="ro-RO" dirty="0"/>
              <a:t> </a:t>
            </a:r>
            <a:r>
              <a:rPr lang="en-GB" dirty="0" err="1" smtClean="0"/>
              <a:t>subpopulării</a:t>
            </a:r>
            <a:r>
              <a:rPr lang="en-GB" dirty="0"/>
              <a:t>, care </a:t>
            </a:r>
            <a:r>
              <a:rPr lang="en-GB" dirty="0" err="1"/>
              <a:t>ar</a:t>
            </a:r>
            <a:r>
              <a:rPr lang="en-GB" dirty="0"/>
              <a:t> </a:t>
            </a:r>
            <a:r>
              <a:rPr lang="en-GB" dirty="0" err="1"/>
              <a:t>supraviețui</a:t>
            </a:r>
            <a:r>
              <a:rPr lang="en-GB" dirty="0"/>
              <a:t> </a:t>
            </a:r>
            <a:r>
              <a:rPr lang="en-GB" dirty="0" err="1"/>
              <a:t>în</a:t>
            </a:r>
            <a:r>
              <a:rPr lang="en-GB" dirty="0"/>
              <a:t> </a:t>
            </a:r>
            <a:r>
              <a:rPr lang="en-GB" dirty="0" err="1"/>
              <a:t>jocul</a:t>
            </a:r>
            <a:r>
              <a:rPr lang="en-GB" dirty="0"/>
              <a:t> de </a:t>
            </a:r>
            <a:r>
              <a:rPr lang="en-GB" dirty="0" err="1"/>
              <a:t>bază</a:t>
            </a:r>
            <a:r>
              <a:rPr lang="en-GB" dirty="0"/>
              <a:t>. </a:t>
            </a:r>
            <a:r>
              <a:rPr lang="en-GB" dirty="0" err="1"/>
              <a:t>Astfel</a:t>
            </a:r>
            <a:r>
              <a:rPr lang="en-GB" dirty="0"/>
              <a:t>, </a:t>
            </a:r>
            <a:r>
              <a:rPr lang="en-GB" dirty="0" err="1"/>
              <a:t>suportă</a:t>
            </a:r>
            <a:r>
              <a:rPr lang="en-GB" dirty="0"/>
              <a:t> indirect o </a:t>
            </a:r>
            <a:r>
              <a:rPr lang="en-GB" dirty="0" err="1"/>
              <a:t>accelerare</a:t>
            </a:r>
            <a:r>
              <a:rPr lang="en-GB" dirty="0"/>
              <a:t> a </a:t>
            </a:r>
            <a:r>
              <a:rPr lang="en-GB" dirty="0" err="1"/>
              <a:t>mortii</a:t>
            </a:r>
            <a:r>
              <a:rPr lang="en-GB" dirty="0"/>
              <a:t>. </a:t>
            </a:r>
            <a:r>
              <a:rPr lang="en-GB" dirty="0" err="1" smtClean="0"/>
              <a:t>În</a:t>
            </a:r>
            <a:r>
              <a:rPr lang="ro-RO" dirty="0"/>
              <a:t> </a:t>
            </a:r>
            <a:r>
              <a:rPr lang="en-GB" dirty="0" smtClean="0"/>
              <a:t>al </a:t>
            </a:r>
            <a:r>
              <a:rPr lang="en-GB" dirty="0" err="1"/>
              <a:t>treilea</a:t>
            </a:r>
            <a:r>
              <a:rPr lang="en-GB" dirty="0"/>
              <a:t> </a:t>
            </a:r>
            <a:r>
              <a:rPr lang="en-GB" dirty="0" err="1"/>
              <a:t>rând</a:t>
            </a:r>
            <a:r>
              <a:rPr lang="en-GB" dirty="0"/>
              <a:t>, </a:t>
            </a:r>
            <a:r>
              <a:rPr lang="en-GB" dirty="0" err="1"/>
              <a:t>curăță</a:t>
            </a:r>
            <a:r>
              <a:rPr lang="en-GB" dirty="0"/>
              <a:t> </a:t>
            </a:r>
            <a:r>
              <a:rPr lang="en-GB" dirty="0" err="1"/>
              <a:t>zonele</a:t>
            </a:r>
            <a:r>
              <a:rPr lang="en-GB" dirty="0"/>
              <a:t> </a:t>
            </a:r>
            <a:r>
              <a:rPr lang="en-GB" dirty="0" err="1"/>
              <a:t>aglomerate</a:t>
            </a:r>
            <a:r>
              <a:rPr lang="en-GB" dirty="0"/>
              <a:t>, </a:t>
            </a:r>
            <a:r>
              <a:rPr lang="en-GB" dirty="0" err="1"/>
              <a:t>astfel</a:t>
            </a:r>
            <a:r>
              <a:rPr lang="en-GB" dirty="0"/>
              <a:t> </a:t>
            </a:r>
            <a:r>
              <a:rPr lang="en-GB" dirty="0" err="1"/>
              <a:t>salvand</a:t>
            </a:r>
            <a:r>
              <a:rPr lang="en-GB" dirty="0"/>
              <a:t> </a:t>
            </a:r>
            <a:r>
              <a:rPr lang="en-GB" dirty="0" err="1"/>
              <a:t>și</a:t>
            </a:r>
            <a:r>
              <a:rPr lang="en-GB" dirty="0"/>
              <a:t> </a:t>
            </a:r>
            <a:r>
              <a:rPr lang="en-GB" dirty="0" err="1"/>
              <a:t>alte</a:t>
            </a:r>
            <a:r>
              <a:rPr lang="en-GB" dirty="0"/>
              <a:t> </a:t>
            </a:r>
            <a:r>
              <a:rPr lang="en-GB" dirty="0" err="1"/>
              <a:t>celule</a:t>
            </a:r>
            <a:r>
              <a:rPr lang="en-GB" dirty="0"/>
              <a:t> care </a:t>
            </a:r>
            <a:r>
              <a:rPr lang="en-GB" dirty="0" err="1"/>
              <a:t>ar</a:t>
            </a:r>
            <a:r>
              <a:rPr lang="en-GB" dirty="0"/>
              <a:t> </a:t>
            </a:r>
            <a:r>
              <a:rPr lang="en-GB" dirty="0" err="1"/>
              <a:t>muri</a:t>
            </a:r>
            <a:r>
              <a:rPr lang="en-GB" dirty="0"/>
              <a:t> </a:t>
            </a:r>
            <a:r>
              <a:rPr lang="en-GB" dirty="0" err="1" smtClean="0"/>
              <a:t>prin</a:t>
            </a:r>
            <a:r>
              <a:rPr lang="ro-RO" dirty="0"/>
              <a:t> </a:t>
            </a:r>
            <a:r>
              <a:rPr lang="en-GB" dirty="0" err="1" smtClean="0"/>
              <a:t>supraaglomerare</a:t>
            </a:r>
            <a:r>
              <a:rPr lang="en-GB" dirty="0"/>
              <a:t>.</a:t>
            </a:r>
          </a:p>
          <a:p>
            <a:pPr algn="just"/>
            <a:r>
              <a:rPr lang="ro-RO" dirty="0" smtClean="0"/>
              <a:t>	</a:t>
            </a:r>
            <a:r>
              <a:rPr lang="en-GB" dirty="0" smtClean="0"/>
              <a:t>Al </a:t>
            </a:r>
            <a:r>
              <a:rPr lang="en-GB" dirty="0" err="1"/>
              <a:t>treilea</a:t>
            </a:r>
            <a:r>
              <a:rPr lang="en-GB" dirty="0"/>
              <a:t> </a:t>
            </a:r>
            <a:r>
              <a:rPr lang="en-GB" dirty="0" err="1"/>
              <a:t>efect</a:t>
            </a:r>
            <a:r>
              <a:rPr lang="en-GB" dirty="0"/>
              <a:t> pare a fi </a:t>
            </a:r>
            <a:r>
              <a:rPr lang="en-GB" dirty="0" err="1"/>
              <a:t>mult</a:t>
            </a:r>
            <a:r>
              <a:rPr lang="en-GB" dirty="0"/>
              <a:t> </a:t>
            </a:r>
            <a:r>
              <a:rPr lang="en-GB" dirty="0" err="1"/>
              <a:t>mai</a:t>
            </a:r>
            <a:r>
              <a:rPr lang="en-GB" dirty="0"/>
              <a:t> </a:t>
            </a:r>
            <a:r>
              <a:rPr lang="en-GB" dirty="0" err="1"/>
              <a:t>puternic</a:t>
            </a:r>
            <a:r>
              <a:rPr lang="en-GB" dirty="0"/>
              <a:t> </a:t>
            </a:r>
            <a:r>
              <a:rPr lang="en-GB" dirty="0" err="1"/>
              <a:t>decât</a:t>
            </a:r>
            <a:r>
              <a:rPr lang="en-GB" dirty="0"/>
              <a:t> </a:t>
            </a:r>
            <a:r>
              <a:rPr lang="en-GB" dirty="0" err="1"/>
              <a:t>cel</a:t>
            </a:r>
            <a:r>
              <a:rPr lang="en-GB" dirty="0"/>
              <a:t> de-al </a:t>
            </a:r>
            <a:r>
              <a:rPr lang="en-GB" dirty="0" err="1"/>
              <a:t>doilea</a:t>
            </a:r>
            <a:r>
              <a:rPr lang="en-GB" dirty="0"/>
              <a:t>, </a:t>
            </a:r>
            <a:r>
              <a:rPr lang="en-GB" dirty="0" err="1"/>
              <a:t>întrucât</a:t>
            </a:r>
            <a:r>
              <a:rPr lang="en-GB" dirty="0"/>
              <a:t> </a:t>
            </a:r>
            <a:r>
              <a:rPr lang="en-GB" dirty="0" err="1"/>
              <a:t>ponderea</a:t>
            </a:r>
            <a:r>
              <a:rPr lang="en-GB" dirty="0"/>
              <a:t> </a:t>
            </a:r>
            <a:r>
              <a:rPr lang="en-GB" dirty="0" err="1"/>
              <a:t>medie</a:t>
            </a:r>
            <a:r>
              <a:rPr lang="en-GB" dirty="0"/>
              <a:t> </a:t>
            </a:r>
            <a:r>
              <a:rPr lang="en-GB" dirty="0" err="1" smtClean="0"/>
              <a:t>finală</a:t>
            </a:r>
            <a:r>
              <a:rPr lang="ro-RO" dirty="0"/>
              <a:t> </a:t>
            </a:r>
            <a:r>
              <a:rPr lang="pt-BR" dirty="0" smtClean="0"/>
              <a:t>de </a:t>
            </a:r>
            <a:r>
              <a:rPr lang="pt-BR" dirty="0"/>
              <a:t>ocupare este cu 6,9% mai mare decât valoarea finală a jocului de bază.</a:t>
            </a:r>
          </a:p>
          <a:p>
            <a:pPr algn="just"/>
            <a:r>
              <a:rPr lang="ro-RO" dirty="0" smtClean="0"/>
              <a:t>	</a:t>
            </a:r>
            <a:r>
              <a:rPr lang="en-GB" dirty="0" err="1" smtClean="0"/>
              <a:t>Jocul</a:t>
            </a:r>
            <a:r>
              <a:rPr lang="en-GB" dirty="0" smtClean="0"/>
              <a:t> </a:t>
            </a:r>
            <a:r>
              <a:rPr lang="en-GB" dirty="0"/>
              <a:t>cu 5 </a:t>
            </a:r>
            <a:r>
              <a:rPr lang="en-GB" dirty="0" err="1"/>
              <a:t>sau</a:t>
            </a:r>
            <a:r>
              <a:rPr lang="en-GB" dirty="0"/>
              <a:t> 6 </a:t>
            </a:r>
            <a:r>
              <a:rPr lang="en-GB" dirty="0" err="1"/>
              <a:t>zaruri</a:t>
            </a:r>
            <a:r>
              <a:rPr lang="en-GB" dirty="0"/>
              <a:t> </a:t>
            </a:r>
            <a:r>
              <a:rPr lang="en-GB" dirty="0" err="1"/>
              <a:t>sacrifică</a:t>
            </a:r>
            <a:r>
              <a:rPr lang="en-GB" dirty="0"/>
              <a:t> </a:t>
            </a:r>
            <a:r>
              <a:rPr lang="en-GB" dirty="0" err="1"/>
              <a:t>și</a:t>
            </a:r>
            <a:r>
              <a:rPr lang="en-GB" dirty="0"/>
              <a:t> </a:t>
            </a:r>
            <a:r>
              <a:rPr lang="en-GB" dirty="0" err="1"/>
              <a:t>celulele</a:t>
            </a:r>
            <a:r>
              <a:rPr lang="en-GB" dirty="0"/>
              <a:t> care </a:t>
            </a:r>
            <a:r>
              <a:rPr lang="en-GB" dirty="0" err="1"/>
              <a:t>oricum</a:t>
            </a:r>
            <a:r>
              <a:rPr lang="en-GB" dirty="0"/>
              <a:t> </a:t>
            </a:r>
            <a:r>
              <a:rPr lang="en-GB" dirty="0" err="1"/>
              <a:t>ar</a:t>
            </a:r>
            <a:r>
              <a:rPr lang="en-GB" dirty="0"/>
              <a:t> </a:t>
            </a:r>
            <a:r>
              <a:rPr lang="en-GB" dirty="0" err="1"/>
              <a:t>muri</a:t>
            </a:r>
            <a:r>
              <a:rPr lang="en-GB" dirty="0"/>
              <a:t> </a:t>
            </a:r>
            <a:r>
              <a:rPr lang="en-GB" dirty="0" err="1"/>
              <a:t>prin</a:t>
            </a:r>
            <a:r>
              <a:rPr lang="en-GB" dirty="0"/>
              <a:t> </a:t>
            </a:r>
            <a:r>
              <a:rPr lang="en-GB" dirty="0" err="1"/>
              <a:t>supraaglomerarea</a:t>
            </a:r>
            <a:r>
              <a:rPr lang="en-GB" dirty="0"/>
              <a:t> </a:t>
            </a:r>
            <a:r>
              <a:rPr lang="en-GB" dirty="0" smtClean="0"/>
              <a:t>conform</a:t>
            </a:r>
            <a:r>
              <a:rPr lang="ro-RO" dirty="0" smtClean="0"/>
              <a:t> </a:t>
            </a:r>
            <a:r>
              <a:rPr lang="en-GB" dirty="0" err="1" smtClean="0"/>
              <a:t>setului</a:t>
            </a:r>
            <a:r>
              <a:rPr lang="en-GB" dirty="0" smtClean="0"/>
              <a:t> </a:t>
            </a:r>
            <a:r>
              <a:rPr lang="en-GB" dirty="0"/>
              <a:t>de </a:t>
            </a:r>
            <a:r>
              <a:rPr lang="en-GB" dirty="0" err="1"/>
              <a:t>reguli</a:t>
            </a:r>
            <a:r>
              <a:rPr lang="en-GB" dirty="0"/>
              <a:t> de </a:t>
            </a:r>
            <a:r>
              <a:rPr lang="en-GB" dirty="0" err="1"/>
              <a:t>baza</a:t>
            </a:r>
            <a:r>
              <a:rPr lang="en-GB" dirty="0"/>
              <a:t>. </a:t>
            </a:r>
            <a:r>
              <a:rPr lang="en-GB" dirty="0" err="1"/>
              <a:t>Trebuie</a:t>
            </a:r>
            <a:r>
              <a:rPr lang="en-GB" dirty="0"/>
              <a:t> </a:t>
            </a:r>
            <a:r>
              <a:rPr lang="en-GB" dirty="0" err="1"/>
              <a:t>luat</a:t>
            </a:r>
            <a:r>
              <a:rPr lang="en-GB" dirty="0"/>
              <a:t> </a:t>
            </a:r>
            <a:r>
              <a:rPr lang="en-GB" dirty="0" err="1"/>
              <a:t>în</a:t>
            </a:r>
            <a:r>
              <a:rPr lang="en-GB" dirty="0"/>
              <a:t> </a:t>
            </a:r>
            <a:r>
              <a:rPr lang="en-GB" dirty="0" err="1"/>
              <a:t>considerare</a:t>
            </a:r>
            <a:r>
              <a:rPr lang="en-GB" dirty="0"/>
              <a:t> </a:t>
            </a:r>
            <a:r>
              <a:rPr lang="en-GB" dirty="0" err="1"/>
              <a:t>faptul</a:t>
            </a:r>
            <a:r>
              <a:rPr lang="en-GB" dirty="0"/>
              <a:t> </a:t>
            </a:r>
            <a:r>
              <a:rPr lang="en-GB" dirty="0" err="1"/>
              <a:t>că</a:t>
            </a:r>
            <a:r>
              <a:rPr lang="en-GB" dirty="0"/>
              <a:t> </a:t>
            </a:r>
            <a:r>
              <a:rPr lang="en-GB" dirty="0" err="1"/>
              <a:t>celulele</a:t>
            </a:r>
            <a:r>
              <a:rPr lang="en-GB" dirty="0"/>
              <a:t> cu 6 </a:t>
            </a:r>
            <a:r>
              <a:rPr lang="en-GB" dirty="0" err="1"/>
              <a:t>vecini</a:t>
            </a:r>
            <a:r>
              <a:rPr lang="en-GB" dirty="0"/>
              <a:t> </a:t>
            </a:r>
            <a:r>
              <a:rPr lang="en-GB" dirty="0" err="1"/>
              <a:t>sunt</a:t>
            </a:r>
            <a:r>
              <a:rPr lang="en-GB" dirty="0"/>
              <a:t> </a:t>
            </a:r>
            <a:r>
              <a:rPr lang="en-GB" dirty="0" smtClean="0"/>
              <a:t>cu</a:t>
            </a:r>
            <a:r>
              <a:rPr lang="ro-RO" dirty="0" smtClean="0"/>
              <a:t> </a:t>
            </a:r>
            <a:r>
              <a:rPr lang="en-GB" dirty="0" err="1" smtClean="0"/>
              <a:t>adevărat</a:t>
            </a:r>
            <a:r>
              <a:rPr lang="en-GB" dirty="0" smtClean="0"/>
              <a:t> </a:t>
            </a:r>
            <a:r>
              <a:rPr lang="en-GB" dirty="0"/>
              <a:t>rare </a:t>
            </a:r>
            <a:r>
              <a:rPr lang="en-GB" dirty="0" err="1"/>
              <a:t>în</a:t>
            </a:r>
            <a:r>
              <a:rPr lang="en-GB" dirty="0"/>
              <a:t> </a:t>
            </a:r>
            <a:r>
              <a:rPr lang="en-GB" dirty="0" err="1"/>
              <a:t>timpul</a:t>
            </a:r>
            <a:r>
              <a:rPr lang="en-GB" dirty="0"/>
              <a:t> </a:t>
            </a:r>
            <a:r>
              <a:rPr lang="en-GB" dirty="0" err="1"/>
              <a:t>unei</a:t>
            </a:r>
            <a:r>
              <a:rPr lang="en-GB" dirty="0"/>
              <a:t> </a:t>
            </a:r>
            <a:r>
              <a:rPr lang="en-GB" dirty="0" err="1"/>
              <a:t>simulari</a:t>
            </a:r>
            <a:r>
              <a:rPr lang="en-GB" dirty="0"/>
              <a:t>, </a:t>
            </a:r>
            <a:r>
              <a:rPr lang="en-GB" dirty="0" err="1"/>
              <a:t>mai</a:t>
            </a:r>
            <a:r>
              <a:rPr lang="en-GB" dirty="0"/>
              <a:t> ales </a:t>
            </a:r>
            <a:r>
              <a:rPr lang="en-GB" dirty="0" err="1"/>
              <a:t>prin</a:t>
            </a:r>
            <a:r>
              <a:rPr lang="en-GB" dirty="0"/>
              <a:t> </a:t>
            </a:r>
            <a:r>
              <a:rPr lang="en-GB" dirty="0" err="1"/>
              <a:t>reconsiderarea</a:t>
            </a:r>
            <a:r>
              <a:rPr lang="en-GB" dirty="0"/>
              <a:t> </a:t>
            </a:r>
            <a:r>
              <a:rPr lang="en-GB" dirty="0" err="1"/>
              <a:t>faptului</a:t>
            </a:r>
            <a:r>
              <a:rPr lang="en-GB" dirty="0"/>
              <a:t> </a:t>
            </a:r>
            <a:r>
              <a:rPr lang="en-GB" dirty="0" err="1"/>
              <a:t>că</a:t>
            </a:r>
            <a:r>
              <a:rPr lang="en-GB" dirty="0"/>
              <a:t> </a:t>
            </a:r>
            <a:r>
              <a:rPr lang="en-GB" dirty="0" err="1"/>
              <a:t>fiecare</a:t>
            </a:r>
            <a:r>
              <a:rPr lang="en-GB" dirty="0"/>
              <a:t> </a:t>
            </a:r>
            <a:r>
              <a:rPr lang="en-GB" dirty="0" err="1" smtClean="0"/>
              <a:t>celulă</a:t>
            </a:r>
            <a:r>
              <a:rPr lang="ro-RO" dirty="0"/>
              <a:t> </a:t>
            </a:r>
            <a:r>
              <a:rPr lang="it-IT" dirty="0" smtClean="0"/>
              <a:t>începe </a:t>
            </a:r>
            <a:r>
              <a:rPr lang="it-IT" dirty="0"/>
              <a:t>in medie cu doi vecini.</a:t>
            </a:r>
            <a:endParaRPr lang="en-GB" dirty="0"/>
          </a:p>
        </p:txBody>
      </p:sp>
      <p:pic>
        <p:nvPicPr>
          <p:cNvPr id="10" name="Content Placeholder 6"/>
          <p:cNvPicPr>
            <a:picLocks noGrp="1" noChangeAspect="1"/>
          </p:cNvPicPr>
          <p:nvPr>
            <p:ph idx="1"/>
          </p:nvPr>
        </p:nvPicPr>
        <p:blipFill>
          <a:blip r:embed="rId2"/>
          <a:stretch>
            <a:fillRect/>
          </a:stretch>
        </p:blipFill>
        <p:spPr>
          <a:xfrm>
            <a:off x="3781167" y="2056309"/>
            <a:ext cx="4703806" cy="4613331"/>
          </a:xfrm>
          <a:prstGeom prst="rect">
            <a:avLst/>
          </a:prstGeom>
        </p:spPr>
      </p:pic>
    </p:spTree>
    <p:extLst>
      <p:ext uri="{BB962C8B-B14F-4D97-AF65-F5344CB8AC3E}">
        <p14:creationId xmlns:p14="http://schemas.microsoft.com/office/powerpoint/2010/main" val="135560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3" y="634310"/>
            <a:ext cx="9613858" cy="3592750"/>
          </a:xfrm>
        </p:spPr>
        <p:txBody>
          <a:bodyPr>
            <a:normAutofit fontScale="90000"/>
          </a:bodyPr>
          <a:lstStyle/>
          <a:p>
            <a:pPr algn="just"/>
            <a:r>
              <a:rPr lang="ro-RO" dirty="0" smtClean="0"/>
              <a:t>	Așadar</a:t>
            </a:r>
            <a:r>
              <a:rPr lang="en-US" dirty="0" smtClean="0"/>
              <a:t>, </a:t>
            </a:r>
            <a:r>
              <a:rPr lang="en-US" dirty="0" err="1"/>
              <a:t>rețelele</a:t>
            </a:r>
            <a:r>
              <a:rPr lang="en-US" dirty="0"/>
              <a:t> </a:t>
            </a:r>
            <a:r>
              <a:rPr lang="en-US" dirty="0" err="1"/>
              <a:t>neuronale</a:t>
            </a:r>
            <a:r>
              <a:rPr lang="en-US" dirty="0"/>
              <a:t> pot </a:t>
            </a:r>
            <a:r>
              <a:rPr lang="en-US" dirty="0" err="1"/>
              <a:t>simula</a:t>
            </a:r>
            <a:r>
              <a:rPr lang="en-US" dirty="0"/>
              <a:t> </a:t>
            </a:r>
            <a:r>
              <a:rPr lang="en-US" dirty="0" err="1"/>
              <a:t>complexitatea</a:t>
            </a:r>
            <a:r>
              <a:rPr lang="en-US" dirty="0"/>
              <a:t> </a:t>
            </a:r>
            <a:r>
              <a:rPr lang="en-US" dirty="0" err="1"/>
              <a:t>dar</a:t>
            </a:r>
            <a:r>
              <a:rPr lang="en-US" dirty="0"/>
              <a:t> nu o </a:t>
            </a:r>
            <a:r>
              <a:rPr lang="en-US" dirty="0" err="1"/>
              <a:t>și</a:t>
            </a:r>
            <a:r>
              <a:rPr lang="en-US" dirty="0"/>
              <a:t> au, Tom </a:t>
            </a:r>
            <a:r>
              <a:rPr lang="en-US" dirty="0" err="1"/>
              <a:t>Grek</a:t>
            </a:r>
            <a:r>
              <a:rPr lang="en-US" dirty="0"/>
              <a:t> </a:t>
            </a:r>
            <a:r>
              <a:rPr lang="en-US" dirty="0" err="1"/>
              <a:t>spunând</a:t>
            </a:r>
            <a:r>
              <a:rPr lang="en-US" dirty="0"/>
              <a:t> </a:t>
            </a:r>
            <a:r>
              <a:rPr lang="en-US" dirty="0" err="1"/>
              <a:t>că</a:t>
            </a:r>
            <a:r>
              <a:rPr lang="en-US" dirty="0"/>
              <a:t> “</a:t>
            </a:r>
            <a:r>
              <a:rPr lang="en-US" dirty="0" err="1"/>
              <a:t>ar</a:t>
            </a:r>
            <a:r>
              <a:rPr lang="en-US" dirty="0"/>
              <a:t> </a:t>
            </a:r>
            <a:r>
              <a:rPr lang="en-US" dirty="0" err="1"/>
              <a:t>trebui</a:t>
            </a:r>
            <a:r>
              <a:rPr lang="en-US" dirty="0"/>
              <a:t> </a:t>
            </a:r>
            <a:r>
              <a:rPr lang="en-US" dirty="0" err="1"/>
              <a:t>să</a:t>
            </a:r>
            <a:r>
              <a:rPr lang="en-US" dirty="0"/>
              <a:t> fie </a:t>
            </a:r>
            <a:r>
              <a:rPr lang="en-US" dirty="0" err="1"/>
              <a:t>posibilă</a:t>
            </a:r>
            <a:r>
              <a:rPr lang="en-US" dirty="0"/>
              <a:t> </a:t>
            </a:r>
            <a:r>
              <a:rPr lang="en-US" dirty="0" err="1"/>
              <a:t>combinarea</a:t>
            </a:r>
            <a:r>
              <a:rPr lang="en-US" dirty="0"/>
              <a:t> </a:t>
            </a:r>
            <a:r>
              <a:rPr lang="en-US" dirty="0" err="1"/>
              <a:t>dintre</a:t>
            </a:r>
            <a:r>
              <a:rPr lang="en-US" dirty="0"/>
              <a:t> o </a:t>
            </a:r>
            <a:r>
              <a:rPr lang="en-US" dirty="0" err="1"/>
              <a:t>rețea</a:t>
            </a:r>
            <a:r>
              <a:rPr lang="en-US" dirty="0"/>
              <a:t> </a:t>
            </a:r>
            <a:r>
              <a:rPr lang="en-US" dirty="0" err="1"/>
              <a:t>complexă</a:t>
            </a:r>
            <a:r>
              <a:rPr lang="en-US" dirty="0"/>
              <a:t> de </a:t>
            </a:r>
            <a:r>
              <a:rPr lang="en-US" dirty="0" err="1"/>
              <a:t>agenți</a:t>
            </a:r>
            <a:r>
              <a:rPr lang="en-US" dirty="0"/>
              <a:t> </a:t>
            </a:r>
            <a:r>
              <a:rPr lang="en-US" dirty="0" err="1"/>
              <a:t>inteligenți</a:t>
            </a:r>
            <a:r>
              <a:rPr lang="en-US" dirty="0"/>
              <a:t> </a:t>
            </a:r>
            <a:r>
              <a:rPr lang="en-US" dirty="0" err="1"/>
              <a:t>și</a:t>
            </a:r>
            <a:r>
              <a:rPr lang="en-US" dirty="0"/>
              <a:t> un </a:t>
            </a:r>
            <a:r>
              <a:rPr lang="en-US" dirty="0" err="1"/>
              <a:t>comportament</a:t>
            </a:r>
            <a:r>
              <a:rPr lang="en-US" dirty="0"/>
              <a:t> </a:t>
            </a:r>
            <a:r>
              <a:rPr lang="en-US" dirty="0" err="1"/>
              <a:t>imprevizibil</a:t>
            </a:r>
            <a:r>
              <a:rPr lang="en-US" dirty="0"/>
              <a:t> specific </a:t>
            </a:r>
            <a:r>
              <a:rPr lang="en-US" dirty="0" err="1"/>
              <a:t>oamenilor</a:t>
            </a:r>
            <a:r>
              <a:rPr lang="en-US" dirty="0"/>
              <a:t>”. Un </a:t>
            </a:r>
            <a:r>
              <a:rPr lang="en-US" dirty="0" err="1"/>
              <a:t>exem</a:t>
            </a:r>
            <a:r>
              <a:rPr lang="en-GB" dirty="0" err="1"/>
              <a:t>plu</a:t>
            </a:r>
            <a:r>
              <a:rPr lang="en-GB" dirty="0"/>
              <a:t> de </a:t>
            </a:r>
            <a:r>
              <a:rPr lang="en-GB" dirty="0" err="1"/>
              <a:t>acest</a:t>
            </a:r>
            <a:r>
              <a:rPr lang="en-GB" dirty="0"/>
              <a:t> </a:t>
            </a:r>
            <a:r>
              <a:rPr lang="en-GB" dirty="0" err="1"/>
              <a:t>fel</a:t>
            </a:r>
            <a:r>
              <a:rPr lang="en-GB" dirty="0"/>
              <a:t> </a:t>
            </a:r>
            <a:r>
              <a:rPr lang="en-GB" dirty="0" err="1"/>
              <a:t>ar</a:t>
            </a:r>
            <a:r>
              <a:rPr lang="en-GB" dirty="0"/>
              <a:t> fi Spiking Neural Network (SNN) care </a:t>
            </a:r>
            <a:r>
              <a:rPr lang="en-GB" dirty="0" err="1"/>
              <a:t>este</a:t>
            </a:r>
            <a:r>
              <a:rPr lang="en-GB" dirty="0"/>
              <a:t> </a:t>
            </a:r>
            <a:r>
              <a:rPr lang="en-GB" dirty="0" err="1"/>
              <a:t>asemănător</a:t>
            </a:r>
            <a:r>
              <a:rPr lang="en-GB" dirty="0"/>
              <a:t> cu </a:t>
            </a:r>
            <a:r>
              <a:rPr lang="en-GB" dirty="0" err="1"/>
              <a:t>modul</a:t>
            </a:r>
            <a:r>
              <a:rPr lang="en-GB" dirty="0"/>
              <a:t> de </a:t>
            </a:r>
            <a:r>
              <a:rPr lang="en-GB" dirty="0" err="1"/>
              <a:t>funcționare</a:t>
            </a:r>
            <a:r>
              <a:rPr lang="en-GB" dirty="0"/>
              <a:t> al </a:t>
            </a:r>
            <a:r>
              <a:rPr lang="en-GB" dirty="0" err="1"/>
              <a:t>creierului</a:t>
            </a:r>
            <a:r>
              <a:rPr lang="en-GB" dirty="0"/>
              <a:t> </a:t>
            </a:r>
            <a:r>
              <a:rPr lang="en-GB" dirty="0" err="1"/>
              <a:t>uman</a:t>
            </a:r>
            <a:r>
              <a:rPr lang="en-GB" dirty="0"/>
              <a:t> </a:t>
            </a:r>
            <a:r>
              <a:rPr lang="en-GB" dirty="0" err="1"/>
              <a:t>în</a:t>
            </a:r>
            <a:r>
              <a:rPr lang="en-GB" dirty="0"/>
              <a:t> </a:t>
            </a:r>
            <a:r>
              <a:rPr lang="en-GB" dirty="0" err="1"/>
              <a:t>situații</a:t>
            </a:r>
            <a:r>
              <a:rPr lang="en-GB" dirty="0"/>
              <a:t> </a:t>
            </a:r>
            <a:r>
              <a:rPr lang="en-GB" dirty="0" err="1"/>
              <a:t>critice</a:t>
            </a:r>
            <a:r>
              <a:rPr lang="en-GB" dirty="0"/>
              <a:t>.</a:t>
            </a:r>
            <a:endParaRPr lang="en-GB" dirty="0"/>
          </a:p>
        </p:txBody>
      </p:sp>
      <p:sp>
        <p:nvSpPr>
          <p:cNvPr id="3" name="Text Placeholder 2"/>
          <p:cNvSpPr>
            <a:spLocks noGrp="1"/>
          </p:cNvSpPr>
          <p:nvPr>
            <p:ph type="body" sz="half" idx="2"/>
          </p:nvPr>
        </p:nvSpPr>
        <p:spPr/>
        <p:txBody>
          <a:bodyPr>
            <a:normAutofit/>
          </a:bodyPr>
          <a:lstStyle/>
          <a:p>
            <a:r>
              <a:rPr lang="ro-RO" sz="3200" dirty="0" smtClean="0"/>
              <a:t>Concluzie</a:t>
            </a:r>
            <a:endParaRPr lang="en-GB" sz="3200" dirty="0"/>
          </a:p>
        </p:txBody>
      </p:sp>
    </p:spTree>
    <p:extLst>
      <p:ext uri="{BB962C8B-B14F-4D97-AF65-F5344CB8AC3E}">
        <p14:creationId xmlns:p14="http://schemas.microsoft.com/office/powerpoint/2010/main" val="177505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Referințe</a:t>
            </a:r>
            <a:endParaRPr lang="en-GB" dirty="0"/>
          </a:p>
        </p:txBody>
      </p:sp>
      <p:sp>
        <p:nvSpPr>
          <p:cNvPr id="4" name="TextBox 3"/>
          <p:cNvSpPr txBox="1"/>
          <p:nvPr/>
        </p:nvSpPr>
        <p:spPr>
          <a:xfrm>
            <a:off x="1145060" y="2529017"/>
            <a:ext cx="9028671" cy="3539430"/>
          </a:xfrm>
          <a:prstGeom prst="rect">
            <a:avLst/>
          </a:prstGeom>
          <a:noFill/>
        </p:spPr>
        <p:txBody>
          <a:bodyPr wrap="square" rtlCol="0">
            <a:spAutoFit/>
          </a:bodyPr>
          <a:lstStyle/>
          <a:p>
            <a:pPr marL="285750" indent="-285750" algn="just">
              <a:buFont typeface="Arial" panose="020B0604020202020204" pitchFamily="34" charset="0"/>
              <a:buChar char="•"/>
            </a:pPr>
            <a:r>
              <a:rPr lang="ro-RO" sz="1600" dirty="0">
                <a:hlinkClick r:id="rId2"/>
              </a:rPr>
              <a:t>https://</a:t>
            </a:r>
            <a:r>
              <a:rPr lang="ro-RO" sz="1600" dirty="0" smtClean="0">
                <a:hlinkClick r:id="rId2"/>
              </a:rPr>
              <a:t>github.com/tomgrek/gameoflife</a:t>
            </a:r>
            <a:endParaRPr lang="ro-RO" sz="1600" dirty="0" smtClean="0"/>
          </a:p>
          <a:p>
            <a:pPr algn="just"/>
            <a:endParaRPr lang="ro-RO" sz="1600" dirty="0" smtClean="0"/>
          </a:p>
          <a:p>
            <a:pPr marL="285750" indent="-285750" algn="just">
              <a:buFont typeface="Arial" panose="020B0604020202020204" pitchFamily="34" charset="0"/>
              <a:buChar char="•"/>
            </a:pPr>
            <a:r>
              <a:rPr lang="ro-RO" sz="1600" dirty="0" smtClean="0">
                <a:hlinkClick r:id="rId3"/>
              </a:rPr>
              <a:t>https</a:t>
            </a:r>
            <a:r>
              <a:rPr lang="ro-RO" sz="1600" dirty="0">
                <a:hlinkClick r:id="rId3"/>
              </a:rPr>
              <a:t>://</a:t>
            </a:r>
            <a:r>
              <a:rPr lang="ro-RO" sz="1600" dirty="0" smtClean="0">
                <a:hlinkClick r:id="rId3"/>
              </a:rPr>
              <a:t>openreview.net/pdf?id=uKZsVyFKbaj</a:t>
            </a:r>
            <a:endParaRPr lang="ro-RO" sz="1600" dirty="0" smtClean="0"/>
          </a:p>
          <a:p>
            <a:pPr algn="just"/>
            <a:endParaRPr lang="ro-RO" sz="1600" dirty="0" smtClean="0"/>
          </a:p>
          <a:p>
            <a:pPr marL="285750" indent="-285750" algn="just">
              <a:buFont typeface="Arial" panose="020B0604020202020204" pitchFamily="34" charset="0"/>
              <a:buChar char="•"/>
            </a:pPr>
            <a:r>
              <a:rPr lang="ro-RO" sz="1600" dirty="0">
                <a:hlinkClick r:id="rId4"/>
              </a:rPr>
              <a:t>https://medium.com/@</a:t>
            </a:r>
            <a:r>
              <a:rPr lang="ro-RO" sz="1600" dirty="0" smtClean="0">
                <a:hlinkClick r:id="rId4"/>
              </a:rPr>
              <a:t>tomgrek/evolving-game-of-life-neural-networks-chaos-and-complexity-94b509bc7aa8</a:t>
            </a:r>
            <a:endParaRPr lang="ro-RO" sz="1600" dirty="0" smtClean="0"/>
          </a:p>
          <a:p>
            <a:pPr algn="just"/>
            <a:endParaRPr lang="ro-RO" sz="1600" dirty="0"/>
          </a:p>
          <a:p>
            <a:pPr marL="285750" indent="-285750" algn="just">
              <a:buFont typeface="Arial" panose="020B0604020202020204" pitchFamily="34" charset="0"/>
              <a:buChar char="•"/>
            </a:pPr>
            <a:r>
              <a:rPr lang="ro-RO" sz="1600" dirty="0">
                <a:hlinkClick r:id="rId5"/>
              </a:rPr>
              <a:t>https://</a:t>
            </a:r>
            <a:r>
              <a:rPr lang="ro-RO" sz="1600" dirty="0" smtClean="0">
                <a:hlinkClick r:id="rId5"/>
              </a:rPr>
              <a:t>www.researchgate.net/publication/276497238_The_Game_of_Life_Decision_and_Communication</a:t>
            </a:r>
            <a:endParaRPr lang="ro-RO" sz="1600" dirty="0" smtClean="0"/>
          </a:p>
          <a:p>
            <a:pPr algn="just"/>
            <a:endParaRPr lang="ro-RO" sz="1600" dirty="0" smtClean="0"/>
          </a:p>
          <a:p>
            <a:pPr marL="285750" indent="-285750" algn="just">
              <a:buFont typeface="Arial" panose="020B0604020202020204" pitchFamily="34" charset="0"/>
              <a:buChar char="•"/>
            </a:pPr>
            <a:r>
              <a:rPr lang="en-GB" sz="1600" dirty="0">
                <a:hlinkClick r:id="rId6"/>
              </a:rPr>
              <a:t>http://</a:t>
            </a:r>
            <a:r>
              <a:rPr lang="en-GB" sz="1600" dirty="0" smtClean="0">
                <a:hlinkClick r:id="rId6"/>
              </a:rPr>
              <a:t>quantum-dynamics.phys.uni-sofia.bg/teaching/materials_RL_WiSe_2020/final_projects/project-team_2.pdf</a:t>
            </a:r>
            <a:endParaRPr lang="ro-RO" sz="1600" dirty="0"/>
          </a:p>
          <a:p>
            <a:pPr algn="just"/>
            <a:endParaRPr lang="ro-RO" sz="1600" dirty="0" smtClean="0"/>
          </a:p>
          <a:p>
            <a:pPr algn="just"/>
            <a:endParaRPr lang="en-GB" sz="1600" dirty="0"/>
          </a:p>
        </p:txBody>
      </p:sp>
    </p:spTree>
    <p:extLst>
      <p:ext uri="{BB962C8B-B14F-4D97-AF65-F5344CB8AC3E}">
        <p14:creationId xmlns:p14="http://schemas.microsoft.com/office/powerpoint/2010/main" val="31637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Conven</a:t>
            </a:r>
            <a:r>
              <a:rPr lang="ro-RO" dirty="0" smtClean="0"/>
              <a:t>ții</a:t>
            </a:r>
            <a:endParaRPr lang="en-GB" dirty="0"/>
          </a:p>
        </p:txBody>
      </p:sp>
      <p:sp>
        <p:nvSpPr>
          <p:cNvPr id="4" name="Text Placeholder 3"/>
          <p:cNvSpPr>
            <a:spLocks noGrp="1"/>
          </p:cNvSpPr>
          <p:nvPr>
            <p:ph type="body" sz="half" idx="2"/>
          </p:nvPr>
        </p:nvSpPr>
        <p:spPr/>
        <p:txBody>
          <a:bodyPr/>
          <a:lstStyle/>
          <a:p>
            <a:pPr lvl="0" algn="just"/>
            <a:r>
              <a:rPr lang="en-US" dirty="0" smtClean="0"/>
              <a:t>	</a:t>
            </a:r>
            <a:r>
              <a:rPr lang="en-US" dirty="0" err="1" smtClean="0"/>
              <a:t>Dacă</a:t>
            </a:r>
            <a:r>
              <a:rPr lang="en-US" dirty="0" smtClean="0"/>
              <a:t> </a:t>
            </a:r>
            <a:r>
              <a:rPr lang="en-US" dirty="0"/>
              <a:t>o </a:t>
            </a:r>
            <a:r>
              <a:rPr lang="en-US" dirty="0" err="1"/>
              <a:t>celulă</a:t>
            </a:r>
            <a:r>
              <a:rPr lang="en-US" dirty="0"/>
              <a:t> </a:t>
            </a:r>
            <a:r>
              <a:rPr lang="ro-RO" dirty="0"/>
              <a:t>„</a:t>
            </a:r>
            <a:r>
              <a:rPr lang="en-US" dirty="0"/>
              <a:t>vie” are </a:t>
            </a:r>
            <a:r>
              <a:rPr lang="en-US" dirty="0" err="1"/>
              <a:t>cel</a:t>
            </a:r>
            <a:r>
              <a:rPr lang="en-US" dirty="0"/>
              <a:t> </a:t>
            </a:r>
            <a:r>
              <a:rPr lang="en-US" dirty="0" err="1"/>
              <a:t>mult</a:t>
            </a:r>
            <a:r>
              <a:rPr lang="en-US" dirty="0"/>
              <a:t> 1 </a:t>
            </a:r>
            <a:r>
              <a:rPr lang="en-US" dirty="0" err="1"/>
              <a:t>sau</a:t>
            </a:r>
            <a:r>
              <a:rPr lang="en-US" dirty="0"/>
              <a:t> </a:t>
            </a:r>
            <a:r>
              <a:rPr lang="en-US" dirty="0" err="1"/>
              <a:t>cel</a:t>
            </a:r>
            <a:r>
              <a:rPr lang="en-US" dirty="0"/>
              <a:t> </a:t>
            </a:r>
            <a:r>
              <a:rPr lang="en-US" dirty="0" err="1"/>
              <a:t>putin</a:t>
            </a:r>
            <a:r>
              <a:rPr lang="en-US" dirty="0"/>
              <a:t> 3 </a:t>
            </a:r>
            <a:r>
              <a:rPr lang="en-US" dirty="0" err="1"/>
              <a:t>vecini</a:t>
            </a:r>
            <a:r>
              <a:rPr lang="en-US" dirty="0"/>
              <a:t> </a:t>
            </a:r>
            <a:r>
              <a:rPr lang="ro-RO" dirty="0"/>
              <a:t>„</a:t>
            </a:r>
            <a:r>
              <a:rPr lang="en-US" dirty="0"/>
              <a:t>vii”, </a:t>
            </a:r>
            <a:r>
              <a:rPr lang="en-US" dirty="0" err="1"/>
              <a:t>atunci</a:t>
            </a:r>
            <a:r>
              <a:rPr lang="en-US" dirty="0"/>
              <a:t>, </a:t>
            </a:r>
            <a:r>
              <a:rPr lang="en-US" dirty="0" err="1"/>
              <a:t>în</a:t>
            </a:r>
            <a:r>
              <a:rPr lang="en-US" dirty="0"/>
              <a:t> </a:t>
            </a:r>
            <a:r>
              <a:rPr lang="en-US" dirty="0" err="1"/>
              <a:t>următorul</a:t>
            </a:r>
            <a:r>
              <a:rPr lang="en-US" dirty="0"/>
              <a:t> pas al </a:t>
            </a:r>
            <a:r>
              <a:rPr lang="en-US" dirty="0" err="1"/>
              <a:t>algoritmului</a:t>
            </a:r>
            <a:r>
              <a:rPr lang="en-US" dirty="0"/>
              <a:t>, </a:t>
            </a:r>
            <a:r>
              <a:rPr lang="en-US" dirty="0" err="1"/>
              <a:t>celula</a:t>
            </a:r>
            <a:r>
              <a:rPr lang="en-US" dirty="0"/>
              <a:t> </a:t>
            </a:r>
            <a:r>
              <a:rPr lang="ro-RO" dirty="0"/>
              <a:t>„</a:t>
            </a:r>
            <a:r>
              <a:rPr lang="en-US" dirty="0" err="1"/>
              <a:t>moare</a:t>
            </a:r>
            <a:r>
              <a:rPr lang="en-US" dirty="0"/>
              <a:t>” (</a:t>
            </a:r>
            <a:r>
              <a:rPr lang="en-US" dirty="0" err="1"/>
              <a:t>pentru</a:t>
            </a:r>
            <a:r>
              <a:rPr lang="en-US" dirty="0"/>
              <a:t> </a:t>
            </a:r>
            <a:r>
              <a:rPr lang="en-US" dirty="0" err="1"/>
              <a:t>singurătate</a:t>
            </a:r>
            <a:r>
              <a:rPr lang="en-US" dirty="0"/>
              <a:t> </a:t>
            </a:r>
            <a:r>
              <a:rPr lang="en-US" dirty="0" err="1"/>
              <a:t>sau</a:t>
            </a:r>
            <a:r>
              <a:rPr lang="en-US" dirty="0"/>
              <a:t> </a:t>
            </a:r>
            <a:r>
              <a:rPr lang="en-US" dirty="0" err="1"/>
              <a:t>suprapopulare</a:t>
            </a:r>
            <a:r>
              <a:rPr lang="en-US" dirty="0"/>
              <a:t>).</a:t>
            </a:r>
          </a:p>
          <a:p>
            <a:pPr lvl="0" algn="just"/>
            <a:r>
              <a:rPr lang="en-GB" dirty="0" smtClean="0"/>
              <a:t>	</a:t>
            </a:r>
            <a:r>
              <a:rPr lang="en-US" dirty="0" err="1" smtClean="0"/>
              <a:t>Dacă</a:t>
            </a:r>
            <a:r>
              <a:rPr lang="en-US" dirty="0" smtClean="0"/>
              <a:t> </a:t>
            </a:r>
            <a:r>
              <a:rPr lang="en-US" dirty="0"/>
              <a:t>o </a:t>
            </a:r>
            <a:r>
              <a:rPr lang="en-US" dirty="0" err="1"/>
              <a:t>celulă</a:t>
            </a:r>
            <a:r>
              <a:rPr lang="en-US" dirty="0"/>
              <a:t> </a:t>
            </a:r>
            <a:r>
              <a:rPr lang="ro-RO" dirty="0"/>
              <a:t>„</a:t>
            </a:r>
            <a:r>
              <a:rPr lang="en-US" dirty="0" err="1"/>
              <a:t>moartă</a:t>
            </a:r>
            <a:r>
              <a:rPr lang="en-US" dirty="0"/>
              <a:t>” are exact 3 </a:t>
            </a:r>
            <a:r>
              <a:rPr lang="en-US" dirty="0" err="1"/>
              <a:t>vecini</a:t>
            </a:r>
            <a:r>
              <a:rPr lang="en-US" dirty="0"/>
              <a:t> </a:t>
            </a:r>
            <a:r>
              <a:rPr lang="ro-RO" dirty="0"/>
              <a:t>„</a:t>
            </a:r>
            <a:r>
              <a:rPr lang="en-US" dirty="0"/>
              <a:t>vii”, </a:t>
            </a:r>
            <a:r>
              <a:rPr lang="en-US" dirty="0" err="1"/>
              <a:t>în</a:t>
            </a:r>
            <a:r>
              <a:rPr lang="en-US" dirty="0"/>
              <a:t> </a:t>
            </a:r>
            <a:r>
              <a:rPr lang="en-US" dirty="0" err="1"/>
              <a:t>urmatorul</a:t>
            </a:r>
            <a:r>
              <a:rPr lang="en-US" dirty="0"/>
              <a:t> pas al </a:t>
            </a:r>
            <a:r>
              <a:rPr lang="en-US" dirty="0" err="1"/>
              <a:t>algoritmului</a:t>
            </a:r>
            <a:r>
              <a:rPr lang="en-US" dirty="0"/>
              <a:t>, </a:t>
            </a:r>
            <a:r>
              <a:rPr lang="en-US" dirty="0" err="1"/>
              <a:t>celula</a:t>
            </a:r>
            <a:r>
              <a:rPr lang="en-US" dirty="0"/>
              <a:t> </a:t>
            </a:r>
            <a:r>
              <a:rPr lang="en-US" dirty="0" err="1"/>
              <a:t>va</a:t>
            </a:r>
            <a:r>
              <a:rPr lang="en-US" dirty="0"/>
              <a:t> </a:t>
            </a:r>
            <a:r>
              <a:rPr lang="en-US" dirty="0" err="1"/>
              <a:t>deveni</a:t>
            </a:r>
            <a:r>
              <a:rPr lang="en-US" dirty="0"/>
              <a:t> </a:t>
            </a:r>
            <a:r>
              <a:rPr lang="ro-RO" dirty="0"/>
              <a:t>„</a:t>
            </a:r>
            <a:r>
              <a:rPr lang="en-US" dirty="0"/>
              <a:t>vie</a:t>
            </a:r>
            <a:r>
              <a:rPr lang="en-US" dirty="0" smtClean="0"/>
              <a:t>”.</a:t>
            </a:r>
          </a:p>
          <a:p>
            <a:pPr lvl="0" algn="just"/>
            <a:r>
              <a:rPr lang="en-US" dirty="0"/>
              <a:t>	</a:t>
            </a:r>
            <a:r>
              <a:rPr lang="ro-RO" dirty="0" smtClean="0"/>
              <a:t>Altfel, celula își păstrează starea.</a:t>
            </a:r>
            <a:endParaRPr lang="en-GB" dirty="0"/>
          </a:p>
          <a:p>
            <a:endParaRPr lang="en-GB" dirty="0"/>
          </a:p>
        </p:txBody>
      </p:sp>
      <p:pic>
        <p:nvPicPr>
          <p:cNvPr id="8" name="Content Placeholder 7"/>
          <p:cNvPicPr>
            <a:picLocks noGrp="1"/>
          </p:cNvPicPr>
          <p:nvPr>
            <p:ph idx="1"/>
          </p:nvPr>
        </p:nvPicPr>
        <p:blipFill>
          <a:blip r:embed="rId2"/>
          <a:stretch>
            <a:fillRect/>
          </a:stretch>
        </p:blipFill>
        <p:spPr>
          <a:xfrm>
            <a:off x="5262403" y="2336800"/>
            <a:ext cx="4456432" cy="3598863"/>
          </a:xfrm>
          <a:prstGeom prst="rect">
            <a:avLst/>
          </a:prstGeom>
        </p:spPr>
      </p:pic>
    </p:spTree>
    <p:extLst>
      <p:ext uri="{BB962C8B-B14F-4D97-AF65-F5344CB8AC3E}">
        <p14:creationId xmlns:p14="http://schemas.microsoft.com/office/powerpoint/2010/main" val="209673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Poate o re</a:t>
            </a:r>
            <a:r>
              <a:rPr lang="en-GB" dirty="0" err="1"/>
              <a:t>țea</a:t>
            </a:r>
            <a:r>
              <a:rPr lang="en-GB" dirty="0"/>
              <a:t> </a:t>
            </a:r>
            <a:r>
              <a:rPr lang="en-GB" dirty="0" err="1"/>
              <a:t>neurală</a:t>
            </a:r>
            <a:r>
              <a:rPr lang="en-GB" dirty="0"/>
              <a:t> </a:t>
            </a:r>
            <a:r>
              <a:rPr lang="en-GB" dirty="0" err="1"/>
              <a:t>să</a:t>
            </a:r>
            <a:r>
              <a:rPr lang="en-GB" dirty="0"/>
              <a:t> </a:t>
            </a:r>
            <a:r>
              <a:rPr lang="en-GB" dirty="0" err="1"/>
              <a:t>învețe</a:t>
            </a:r>
            <a:r>
              <a:rPr lang="en-GB" dirty="0"/>
              <a:t> Game of Life?</a:t>
            </a:r>
          </a:p>
        </p:txBody>
      </p:sp>
      <p:sp>
        <p:nvSpPr>
          <p:cNvPr id="4" name="Text Placeholder 3"/>
          <p:cNvSpPr>
            <a:spLocks noGrp="1"/>
          </p:cNvSpPr>
          <p:nvPr>
            <p:ph type="body" sz="half" idx="2"/>
          </p:nvPr>
        </p:nvSpPr>
        <p:spPr/>
        <p:txBody>
          <a:bodyPr/>
          <a:lstStyle/>
          <a:p>
            <a:pPr algn="just"/>
            <a:r>
              <a:rPr lang="ro-RO" dirty="0"/>
              <a:t>	</a:t>
            </a:r>
            <a:r>
              <a:rPr lang="en-GB" dirty="0" err="1" smtClean="0"/>
              <a:t>Avem</a:t>
            </a:r>
            <a:r>
              <a:rPr lang="en-US" dirty="0" smtClean="0"/>
              <a:t>: </a:t>
            </a:r>
            <a:r>
              <a:rPr lang="en-US" dirty="0"/>
              <a:t>date de training </a:t>
            </a:r>
            <a:r>
              <a:rPr lang="en-US" dirty="0" err="1"/>
              <a:t>nelimitate</a:t>
            </a:r>
            <a:r>
              <a:rPr lang="en-US" dirty="0"/>
              <a:t>(</a:t>
            </a:r>
            <a:r>
              <a:rPr lang="en-US" dirty="0" err="1"/>
              <a:t>oricâte</a:t>
            </a:r>
            <a:r>
              <a:rPr lang="en-US" dirty="0"/>
              <a:t> </a:t>
            </a:r>
            <a:r>
              <a:rPr lang="en-US" dirty="0" err="1"/>
              <a:t>jocuri</a:t>
            </a:r>
            <a:r>
              <a:rPr lang="en-US" dirty="0"/>
              <a:t>, </a:t>
            </a:r>
            <a:r>
              <a:rPr lang="en-US" dirty="0" err="1"/>
              <a:t>toate</a:t>
            </a:r>
            <a:r>
              <a:rPr lang="en-US" dirty="0"/>
              <a:t> </a:t>
            </a:r>
            <a:r>
              <a:rPr lang="en-US" dirty="0" err="1"/>
              <a:t>începând</a:t>
            </a:r>
            <a:r>
              <a:rPr lang="en-US" dirty="0"/>
              <a:t> de la o </a:t>
            </a:r>
            <a:r>
              <a:rPr lang="en-US" dirty="0" err="1"/>
              <a:t>configurație</a:t>
            </a:r>
            <a:r>
              <a:rPr lang="en-US" dirty="0"/>
              <a:t> </a:t>
            </a:r>
            <a:r>
              <a:rPr lang="en-US" dirty="0" err="1"/>
              <a:t>inițială</a:t>
            </a:r>
            <a:r>
              <a:rPr lang="en-US" dirty="0"/>
              <a:t> random), un kernel de </a:t>
            </a:r>
            <a:r>
              <a:rPr lang="en-US" dirty="0" err="1"/>
              <a:t>convoluție</a:t>
            </a:r>
            <a:r>
              <a:rPr lang="en-US" dirty="0"/>
              <a:t> cu </a:t>
            </a:r>
            <a:r>
              <a:rPr lang="en-US" dirty="0" err="1"/>
              <a:t>ponderi</a:t>
            </a:r>
            <a:r>
              <a:rPr lang="en-US" dirty="0"/>
              <a:t> </a:t>
            </a:r>
            <a:r>
              <a:rPr lang="en-US" dirty="0" err="1"/>
              <a:t>și</a:t>
            </a:r>
            <a:r>
              <a:rPr lang="en-US" dirty="0"/>
              <a:t> o </a:t>
            </a:r>
            <a:r>
              <a:rPr lang="en-US" dirty="0" err="1"/>
              <a:t>neliniaritate</a:t>
            </a:r>
            <a:r>
              <a:rPr lang="en-US" dirty="0"/>
              <a:t>. </a:t>
            </a:r>
            <a:r>
              <a:rPr lang="en-US" dirty="0" err="1"/>
              <a:t>Autorul</a:t>
            </a:r>
            <a:r>
              <a:rPr lang="en-US" dirty="0"/>
              <a:t> </a:t>
            </a:r>
            <a:r>
              <a:rPr lang="en-US" dirty="0" err="1"/>
              <a:t>codului</a:t>
            </a:r>
            <a:r>
              <a:rPr lang="en-US" dirty="0"/>
              <a:t>, </a:t>
            </a:r>
            <a:r>
              <a:rPr lang="en-US" dirty="0" err="1"/>
              <a:t>pentru</a:t>
            </a:r>
            <a:r>
              <a:rPr lang="en-US" dirty="0"/>
              <a:t> a face o </a:t>
            </a:r>
            <a:r>
              <a:rPr lang="en-US" dirty="0" err="1"/>
              <a:t>coborâre</a:t>
            </a:r>
            <a:r>
              <a:rPr lang="en-US" dirty="0"/>
              <a:t> </a:t>
            </a:r>
            <a:r>
              <a:rPr lang="en-US" dirty="0" err="1"/>
              <a:t>pe</a:t>
            </a:r>
            <a:r>
              <a:rPr lang="en-US" dirty="0"/>
              <a:t> gradient </a:t>
            </a:r>
            <a:r>
              <a:rPr lang="en-US" dirty="0" err="1"/>
              <a:t>eficientă</a:t>
            </a:r>
            <a:r>
              <a:rPr lang="en-US" dirty="0"/>
              <a:t>, a </a:t>
            </a:r>
            <a:r>
              <a:rPr lang="en-US" dirty="0" err="1"/>
              <a:t>modificat</a:t>
            </a:r>
            <a:r>
              <a:rPr lang="en-US" dirty="0"/>
              <a:t> </a:t>
            </a:r>
            <a:r>
              <a:rPr lang="en-US" dirty="0" err="1"/>
              <a:t>neliniaritatea</a:t>
            </a:r>
            <a:r>
              <a:rPr lang="en-US" dirty="0"/>
              <a:t> cu un </a:t>
            </a:r>
            <a:r>
              <a:rPr lang="en-US" dirty="0" err="1"/>
              <a:t>strat</a:t>
            </a:r>
            <a:r>
              <a:rPr lang="en-US" dirty="0"/>
              <a:t>/</a:t>
            </a:r>
            <a:r>
              <a:rPr lang="en-US" dirty="0" err="1"/>
              <a:t>straturi</a:t>
            </a:r>
            <a:r>
              <a:rPr lang="en-US" dirty="0"/>
              <a:t> total </a:t>
            </a:r>
            <a:r>
              <a:rPr lang="en-US" dirty="0" err="1"/>
              <a:t>conectate</a:t>
            </a:r>
            <a:r>
              <a:rPr lang="en-US" dirty="0"/>
              <a:t> </a:t>
            </a:r>
            <a:r>
              <a:rPr lang="en-US" dirty="0" err="1"/>
              <a:t>între</a:t>
            </a:r>
            <a:r>
              <a:rPr lang="en-US" dirty="0"/>
              <a:t> </a:t>
            </a:r>
            <a:r>
              <a:rPr lang="en-US" dirty="0" err="1"/>
              <a:t>ele</a:t>
            </a:r>
            <a:r>
              <a:rPr lang="en-US" dirty="0"/>
              <a:t> </a:t>
            </a:r>
            <a:r>
              <a:rPr lang="en-US" dirty="0" err="1"/>
              <a:t>și</a:t>
            </a:r>
            <a:r>
              <a:rPr lang="en-US" dirty="0"/>
              <a:t> </a:t>
            </a:r>
            <a:r>
              <a:rPr lang="en-US" dirty="0" err="1"/>
              <a:t>funcția</a:t>
            </a:r>
            <a:r>
              <a:rPr lang="en-US" dirty="0"/>
              <a:t> de </a:t>
            </a:r>
            <a:r>
              <a:rPr lang="en-US" dirty="0" err="1"/>
              <a:t>activare</a:t>
            </a:r>
            <a:r>
              <a:rPr lang="en-US" dirty="0"/>
              <a:t> SELU, </a:t>
            </a:r>
            <a:r>
              <a:rPr lang="en-US" dirty="0" err="1"/>
              <a:t>aceasta</a:t>
            </a:r>
            <a:r>
              <a:rPr lang="en-US" dirty="0"/>
              <a:t> </a:t>
            </a:r>
            <a:r>
              <a:rPr lang="en-US" dirty="0" err="1"/>
              <a:t>dând</a:t>
            </a:r>
            <a:r>
              <a:rPr lang="en-US" dirty="0"/>
              <a:t> </a:t>
            </a:r>
            <a:r>
              <a:rPr lang="en-US" dirty="0" err="1"/>
              <a:t>cele</a:t>
            </a:r>
            <a:r>
              <a:rPr lang="en-US" dirty="0"/>
              <a:t> </a:t>
            </a:r>
            <a:r>
              <a:rPr lang="en-US" dirty="0" err="1"/>
              <a:t>mai</a:t>
            </a:r>
            <a:r>
              <a:rPr lang="en-US" dirty="0"/>
              <a:t> </a:t>
            </a:r>
            <a:r>
              <a:rPr lang="en-US" dirty="0" err="1"/>
              <a:t>bune</a:t>
            </a:r>
            <a:r>
              <a:rPr lang="en-US" dirty="0"/>
              <a:t> </a:t>
            </a:r>
            <a:r>
              <a:rPr lang="en-US" dirty="0" err="1"/>
              <a:t>rezultate</a:t>
            </a:r>
            <a:r>
              <a:rPr lang="en-US" dirty="0"/>
              <a:t> din </a:t>
            </a:r>
            <a:r>
              <a:rPr lang="en-US" dirty="0" err="1"/>
              <a:t>punct</a:t>
            </a:r>
            <a:r>
              <a:rPr lang="en-US" dirty="0"/>
              <a:t> de </a:t>
            </a:r>
            <a:r>
              <a:rPr lang="en-US" dirty="0" err="1"/>
              <a:t>vedere</a:t>
            </a:r>
            <a:r>
              <a:rPr lang="en-US" dirty="0"/>
              <a:t> anecdotic.</a:t>
            </a:r>
            <a:endParaRPr lang="en-GB" dirty="0"/>
          </a:p>
        </p:txBody>
      </p:sp>
      <p:pic>
        <p:nvPicPr>
          <p:cNvPr id="5" name="Content Placeholder 4" descr="Behavior of ReLU, ELU and SELU activation functions. | Download Scientific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6300" y="2734072"/>
            <a:ext cx="5608638" cy="2804319"/>
          </a:xfrm>
          <a:prstGeom prst="rect">
            <a:avLst/>
          </a:prstGeom>
          <a:noFill/>
          <a:ln>
            <a:noFill/>
          </a:ln>
        </p:spPr>
      </p:pic>
    </p:spTree>
    <p:extLst>
      <p:ext uri="{BB962C8B-B14F-4D97-AF65-F5344CB8AC3E}">
        <p14:creationId xmlns:p14="http://schemas.microsoft.com/office/powerpoint/2010/main" val="170620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Experimente</a:t>
            </a:r>
            <a:endParaRPr lang="en-GB" dirty="0"/>
          </a:p>
        </p:txBody>
      </p:sp>
      <p:sp>
        <p:nvSpPr>
          <p:cNvPr id="4" name="Text Placeholder 3"/>
          <p:cNvSpPr>
            <a:spLocks noGrp="1"/>
          </p:cNvSpPr>
          <p:nvPr>
            <p:ph type="body" sz="half" idx="2"/>
          </p:nvPr>
        </p:nvSpPr>
        <p:spPr>
          <a:xfrm>
            <a:off x="494270" y="2336872"/>
            <a:ext cx="5453450" cy="3599317"/>
          </a:xfrm>
        </p:spPr>
        <p:txBody>
          <a:bodyPr>
            <a:normAutofit/>
          </a:bodyPr>
          <a:lstStyle/>
          <a:p>
            <a:pPr algn="just"/>
            <a:r>
              <a:rPr lang="ro-RO" dirty="0" smtClean="0"/>
              <a:t>	</a:t>
            </a:r>
            <a:r>
              <a:rPr lang="en-US" dirty="0" err="1" smtClean="0"/>
              <a:t>Fiind</a:t>
            </a:r>
            <a:r>
              <a:rPr lang="en-US" dirty="0" smtClean="0"/>
              <a:t> </a:t>
            </a:r>
            <a:r>
              <a:rPr lang="en-US" dirty="0"/>
              <a:t>data o </a:t>
            </a:r>
            <a:r>
              <a:rPr lang="en-US" dirty="0" err="1"/>
              <a:t>matrice</a:t>
            </a:r>
            <a:r>
              <a:rPr lang="en-US" dirty="0"/>
              <a:t> x </a:t>
            </a:r>
            <a:r>
              <a:rPr lang="en-US" dirty="0" err="1"/>
              <a:t>ce</a:t>
            </a:r>
            <a:r>
              <a:rPr lang="en-US" dirty="0"/>
              <a:t> </a:t>
            </a:r>
            <a:r>
              <a:rPr lang="en-US" dirty="0" smtClean="0"/>
              <a:t>con</a:t>
            </a:r>
            <a:r>
              <a:rPr lang="ro-RO" dirty="0" smtClean="0"/>
              <a:t>ț</a:t>
            </a:r>
            <a:r>
              <a:rPr lang="en-US" dirty="0" err="1" smtClean="0"/>
              <a:t>ine</a:t>
            </a:r>
            <a:r>
              <a:rPr lang="en-US" dirty="0" smtClean="0"/>
              <a:t> </a:t>
            </a:r>
            <a:r>
              <a:rPr lang="en-US" dirty="0" err="1"/>
              <a:t>valori</a:t>
            </a:r>
            <a:r>
              <a:rPr lang="en-US" dirty="0"/>
              <a:t> de 1 </a:t>
            </a:r>
            <a:r>
              <a:rPr lang="en-US" dirty="0" err="1"/>
              <a:t>sau</a:t>
            </a:r>
            <a:r>
              <a:rPr lang="en-US" dirty="0"/>
              <a:t> 0 (</a:t>
            </a:r>
            <a:r>
              <a:rPr lang="en-US" dirty="0" err="1"/>
              <a:t>celula</a:t>
            </a:r>
            <a:r>
              <a:rPr lang="en-US" dirty="0"/>
              <a:t> vie </a:t>
            </a:r>
            <a:r>
              <a:rPr lang="en-US" dirty="0" err="1"/>
              <a:t>sau</a:t>
            </a:r>
            <a:r>
              <a:rPr lang="en-US" dirty="0"/>
              <a:t> </a:t>
            </a:r>
            <a:r>
              <a:rPr lang="en-US" dirty="0" err="1" smtClean="0"/>
              <a:t>moart</a:t>
            </a:r>
            <a:r>
              <a:rPr lang="ro-RO" dirty="0" smtClean="0"/>
              <a:t>ă</a:t>
            </a:r>
            <a:r>
              <a:rPr lang="en-US" dirty="0" smtClean="0"/>
              <a:t>), </a:t>
            </a:r>
            <a:r>
              <a:rPr lang="en-US" dirty="0" err="1"/>
              <a:t>definim</a:t>
            </a:r>
            <a:r>
              <a:rPr lang="en-US" dirty="0"/>
              <a:t> G(x) ca </a:t>
            </a:r>
            <a:r>
              <a:rPr lang="en-US" dirty="0" err="1" smtClean="0"/>
              <a:t>urm</a:t>
            </a:r>
            <a:r>
              <a:rPr lang="ro-RO" dirty="0" smtClean="0"/>
              <a:t>ă</a:t>
            </a:r>
            <a:r>
              <a:rPr lang="en-US" dirty="0" err="1" smtClean="0"/>
              <a:t>torul</a:t>
            </a:r>
            <a:r>
              <a:rPr lang="en-US" dirty="0" smtClean="0"/>
              <a:t> </a:t>
            </a:r>
            <a:r>
              <a:rPr lang="en-US" dirty="0"/>
              <a:t>pas al </a:t>
            </a:r>
            <a:r>
              <a:rPr lang="en-US" dirty="0" err="1"/>
              <a:t>jocului</a:t>
            </a:r>
            <a:r>
              <a:rPr lang="en-US" dirty="0"/>
              <a:t>, conform </a:t>
            </a:r>
            <a:r>
              <a:rPr lang="en-US" dirty="0" err="1"/>
              <a:t>regulilor</a:t>
            </a:r>
            <a:r>
              <a:rPr lang="en-US" dirty="0"/>
              <a:t> </a:t>
            </a:r>
            <a:r>
              <a:rPr lang="en-US" dirty="0" smtClean="0"/>
              <a:t>men</a:t>
            </a:r>
            <a:r>
              <a:rPr lang="ro-RO" dirty="0" smtClean="0"/>
              <a:t>ț</a:t>
            </a:r>
            <a:r>
              <a:rPr lang="en-US" dirty="0" err="1" smtClean="0"/>
              <a:t>ionate</a:t>
            </a:r>
            <a:r>
              <a:rPr lang="en-US" dirty="0"/>
              <a:t>. </a:t>
            </a:r>
            <a:r>
              <a:rPr lang="en-US" dirty="0" err="1"/>
              <a:t>Definim</a:t>
            </a:r>
            <a:r>
              <a:rPr lang="en-US" dirty="0"/>
              <a:t> al n-lea pas ca </a:t>
            </a:r>
            <a:r>
              <a:rPr lang="en-US" dirty="0" err="1"/>
              <a:t>fiind</a:t>
            </a:r>
            <a:r>
              <a:rPr lang="en-US" dirty="0"/>
              <a:t> </a:t>
            </a:r>
            <a:r>
              <a:rPr lang="en-US" dirty="0" err="1"/>
              <a:t>G^n</a:t>
            </a:r>
            <a:r>
              <a:rPr lang="en-US" dirty="0"/>
              <a:t> (x). </a:t>
            </a:r>
            <a:r>
              <a:rPr lang="en-US" dirty="0" smtClean="0"/>
              <a:t>Un </a:t>
            </a:r>
            <a:r>
              <a:rPr lang="en-US" dirty="0" err="1"/>
              <a:t>strat</a:t>
            </a:r>
            <a:r>
              <a:rPr lang="en-US" dirty="0"/>
              <a:t> </a:t>
            </a:r>
            <a:r>
              <a:rPr lang="en-US" dirty="0" err="1" smtClean="0"/>
              <a:t>convolu</a:t>
            </a:r>
            <a:r>
              <a:rPr lang="ro-RO" dirty="0"/>
              <a:t>ț</a:t>
            </a:r>
            <a:r>
              <a:rPr lang="en-US" dirty="0" err="1" smtClean="0"/>
              <a:t>ional</a:t>
            </a:r>
            <a:r>
              <a:rPr lang="en-US" dirty="0" smtClean="0"/>
              <a:t> </a:t>
            </a:r>
            <a:r>
              <a:rPr lang="en-US" dirty="0"/>
              <a:t>cu 2 </a:t>
            </a:r>
            <a:r>
              <a:rPr lang="en-US" dirty="0" err="1"/>
              <a:t>filtre</a:t>
            </a:r>
            <a:r>
              <a:rPr lang="en-US" dirty="0"/>
              <a:t> 3x3 care </a:t>
            </a:r>
            <a:r>
              <a:rPr lang="en-US" dirty="0" err="1" smtClean="0"/>
              <a:t>influen</a:t>
            </a:r>
            <a:r>
              <a:rPr lang="ro-RO" dirty="0" smtClean="0"/>
              <a:t>ț</a:t>
            </a:r>
            <a:r>
              <a:rPr lang="en-US" dirty="0" err="1" smtClean="0"/>
              <a:t>eaz</a:t>
            </a:r>
            <a:r>
              <a:rPr lang="ro-RO" dirty="0" smtClean="0"/>
              <a:t>ă</a:t>
            </a:r>
            <a:r>
              <a:rPr lang="en-US" dirty="0" smtClean="0"/>
              <a:t> </a:t>
            </a:r>
            <a:r>
              <a:rPr lang="en-US" dirty="0"/>
              <a:t>al </a:t>
            </a:r>
            <a:r>
              <a:rPr lang="en-US" dirty="0" err="1"/>
              <a:t>doilea</a:t>
            </a:r>
            <a:r>
              <a:rPr lang="en-US" dirty="0"/>
              <a:t> </a:t>
            </a:r>
            <a:r>
              <a:rPr lang="en-US" dirty="0" err="1"/>
              <a:t>strat</a:t>
            </a:r>
            <a:r>
              <a:rPr lang="en-US" dirty="0"/>
              <a:t>, cu un </a:t>
            </a:r>
            <a:r>
              <a:rPr lang="en-US" dirty="0" err="1"/>
              <a:t>filtru</a:t>
            </a:r>
            <a:r>
              <a:rPr lang="en-US" dirty="0"/>
              <a:t> de 1x1 , </a:t>
            </a:r>
            <a:r>
              <a:rPr lang="en-US" dirty="0" err="1" smtClean="0"/>
              <a:t>rezolv</a:t>
            </a:r>
            <a:r>
              <a:rPr lang="ro-RO" dirty="0" smtClean="0"/>
              <a:t>ă</a:t>
            </a:r>
            <a:r>
              <a:rPr lang="en-US" dirty="0" smtClean="0"/>
              <a:t> </a:t>
            </a:r>
            <a:r>
              <a:rPr lang="en-US" dirty="0" err="1"/>
              <a:t>eficient</a:t>
            </a:r>
            <a:r>
              <a:rPr lang="en-US" dirty="0"/>
              <a:t> </a:t>
            </a:r>
            <a:r>
              <a:rPr lang="en-US" dirty="0" err="1"/>
              <a:t>problema</a:t>
            </a:r>
            <a:r>
              <a:rPr lang="en-US" dirty="0"/>
              <a:t> </a:t>
            </a:r>
            <a:r>
              <a:rPr lang="en-US" dirty="0" err="1"/>
              <a:t>unui</a:t>
            </a:r>
            <a:r>
              <a:rPr lang="en-US" dirty="0"/>
              <a:t> pas al Game of Life. </a:t>
            </a:r>
            <a:r>
              <a:rPr lang="en-US" dirty="0" smtClean="0"/>
              <a:t>Se </a:t>
            </a:r>
            <a:r>
              <a:rPr lang="en-US" dirty="0" err="1" smtClean="0"/>
              <a:t>folose</a:t>
            </a:r>
            <a:r>
              <a:rPr lang="ro-RO" dirty="0" smtClean="0"/>
              <a:t>ș</a:t>
            </a:r>
            <a:r>
              <a:rPr lang="en-US" dirty="0" err="1" smtClean="0"/>
              <a:t>te</a:t>
            </a:r>
            <a:r>
              <a:rPr lang="en-US" dirty="0" smtClean="0"/>
              <a:t> </a:t>
            </a:r>
            <a:r>
              <a:rPr lang="en-US" dirty="0" err="1" smtClean="0"/>
              <a:t>func</a:t>
            </a:r>
            <a:r>
              <a:rPr lang="ro-RO" dirty="0" smtClean="0"/>
              <a:t>ț</a:t>
            </a:r>
            <a:r>
              <a:rPr lang="en-US" dirty="0" err="1" smtClean="0"/>
              <a:t>ia</a:t>
            </a:r>
            <a:r>
              <a:rPr lang="en-US" dirty="0" smtClean="0"/>
              <a:t> de </a:t>
            </a:r>
            <a:r>
              <a:rPr lang="en-US" dirty="0" err="1" smtClean="0"/>
              <a:t>activare</a:t>
            </a:r>
            <a:r>
              <a:rPr lang="en-US" dirty="0" smtClean="0"/>
              <a:t> </a:t>
            </a:r>
            <a:r>
              <a:rPr lang="en-US" dirty="0" err="1" smtClean="0"/>
              <a:t>ReLU</a:t>
            </a:r>
            <a:r>
              <a:rPr lang="en-US" dirty="0" smtClean="0"/>
              <a:t> </a:t>
            </a:r>
            <a:r>
              <a:rPr lang="en-US" dirty="0" err="1" smtClean="0"/>
              <a:t>pentru</a:t>
            </a:r>
            <a:r>
              <a:rPr lang="en-US" dirty="0" smtClean="0"/>
              <a:t> a </a:t>
            </a:r>
            <a:r>
              <a:rPr lang="en-US" dirty="0" err="1" smtClean="0"/>
              <a:t>preveni</a:t>
            </a:r>
            <a:r>
              <a:rPr lang="en-US" dirty="0" smtClean="0"/>
              <a:t> vanishing gradient problem in </a:t>
            </a:r>
            <a:r>
              <a:rPr lang="en-US" dirty="0" err="1" smtClean="0"/>
              <a:t>cazul</a:t>
            </a:r>
            <a:r>
              <a:rPr lang="en-US" dirty="0" smtClean="0"/>
              <a:t> </a:t>
            </a:r>
            <a:r>
              <a:rPr lang="en-US" dirty="0" err="1" smtClean="0"/>
              <a:t>generalizarii</a:t>
            </a:r>
            <a:r>
              <a:rPr lang="en-US" dirty="0" smtClean="0"/>
              <a:t> </a:t>
            </a:r>
            <a:r>
              <a:rPr lang="en-US" dirty="0" err="1" smtClean="0"/>
              <a:t>pentru</a:t>
            </a:r>
            <a:r>
              <a:rPr lang="en-US" dirty="0" smtClean="0"/>
              <a:t> n </a:t>
            </a:r>
            <a:r>
              <a:rPr lang="en-US" dirty="0" err="1" smtClean="0"/>
              <a:t>pasi</a:t>
            </a:r>
            <a:r>
              <a:rPr lang="en-US" dirty="0" smtClean="0"/>
              <a:t>.  Al </a:t>
            </a:r>
            <a:r>
              <a:rPr lang="en-US" dirty="0" err="1" smtClean="0"/>
              <a:t>doilea</a:t>
            </a:r>
            <a:r>
              <a:rPr lang="en-US" dirty="0" smtClean="0"/>
              <a:t> </a:t>
            </a:r>
            <a:r>
              <a:rPr lang="en-US" dirty="0" err="1" smtClean="0"/>
              <a:t>strat</a:t>
            </a:r>
            <a:r>
              <a:rPr lang="en-US" dirty="0" smtClean="0"/>
              <a:t> convolutional </a:t>
            </a:r>
            <a:r>
              <a:rPr lang="en-US" dirty="0" err="1" smtClean="0"/>
              <a:t>foloseste</a:t>
            </a:r>
            <a:r>
              <a:rPr lang="en-US" dirty="0" smtClean="0"/>
              <a:t> </a:t>
            </a:r>
            <a:r>
              <a:rPr lang="en-US" dirty="0" err="1" smtClean="0"/>
              <a:t>functie</a:t>
            </a:r>
            <a:r>
              <a:rPr lang="en-US" dirty="0" smtClean="0"/>
              <a:t> de </a:t>
            </a:r>
            <a:r>
              <a:rPr lang="en-US" dirty="0" err="1" smtClean="0"/>
              <a:t>activare</a:t>
            </a:r>
            <a:r>
              <a:rPr lang="en-US" dirty="0" smtClean="0"/>
              <a:t> sigmoid, </a:t>
            </a:r>
            <a:r>
              <a:rPr lang="en-US" dirty="0" err="1" smtClean="0"/>
              <a:t>pentru</a:t>
            </a:r>
            <a:r>
              <a:rPr lang="en-US" dirty="0" smtClean="0"/>
              <a:t> a </a:t>
            </a:r>
            <a:r>
              <a:rPr lang="en-US" dirty="0" err="1" smtClean="0"/>
              <a:t>decoda</a:t>
            </a:r>
            <a:r>
              <a:rPr lang="en-US" dirty="0" smtClean="0"/>
              <a:t> </a:t>
            </a:r>
            <a:r>
              <a:rPr lang="en-US" dirty="0" err="1" smtClean="0"/>
              <a:t>outputul</a:t>
            </a:r>
            <a:r>
              <a:rPr lang="en-US" dirty="0" smtClean="0"/>
              <a:t>.</a:t>
            </a:r>
            <a:endParaRPr lang="en-GB" dirty="0" smtClean="0"/>
          </a:p>
          <a:p>
            <a:pPr algn="just"/>
            <a:r>
              <a:rPr lang="en-US" dirty="0" err="1" smtClean="0"/>
              <a:t>Generaliz</a:t>
            </a:r>
            <a:r>
              <a:rPr lang="ro-RO" dirty="0" smtClean="0"/>
              <a:t>â</a:t>
            </a:r>
            <a:r>
              <a:rPr lang="en-US" dirty="0" err="1" smtClean="0"/>
              <a:t>nd</a:t>
            </a:r>
            <a:r>
              <a:rPr lang="en-US" dirty="0" smtClean="0"/>
              <a:t>, se </a:t>
            </a:r>
            <a:r>
              <a:rPr lang="en-US" dirty="0" err="1" smtClean="0"/>
              <a:t>ob</a:t>
            </a:r>
            <a:r>
              <a:rPr lang="ro-RO" dirty="0" smtClean="0"/>
              <a:t>ț</a:t>
            </a:r>
            <a:r>
              <a:rPr lang="en-US" dirty="0" err="1" smtClean="0"/>
              <a:t>ine</a:t>
            </a:r>
            <a:r>
              <a:rPr lang="en-US" dirty="0" smtClean="0"/>
              <a:t> re</a:t>
            </a:r>
            <a:r>
              <a:rPr lang="ro-RO" dirty="0" smtClean="0"/>
              <a:t>ț</a:t>
            </a:r>
            <a:r>
              <a:rPr lang="en-US" dirty="0" err="1" smtClean="0"/>
              <a:t>eaua</a:t>
            </a:r>
            <a:r>
              <a:rPr lang="en-US" dirty="0" smtClean="0"/>
              <a:t> neuronal</a:t>
            </a:r>
            <a:r>
              <a:rPr lang="ro-RO" dirty="0" smtClean="0"/>
              <a:t>ă</a:t>
            </a:r>
            <a:r>
              <a:rPr lang="en-US" dirty="0" smtClean="0"/>
              <a:t> minimal</a:t>
            </a:r>
            <a:r>
              <a:rPr lang="ro-RO" dirty="0" smtClean="0"/>
              <a:t>ă</a:t>
            </a:r>
            <a:r>
              <a:rPr lang="en-US" dirty="0" smtClean="0"/>
              <a:t> ca </a:t>
            </a:r>
            <a:r>
              <a:rPr lang="ro-RO" dirty="0" smtClean="0"/>
              <a:t>î</a:t>
            </a:r>
            <a:r>
              <a:rPr lang="en-US" dirty="0" smtClean="0"/>
              <a:t>n </a:t>
            </a:r>
            <a:r>
              <a:rPr lang="en-US" dirty="0" err="1" smtClean="0"/>
              <a:t>figura</a:t>
            </a:r>
            <a:r>
              <a:rPr lang="en-US" dirty="0" smtClean="0"/>
              <a:t> </a:t>
            </a:r>
            <a:r>
              <a:rPr lang="en-US" dirty="0" err="1" smtClean="0"/>
              <a:t>urm</a:t>
            </a:r>
            <a:r>
              <a:rPr lang="ro-RO" dirty="0" smtClean="0"/>
              <a:t>ă</a:t>
            </a:r>
            <a:r>
              <a:rPr lang="en-US" dirty="0" err="1" smtClean="0"/>
              <a:t>toare</a:t>
            </a:r>
            <a:r>
              <a:rPr lang="en-US" dirty="0" smtClean="0"/>
              <a:t>:</a:t>
            </a:r>
            <a:endParaRPr lang="en-GB" dirty="0"/>
          </a:p>
        </p:txBody>
      </p:sp>
      <p:pic>
        <p:nvPicPr>
          <p:cNvPr id="5" name="Content Placeholder 4"/>
          <p:cNvPicPr>
            <a:picLocks noGrp="1"/>
          </p:cNvPicPr>
          <p:nvPr>
            <p:ph idx="1"/>
          </p:nvPr>
        </p:nvPicPr>
        <p:blipFill>
          <a:blip r:embed="rId2"/>
          <a:stretch>
            <a:fillRect/>
          </a:stretch>
        </p:blipFill>
        <p:spPr>
          <a:xfrm>
            <a:off x="6153664" y="2434079"/>
            <a:ext cx="5568780" cy="3404901"/>
          </a:xfrm>
          <a:prstGeom prst="rect">
            <a:avLst/>
          </a:prstGeom>
        </p:spPr>
      </p:pic>
    </p:spTree>
    <p:extLst>
      <p:ext uri="{BB962C8B-B14F-4D97-AF65-F5344CB8AC3E}">
        <p14:creationId xmlns:p14="http://schemas.microsoft.com/office/powerpoint/2010/main" val="5562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2" y="1046205"/>
            <a:ext cx="9246274" cy="787962"/>
          </a:xfrm>
        </p:spPr>
        <p:txBody>
          <a:bodyPr>
            <a:noAutofit/>
          </a:bodyPr>
          <a:lstStyle/>
          <a:p>
            <a:pPr algn="just"/>
            <a:r>
              <a:rPr lang="ro-RO" sz="2800" dirty="0"/>
              <a:t>	</a:t>
            </a:r>
            <a:r>
              <a:rPr lang="en-US" sz="2800" dirty="0" err="1"/>
              <a:t>Definim</a:t>
            </a:r>
            <a:r>
              <a:rPr lang="en-US" sz="2800" dirty="0"/>
              <a:t> L(</a:t>
            </a:r>
            <a:r>
              <a:rPr lang="en-US" sz="2800" dirty="0" err="1"/>
              <a:t>n,m</a:t>
            </a:r>
            <a:r>
              <a:rPr lang="en-US" sz="2800" dirty="0"/>
              <a:t>) ca </a:t>
            </a:r>
            <a:r>
              <a:rPr lang="en-US" sz="2800" dirty="0" err="1"/>
              <a:t>fiind</a:t>
            </a:r>
            <a:r>
              <a:rPr lang="en-US" sz="2800" dirty="0"/>
              <a:t> o </a:t>
            </a:r>
            <a:r>
              <a:rPr lang="en-US" sz="2800" dirty="0" err="1" smtClean="0"/>
              <a:t>arhitectur</a:t>
            </a:r>
            <a:r>
              <a:rPr lang="ro-RO" sz="2800" dirty="0" smtClean="0"/>
              <a:t>ă</a:t>
            </a:r>
            <a:r>
              <a:rPr lang="en-US" sz="2800" dirty="0" smtClean="0"/>
              <a:t> </a:t>
            </a:r>
            <a:r>
              <a:rPr lang="en-US" sz="2800" dirty="0"/>
              <a:t>a </a:t>
            </a:r>
            <a:r>
              <a:rPr lang="en-US" sz="2800" dirty="0" err="1"/>
              <a:t>GoL</a:t>
            </a:r>
            <a:r>
              <a:rPr lang="en-US" sz="2800" dirty="0"/>
              <a:t>, </a:t>
            </a:r>
            <a:r>
              <a:rPr lang="en-US" sz="2800" dirty="0" err="1"/>
              <a:t>unde</a:t>
            </a:r>
            <a:r>
              <a:rPr lang="en-US" sz="2800" dirty="0"/>
              <a:t> n </a:t>
            </a:r>
            <a:r>
              <a:rPr lang="en-US" sz="2800" dirty="0" err="1"/>
              <a:t>este</a:t>
            </a:r>
            <a:r>
              <a:rPr lang="en-US" sz="2800" dirty="0"/>
              <a:t> </a:t>
            </a:r>
            <a:r>
              <a:rPr lang="en-US" sz="2800" dirty="0" err="1" smtClean="0"/>
              <a:t>num</a:t>
            </a:r>
            <a:r>
              <a:rPr lang="ro-RO" sz="2800" dirty="0" smtClean="0"/>
              <a:t>ă</a:t>
            </a:r>
            <a:r>
              <a:rPr lang="en-US" sz="2800" dirty="0" err="1" smtClean="0"/>
              <a:t>rul</a:t>
            </a:r>
            <a:r>
              <a:rPr lang="en-US" sz="2800" dirty="0" smtClean="0"/>
              <a:t> </a:t>
            </a:r>
            <a:r>
              <a:rPr lang="en-US" sz="2800" dirty="0"/>
              <a:t>de </a:t>
            </a:r>
            <a:r>
              <a:rPr lang="en-US" sz="2800" dirty="0" smtClean="0"/>
              <a:t>pa</a:t>
            </a:r>
            <a:r>
              <a:rPr lang="ro-RO" sz="2800" dirty="0" smtClean="0"/>
              <a:t>ș</a:t>
            </a:r>
            <a:r>
              <a:rPr lang="en-US" sz="2800" dirty="0" err="1" smtClean="0"/>
              <a:t>i</a:t>
            </a:r>
            <a:r>
              <a:rPr lang="en-US" sz="2800" dirty="0"/>
              <a:t>, </a:t>
            </a:r>
            <a:r>
              <a:rPr lang="en-US" sz="2800" dirty="0" err="1"/>
              <a:t>iar</a:t>
            </a:r>
            <a:r>
              <a:rPr lang="en-US" sz="2800" dirty="0"/>
              <a:t> m </a:t>
            </a:r>
            <a:r>
              <a:rPr lang="en-US" sz="2800" dirty="0" err="1"/>
              <a:t>este</a:t>
            </a:r>
            <a:r>
              <a:rPr lang="en-US" sz="2800" dirty="0"/>
              <a:t> </a:t>
            </a:r>
            <a:r>
              <a:rPr lang="en-US" sz="2800" dirty="0" err="1" smtClean="0"/>
              <a:t>num</a:t>
            </a:r>
            <a:r>
              <a:rPr lang="ro-RO" sz="2800" dirty="0" smtClean="0"/>
              <a:t>ă</a:t>
            </a:r>
            <a:r>
              <a:rPr lang="en-US" sz="2800" dirty="0" err="1" smtClean="0"/>
              <a:t>rul</a:t>
            </a:r>
            <a:r>
              <a:rPr lang="en-US" sz="2800" dirty="0" smtClean="0"/>
              <a:t> </a:t>
            </a:r>
            <a:r>
              <a:rPr lang="en-US" sz="2800" dirty="0"/>
              <a:t>de </a:t>
            </a:r>
            <a:r>
              <a:rPr lang="en-US" sz="2800" dirty="0" err="1"/>
              <a:t>filtre</a:t>
            </a:r>
            <a:r>
              <a:rPr lang="en-US" sz="2800" dirty="0"/>
              <a:t>.</a:t>
            </a:r>
            <a:r>
              <a:rPr lang="en-GB" sz="2800" dirty="0"/>
              <a:t/>
            </a:r>
            <a:br>
              <a:rPr lang="en-GB" sz="2800" dirty="0"/>
            </a:br>
            <a:endParaRPr lang="en-GB" sz="2800" dirty="0"/>
          </a:p>
        </p:txBody>
      </p:sp>
      <p:sp>
        <p:nvSpPr>
          <p:cNvPr id="4" name="Text Placeholder 3"/>
          <p:cNvSpPr>
            <a:spLocks noGrp="1"/>
          </p:cNvSpPr>
          <p:nvPr>
            <p:ph type="body" sz="half" idx="2"/>
          </p:nvPr>
        </p:nvSpPr>
        <p:spPr>
          <a:xfrm>
            <a:off x="2956713" y="4827373"/>
            <a:ext cx="4704476" cy="1919710"/>
          </a:xfrm>
        </p:spPr>
        <p:txBody>
          <a:bodyPr>
            <a:normAutofit/>
          </a:bodyPr>
          <a:lstStyle/>
          <a:p>
            <a:pPr algn="just"/>
            <a:r>
              <a:rPr lang="ro-RO" dirty="0"/>
              <a:t>	</a:t>
            </a:r>
            <a:r>
              <a:rPr lang="en-US" dirty="0" err="1" smtClean="0"/>
              <a:t>Probabilitatea</a:t>
            </a:r>
            <a:r>
              <a:rPr lang="en-US" dirty="0" smtClean="0"/>
              <a:t> </a:t>
            </a:r>
            <a:r>
              <a:rPr lang="en-US" dirty="0"/>
              <a:t>ca o </a:t>
            </a:r>
            <a:r>
              <a:rPr lang="en-US" dirty="0" err="1" smtClean="0"/>
              <a:t>arhitectur</a:t>
            </a:r>
            <a:r>
              <a:rPr lang="ro-RO" dirty="0" smtClean="0"/>
              <a:t>ă</a:t>
            </a:r>
            <a:r>
              <a:rPr lang="en-US" dirty="0" smtClean="0"/>
              <a:t> </a:t>
            </a:r>
            <a:r>
              <a:rPr lang="en-US" dirty="0"/>
              <a:t>L(</a:t>
            </a:r>
            <a:r>
              <a:rPr lang="en-US" dirty="0" err="1"/>
              <a:t>n,m</a:t>
            </a:r>
            <a:r>
              <a:rPr lang="en-US" dirty="0"/>
              <a:t>) </a:t>
            </a:r>
            <a:r>
              <a:rPr lang="en-US" dirty="0" smtClean="0"/>
              <a:t>s</a:t>
            </a:r>
            <a:r>
              <a:rPr lang="ro-RO" dirty="0" smtClean="0"/>
              <a:t>ă</a:t>
            </a:r>
            <a:r>
              <a:rPr lang="en-US" dirty="0" smtClean="0"/>
              <a:t> </a:t>
            </a:r>
            <a:r>
              <a:rPr lang="ro-RO" dirty="0" smtClean="0"/>
              <a:t>î</a:t>
            </a:r>
            <a:r>
              <a:rPr lang="en-US" dirty="0" err="1" smtClean="0"/>
              <a:t>nve</a:t>
            </a:r>
            <a:r>
              <a:rPr lang="ro-RO" dirty="0" smtClean="0"/>
              <a:t>ț</a:t>
            </a:r>
            <a:r>
              <a:rPr lang="en-US" dirty="0" smtClean="0"/>
              <a:t>e </a:t>
            </a:r>
            <a:r>
              <a:rPr lang="en-US" dirty="0" err="1"/>
              <a:t>jocul</a:t>
            </a:r>
            <a:r>
              <a:rPr lang="en-US" dirty="0"/>
              <a:t> cu </a:t>
            </a:r>
            <a:r>
              <a:rPr lang="en-US" dirty="0" err="1"/>
              <a:t>succes</a:t>
            </a:r>
            <a:r>
              <a:rPr lang="en-US" dirty="0"/>
              <a:t>. </a:t>
            </a:r>
            <a:r>
              <a:rPr lang="en-US" dirty="0" err="1"/>
              <a:t>Pentru</a:t>
            </a:r>
            <a:r>
              <a:rPr lang="en-US" dirty="0"/>
              <a:t> </a:t>
            </a:r>
            <a:r>
              <a:rPr lang="en-US" dirty="0" smtClean="0"/>
              <a:t>n</a:t>
            </a:r>
            <a:r>
              <a:rPr lang="ro-RO" dirty="0" smtClean="0"/>
              <a:t> </a:t>
            </a:r>
            <a:r>
              <a:rPr lang="en-US" dirty="0" smtClean="0"/>
              <a:t>&gt;</a:t>
            </a:r>
            <a:r>
              <a:rPr lang="ro-RO" dirty="0" smtClean="0"/>
              <a:t> </a:t>
            </a:r>
            <a:r>
              <a:rPr lang="en-US" dirty="0" smtClean="0"/>
              <a:t>1</a:t>
            </a:r>
            <a:r>
              <a:rPr lang="en-US" dirty="0"/>
              <a:t>, </a:t>
            </a:r>
            <a:r>
              <a:rPr lang="en-US" dirty="0" err="1"/>
              <a:t>nicio</a:t>
            </a:r>
            <a:r>
              <a:rPr lang="en-US" dirty="0"/>
              <a:t> </a:t>
            </a:r>
            <a:r>
              <a:rPr lang="en-US" dirty="0" err="1" smtClean="0"/>
              <a:t>instan</a:t>
            </a:r>
            <a:r>
              <a:rPr lang="ro-RO" dirty="0" smtClean="0"/>
              <a:t>ță</a:t>
            </a:r>
            <a:r>
              <a:rPr lang="en-US" dirty="0" smtClean="0"/>
              <a:t> </a:t>
            </a:r>
            <a:r>
              <a:rPr lang="en-US" dirty="0"/>
              <a:t>a </a:t>
            </a:r>
            <a:r>
              <a:rPr lang="en-US" dirty="0" err="1"/>
              <a:t>lui</a:t>
            </a:r>
            <a:r>
              <a:rPr lang="en-US" dirty="0"/>
              <a:t> L nu </a:t>
            </a:r>
            <a:r>
              <a:rPr lang="ro-RO" dirty="0" smtClean="0"/>
              <a:t>î</a:t>
            </a:r>
            <a:r>
              <a:rPr lang="en-US" dirty="0" err="1" smtClean="0"/>
              <a:t>nva</a:t>
            </a:r>
            <a:r>
              <a:rPr lang="ro-RO" dirty="0" smtClean="0"/>
              <a:t>ță</a:t>
            </a:r>
            <a:r>
              <a:rPr lang="en-US" dirty="0" smtClean="0"/>
              <a:t> </a:t>
            </a:r>
            <a:r>
              <a:rPr lang="en-US" dirty="0"/>
              <a:t>cu </a:t>
            </a:r>
            <a:r>
              <a:rPr lang="en-US" dirty="0" err="1"/>
              <a:t>succes</a:t>
            </a:r>
            <a:r>
              <a:rPr lang="en-US" dirty="0"/>
              <a:t> cu </a:t>
            </a:r>
            <a:r>
              <a:rPr lang="en-US" dirty="0" err="1" smtClean="0"/>
              <a:t>arhitectur</a:t>
            </a:r>
            <a:r>
              <a:rPr lang="ro-RO" dirty="0" smtClean="0"/>
              <a:t>ă</a:t>
            </a:r>
            <a:r>
              <a:rPr lang="en-US" dirty="0" smtClean="0"/>
              <a:t> minimal</a:t>
            </a:r>
            <a:r>
              <a:rPr lang="ro-RO" dirty="0" smtClean="0"/>
              <a:t>ă</a:t>
            </a:r>
            <a:r>
              <a:rPr lang="en-US" dirty="0" smtClean="0"/>
              <a:t>( </a:t>
            </a:r>
            <a:r>
              <a:rPr lang="en-US" dirty="0"/>
              <a:t>m = 1)</a:t>
            </a:r>
            <a:endParaRPr lang="en-GB" dirty="0"/>
          </a:p>
        </p:txBody>
      </p:sp>
      <p:pic>
        <p:nvPicPr>
          <p:cNvPr id="5" name="Content Placeholder 4"/>
          <p:cNvPicPr>
            <a:picLocks noGrp="1"/>
          </p:cNvPicPr>
          <p:nvPr>
            <p:ph idx="1"/>
          </p:nvPr>
        </p:nvPicPr>
        <p:blipFill>
          <a:blip r:embed="rId2"/>
          <a:stretch>
            <a:fillRect/>
          </a:stretch>
        </p:blipFill>
        <p:spPr>
          <a:xfrm>
            <a:off x="3103957" y="2174788"/>
            <a:ext cx="4399004" cy="3039762"/>
          </a:xfrm>
          <a:prstGeom prst="rect">
            <a:avLst/>
          </a:prstGeom>
        </p:spPr>
      </p:pic>
    </p:spTree>
    <p:extLst>
      <p:ext uri="{BB962C8B-B14F-4D97-AF65-F5344CB8AC3E}">
        <p14:creationId xmlns:p14="http://schemas.microsoft.com/office/powerpoint/2010/main" val="117643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029729"/>
            <a:ext cx="9613859" cy="804437"/>
          </a:xfrm>
        </p:spPr>
        <p:txBody>
          <a:bodyPr>
            <a:noAutofit/>
          </a:bodyPr>
          <a:lstStyle/>
          <a:p>
            <a:pPr algn="just"/>
            <a:r>
              <a:rPr lang="en-US" sz="2800" dirty="0" err="1"/>
              <a:t>Autorii</a:t>
            </a:r>
            <a:r>
              <a:rPr lang="en-US" sz="2800" dirty="0"/>
              <a:t> </a:t>
            </a:r>
            <a:r>
              <a:rPr lang="en-US" sz="2800" dirty="0" err="1"/>
              <a:t>articolului</a:t>
            </a:r>
            <a:r>
              <a:rPr lang="en-US" sz="2800" dirty="0"/>
              <a:t> ne </a:t>
            </a:r>
            <a:r>
              <a:rPr lang="en-US" sz="2800" dirty="0" err="1" smtClean="0"/>
              <a:t>ilustreaz</a:t>
            </a:r>
            <a:r>
              <a:rPr lang="ro-RO" sz="2800" dirty="0" smtClean="0"/>
              <a:t>ă</a:t>
            </a:r>
            <a:r>
              <a:rPr lang="en-US" sz="2800" dirty="0" smtClean="0"/>
              <a:t> </a:t>
            </a:r>
            <a:r>
              <a:rPr lang="en-US" sz="2800" dirty="0"/>
              <a:t>care </a:t>
            </a:r>
            <a:r>
              <a:rPr lang="en-US" sz="2800" dirty="0" err="1"/>
              <a:t>este</a:t>
            </a:r>
            <a:r>
              <a:rPr lang="en-US" sz="2800" dirty="0"/>
              <a:t> </a:t>
            </a:r>
            <a:r>
              <a:rPr lang="en-US" sz="2800" dirty="0" err="1"/>
              <a:t>momentul</a:t>
            </a:r>
            <a:r>
              <a:rPr lang="en-US" sz="2800" dirty="0"/>
              <a:t> </a:t>
            </a:r>
            <a:r>
              <a:rPr lang="en-US" sz="2800" dirty="0" err="1" smtClean="0"/>
              <a:t>convergen</a:t>
            </a:r>
            <a:r>
              <a:rPr lang="ro-RO" sz="2800" dirty="0" smtClean="0"/>
              <a:t>ț</a:t>
            </a:r>
            <a:r>
              <a:rPr lang="en-US" sz="2800" dirty="0" err="1" smtClean="0"/>
              <a:t>ei</a:t>
            </a:r>
            <a:r>
              <a:rPr lang="en-US" sz="2800" dirty="0" smtClean="0"/>
              <a:t> </a:t>
            </a:r>
            <a:r>
              <a:rPr lang="en-US" sz="2800" dirty="0"/>
              <a:t>la o </a:t>
            </a:r>
            <a:r>
              <a:rPr lang="en-US" sz="2800" dirty="0" err="1"/>
              <a:t>solutie</a:t>
            </a:r>
            <a:r>
              <a:rPr lang="en-US" sz="2800" dirty="0"/>
              <a:t> </a:t>
            </a:r>
            <a:r>
              <a:rPr lang="en-US" sz="2800" dirty="0" err="1"/>
              <a:t>pentru</a:t>
            </a:r>
            <a:r>
              <a:rPr lang="en-US" sz="2800" dirty="0"/>
              <a:t> 1 ≤ n ≤ 5 </a:t>
            </a:r>
            <a:r>
              <a:rPr lang="en-US" sz="2800" dirty="0" err="1"/>
              <a:t>si</a:t>
            </a:r>
            <a:r>
              <a:rPr lang="en-US" sz="2800" dirty="0"/>
              <a:t> m = 8:</a:t>
            </a:r>
            <a:r>
              <a:rPr lang="en-GB" sz="2800" dirty="0"/>
              <a:t/>
            </a:r>
            <a:br>
              <a:rPr lang="en-GB" sz="2800" dirty="0"/>
            </a:br>
            <a:endParaRPr lang="en-GB" sz="2800" dirty="0"/>
          </a:p>
        </p:txBody>
      </p:sp>
      <p:sp>
        <p:nvSpPr>
          <p:cNvPr id="4" name="Text Placeholder 3"/>
          <p:cNvSpPr>
            <a:spLocks noGrp="1"/>
          </p:cNvSpPr>
          <p:nvPr>
            <p:ph type="body" sz="half" idx="2"/>
          </p:nvPr>
        </p:nvSpPr>
        <p:spPr>
          <a:xfrm>
            <a:off x="680321" y="2482679"/>
            <a:ext cx="3790078" cy="3599317"/>
          </a:xfrm>
        </p:spPr>
        <p:txBody>
          <a:bodyPr/>
          <a:lstStyle/>
          <a:p>
            <a:pPr algn="just"/>
            <a:r>
              <a:rPr lang="ro-RO" dirty="0" smtClean="0"/>
              <a:t>	</a:t>
            </a:r>
            <a:r>
              <a:rPr lang="en-US" dirty="0" err="1" smtClean="0"/>
              <a:t>Primele</a:t>
            </a:r>
            <a:r>
              <a:rPr lang="en-US" dirty="0" smtClean="0"/>
              <a:t> </a:t>
            </a:r>
            <a:r>
              <a:rPr lang="en-US" dirty="0"/>
              <a:t>5 </a:t>
            </a:r>
            <a:r>
              <a:rPr lang="en-US" dirty="0" err="1"/>
              <a:t>grafice</a:t>
            </a:r>
            <a:r>
              <a:rPr lang="en-US" dirty="0"/>
              <a:t> au ca </a:t>
            </a:r>
            <a:r>
              <a:rPr lang="en-US" dirty="0" smtClean="0"/>
              <a:t>ax</a:t>
            </a:r>
            <a:r>
              <a:rPr lang="ro-RO" dirty="0" smtClean="0"/>
              <a:t>ă</a:t>
            </a:r>
            <a:r>
              <a:rPr lang="en-US" dirty="0" smtClean="0"/>
              <a:t> vertical</a:t>
            </a:r>
            <a:r>
              <a:rPr lang="ro-RO" dirty="0" smtClean="0"/>
              <a:t>ă</a:t>
            </a:r>
            <a:r>
              <a:rPr lang="en-US" dirty="0" smtClean="0"/>
              <a:t> </a:t>
            </a:r>
            <a:r>
              <a:rPr lang="en-US" dirty="0"/>
              <a:t>loss-</a:t>
            </a:r>
            <a:r>
              <a:rPr lang="en-US" dirty="0" err="1"/>
              <a:t>ul</a:t>
            </a:r>
            <a:r>
              <a:rPr lang="en-US" dirty="0"/>
              <a:t> </a:t>
            </a:r>
            <a:r>
              <a:rPr lang="en-US" dirty="0" err="1"/>
              <a:t>iar</a:t>
            </a:r>
            <a:r>
              <a:rPr lang="en-US" dirty="0"/>
              <a:t> </a:t>
            </a:r>
            <a:r>
              <a:rPr lang="en-US" dirty="0" err="1"/>
              <a:t>axa</a:t>
            </a:r>
            <a:r>
              <a:rPr lang="en-US" dirty="0"/>
              <a:t> </a:t>
            </a:r>
            <a:r>
              <a:rPr lang="en-US" dirty="0" err="1" smtClean="0"/>
              <a:t>orizontal</a:t>
            </a:r>
            <a:r>
              <a:rPr lang="ro-RO" dirty="0" smtClean="0"/>
              <a:t>ă</a:t>
            </a:r>
            <a:r>
              <a:rPr lang="en-US" dirty="0" smtClean="0"/>
              <a:t> </a:t>
            </a:r>
            <a:r>
              <a:rPr lang="en-US" dirty="0" err="1"/>
              <a:t>corespunde</a:t>
            </a:r>
            <a:r>
              <a:rPr lang="en-US" dirty="0"/>
              <a:t> </a:t>
            </a:r>
            <a:r>
              <a:rPr lang="en-US" dirty="0" err="1" smtClean="0"/>
              <a:t>num</a:t>
            </a:r>
            <a:r>
              <a:rPr lang="ro-RO" dirty="0" smtClean="0"/>
              <a:t>ă</a:t>
            </a:r>
            <a:r>
              <a:rPr lang="en-US" dirty="0" err="1" smtClean="0"/>
              <a:t>rului</a:t>
            </a:r>
            <a:r>
              <a:rPr lang="en-US" dirty="0" smtClean="0"/>
              <a:t> </a:t>
            </a:r>
            <a:r>
              <a:rPr lang="en-US" dirty="0"/>
              <a:t>de </a:t>
            </a:r>
            <a:r>
              <a:rPr lang="en-US" dirty="0" err="1"/>
              <a:t>epoci</a:t>
            </a:r>
            <a:r>
              <a:rPr lang="en-US" dirty="0"/>
              <a:t> </a:t>
            </a:r>
            <a:r>
              <a:rPr lang="en-US" dirty="0" err="1"/>
              <a:t>pentru</a:t>
            </a:r>
            <a:r>
              <a:rPr lang="en-US" dirty="0"/>
              <a:t> </a:t>
            </a:r>
            <a:r>
              <a:rPr lang="en-US" dirty="0" err="1"/>
              <a:t>antrenare</a:t>
            </a:r>
            <a:r>
              <a:rPr lang="en-US" dirty="0"/>
              <a:t>. </a:t>
            </a:r>
            <a:r>
              <a:rPr lang="en-US" dirty="0" err="1"/>
              <a:t>Ultimul</a:t>
            </a:r>
            <a:r>
              <a:rPr lang="en-US" dirty="0"/>
              <a:t> </a:t>
            </a:r>
            <a:r>
              <a:rPr lang="en-US" dirty="0" err="1"/>
              <a:t>graf</a:t>
            </a:r>
            <a:r>
              <a:rPr lang="en-US" dirty="0"/>
              <a:t> </a:t>
            </a:r>
            <a:r>
              <a:rPr lang="en-US" dirty="0" err="1" smtClean="0"/>
              <a:t>indic</a:t>
            </a:r>
            <a:r>
              <a:rPr lang="ro-RO" dirty="0" smtClean="0"/>
              <a:t>ă</a:t>
            </a:r>
            <a:r>
              <a:rPr lang="en-US" dirty="0" smtClean="0"/>
              <a:t> </a:t>
            </a:r>
            <a:r>
              <a:rPr lang="en-US" dirty="0" err="1"/>
              <a:t>punctul</a:t>
            </a:r>
            <a:r>
              <a:rPr lang="en-US" dirty="0"/>
              <a:t> de </a:t>
            </a:r>
            <a:r>
              <a:rPr lang="en-US" dirty="0" err="1" smtClean="0"/>
              <a:t>convergen</a:t>
            </a:r>
            <a:r>
              <a:rPr lang="ro-RO" dirty="0" smtClean="0"/>
              <a:t>ță</a:t>
            </a:r>
            <a:r>
              <a:rPr lang="en-US" dirty="0" smtClean="0"/>
              <a:t> </a:t>
            </a:r>
            <a:r>
              <a:rPr lang="en-US" dirty="0"/>
              <a:t>(prima </a:t>
            </a:r>
            <a:r>
              <a:rPr lang="en-US" dirty="0" err="1" smtClean="0"/>
              <a:t>epoc</a:t>
            </a:r>
            <a:r>
              <a:rPr lang="ro-RO" dirty="0" smtClean="0"/>
              <a:t>ă</a:t>
            </a:r>
            <a:r>
              <a:rPr lang="en-US" dirty="0" smtClean="0"/>
              <a:t> </a:t>
            </a:r>
            <a:r>
              <a:rPr lang="en-US" dirty="0"/>
              <a:t>cu loss &lt; 0.01) </a:t>
            </a:r>
            <a:r>
              <a:rPr lang="en-US" dirty="0" err="1"/>
              <a:t>pentru</a:t>
            </a:r>
            <a:r>
              <a:rPr lang="en-US" dirty="0"/>
              <a:t> </a:t>
            </a:r>
            <a:r>
              <a:rPr lang="en-US" dirty="0" err="1"/>
              <a:t>fiecare</a:t>
            </a:r>
            <a:r>
              <a:rPr lang="en-US" dirty="0"/>
              <a:t> L(n,8), </a:t>
            </a:r>
            <a:r>
              <a:rPr lang="en-US" dirty="0" smtClean="0"/>
              <a:t>re</a:t>
            </a:r>
            <a:r>
              <a:rPr lang="ro-RO" dirty="0" smtClean="0"/>
              <a:t>ț</a:t>
            </a:r>
            <a:r>
              <a:rPr lang="en-US" dirty="0" err="1" smtClean="0"/>
              <a:t>eaua</a:t>
            </a:r>
            <a:r>
              <a:rPr lang="en-US" dirty="0" smtClean="0"/>
              <a:t> neuronal</a:t>
            </a:r>
            <a:r>
              <a:rPr lang="ro-RO" dirty="0" smtClean="0"/>
              <a:t>ă</a:t>
            </a:r>
            <a:r>
              <a:rPr lang="en-US" dirty="0" smtClean="0"/>
              <a:t> </a:t>
            </a:r>
            <a:r>
              <a:rPr lang="en-US" dirty="0" err="1" smtClean="0"/>
              <a:t>ajung</a:t>
            </a:r>
            <a:r>
              <a:rPr lang="ro-RO" dirty="0"/>
              <a:t>â</a:t>
            </a:r>
            <a:r>
              <a:rPr lang="en-US" dirty="0" err="1" smtClean="0"/>
              <a:t>nd</a:t>
            </a:r>
            <a:r>
              <a:rPr lang="en-US" dirty="0" smtClean="0"/>
              <a:t> </a:t>
            </a:r>
            <a:r>
              <a:rPr lang="en-US" dirty="0"/>
              <a:t>la 100% </a:t>
            </a:r>
            <a:r>
              <a:rPr lang="en-US" dirty="0" err="1" smtClean="0"/>
              <a:t>acurate</a:t>
            </a:r>
            <a:r>
              <a:rPr lang="ro-RO" dirty="0" smtClean="0"/>
              <a:t>ț</a:t>
            </a:r>
            <a:r>
              <a:rPr lang="en-US" dirty="0" smtClean="0"/>
              <a:t>e</a:t>
            </a:r>
            <a:r>
              <a:rPr lang="en-US" dirty="0"/>
              <a:t>.</a:t>
            </a:r>
            <a:endParaRPr lang="en-GB" dirty="0"/>
          </a:p>
        </p:txBody>
      </p:sp>
      <p:pic>
        <p:nvPicPr>
          <p:cNvPr id="5" name="Content Placeholder 4"/>
          <p:cNvPicPr>
            <a:picLocks noGrp="1"/>
          </p:cNvPicPr>
          <p:nvPr>
            <p:ph idx="1"/>
          </p:nvPr>
        </p:nvPicPr>
        <p:blipFill>
          <a:blip r:embed="rId2"/>
          <a:stretch>
            <a:fillRect/>
          </a:stretch>
        </p:blipFill>
        <p:spPr>
          <a:xfrm>
            <a:off x="4727489" y="2336872"/>
            <a:ext cx="6410068" cy="3890932"/>
          </a:xfrm>
          <a:prstGeom prst="rect">
            <a:avLst/>
          </a:prstGeom>
        </p:spPr>
      </p:pic>
    </p:spTree>
    <p:extLst>
      <p:ext uri="{BB962C8B-B14F-4D97-AF65-F5344CB8AC3E}">
        <p14:creationId xmlns:p14="http://schemas.microsoft.com/office/powerpoint/2010/main" val="216268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dirty="0"/>
              <a:t>În </a:t>
            </a:r>
            <a:r>
              <a:rPr lang="en-US" sz="3200" dirty="0"/>
              <a:t>“</a:t>
            </a:r>
            <a:r>
              <a:rPr lang="en-GB" sz="3200" dirty="0"/>
              <a:t>Using RL to Sustain High-density Populations in Conway’s Game of Life”</a:t>
            </a:r>
          </a:p>
        </p:txBody>
      </p:sp>
      <p:sp>
        <p:nvSpPr>
          <p:cNvPr id="3" name="Content Placeholder 2"/>
          <p:cNvSpPr>
            <a:spLocks noGrp="1"/>
          </p:cNvSpPr>
          <p:nvPr>
            <p:ph idx="1"/>
          </p:nvPr>
        </p:nvSpPr>
        <p:spPr/>
        <p:txBody>
          <a:bodyPr>
            <a:normAutofit fontScale="70000" lnSpcReduction="20000"/>
          </a:bodyPr>
          <a:lstStyle/>
          <a:p>
            <a:pPr algn="just"/>
            <a:r>
              <a:rPr lang="ro-RO" b="1" dirty="0"/>
              <a:t>Algoritmi:</a:t>
            </a:r>
            <a:endParaRPr lang="en-GB" dirty="0"/>
          </a:p>
          <a:p>
            <a:pPr marL="0" indent="0" algn="just">
              <a:buNone/>
            </a:pPr>
            <a:r>
              <a:rPr lang="ro-RO" b="1" dirty="0"/>
              <a:t>	</a:t>
            </a:r>
            <a:r>
              <a:rPr lang="ro-RO" dirty="0"/>
              <a:t>Autorii au folosit Q-Learning, un algoritm de reinforcement learning care poate fii aplicat sarcinilor secventiale. Este un algoritm off-policy deoarece Q-Learning utilizeaza o politica de comportament, care este de natura exploratorie, pentru a invata politica care maximizeaza valoarea asteptata a recompensei totale porning de la starea actuala.</a:t>
            </a:r>
            <a:endParaRPr lang="en-GB" dirty="0"/>
          </a:p>
          <a:p>
            <a:pPr marL="0" indent="0" algn="just">
              <a:buNone/>
            </a:pPr>
            <a:r>
              <a:rPr lang="ro-RO" dirty="0"/>
              <a:t> </a:t>
            </a:r>
            <a:endParaRPr lang="en-GB" dirty="0"/>
          </a:p>
          <a:p>
            <a:pPr algn="just"/>
            <a:r>
              <a:rPr lang="ro-RO" b="1" dirty="0"/>
              <a:t>Metode de aplicare:</a:t>
            </a:r>
            <a:endParaRPr lang="en-GB" dirty="0"/>
          </a:p>
          <a:p>
            <a:pPr marL="0" lvl="0" indent="0" algn="just">
              <a:buNone/>
            </a:pPr>
            <a:r>
              <a:rPr lang="ro-RO" b="1" dirty="0" smtClean="0"/>
              <a:t>	Q-Learning </a:t>
            </a:r>
            <a:r>
              <a:rPr lang="ro-RO" b="1" dirty="0"/>
              <a:t>pe grile de dimensiuni mici,</a:t>
            </a:r>
            <a:r>
              <a:rPr lang="ro-RO" dirty="0"/>
              <a:t> In aceasta metoda, agentulului i se permite sa actioneze asupra oricarei celule a grilei, cu pana la 50 de celule.</a:t>
            </a:r>
            <a:endParaRPr lang="en-GB" dirty="0"/>
          </a:p>
          <a:p>
            <a:pPr marL="0" lvl="0" indent="0" algn="just">
              <a:buNone/>
            </a:pPr>
            <a:r>
              <a:rPr lang="ro-RO" b="1" dirty="0" smtClean="0"/>
              <a:t>	Q-Learning </a:t>
            </a:r>
            <a:r>
              <a:rPr lang="ro-RO" b="1" dirty="0"/>
              <a:t>pe o grila mare subdivizata.</a:t>
            </a:r>
            <a:r>
              <a:rPr lang="ro-RO" dirty="0"/>
              <a:t> În aceasta metoda, o grila mai mare se împarte în regiuni de dimensiuni mai mici, compatibile cu Q-Learning tabular. Un dezavantaj ar fi ca pentru agent regiunile nu sunt conectate și evolutia este nedeterminista.</a:t>
            </a:r>
            <a:endParaRPr lang="en-GB" dirty="0"/>
          </a:p>
          <a:p>
            <a:pPr marL="0" lvl="0" indent="0" algn="just">
              <a:buNone/>
            </a:pPr>
            <a:r>
              <a:rPr lang="ro-RO" b="1" dirty="0" smtClean="0"/>
              <a:t>	Retele </a:t>
            </a:r>
            <a:r>
              <a:rPr lang="ro-RO" b="1" dirty="0"/>
              <a:t>neuronale convolutionale adanci. Q-Learning.</a:t>
            </a:r>
            <a:r>
              <a:rPr lang="ro-RO" dirty="0"/>
              <a:t>  Reteaua consta dintr-un strat convolutionar, urmat de unul sau doua straturi ascunse dense. Tranzitiile sunt colectate într-un buffer. Pentru calcularea pierderii se folosește o rețea profunda ținta.</a:t>
            </a:r>
            <a:endParaRPr lang="en-GB" dirty="0"/>
          </a:p>
        </p:txBody>
      </p:sp>
    </p:spTree>
    <p:extLst>
      <p:ext uri="{BB962C8B-B14F-4D97-AF65-F5344CB8AC3E}">
        <p14:creationId xmlns:p14="http://schemas.microsoft.com/office/powerpoint/2010/main" val="371033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dirty="0"/>
              <a:t>În </a:t>
            </a:r>
            <a:r>
              <a:rPr lang="en-US" sz="3200" dirty="0"/>
              <a:t>“</a:t>
            </a:r>
            <a:r>
              <a:rPr lang="en-GB" sz="3200" dirty="0"/>
              <a:t>Using RL to Sustain High-density Populations in Conway’s Game of Life”</a:t>
            </a:r>
          </a:p>
        </p:txBody>
      </p:sp>
      <p:sp>
        <p:nvSpPr>
          <p:cNvPr id="4" name="Text Placeholder 3"/>
          <p:cNvSpPr>
            <a:spLocks noGrp="1"/>
          </p:cNvSpPr>
          <p:nvPr>
            <p:ph type="body" sz="half" idx="2"/>
          </p:nvPr>
        </p:nvSpPr>
        <p:spPr>
          <a:xfrm>
            <a:off x="499090" y="2101267"/>
            <a:ext cx="5102640" cy="4585184"/>
          </a:xfrm>
        </p:spPr>
        <p:txBody>
          <a:bodyPr>
            <a:normAutofit/>
          </a:bodyPr>
          <a:lstStyle/>
          <a:p>
            <a:pPr algn="ctr"/>
            <a:r>
              <a:rPr lang="ro-RO" b="1" dirty="0"/>
              <a:t>Rezultate</a:t>
            </a:r>
            <a:endParaRPr lang="en-GB" dirty="0"/>
          </a:p>
          <a:p>
            <a:r>
              <a:rPr lang="ro-RO" b="1" dirty="0"/>
              <a:t> </a:t>
            </a:r>
            <a:endParaRPr lang="en-GB" dirty="0"/>
          </a:p>
          <a:p>
            <a:r>
              <a:rPr lang="ro-RO" b="1" dirty="0"/>
              <a:t> </a:t>
            </a:r>
            <a:endParaRPr lang="en-GB" dirty="0"/>
          </a:p>
          <a:p>
            <a:pPr algn="just"/>
            <a:r>
              <a:rPr lang="ro-RO" b="1" dirty="0"/>
              <a:t>Q-Learning pe grile de dimensiuni mici:</a:t>
            </a:r>
            <a:endParaRPr lang="en-GB" dirty="0"/>
          </a:p>
          <a:p>
            <a:pPr algn="just"/>
            <a:r>
              <a:rPr lang="ro-RO" dirty="0"/>
              <a:t>	</a:t>
            </a:r>
            <a:r>
              <a:rPr lang="ro-RO" dirty="0" smtClean="0"/>
              <a:t>Modelul </a:t>
            </a:r>
            <a:r>
              <a:rPr lang="ro-RO" dirty="0"/>
              <a:t>a fost antrenat pe grile de dimensiune 7 x 7, iar comportamentul a fost identic pentru stari initiale fixe și aleatorii.</a:t>
            </a:r>
            <a:endParaRPr lang="en-GB" dirty="0"/>
          </a:p>
          <a:p>
            <a:pPr algn="just"/>
            <a:r>
              <a:rPr lang="ro-RO" dirty="0"/>
              <a:t>	Pentru grile de mărime 4 x 4 rata de invatare este rapidă, iar soluția optima din diverse stari initiale sunt vieți statice de tip dungi.</a:t>
            </a:r>
            <a:endParaRPr lang="en-GB" dirty="0"/>
          </a:p>
          <a:p>
            <a:pPr algn="just"/>
            <a:r>
              <a:rPr lang="ro-RO" dirty="0"/>
              <a:t>	Pentru grile de mărime 5 x 5 și 6 x 6 continua sa apara vieți statice de diverse forme. Apar și câțiva oscilatori.</a:t>
            </a:r>
            <a:endParaRPr lang="en-GB" dirty="0"/>
          </a:p>
        </p:txBody>
      </p:sp>
      <p:pic>
        <p:nvPicPr>
          <p:cNvPr id="5" name="Image1"/>
          <p:cNvPicPr>
            <a:picLocks noGrp="1"/>
          </p:cNvPicPr>
          <p:nvPr>
            <p:ph idx="1"/>
          </p:nvPr>
        </p:nvPicPr>
        <p:blipFill>
          <a:blip r:embed="rId2"/>
          <a:stretch>
            <a:fillRect/>
          </a:stretch>
        </p:blipFill>
        <p:spPr bwMode="auto">
          <a:xfrm>
            <a:off x="5911650" y="2101268"/>
            <a:ext cx="4789301" cy="4585184"/>
          </a:xfrm>
          <a:prstGeom prst="rect">
            <a:avLst/>
          </a:prstGeom>
        </p:spPr>
      </p:pic>
    </p:spTree>
    <p:extLst>
      <p:ext uri="{BB962C8B-B14F-4D97-AF65-F5344CB8AC3E}">
        <p14:creationId xmlns:p14="http://schemas.microsoft.com/office/powerpoint/2010/main" val="283446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ro-RO" sz="3200" dirty="0"/>
              <a:t>În </a:t>
            </a:r>
            <a:r>
              <a:rPr lang="en-US" sz="3200" dirty="0" smtClean="0"/>
              <a:t>“</a:t>
            </a:r>
            <a:r>
              <a:rPr lang="en-GB" sz="3200" dirty="0" smtClean="0"/>
              <a:t>The </a:t>
            </a:r>
            <a:r>
              <a:rPr lang="en-GB" sz="3200" dirty="0"/>
              <a:t>Game of Life, Decision and </a:t>
            </a:r>
            <a:r>
              <a:rPr lang="en-GB" sz="2800" dirty="0"/>
              <a:t>Communication</a:t>
            </a:r>
            <a:r>
              <a:rPr lang="en-GB" sz="3200" dirty="0"/>
              <a:t>”</a:t>
            </a:r>
          </a:p>
        </p:txBody>
      </p:sp>
      <p:pic>
        <p:nvPicPr>
          <p:cNvPr id="5" name="Content Placeholder 4"/>
          <p:cNvPicPr>
            <a:picLocks noGrp="1" noChangeAspect="1"/>
          </p:cNvPicPr>
          <p:nvPr>
            <p:ph idx="1"/>
          </p:nvPr>
        </p:nvPicPr>
        <p:blipFill>
          <a:blip r:embed="rId2"/>
          <a:stretch>
            <a:fillRect/>
          </a:stretch>
        </p:blipFill>
        <p:spPr>
          <a:xfrm>
            <a:off x="4975624" y="2336800"/>
            <a:ext cx="5029989" cy="3598863"/>
          </a:xfrm>
          <a:prstGeom prst="rect">
            <a:avLst/>
          </a:prstGeom>
        </p:spPr>
      </p:pic>
      <p:sp>
        <p:nvSpPr>
          <p:cNvPr id="4" name="Text Placeholder 3"/>
          <p:cNvSpPr>
            <a:spLocks noGrp="1"/>
          </p:cNvSpPr>
          <p:nvPr>
            <p:ph type="body" sz="half" idx="2"/>
          </p:nvPr>
        </p:nvSpPr>
        <p:spPr/>
        <p:txBody>
          <a:bodyPr/>
          <a:lstStyle/>
          <a:p>
            <a:pPr algn="just"/>
            <a:r>
              <a:rPr lang="ro-RO" dirty="0"/>
              <a:t>	</a:t>
            </a:r>
            <a:r>
              <a:rPr lang="ro-RO" dirty="0" smtClean="0"/>
              <a:t>Integrăm o regulă pe care o poate juca o celulă vie.</a:t>
            </a:r>
            <a:r>
              <a:rPr lang="fr-FR" dirty="0"/>
              <a:t> </a:t>
            </a:r>
            <a:r>
              <a:rPr lang="ro-RO" dirty="0" smtClean="0"/>
              <a:t> </a:t>
            </a:r>
            <a:r>
              <a:rPr lang="fr-FR" dirty="0" err="1" smtClean="0"/>
              <a:t>Astfel</a:t>
            </a:r>
            <a:r>
              <a:rPr lang="fr-FR" dirty="0"/>
              <a:t>, </a:t>
            </a:r>
            <a:r>
              <a:rPr lang="fr-FR" dirty="0" err="1"/>
              <a:t>înainte</a:t>
            </a:r>
            <a:r>
              <a:rPr lang="fr-FR" dirty="0"/>
              <a:t> de </a:t>
            </a:r>
            <a:r>
              <a:rPr lang="fr-FR" dirty="0" err="1"/>
              <a:t>joc</a:t>
            </a:r>
            <a:r>
              <a:rPr lang="fr-FR" dirty="0"/>
              <a:t>, </a:t>
            </a:r>
            <a:r>
              <a:rPr lang="fr-FR" dirty="0" err="1" smtClean="0"/>
              <a:t>celula</a:t>
            </a:r>
            <a:r>
              <a:rPr lang="ro-RO" dirty="0" smtClean="0"/>
              <a:t> </a:t>
            </a:r>
            <a:r>
              <a:rPr lang="en-GB" dirty="0" err="1" smtClean="0"/>
              <a:t>poate</a:t>
            </a:r>
            <a:r>
              <a:rPr lang="en-GB" dirty="0" smtClean="0"/>
              <a:t> </a:t>
            </a:r>
            <a:r>
              <a:rPr lang="en-GB" dirty="0"/>
              <a:t>decide </a:t>
            </a:r>
            <a:r>
              <a:rPr lang="en-GB" dirty="0" err="1"/>
              <a:t>dacă</a:t>
            </a:r>
            <a:r>
              <a:rPr lang="en-GB" dirty="0"/>
              <a:t> </a:t>
            </a:r>
            <a:r>
              <a:rPr lang="en-GB" dirty="0" err="1"/>
              <a:t>să</a:t>
            </a:r>
            <a:r>
              <a:rPr lang="en-GB" dirty="0"/>
              <a:t> se sacrifice </a:t>
            </a:r>
            <a:r>
              <a:rPr lang="en-GB" dirty="0" err="1"/>
              <a:t>sau</a:t>
            </a:r>
            <a:r>
              <a:rPr lang="en-GB" dirty="0"/>
              <a:t> </a:t>
            </a:r>
            <a:r>
              <a:rPr lang="en-GB" dirty="0" err="1"/>
              <a:t>să</a:t>
            </a:r>
            <a:r>
              <a:rPr lang="en-GB" dirty="0"/>
              <a:t> </a:t>
            </a:r>
            <a:r>
              <a:rPr lang="en-GB" dirty="0" err="1"/>
              <a:t>rămână</a:t>
            </a:r>
            <a:r>
              <a:rPr lang="en-GB" dirty="0"/>
              <a:t> </a:t>
            </a:r>
            <a:r>
              <a:rPr lang="en-GB" dirty="0" err="1"/>
              <a:t>în</a:t>
            </a:r>
            <a:r>
              <a:rPr lang="en-GB" dirty="0"/>
              <a:t> </a:t>
            </a:r>
            <a:r>
              <a:rPr lang="en-GB" dirty="0" err="1"/>
              <a:t>viață</a:t>
            </a:r>
            <a:r>
              <a:rPr lang="en-GB" dirty="0"/>
              <a:t>. </a:t>
            </a:r>
            <a:r>
              <a:rPr lang="en-GB" dirty="0" err="1"/>
              <a:t>În</a:t>
            </a:r>
            <a:r>
              <a:rPr lang="en-GB" dirty="0"/>
              <a:t> </a:t>
            </a:r>
            <a:r>
              <a:rPr lang="en-GB" dirty="0" err="1"/>
              <a:t>cele</a:t>
            </a:r>
            <a:r>
              <a:rPr lang="en-GB" dirty="0"/>
              <a:t> </a:t>
            </a:r>
            <a:r>
              <a:rPr lang="en-GB" dirty="0" err="1"/>
              <a:t>ce</a:t>
            </a:r>
            <a:r>
              <a:rPr lang="en-GB" dirty="0"/>
              <a:t> </a:t>
            </a:r>
            <a:r>
              <a:rPr lang="en-GB" dirty="0" err="1"/>
              <a:t>urmează</a:t>
            </a:r>
            <a:r>
              <a:rPr lang="en-GB" dirty="0"/>
              <a:t> </a:t>
            </a:r>
            <a:r>
              <a:rPr lang="en-GB" dirty="0" err="1"/>
              <a:t>introducem</a:t>
            </a:r>
            <a:r>
              <a:rPr lang="en-GB" dirty="0"/>
              <a:t> o </a:t>
            </a:r>
            <a:r>
              <a:rPr lang="en-GB" dirty="0" err="1" smtClean="0"/>
              <a:t>variantă</a:t>
            </a:r>
            <a:r>
              <a:rPr lang="ro-RO" dirty="0"/>
              <a:t> </a:t>
            </a:r>
            <a:r>
              <a:rPr lang="en-GB" dirty="0" err="1" smtClean="0"/>
              <a:t>simplă</a:t>
            </a:r>
            <a:r>
              <a:rPr lang="en-GB" dirty="0" smtClean="0"/>
              <a:t> </a:t>
            </a:r>
            <a:r>
              <a:rPr lang="en-GB" dirty="0" err="1"/>
              <a:t>pentru</a:t>
            </a:r>
            <a:r>
              <a:rPr lang="en-GB" dirty="0"/>
              <a:t> un </a:t>
            </a:r>
            <a:r>
              <a:rPr lang="en-GB" dirty="0" err="1"/>
              <a:t>astfel</a:t>
            </a:r>
            <a:r>
              <a:rPr lang="en-GB" dirty="0"/>
              <a:t> de pre-</a:t>
            </a:r>
            <a:r>
              <a:rPr lang="en-GB" dirty="0" err="1"/>
              <a:t>joc</a:t>
            </a:r>
            <a:r>
              <a:rPr lang="en-GB" dirty="0"/>
              <a:t>, </a:t>
            </a:r>
            <a:r>
              <a:rPr lang="en-GB" dirty="0" err="1"/>
              <a:t>numită</a:t>
            </a:r>
            <a:r>
              <a:rPr lang="en-GB" dirty="0"/>
              <a:t> non-</a:t>
            </a:r>
            <a:r>
              <a:rPr lang="en-GB" dirty="0" err="1"/>
              <a:t>deterministă</a:t>
            </a:r>
            <a:r>
              <a:rPr lang="en-GB" dirty="0"/>
              <a:t> </a:t>
            </a:r>
            <a:r>
              <a:rPr lang="en-GB" dirty="0" err="1"/>
              <a:t>joc</a:t>
            </a:r>
            <a:r>
              <a:rPr lang="en-GB" dirty="0"/>
              <a:t> n-die.</a:t>
            </a:r>
            <a:endParaRPr lang="en-GB" dirty="0"/>
          </a:p>
        </p:txBody>
      </p:sp>
    </p:spTree>
    <p:extLst>
      <p:ext uri="{BB962C8B-B14F-4D97-AF65-F5344CB8AC3E}">
        <p14:creationId xmlns:p14="http://schemas.microsoft.com/office/powerpoint/2010/main" val="37894897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73</TotalTime>
  <Words>137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Game of Life</vt:lpstr>
      <vt:lpstr>Convenții</vt:lpstr>
      <vt:lpstr>Poate o rețea neurală să învețe Game of Life?</vt:lpstr>
      <vt:lpstr>Experimente</vt:lpstr>
      <vt:lpstr> Definim L(n,m) ca fiind o arhitectură a GoL, unde n este numărul de pași, iar m este numărul de filtre. </vt:lpstr>
      <vt:lpstr>Autorii articolului ne ilustrează care este momentul convergenței la o solutie pentru 1 ≤ n ≤ 5 si m = 8: </vt:lpstr>
      <vt:lpstr>În “Using RL to Sustain High-density Populations in Conway’s Game of Life”</vt:lpstr>
      <vt:lpstr>În “Using RL to Sustain High-density Populations in Conway’s Game of Life”</vt:lpstr>
      <vt:lpstr>În “The Game of Life, Decision and Communication”</vt:lpstr>
      <vt:lpstr>În “The Game of Life, Decision and Communication”</vt:lpstr>
      <vt:lpstr>În “The Game of Life, Decision and Communication”</vt:lpstr>
      <vt:lpstr> Așadar, rețelele neuronale pot simula complexitatea dar nu o și au, Tom Grek spunând că “ar trebui să fie posibilă combinarea dintre o rețea complexă de agenți inteligenți și un comportament imprevizibil specific oamenilor”. Un exemplu de acest fel ar fi Spiking Neural Network (SNN) care este asemănător cu modul de funcționare al creierului uman în situații critice.</vt:lpstr>
      <vt:lpstr>Referințe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Life</dc:title>
  <dc:creator>Alexandru Paraschiv</dc:creator>
  <cp:lastModifiedBy>Alexandru Paraschiv</cp:lastModifiedBy>
  <cp:revision>8</cp:revision>
  <dcterms:created xsi:type="dcterms:W3CDTF">2022-02-01T18:07:19Z</dcterms:created>
  <dcterms:modified xsi:type="dcterms:W3CDTF">2022-02-01T19:20:54Z</dcterms:modified>
</cp:coreProperties>
</file>