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79" r:id="rId4"/>
    <p:sldId id="274" r:id="rId5"/>
    <p:sldId id="281" r:id="rId6"/>
    <p:sldId id="284" r:id="rId7"/>
    <p:sldId id="288" r:id="rId8"/>
    <p:sldId id="275" r:id="rId9"/>
    <p:sldId id="276" r:id="rId10"/>
    <p:sldId id="285" r:id="rId11"/>
    <p:sldId id="289" r:id="rId12"/>
    <p:sldId id="286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ip40" initials="i" lastIdx="2" clrIdx="0">
    <p:extLst>
      <p:ext uri="{19B8F6BF-5375-455C-9EA6-DF929625EA0E}">
        <p15:presenceInfo xmlns:p15="http://schemas.microsoft.com/office/powerpoint/2012/main" userId="isip4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401"/>
    <a:srgbClr val="3A4877"/>
    <a:srgbClr val="CB0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86461" autoAdjust="0"/>
  </p:normalViewPr>
  <p:slideViewPr>
    <p:cSldViewPr snapToGrid="0">
      <p:cViewPr varScale="1">
        <p:scale>
          <a:sx n="86" d="100"/>
          <a:sy n="86" d="100"/>
        </p:scale>
        <p:origin x="139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9F6B6-1303-4C4B-9C31-F0055F0E09F0}" type="datetimeFigureOut">
              <a:rPr lang="it-IT" smtClean="0"/>
              <a:t>28/10/2016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F47D4-8305-4096-A142-30E04895F19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142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A7D2E-DAA4-4F48-A8A9-D5EB483D3D4F}" type="datetimeFigureOut">
              <a:rPr lang="it-IT" smtClean="0"/>
              <a:t>28/10/2016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0223A-DB3D-449E-9D7C-E6218EC14D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3379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177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640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436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4297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854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226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02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609601"/>
            <a:ext cx="6507167" cy="32004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0"/>
            <a:ext cx="6507167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5CD-84D1-4C95-ACD0-AA78482A6D26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732865"/>
            <a:ext cx="74295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5299603"/>
            <a:ext cx="7429500" cy="49371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26C2-133F-4F33-88A1-ED6F7C7C2573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2"/>
            <a:ext cx="7429499" cy="312419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343400"/>
            <a:ext cx="74295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E8E1-7DBA-4008-99AF-A960C8650BC4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609602"/>
            <a:ext cx="6972299" cy="27431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3352800"/>
            <a:ext cx="66294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343400"/>
            <a:ext cx="74295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D658-8AC3-41C6-9078-D2106871F7FC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308581"/>
            <a:ext cx="7429500" cy="14688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777381"/>
            <a:ext cx="74295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3F1B-A7A4-4D3E-8727-14D90DD37964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609602"/>
            <a:ext cx="6972299" cy="27431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3886200"/>
            <a:ext cx="74295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775200"/>
            <a:ext cx="74295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7CC-8369-46C4-98B0-5946BE31C5B9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2"/>
            <a:ext cx="74294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3505200"/>
            <a:ext cx="74295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343400"/>
            <a:ext cx="74295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3B6C-5D4E-447D-B227-82838845CD75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75AB-4E54-4DF8-AA3B-2EF949AB2951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609600"/>
            <a:ext cx="1657886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609600"/>
            <a:ext cx="5657850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C73-0914-4AAE-99E6-2E598DD7C55F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64A5-0BD6-4190-B88A-38D1E5BA9C87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3308581"/>
            <a:ext cx="6515100" cy="14688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4777381"/>
            <a:ext cx="6515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BE5D-A9ED-4DC3-B53D-BC800E1ECBCA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667000"/>
            <a:ext cx="3657600" cy="312420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667000"/>
            <a:ext cx="3657600" cy="3124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FB33-A10E-4D3B-BD7F-4B3CD28D3137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2658533"/>
            <a:ext cx="3441698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3243263"/>
            <a:ext cx="3657600" cy="254793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667000"/>
            <a:ext cx="3453210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3243263"/>
            <a:ext cx="3657601" cy="254793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EFC-B479-4B30-BECA-F2630E83492B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73EA-D274-44EE-8240-043D984B49DC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554-F42B-4DE1-B7AD-B69321F9276F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600200"/>
            <a:ext cx="2661841" cy="13716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609601"/>
            <a:ext cx="4457701" cy="51816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971800"/>
            <a:ext cx="2661841" cy="18288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FAA3-ECF1-49DE-A32C-9865CB5737A9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600200"/>
            <a:ext cx="4000501" cy="13716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8288"/>
            <a:ext cx="245744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971800"/>
            <a:ext cx="4000501" cy="18288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5883276"/>
            <a:ext cx="685800" cy="365125"/>
          </a:xfrm>
        </p:spPr>
        <p:txBody>
          <a:bodyPr/>
          <a:lstStyle/>
          <a:p>
            <a:fld id="{6AAB36D8-9DDC-492D-B0C7-E3E8DFE5BE32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3829050" cy="365125"/>
          </a:xfrm>
        </p:spPr>
        <p:txBody>
          <a:bodyPr/>
          <a:lstStyle/>
          <a:p>
            <a:r>
              <a:rPr lang="en-US" dirty="0"/>
              <a:t>Georgiu Gabriel Claudiu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5883276"/>
            <a:ext cx="2419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667000"/>
            <a:ext cx="742949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5883276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0C508E0-6791-469C-BCBB-1DA2D65D0B51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Georgiu Gabriel Claudiu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15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135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105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105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9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9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9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00000"/>
        <a:buFont typeface="Arial"/>
        <a:buChar char="•"/>
        <a:defRPr sz="9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99848" y="2498696"/>
            <a:ext cx="8133959" cy="1584384"/>
          </a:xfrm>
        </p:spPr>
        <p:txBody>
          <a:bodyPr>
            <a:normAutofit fontScale="90000"/>
          </a:bodyPr>
          <a:lstStyle/>
          <a:p>
            <a:r>
              <a:rPr lang="it-IT" sz="49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RiskInDroid:</a:t>
            </a:r>
            <a:br>
              <a:rPr lang="it-IT" sz="32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 del rischio di applicazioni Android</a:t>
            </a:r>
            <a:endParaRPr lang="it-IT" sz="3200" b="1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25496" y="4692807"/>
            <a:ext cx="2420171" cy="826897"/>
          </a:xfrm>
        </p:spPr>
        <p:txBody>
          <a:bodyPr lIns="0" rIns="0">
            <a:normAutofit/>
          </a:bodyPr>
          <a:lstStyle/>
          <a:p>
            <a:pPr algn="l"/>
            <a:r>
              <a:rPr lang="it-IT" sz="1500" i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Relatore:</a:t>
            </a:r>
          </a:p>
          <a:p>
            <a:pPr algn="l"/>
            <a:r>
              <a:rPr lang="it-IT" sz="16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Prof. Alessio MERLO</a:t>
            </a:r>
            <a:endParaRPr lang="it-IT" sz="16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2280829" y="116596"/>
            <a:ext cx="457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UNIVERSITÀ DEGLI STUDI DI GENOVA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145667" y="388307"/>
            <a:ext cx="2842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Facoltà di Ingegneria 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927913" y="685654"/>
            <a:ext cx="7277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Corso di Laurea Magistrale in Ingegneria Informatica</a:t>
            </a:r>
          </a:p>
        </p:txBody>
      </p:sp>
      <p:sp>
        <p:nvSpPr>
          <p:cNvPr id="16" name="Sottotitolo 2"/>
          <p:cNvSpPr txBox="1">
            <a:spLocks/>
          </p:cNvSpPr>
          <p:nvPr/>
        </p:nvSpPr>
        <p:spPr>
          <a:xfrm>
            <a:off x="5987989" y="4692807"/>
            <a:ext cx="2446578" cy="1052929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00000"/>
              <a:buFont typeface="Arial"/>
              <a:buNone/>
              <a:defRPr sz="1575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00000"/>
              <a:buFont typeface="Arial"/>
              <a:buNone/>
              <a:defRPr sz="135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00000"/>
              <a:buFont typeface="Arial"/>
              <a:buNone/>
              <a:defRPr sz="105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00000"/>
              <a:buFont typeface="Arial"/>
              <a:buNone/>
              <a:defRPr sz="105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500" i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Laureando:</a:t>
            </a:r>
          </a:p>
          <a:p>
            <a:pPr algn="l"/>
            <a:r>
              <a:rPr lang="it-IT" sz="16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Gabriel Claudiu GEORGIU</a:t>
            </a:r>
            <a:endParaRPr lang="it-IT" sz="16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l"/>
            <a:r>
              <a:rPr lang="it-IT" sz="1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Matricola n. 3618343</a:t>
            </a:r>
          </a:p>
        </p:txBody>
      </p:sp>
      <p:cxnSp>
        <p:nvCxnSpPr>
          <p:cNvPr id="6" name="Connettore 1 5"/>
          <p:cNvCxnSpPr/>
          <p:nvPr/>
        </p:nvCxnSpPr>
        <p:spPr>
          <a:xfrm>
            <a:off x="270000" y="1162464"/>
            <a:ext cx="8604000" cy="0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3639277" y="1525009"/>
            <a:ext cx="185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Tesi di Laurea</a:t>
            </a:r>
          </a:p>
        </p:txBody>
      </p:sp>
      <p:cxnSp>
        <p:nvCxnSpPr>
          <p:cNvPr id="18" name="Connettore 1 17"/>
          <p:cNvCxnSpPr/>
          <p:nvPr/>
        </p:nvCxnSpPr>
        <p:spPr>
          <a:xfrm>
            <a:off x="270000" y="6093281"/>
            <a:ext cx="8604000" cy="0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"/>
          <p:cNvSpPr txBox="1">
            <a:spLocks/>
          </p:cNvSpPr>
          <p:nvPr/>
        </p:nvSpPr>
        <p:spPr>
          <a:xfrm>
            <a:off x="3850505" y="6258264"/>
            <a:ext cx="1432646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675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 ottobre 2016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234000"/>
            <a:ext cx="623646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1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/>
          <p:cNvCxnSpPr/>
          <p:nvPr/>
        </p:nvCxnSpPr>
        <p:spPr>
          <a:xfrm>
            <a:off x="270000" y="6093281"/>
            <a:ext cx="8604000" cy="0"/>
          </a:xfrm>
          <a:prstGeom prst="line">
            <a:avLst/>
          </a:prstGeom>
          <a:ln w="38100" cap="flat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410970" y="6259974"/>
            <a:ext cx="2311716" cy="365125"/>
          </a:xfrm>
        </p:spPr>
        <p:txBody>
          <a:bodyPr/>
          <a:lstStyle/>
          <a:p>
            <a:pPr algn="ctr"/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Georgiu Gabriel Claudiu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656971" y="115142"/>
            <a:ext cx="183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Tesi di Laurea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270000" y="1162464"/>
            <a:ext cx="8604000" cy="0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234000"/>
            <a:ext cx="623646" cy="8280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637884" y="1333741"/>
            <a:ext cx="386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Risultati – Prestazioni</a:t>
            </a:r>
          </a:p>
        </p:txBody>
      </p:sp>
      <p:sp>
        <p:nvSpPr>
          <p:cNvPr id="12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8298612" y="6259975"/>
            <a:ext cx="575390" cy="365125"/>
          </a:xfrm>
        </p:spPr>
        <p:txBody>
          <a:bodyPr rIns="0"/>
          <a:lstStyle/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10/13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307327" y="531330"/>
            <a:ext cx="6911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RiskInDroid: analisi del rischio di applicazioni Android</a:t>
            </a:r>
          </a:p>
        </p:txBody>
      </p:sp>
      <p:sp>
        <p:nvSpPr>
          <p:cNvPr id="15" name="Segnaposto piè di pagina 1"/>
          <p:cNvSpPr txBox="1">
            <a:spLocks/>
          </p:cNvSpPr>
          <p:nvPr/>
        </p:nvSpPr>
        <p:spPr>
          <a:xfrm>
            <a:off x="270000" y="6259975"/>
            <a:ext cx="144578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675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 ottobre 2016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264827" y="5792671"/>
            <a:ext cx="860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Prestazioni riferite ai test su un PC con sistema operativo Windows 10, processore quad-core e 16 GB di RAM </a:t>
            </a:r>
          </a:p>
        </p:txBody>
      </p:sp>
      <p:graphicFrame>
        <p:nvGraphicFramePr>
          <p:cNvPr id="16" name="Tabel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55178"/>
              </p:ext>
            </p:extLst>
          </p:nvPr>
        </p:nvGraphicFramePr>
        <p:xfrm>
          <a:off x="395128" y="2994209"/>
          <a:ext cx="4116001" cy="245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28">
                  <a:extLst>
                    <a:ext uri="{9D8B030D-6E8A-4147-A177-3AD203B41FA5}">
                      <a16:colId xmlns:a16="http://schemas.microsoft.com/office/drawing/2014/main" val="390827476"/>
                    </a:ext>
                  </a:extLst>
                </a:gridCol>
                <a:gridCol w="1605873">
                  <a:extLst>
                    <a:ext uri="{9D8B030D-6E8A-4147-A177-3AD203B41FA5}">
                      <a16:colId xmlns:a16="http://schemas.microsoft.com/office/drawing/2014/main" val="470463015"/>
                    </a:ext>
                  </a:extLst>
                </a:gridCol>
              </a:tblGrid>
              <a:tr h="6367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Fonte applicazioni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Tempo medio [ms]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127757"/>
                  </a:ext>
                </a:extLst>
              </a:tr>
              <a:tr h="45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Raccolta</a:t>
                      </a:r>
                      <a:r>
                        <a:rPr lang="it-IT" baseline="0" dirty="0"/>
                        <a:t> </a:t>
                      </a:r>
                      <a:r>
                        <a:rPr lang="it-IT" i="1" baseline="0" dirty="0"/>
                        <a:t>malware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550434"/>
                  </a:ext>
                </a:extLst>
              </a:tr>
              <a:tr h="45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Google Play 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492487"/>
                  </a:ext>
                </a:extLst>
              </a:tr>
              <a:tr h="45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 err="1"/>
                        <a:t>Aptoide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163087"/>
                  </a:ext>
                </a:extLst>
              </a:tr>
              <a:tr h="45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 err="1"/>
                        <a:t>Uptodown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064267"/>
                  </a:ext>
                </a:extLst>
              </a:tr>
            </a:tbl>
          </a:graphicData>
        </a:graphic>
      </p:graphicFrame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01745"/>
              </p:ext>
            </p:extLst>
          </p:nvPr>
        </p:nvGraphicFramePr>
        <p:xfrm>
          <a:off x="5104731" y="2570487"/>
          <a:ext cx="3721546" cy="287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406">
                  <a:extLst>
                    <a:ext uri="{9D8B030D-6E8A-4147-A177-3AD203B41FA5}">
                      <a16:colId xmlns:a16="http://schemas.microsoft.com/office/drawing/2014/main" val="390827476"/>
                    </a:ext>
                  </a:extLst>
                </a:gridCol>
                <a:gridCol w="1327140">
                  <a:extLst>
                    <a:ext uri="{9D8B030D-6E8A-4147-A177-3AD203B41FA5}">
                      <a16:colId xmlns:a16="http://schemas.microsoft.com/office/drawing/2014/main" val="470463015"/>
                    </a:ext>
                  </a:extLst>
                </a:gridCol>
              </a:tblGrid>
              <a:tr h="5928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Classificatore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Tempo medio [ms]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127757"/>
                  </a:ext>
                </a:extLst>
              </a:tr>
              <a:tr h="4230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97.170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550434"/>
                  </a:ext>
                </a:extLst>
              </a:tr>
              <a:tr h="5928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Multinomial Naive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492487"/>
                  </a:ext>
                </a:extLst>
              </a:tr>
              <a:tr h="4230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21.806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163087"/>
                  </a:ext>
                </a:extLst>
              </a:tr>
              <a:tr h="4230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188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064267"/>
                  </a:ext>
                </a:extLst>
              </a:tr>
              <a:tr h="4230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Totale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119.220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24155"/>
                  </a:ext>
                </a:extLst>
              </a:tr>
            </a:tbl>
          </a:graphicData>
        </a:graphic>
      </p:graphicFrame>
      <p:sp>
        <p:nvSpPr>
          <p:cNvPr id="18" name="CasellaDiTesto 17"/>
          <p:cNvSpPr txBox="1"/>
          <p:nvPr/>
        </p:nvSpPr>
        <p:spPr>
          <a:xfrm>
            <a:off x="264827" y="2108822"/>
            <a:ext cx="4246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Estrazione dei vettori di </a:t>
            </a:r>
            <a:r>
              <a:rPr lang="it-IT" sz="2400" i="1" dirty="0"/>
              <a:t>feature</a:t>
            </a:r>
            <a:r>
              <a:rPr lang="it-IT" sz="2400" dirty="0"/>
              <a:t> per applicazione: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4994017" y="2113603"/>
            <a:ext cx="421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/>
              <a:t>Training</a:t>
            </a:r>
            <a:r>
              <a:rPr lang="it-IT" sz="2400" dirty="0"/>
              <a:t> dei classificatori: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89840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/>
          <p:cNvCxnSpPr/>
          <p:nvPr/>
        </p:nvCxnSpPr>
        <p:spPr>
          <a:xfrm>
            <a:off x="270000" y="6093281"/>
            <a:ext cx="8604000" cy="0"/>
          </a:xfrm>
          <a:prstGeom prst="line">
            <a:avLst/>
          </a:prstGeom>
          <a:ln w="38100" cap="flat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410970" y="6259974"/>
            <a:ext cx="2311716" cy="365125"/>
          </a:xfrm>
        </p:spPr>
        <p:txBody>
          <a:bodyPr/>
          <a:lstStyle/>
          <a:p>
            <a:pPr algn="ctr"/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Georgiu Gabriel Claudiu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656971" y="115142"/>
            <a:ext cx="183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Tesi di Laurea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270000" y="1162464"/>
            <a:ext cx="8604000" cy="0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234000"/>
            <a:ext cx="623646" cy="8280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433233" y="1333741"/>
            <a:ext cx="6241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Risultati – Confronto con antivirus</a:t>
            </a:r>
          </a:p>
        </p:txBody>
      </p:sp>
      <p:sp>
        <p:nvSpPr>
          <p:cNvPr id="12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8298612" y="6259975"/>
            <a:ext cx="575390" cy="365125"/>
          </a:xfrm>
        </p:spPr>
        <p:txBody>
          <a:bodyPr rIns="0"/>
          <a:lstStyle/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11/13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307327" y="531330"/>
            <a:ext cx="6911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RiskInDroid: analisi del rischio di applicazioni Android</a:t>
            </a:r>
          </a:p>
        </p:txBody>
      </p:sp>
      <p:sp>
        <p:nvSpPr>
          <p:cNvPr id="15" name="Segnaposto piè di pagina 1"/>
          <p:cNvSpPr txBox="1">
            <a:spLocks/>
          </p:cNvSpPr>
          <p:nvPr/>
        </p:nvSpPr>
        <p:spPr>
          <a:xfrm>
            <a:off x="270000" y="6259975"/>
            <a:ext cx="144578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675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 ottobre 2016</a:t>
            </a: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/>
          </p:nvPr>
        </p:nvGraphicFramePr>
        <p:xfrm>
          <a:off x="1526383" y="2274601"/>
          <a:ext cx="6080889" cy="309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963">
                  <a:extLst>
                    <a:ext uri="{9D8B030D-6E8A-4147-A177-3AD203B41FA5}">
                      <a16:colId xmlns:a16="http://schemas.microsoft.com/office/drawing/2014/main" val="390827476"/>
                    </a:ext>
                  </a:extLst>
                </a:gridCol>
                <a:gridCol w="2026963">
                  <a:extLst>
                    <a:ext uri="{9D8B030D-6E8A-4147-A177-3AD203B41FA5}">
                      <a16:colId xmlns:a16="http://schemas.microsoft.com/office/drawing/2014/main" val="470463015"/>
                    </a:ext>
                  </a:extLst>
                </a:gridCol>
                <a:gridCol w="2026963">
                  <a:extLst>
                    <a:ext uri="{9D8B030D-6E8A-4147-A177-3AD203B41FA5}">
                      <a16:colId xmlns:a16="http://schemas.microsoft.com/office/drawing/2014/main" val="2160471634"/>
                    </a:ext>
                  </a:extLst>
                </a:gridCol>
              </a:tblGrid>
              <a:tr h="9134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Fonte applicazioni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# applicazioni con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rischio &gt; 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# flag &gt;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127757"/>
                  </a:ext>
                </a:extLst>
              </a:tr>
              <a:tr h="7266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Google Play 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492487"/>
                  </a:ext>
                </a:extLst>
              </a:tr>
              <a:tr h="7266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 err="1"/>
                        <a:t>Aptoide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163087"/>
                  </a:ext>
                </a:extLst>
              </a:tr>
              <a:tr h="7266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 err="1"/>
                        <a:t>Uptodown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064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48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/>
          <p:cNvCxnSpPr/>
          <p:nvPr/>
        </p:nvCxnSpPr>
        <p:spPr>
          <a:xfrm>
            <a:off x="270000" y="6093281"/>
            <a:ext cx="8604000" cy="0"/>
          </a:xfrm>
          <a:prstGeom prst="line">
            <a:avLst/>
          </a:prstGeom>
          <a:ln w="38100" cap="flat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410970" y="6259974"/>
            <a:ext cx="2311716" cy="365125"/>
          </a:xfrm>
        </p:spPr>
        <p:txBody>
          <a:bodyPr/>
          <a:lstStyle/>
          <a:p>
            <a:pPr algn="ctr"/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Georgiu Gabriel Claudiu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656971" y="115142"/>
            <a:ext cx="183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Tesi di Laurea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270000" y="1162464"/>
            <a:ext cx="8604000" cy="0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234000"/>
            <a:ext cx="623646" cy="8280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944398" y="1329157"/>
            <a:ext cx="52448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Conclusioni e Sviluppi Futuri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264828" y="2132798"/>
            <a:ext cx="860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accent1"/>
                </a:solidFill>
              </a:rPr>
              <a:t>RiskInDroid</a:t>
            </a:r>
            <a:r>
              <a:rPr lang="it-IT" sz="2400" dirty="0"/>
              <a:t>: metodo affidabile e con buone prestazioni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Valutazione empirica su un esteso </a:t>
            </a:r>
            <a:r>
              <a:rPr lang="it-IT" sz="2400" i="1" dirty="0"/>
              <a:t>dataset</a:t>
            </a:r>
            <a:r>
              <a:rPr lang="it-IT" sz="2400" dirty="0"/>
              <a:t> di applicazioni provenienti da fonti eterogenee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64826" y="3817928"/>
            <a:ext cx="8272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Inserimento di nuove </a:t>
            </a:r>
            <a:r>
              <a:rPr lang="it-IT" sz="2400" i="1" dirty="0"/>
              <a:t>feature</a:t>
            </a:r>
            <a:r>
              <a:rPr lang="it-IT" sz="2400" dirty="0"/>
              <a:t> oltre ai permessi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Integrazione tecniche di analisi dinamica</a:t>
            </a:r>
          </a:p>
        </p:txBody>
      </p:sp>
      <p:sp>
        <p:nvSpPr>
          <p:cNvPr id="15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8298612" y="6259975"/>
            <a:ext cx="575390" cy="365125"/>
          </a:xfrm>
        </p:spPr>
        <p:txBody>
          <a:bodyPr rIns="0"/>
          <a:lstStyle/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12/13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1307327" y="531330"/>
            <a:ext cx="6911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RiskInDroid: analisi del rischio di applicazioni Android</a:t>
            </a:r>
          </a:p>
        </p:txBody>
      </p:sp>
      <p:sp>
        <p:nvSpPr>
          <p:cNvPr id="17" name="Segnaposto piè di pagina 1"/>
          <p:cNvSpPr txBox="1">
            <a:spLocks/>
          </p:cNvSpPr>
          <p:nvPr/>
        </p:nvSpPr>
        <p:spPr>
          <a:xfrm>
            <a:off x="270000" y="6259975"/>
            <a:ext cx="144578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675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 ottobre 2016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264827" y="5102948"/>
            <a:ext cx="8272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i="1" dirty="0"/>
              <a:t>tool</a:t>
            </a:r>
            <a:r>
              <a:rPr lang="it-IT" sz="2400" dirty="0"/>
              <a:t> esistente che verrà rilasciato pubblicamente entro dicembre 2016</a:t>
            </a:r>
          </a:p>
        </p:txBody>
      </p:sp>
    </p:spTree>
    <p:extLst>
      <p:ext uri="{BB962C8B-B14F-4D97-AF65-F5344CB8AC3E}">
        <p14:creationId xmlns:p14="http://schemas.microsoft.com/office/powerpoint/2010/main" val="23860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/>
          <p:cNvCxnSpPr/>
          <p:nvPr/>
        </p:nvCxnSpPr>
        <p:spPr>
          <a:xfrm>
            <a:off x="270000" y="6093281"/>
            <a:ext cx="8604000" cy="0"/>
          </a:xfrm>
          <a:prstGeom prst="line">
            <a:avLst/>
          </a:prstGeom>
          <a:ln w="38100" cap="flat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410970" y="6259974"/>
            <a:ext cx="2311716" cy="365125"/>
          </a:xfrm>
        </p:spPr>
        <p:txBody>
          <a:bodyPr/>
          <a:lstStyle/>
          <a:p>
            <a:pPr algn="ctr"/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Georgiu Gabriel Claudiu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656971" y="115142"/>
            <a:ext cx="183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Tesi di Laurea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270000" y="1162464"/>
            <a:ext cx="8604000" cy="0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234000"/>
            <a:ext cx="623646" cy="8280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70000" y="2967335"/>
            <a:ext cx="860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/>
              <a:t>Grazie per l’attenzione</a:t>
            </a:r>
          </a:p>
        </p:txBody>
      </p:sp>
      <p:sp>
        <p:nvSpPr>
          <p:cNvPr id="15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8298612" y="6259975"/>
            <a:ext cx="575390" cy="365125"/>
          </a:xfrm>
        </p:spPr>
        <p:txBody>
          <a:bodyPr rIns="0"/>
          <a:lstStyle/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13/13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1307327" y="531330"/>
            <a:ext cx="6911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RiskInDroid: analisi del rischio di applicazioni Android</a:t>
            </a:r>
          </a:p>
        </p:txBody>
      </p:sp>
      <p:sp>
        <p:nvSpPr>
          <p:cNvPr id="13" name="Segnaposto piè di pagina 1"/>
          <p:cNvSpPr txBox="1">
            <a:spLocks/>
          </p:cNvSpPr>
          <p:nvPr/>
        </p:nvSpPr>
        <p:spPr>
          <a:xfrm>
            <a:off x="270000" y="6259975"/>
            <a:ext cx="144578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675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 ottobre 2016</a:t>
            </a:r>
          </a:p>
        </p:txBody>
      </p:sp>
    </p:spTree>
    <p:extLst>
      <p:ext uri="{BB962C8B-B14F-4D97-AF65-F5344CB8AC3E}">
        <p14:creationId xmlns:p14="http://schemas.microsoft.com/office/powerpoint/2010/main" val="86264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/>
          <p:cNvCxnSpPr/>
          <p:nvPr/>
        </p:nvCxnSpPr>
        <p:spPr>
          <a:xfrm>
            <a:off x="270000" y="6093281"/>
            <a:ext cx="8604000" cy="0"/>
          </a:xfrm>
          <a:prstGeom prst="line">
            <a:avLst/>
          </a:prstGeom>
          <a:ln w="38100" cap="flat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410970" y="6259974"/>
            <a:ext cx="2311716" cy="365125"/>
          </a:xfrm>
        </p:spPr>
        <p:txBody>
          <a:bodyPr/>
          <a:lstStyle/>
          <a:p>
            <a:pPr algn="ctr"/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Georgiu Gabriel Claudiu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8393502" y="6259975"/>
            <a:ext cx="480499" cy="365125"/>
          </a:xfrm>
        </p:spPr>
        <p:txBody>
          <a:bodyPr rIns="0"/>
          <a:lstStyle/>
          <a:p>
            <a:fld id="{D57F1E4F-1CFF-5643-939E-217C01CDF565}" type="slidenum">
              <a:rPr lang="it-IT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</a:t>
            </a:fld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/13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656971" y="115142"/>
            <a:ext cx="183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Tesi di Laurea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307327" y="531330"/>
            <a:ext cx="6911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RiskInDroid: analisi del rischio di applicazioni Android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270000" y="1162464"/>
            <a:ext cx="8604000" cy="0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piè di pagina 1"/>
          <p:cNvSpPr txBox="1">
            <a:spLocks/>
          </p:cNvSpPr>
          <p:nvPr/>
        </p:nvSpPr>
        <p:spPr>
          <a:xfrm>
            <a:off x="270000" y="6259975"/>
            <a:ext cx="144578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675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 ottobre 2016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234000"/>
            <a:ext cx="623646" cy="8280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3542012" y="1329157"/>
            <a:ext cx="2049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Sommario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70000" y="2049847"/>
            <a:ext cx="860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Obiettivi della Tesi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Approcci iniziali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Presentazione RiskInDroid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Risultati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366381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/>
          <p:cNvCxnSpPr/>
          <p:nvPr/>
        </p:nvCxnSpPr>
        <p:spPr>
          <a:xfrm>
            <a:off x="270000" y="6093281"/>
            <a:ext cx="8604000" cy="0"/>
          </a:xfrm>
          <a:prstGeom prst="line">
            <a:avLst/>
          </a:prstGeom>
          <a:ln w="38100" cap="flat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410970" y="6259974"/>
            <a:ext cx="2311716" cy="365125"/>
          </a:xfrm>
        </p:spPr>
        <p:txBody>
          <a:bodyPr/>
          <a:lstStyle/>
          <a:p>
            <a:pPr algn="ctr"/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Georgiu Gabriel Claudiu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656971" y="115142"/>
            <a:ext cx="183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Tesi di Laurea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270000" y="1162464"/>
            <a:ext cx="8604000" cy="0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234000"/>
            <a:ext cx="623646" cy="8280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823860" y="1329157"/>
            <a:ext cx="3485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Obiettivi della Tesi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70000" y="3534607"/>
            <a:ext cx="178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</a:rPr>
              <a:t>PROPOSTA</a:t>
            </a:r>
            <a:endParaRPr lang="it-IT" sz="2400" b="1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70000" y="4920205"/>
            <a:ext cx="366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</a:rPr>
              <a:t>VALIDAZIONE EMPIRICA</a:t>
            </a:r>
            <a:endParaRPr lang="it-IT" sz="2400" b="1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869897" y="3534607"/>
            <a:ext cx="7004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di una nuova metodologia (</a:t>
            </a:r>
            <a:r>
              <a:rPr lang="it-IT" sz="2400" b="1" dirty="0">
                <a:solidFill>
                  <a:schemeClr val="accent1"/>
                </a:solidFill>
              </a:rPr>
              <a:t>RiskInDroid</a:t>
            </a:r>
            <a:r>
              <a:rPr lang="it-IT" sz="2400" dirty="0"/>
              <a:t>) per la creazione di un indice di rischio per le app Android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1869897" y="4920205"/>
            <a:ext cx="7004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                      del metodo proposto su un esteso </a:t>
            </a:r>
            <a:r>
              <a:rPr lang="it-IT" sz="2400" i="1" dirty="0"/>
              <a:t>dataset</a:t>
            </a:r>
            <a:r>
              <a:rPr lang="it-IT" sz="2400" dirty="0"/>
              <a:t> di applicazioni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270000" y="2149009"/>
            <a:ext cx="381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</a:rPr>
              <a:t>RICERCA E VALUTAZIONE</a:t>
            </a:r>
            <a:endParaRPr lang="it-IT" sz="2400" b="1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869897" y="2149009"/>
            <a:ext cx="7004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                        dei metodi quantitativi per l’analisi del rischio delle applicazioni Android già presenti nella letteratura scientifica</a:t>
            </a:r>
          </a:p>
        </p:txBody>
      </p:sp>
      <p:sp>
        <p:nvSpPr>
          <p:cNvPr id="17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8393502" y="6259975"/>
            <a:ext cx="480499" cy="365125"/>
          </a:xfrm>
        </p:spPr>
        <p:txBody>
          <a:bodyPr rIns="0"/>
          <a:lstStyle/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3/13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1307327" y="531330"/>
            <a:ext cx="6911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RiskInDroid: analisi del rischio di applicazioni Android</a:t>
            </a:r>
          </a:p>
        </p:txBody>
      </p:sp>
      <p:sp>
        <p:nvSpPr>
          <p:cNvPr id="22" name="Segnaposto piè di pagina 1"/>
          <p:cNvSpPr txBox="1">
            <a:spLocks/>
          </p:cNvSpPr>
          <p:nvPr/>
        </p:nvSpPr>
        <p:spPr>
          <a:xfrm>
            <a:off x="270000" y="6259975"/>
            <a:ext cx="144578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675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 ottobre 2016</a:t>
            </a:r>
          </a:p>
        </p:txBody>
      </p:sp>
    </p:spTree>
    <p:extLst>
      <p:ext uri="{BB962C8B-B14F-4D97-AF65-F5344CB8AC3E}">
        <p14:creationId xmlns:p14="http://schemas.microsoft.com/office/powerpoint/2010/main" val="360334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/>
          <p:cNvCxnSpPr/>
          <p:nvPr/>
        </p:nvCxnSpPr>
        <p:spPr>
          <a:xfrm>
            <a:off x="270000" y="6093281"/>
            <a:ext cx="8604000" cy="0"/>
          </a:xfrm>
          <a:prstGeom prst="line">
            <a:avLst/>
          </a:prstGeom>
          <a:ln w="38100" cap="flat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410970" y="6259974"/>
            <a:ext cx="2311716" cy="365125"/>
          </a:xfrm>
        </p:spPr>
        <p:txBody>
          <a:bodyPr/>
          <a:lstStyle/>
          <a:p>
            <a:pPr algn="ctr"/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Georgiu Gabriel Claudiu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656971" y="115142"/>
            <a:ext cx="183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Tesi di Laurea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270000" y="1162464"/>
            <a:ext cx="8604000" cy="0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234000"/>
            <a:ext cx="623646" cy="8280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3040627" y="1329157"/>
            <a:ext cx="3062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Approcci iniziali</a:t>
            </a:r>
          </a:p>
        </p:txBody>
      </p:sp>
      <p:sp>
        <p:nvSpPr>
          <p:cNvPr id="15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8393502" y="6259975"/>
            <a:ext cx="480499" cy="365125"/>
          </a:xfrm>
        </p:spPr>
        <p:txBody>
          <a:bodyPr rIns="0"/>
          <a:lstStyle/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4/13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1307327" y="531330"/>
            <a:ext cx="6911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RiskInDroid: analisi del rischio di applicazioni Android</a:t>
            </a:r>
          </a:p>
        </p:txBody>
      </p:sp>
      <p:sp>
        <p:nvSpPr>
          <p:cNvPr id="17" name="Segnaposto piè di pagina 1"/>
          <p:cNvSpPr txBox="1">
            <a:spLocks/>
          </p:cNvSpPr>
          <p:nvPr/>
        </p:nvSpPr>
        <p:spPr>
          <a:xfrm>
            <a:off x="270000" y="6259975"/>
            <a:ext cx="144578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675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 ottobre 2016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270000" y="2049847"/>
            <a:ext cx="4552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</a:rPr>
              <a:t>Impiego lista CVE</a:t>
            </a:r>
          </a:p>
          <a:p>
            <a:endParaRPr lang="it-IT" sz="800" b="1" dirty="0"/>
          </a:p>
          <a:p>
            <a:pPr lvl="1"/>
            <a:r>
              <a:rPr lang="it-IT" sz="2200" dirty="0"/>
              <a:t>Common Vulnerabilities and Exposures, database online contenente vulnerabilità note di sistemi informatici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270000" y="4155531"/>
            <a:ext cx="49800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accent1"/>
                </a:solidFill>
              </a:rPr>
              <a:t>Improvement</a:t>
            </a:r>
            <a:r>
              <a:rPr lang="it-IT" sz="2400" b="1" dirty="0">
                <a:solidFill>
                  <a:schemeClr val="accent1"/>
                </a:solidFill>
              </a:rPr>
              <a:t> dei metodi attuali</a:t>
            </a:r>
            <a:r>
              <a:rPr lang="it-IT" sz="2400" b="1" baseline="30000" dirty="0">
                <a:solidFill>
                  <a:schemeClr val="accent1"/>
                </a:solidFill>
              </a:rPr>
              <a:t>1</a:t>
            </a:r>
            <a:endParaRPr lang="it-IT" sz="2400" b="1" dirty="0">
              <a:solidFill>
                <a:schemeClr val="accent1"/>
              </a:solidFill>
            </a:endParaRPr>
          </a:p>
          <a:p>
            <a:endParaRPr lang="it-IT" sz="800" b="1" dirty="0"/>
          </a:p>
          <a:p>
            <a:pPr lvl="1"/>
            <a:r>
              <a:rPr lang="it-IT" sz="2200" dirty="0"/>
              <a:t>Cambio dei pesi assegnati</a:t>
            </a:r>
          </a:p>
          <a:p>
            <a:pPr lvl="1"/>
            <a:r>
              <a:rPr lang="it-IT" sz="2200" dirty="0"/>
              <a:t>a ciascun permesso</a:t>
            </a:r>
          </a:p>
        </p:txBody>
      </p:sp>
      <p:sp>
        <p:nvSpPr>
          <p:cNvPr id="20" name="Freccia a destra 19"/>
          <p:cNvSpPr/>
          <p:nvPr/>
        </p:nvSpPr>
        <p:spPr>
          <a:xfrm>
            <a:off x="4938937" y="3094029"/>
            <a:ext cx="431320" cy="3779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Freccia a destra 20"/>
          <p:cNvSpPr/>
          <p:nvPr/>
        </p:nvSpPr>
        <p:spPr>
          <a:xfrm>
            <a:off x="4938937" y="4877730"/>
            <a:ext cx="431320" cy="3779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5487028" y="2728991"/>
            <a:ext cx="33869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Esiguo numero di riscontri nelle prove empiriche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5487028" y="4620414"/>
            <a:ext cx="338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Buoni risultati</a:t>
            </a:r>
          </a:p>
          <a:p>
            <a:endParaRPr lang="it-IT" sz="800" dirty="0"/>
          </a:p>
          <a:p>
            <a:r>
              <a:rPr lang="it-IT" sz="2200" dirty="0"/>
              <a:t>Presenta alcuni limiti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64827" y="5792671"/>
            <a:ext cx="860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aseline="30000" dirty="0"/>
              <a:t>1</a:t>
            </a:r>
            <a:r>
              <a:rPr lang="en-US" sz="1000" dirty="0"/>
              <a:t> Y. Wang, J. Zheng, C. Sun, and S. </a:t>
            </a:r>
            <a:r>
              <a:rPr lang="en-US" sz="1000" dirty="0" err="1"/>
              <a:t>Mukkamala</a:t>
            </a:r>
            <a:r>
              <a:rPr lang="en-US" sz="1000" dirty="0"/>
              <a:t>, “Quantitative Security Risk Assessment of Android Permissions and Applications”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02122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/>
          <p:cNvCxnSpPr/>
          <p:nvPr/>
        </p:nvCxnSpPr>
        <p:spPr>
          <a:xfrm>
            <a:off x="270000" y="6093281"/>
            <a:ext cx="8604000" cy="0"/>
          </a:xfrm>
          <a:prstGeom prst="line">
            <a:avLst/>
          </a:prstGeom>
          <a:ln w="38100" cap="flat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410970" y="6259974"/>
            <a:ext cx="2311716" cy="365125"/>
          </a:xfrm>
        </p:spPr>
        <p:txBody>
          <a:bodyPr/>
          <a:lstStyle/>
          <a:p>
            <a:pPr algn="ctr"/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Georgiu Gabriel Claudiu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656971" y="115142"/>
            <a:ext cx="183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Tesi di Laurea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270000" y="1162464"/>
            <a:ext cx="8604000" cy="0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234000"/>
            <a:ext cx="623646" cy="828000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270000" y="2049847"/>
            <a:ext cx="860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</a:rPr>
              <a:t>Nuovo approccio basato sul </a:t>
            </a:r>
            <a:r>
              <a:rPr lang="it-IT" sz="2400" b="1" i="1" dirty="0">
                <a:solidFill>
                  <a:schemeClr val="accent1"/>
                </a:solidFill>
              </a:rPr>
              <a:t>machine learning</a:t>
            </a:r>
          </a:p>
          <a:p>
            <a:endParaRPr lang="it-IT" sz="800" b="1" dirty="0"/>
          </a:p>
          <a:p>
            <a:pPr lvl="1"/>
            <a:r>
              <a:rPr lang="it-IT" sz="2200" dirty="0"/>
              <a:t>Utilizzo della classificazione tramite la libreria </a:t>
            </a:r>
            <a:r>
              <a:rPr lang="it-IT" sz="2200" b="1" i="1" dirty="0">
                <a:solidFill>
                  <a:schemeClr val="accent1"/>
                </a:solidFill>
              </a:rPr>
              <a:t>scikit-learn</a:t>
            </a:r>
            <a:r>
              <a:rPr lang="it-IT" sz="2200" baseline="30000" dirty="0"/>
              <a:t>2</a:t>
            </a:r>
            <a:r>
              <a:rPr lang="it-IT" sz="2200" dirty="0"/>
              <a:t> che indica anche la probabilità con cui ogni classe viene predetta</a:t>
            </a:r>
          </a:p>
        </p:txBody>
      </p:sp>
      <p:sp>
        <p:nvSpPr>
          <p:cNvPr id="15" name="Freccia a destra 14"/>
          <p:cNvSpPr/>
          <p:nvPr/>
        </p:nvSpPr>
        <p:spPr>
          <a:xfrm rot="5400000">
            <a:off x="4351166" y="3571856"/>
            <a:ext cx="431320" cy="3779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893646" y="4099743"/>
            <a:ext cx="7499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200" dirty="0"/>
              <a:t>Estrazione di </a:t>
            </a:r>
            <a:r>
              <a:rPr lang="it-IT" sz="2200" b="1" dirty="0">
                <a:solidFill>
                  <a:schemeClr val="accent1"/>
                </a:solidFill>
              </a:rPr>
              <a:t>vettori di </a:t>
            </a:r>
            <a:r>
              <a:rPr lang="it-IT" sz="2200" b="1" i="1" dirty="0">
                <a:solidFill>
                  <a:schemeClr val="accent1"/>
                </a:solidFill>
              </a:rPr>
              <a:t>feature</a:t>
            </a:r>
            <a:r>
              <a:rPr lang="it-IT" sz="2200" b="1" dirty="0">
                <a:solidFill>
                  <a:schemeClr val="accent1"/>
                </a:solidFill>
              </a:rPr>
              <a:t> </a:t>
            </a:r>
            <a:r>
              <a:rPr lang="it-IT" sz="2200" dirty="0"/>
              <a:t>dalle applicazioni</a:t>
            </a:r>
          </a:p>
          <a:p>
            <a:pPr marL="228600" indent="-228600">
              <a:buFont typeface="+mj-lt"/>
              <a:buAutoNum type="arabicPeriod"/>
            </a:pPr>
            <a:endParaRPr lang="it-IT" sz="400" dirty="0"/>
          </a:p>
          <a:p>
            <a:pPr marL="457200" indent="-457200">
              <a:buFont typeface="+mj-lt"/>
              <a:buAutoNum type="arabicPeriod"/>
            </a:pPr>
            <a:r>
              <a:rPr lang="it-IT" sz="2200" dirty="0"/>
              <a:t>Scelta dei </a:t>
            </a:r>
            <a:r>
              <a:rPr lang="it-IT" sz="2200" b="1" dirty="0">
                <a:solidFill>
                  <a:schemeClr val="accent1"/>
                </a:solidFill>
              </a:rPr>
              <a:t>classificatori con accuratezza migliore</a:t>
            </a:r>
          </a:p>
          <a:p>
            <a:pPr marL="228600" indent="-228600">
              <a:buFont typeface="+mj-lt"/>
              <a:buAutoNum type="arabicPeriod"/>
            </a:pPr>
            <a:endParaRPr lang="it-IT" sz="400" dirty="0"/>
          </a:p>
          <a:p>
            <a:pPr marL="457200" indent="-457200">
              <a:buFont typeface="+mj-lt"/>
              <a:buAutoNum type="arabicPeriod"/>
            </a:pPr>
            <a:r>
              <a:rPr lang="it-IT" sz="2200" dirty="0"/>
              <a:t>Creazione </a:t>
            </a:r>
            <a:r>
              <a:rPr lang="it-IT" sz="2200" b="1" dirty="0">
                <a:solidFill>
                  <a:schemeClr val="accent1"/>
                </a:solidFill>
              </a:rPr>
              <a:t>indice di rischio </a:t>
            </a:r>
            <a:r>
              <a:rPr lang="it-IT" sz="2200" dirty="0"/>
              <a:t>a partire dalle probabilità generate dai classificatori</a:t>
            </a:r>
          </a:p>
        </p:txBody>
      </p:sp>
      <p:sp>
        <p:nvSpPr>
          <p:cNvPr id="18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8393502" y="6259975"/>
            <a:ext cx="480499" cy="365125"/>
          </a:xfrm>
        </p:spPr>
        <p:txBody>
          <a:bodyPr rIns="0"/>
          <a:lstStyle/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5/13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1307327" y="531330"/>
            <a:ext cx="6911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RiskInDroid: analisi del rischio di applicazioni Android</a:t>
            </a:r>
          </a:p>
        </p:txBody>
      </p:sp>
      <p:sp>
        <p:nvSpPr>
          <p:cNvPr id="20" name="Segnaposto piè di pagina 1"/>
          <p:cNvSpPr txBox="1">
            <a:spLocks/>
          </p:cNvSpPr>
          <p:nvPr/>
        </p:nvSpPr>
        <p:spPr>
          <a:xfrm>
            <a:off x="270000" y="6259975"/>
            <a:ext cx="144578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675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 ottobre 2016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03918" y="1329157"/>
            <a:ext cx="2136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RiskInDroid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264827" y="5792671"/>
            <a:ext cx="860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aseline="30000" dirty="0"/>
              <a:t>2</a:t>
            </a:r>
            <a:r>
              <a:rPr lang="en-US" sz="1000" dirty="0"/>
              <a:t> F. </a:t>
            </a:r>
            <a:r>
              <a:rPr lang="en-US" sz="1000" dirty="0" err="1"/>
              <a:t>Pedregosa</a:t>
            </a:r>
            <a:r>
              <a:rPr lang="en-US" sz="1000" dirty="0"/>
              <a:t>, G. </a:t>
            </a:r>
            <a:r>
              <a:rPr lang="en-US" sz="1000" dirty="0" err="1"/>
              <a:t>Varoquaux</a:t>
            </a:r>
            <a:r>
              <a:rPr lang="en-US" sz="1000" dirty="0"/>
              <a:t> et al., “</a:t>
            </a:r>
            <a:r>
              <a:rPr lang="en-US" sz="1000" dirty="0" err="1"/>
              <a:t>Scikit</a:t>
            </a:r>
            <a:r>
              <a:rPr lang="en-US" sz="1000" dirty="0"/>
              <a:t>-learn: Machine Learning in Python”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74116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/>
          <p:cNvCxnSpPr/>
          <p:nvPr/>
        </p:nvCxnSpPr>
        <p:spPr>
          <a:xfrm>
            <a:off x="270000" y="6093281"/>
            <a:ext cx="8604000" cy="0"/>
          </a:xfrm>
          <a:prstGeom prst="line">
            <a:avLst/>
          </a:prstGeom>
          <a:ln w="38100" cap="flat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410970" y="6259974"/>
            <a:ext cx="2311716" cy="365125"/>
          </a:xfrm>
        </p:spPr>
        <p:txBody>
          <a:bodyPr/>
          <a:lstStyle/>
          <a:p>
            <a:pPr algn="ctr"/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Georgiu Gabriel Claudiu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656971" y="115142"/>
            <a:ext cx="183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Tesi di Laurea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270000" y="1162464"/>
            <a:ext cx="8604000" cy="0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234000"/>
            <a:ext cx="623646" cy="828000"/>
          </a:xfrm>
          <a:prstGeom prst="rect">
            <a:avLst/>
          </a:prstGeom>
        </p:spPr>
      </p:pic>
      <p:sp>
        <p:nvSpPr>
          <p:cNvPr id="18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8393502" y="6259975"/>
            <a:ext cx="480499" cy="365125"/>
          </a:xfrm>
        </p:spPr>
        <p:txBody>
          <a:bodyPr rIns="0"/>
          <a:lstStyle/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6/13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1307327" y="531330"/>
            <a:ext cx="6911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RiskInDroid: analisi del rischio di applicazioni Android</a:t>
            </a:r>
          </a:p>
        </p:txBody>
      </p:sp>
      <p:sp>
        <p:nvSpPr>
          <p:cNvPr id="20" name="Segnaposto piè di pagina 1"/>
          <p:cNvSpPr txBox="1">
            <a:spLocks/>
          </p:cNvSpPr>
          <p:nvPr/>
        </p:nvSpPr>
        <p:spPr>
          <a:xfrm>
            <a:off x="270000" y="6259975"/>
            <a:ext cx="144578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675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 ottobre 2016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2080734" y="1329157"/>
            <a:ext cx="49825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RiskInDroid – Metodologia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264828" y="2049847"/>
            <a:ext cx="860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Raccolta di un </a:t>
            </a:r>
            <a:r>
              <a:rPr lang="it-IT" sz="2400" b="1" dirty="0">
                <a:solidFill>
                  <a:schemeClr val="accent1"/>
                </a:solidFill>
              </a:rPr>
              <a:t>esteso </a:t>
            </a:r>
            <a:r>
              <a:rPr lang="it-IT" sz="2400" b="1" i="1" dirty="0">
                <a:solidFill>
                  <a:schemeClr val="accent1"/>
                </a:solidFill>
              </a:rPr>
              <a:t>dataset</a:t>
            </a:r>
            <a:r>
              <a:rPr lang="it-IT" sz="2400" b="1" dirty="0">
                <a:solidFill>
                  <a:schemeClr val="accent1"/>
                </a:solidFill>
              </a:rPr>
              <a:t> di applicazioni </a:t>
            </a:r>
            <a:r>
              <a:rPr lang="it-IT" sz="2400" dirty="0"/>
              <a:t>Android provenienti da fonti eterogenee:</a:t>
            </a:r>
          </a:p>
          <a:p>
            <a:endParaRPr lang="it-IT" sz="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/>
              <a:t>6.700 </a:t>
            </a:r>
            <a:r>
              <a:rPr lang="it-IT" sz="2400" i="1" dirty="0"/>
              <a:t>malware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/>
              <a:t>101.700 app dal Google Play Store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/>
              <a:t>14.900 app da </a:t>
            </a:r>
            <a:r>
              <a:rPr lang="it-IT" sz="2400" i="1" dirty="0"/>
              <a:t>store</a:t>
            </a:r>
            <a:r>
              <a:rPr lang="it-IT" sz="2400" dirty="0"/>
              <a:t> non ufficiali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264808" y="4656337"/>
            <a:ext cx="193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1" dirty="0">
                <a:solidFill>
                  <a:schemeClr val="accent1"/>
                </a:solidFill>
              </a:rPr>
              <a:t>3</a:t>
            </a:r>
          </a:p>
          <a:p>
            <a:r>
              <a:rPr lang="it-IT" sz="2400" b="1" i="1" dirty="0">
                <a:solidFill>
                  <a:schemeClr val="accent1"/>
                </a:solidFill>
              </a:rPr>
              <a:t>Training set</a:t>
            </a:r>
            <a:endParaRPr lang="it-IT" sz="2200" i="1" dirty="0"/>
          </a:p>
        </p:txBody>
      </p:sp>
      <p:sp>
        <p:nvSpPr>
          <p:cNvPr id="16" name="Freccia a destra 15"/>
          <p:cNvSpPr/>
          <p:nvPr/>
        </p:nvSpPr>
        <p:spPr>
          <a:xfrm>
            <a:off x="2311006" y="4882877"/>
            <a:ext cx="431320" cy="3779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849580" y="4410118"/>
            <a:ext cx="6019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6.700 </a:t>
            </a:r>
            <a:r>
              <a:rPr lang="it-IT" sz="2400" i="1" dirty="0"/>
              <a:t>malware</a:t>
            </a:r>
          </a:p>
          <a:p>
            <a:endParaRPr lang="it-IT" sz="800" i="1" dirty="0"/>
          </a:p>
          <a:p>
            <a:r>
              <a:rPr lang="it-IT" sz="2400" dirty="0"/>
              <a:t>6.700 app estratte in modo</a:t>
            </a:r>
          </a:p>
          <a:p>
            <a:r>
              <a:rPr lang="it-IT" sz="2400" dirty="0"/>
              <a:t>pseudo-casuale dal Google Play Store </a:t>
            </a:r>
          </a:p>
        </p:txBody>
      </p:sp>
    </p:spTree>
    <p:extLst>
      <p:ext uri="{BB962C8B-B14F-4D97-AF65-F5344CB8AC3E}">
        <p14:creationId xmlns:p14="http://schemas.microsoft.com/office/powerpoint/2010/main" val="428767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/>
          <p:cNvCxnSpPr/>
          <p:nvPr/>
        </p:nvCxnSpPr>
        <p:spPr>
          <a:xfrm>
            <a:off x="270000" y="6093281"/>
            <a:ext cx="8604000" cy="0"/>
          </a:xfrm>
          <a:prstGeom prst="line">
            <a:avLst/>
          </a:prstGeom>
          <a:ln w="38100" cap="flat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410970" y="6259974"/>
            <a:ext cx="2311716" cy="365125"/>
          </a:xfrm>
        </p:spPr>
        <p:txBody>
          <a:bodyPr/>
          <a:lstStyle/>
          <a:p>
            <a:pPr algn="ctr"/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Georgiu Gabriel Claudiu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656971" y="115142"/>
            <a:ext cx="183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Tesi di Laurea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270000" y="1162464"/>
            <a:ext cx="8604000" cy="0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234000"/>
            <a:ext cx="623646" cy="828000"/>
          </a:xfrm>
          <a:prstGeom prst="rect">
            <a:avLst/>
          </a:prstGeom>
        </p:spPr>
      </p:pic>
      <p:sp>
        <p:nvSpPr>
          <p:cNvPr id="18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8393502" y="6259975"/>
            <a:ext cx="480499" cy="365125"/>
          </a:xfrm>
        </p:spPr>
        <p:txBody>
          <a:bodyPr rIns="0"/>
          <a:lstStyle/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7/13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1307327" y="531330"/>
            <a:ext cx="6911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RiskInDroid: analisi del rischio di applicazioni Android</a:t>
            </a:r>
          </a:p>
        </p:txBody>
      </p:sp>
      <p:sp>
        <p:nvSpPr>
          <p:cNvPr id="20" name="Segnaposto piè di pagina 1"/>
          <p:cNvSpPr txBox="1">
            <a:spLocks/>
          </p:cNvSpPr>
          <p:nvPr/>
        </p:nvSpPr>
        <p:spPr>
          <a:xfrm>
            <a:off x="270000" y="6259975"/>
            <a:ext cx="144578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675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 ottobre 2016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2080734" y="1329157"/>
            <a:ext cx="49825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RiskInDroid – Metodologia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269999" y="2049847"/>
            <a:ext cx="86787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Creazione di vettori di </a:t>
            </a:r>
            <a:r>
              <a:rPr lang="it-IT" sz="2400" i="1" dirty="0"/>
              <a:t>feature</a:t>
            </a:r>
            <a:r>
              <a:rPr lang="it-IT" sz="2400" dirty="0"/>
              <a:t> a partire da </a:t>
            </a:r>
            <a:r>
              <a:rPr lang="it-IT" sz="2400" b="1" dirty="0">
                <a:solidFill>
                  <a:schemeClr val="accent1"/>
                </a:solidFill>
              </a:rPr>
              <a:t>tutti i permessi </a:t>
            </a:r>
            <a:r>
              <a:rPr lang="it-IT" sz="2400" dirty="0"/>
              <a:t>delle applicazioni (quelli ufficiali del sistema Android): vettori di 1 e 0 che indicano presenza/assenza di un determinato permesso</a:t>
            </a:r>
          </a:p>
          <a:p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Valutazione dei classificatori della libreria </a:t>
            </a:r>
            <a:r>
              <a:rPr lang="it-IT" sz="2400" i="1" dirty="0"/>
              <a:t>scikit-learn</a:t>
            </a:r>
            <a:r>
              <a:rPr lang="it-IT" sz="2400" dirty="0"/>
              <a:t> tramite la </a:t>
            </a:r>
            <a:r>
              <a:rPr lang="it-IT" sz="2400" b="1" dirty="0">
                <a:solidFill>
                  <a:schemeClr val="accent1"/>
                </a:solidFill>
              </a:rPr>
              <a:t>10</a:t>
            </a:r>
            <a:r>
              <a:rPr lang="it-IT" sz="2400" b="1" i="1" dirty="0">
                <a:solidFill>
                  <a:schemeClr val="accent1"/>
                </a:solidFill>
              </a:rPr>
              <a:t>-fold cross validation</a:t>
            </a:r>
            <a:r>
              <a:rPr lang="it-IT" sz="2400" dirty="0"/>
              <a:t> sui 3 </a:t>
            </a:r>
            <a:r>
              <a:rPr lang="it-IT" sz="2400" i="1" dirty="0"/>
              <a:t>training set</a:t>
            </a:r>
            <a:r>
              <a:rPr lang="it-IT" sz="2400" dirty="0"/>
              <a:t> scelti in precedenza</a:t>
            </a:r>
            <a:endParaRPr lang="it-IT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2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/>
          <p:cNvCxnSpPr/>
          <p:nvPr/>
        </p:nvCxnSpPr>
        <p:spPr>
          <a:xfrm>
            <a:off x="270000" y="6093281"/>
            <a:ext cx="8604000" cy="0"/>
          </a:xfrm>
          <a:prstGeom prst="line">
            <a:avLst/>
          </a:prstGeom>
          <a:ln w="38100" cap="flat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410970" y="6259974"/>
            <a:ext cx="2311716" cy="365125"/>
          </a:xfrm>
        </p:spPr>
        <p:txBody>
          <a:bodyPr/>
          <a:lstStyle/>
          <a:p>
            <a:pPr algn="ctr"/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Georgiu Gabriel Claudiu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656971" y="115142"/>
            <a:ext cx="183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Tesi di Laurea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270000" y="1162464"/>
            <a:ext cx="8604000" cy="0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234000"/>
            <a:ext cx="623646" cy="828000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64828" y="2049847"/>
            <a:ext cx="860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Utilizzo dei 4 classificatori della libreria </a:t>
            </a:r>
            <a:r>
              <a:rPr lang="it-IT" sz="2400" i="1" dirty="0"/>
              <a:t>scikit-learn</a:t>
            </a:r>
            <a:r>
              <a:rPr lang="it-IT" sz="2400" dirty="0"/>
              <a:t> risultati empiricamente più adatti alla creazione di un indice di rischio (SVM, Multinomial Naive Bayes, Logistic Regression e Gradient Boosting) – </a:t>
            </a:r>
            <a:r>
              <a:rPr lang="it-IT" sz="2400" b="1" dirty="0">
                <a:solidFill>
                  <a:schemeClr val="accent1"/>
                </a:solidFill>
              </a:rPr>
              <a:t>accuratezza 94,9%</a:t>
            </a:r>
          </a:p>
          <a:p>
            <a:endParaRPr lang="it-IT" sz="2400" dirty="0"/>
          </a:p>
          <a:p>
            <a:r>
              <a:rPr lang="it-IT" sz="2400" b="1" dirty="0">
                <a:solidFill>
                  <a:schemeClr val="accent1"/>
                </a:solidFill>
              </a:rPr>
              <a:t>Validazione sperimentale sull’intero </a:t>
            </a:r>
            <a:r>
              <a:rPr lang="it-IT" sz="2400" b="1" i="1" dirty="0">
                <a:solidFill>
                  <a:schemeClr val="accent1"/>
                </a:solidFill>
              </a:rPr>
              <a:t>dataset</a:t>
            </a:r>
            <a:r>
              <a:rPr lang="it-IT" sz="2400" dirty="0"/>
              <a:t> raccolto per valutare l’affidabilità e le prestazioni di RiskInDroid</a:t>
            </a:r>
          </a:p>
          <a:p>
            <a:endParaRPr lang="it-IT" sz="2400" dirty="0"/>
          </a:p>
          <a:p>
            <a:r>
              <a:rPr lang="it-IT" sz="2400" dirty="0"/>
              <a:t>Confronto delle app risultate più rischiose con una suite di antivirus online</a:t>
            </a:r>
          </a:p>
        </p:txBody>
      </p:sp>
      <p:sp>
        <p:nvSpPr>
          <p:cNvPr id="12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8298612" y="6259975"/>
            <a:ext cx="575390" cy="365125"/>
          </a:xfrm>
        </p:spPr>
        <p:txBody>
          <a:bodyPr rIns="0"/>
          <a:lstStyle/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8/13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307327" y="531330"/>
            <a:ext cx="6911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RiskInDroid: analisi del rischio di applicazioni Android</a:t>
            </a:r>
          </a:p>
        </p:txBody>
      </p:sp>
      <p:sp>
        <p:nvSpPr>
          <p:cNvPr id="15" name="Segnaposto piè di pagina 1"/>
          <p:cNvSpPr txBox="1">
            <a:spLocks/>
          </p:cNvSpPr>
          <p:nvPr/>
        </p:nvSpPr>
        <p:spPr>
          <a:xfrm>
            <a:off x="270000" y="6259975"/>
            <a:ext cx="144578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675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 ottobre 2016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2080734" y="1329157"/>
            <a:ext cx="49825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RiskInDroid – Metodologia</a:t>
            </a:r>
          </a:p>
        </p:txBody>
      </p:sp>
    </p:spTree>
    <p:extLst>
      <p:ext uri="{BB962C8B-B14F-4D97-AF65-F5344CB8AC3E}">
        <p14:creationId xmlns:p14="http://schemas.microsoft.com/office/powerpoint/2010/main" val="374074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/>
          <p:cNvCxnSpPr/>
          <p:nvPr/>
        </p:nvCxnSpPr>
        <p:spPr>
          <a:xfrm>
            <a:off x="270000" y="6093281"/>
            <a:ext cx="8604000" cy="0"/>
          </a:xfrm>
          <a:prstGeom prst="line">
            <a:avLst/>
          </a:prstGeom>
          <a:ln w="38100" cap="flat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410970" y="6259974"/>
            <a:ext cx="2311716" cy="365125"/>
          </a:xfrm>
        </p:spPr>
        <p:txBody>
          <a:bodyPr/>
          <a:lstStyle/>
          <a:p>
            <a:pPr algn="ctr"/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Georgiu Gabriel Claudiu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656971" y="115142"/>
            <a:ext cx="183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Tesi di Laurea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270000" y="1162464"/>
            <a:ext cx="8604000" cy="0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234000"/>
            <a:ext cx="623646" cy="8280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582196" y="1333741"/>
            <a:ext cx="5979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Risultati – Istogrammi del rischio</a:t>
            </a:r>
          </a:p>
        </p:txBody>
      </p:sp>
      <p:sp>
        <p:nvSpPr>
          <p:cNvPr id="12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8281358" y="6259975"/>
            <a:ext cx="592643" cy="365125"/>
          </a:xfrm>
        </p:spPr>
        <p:txBody>
          <a:bodyPr rIns="0"/>
          <a:lstStyle/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9/13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307327" y="531330"/>
            <a:ext cx="6911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RiskInDroid: analisi del rischio di applicazioni Android</a:t>
            </a:r>
          </a:p>
        </p:txBody>
      </p:sp>
      <p:sp>
        <p:nvSpPr>
          <p:cNvPr id="15" name="Segnaposto piè di pagina 1"/>
          <p:cNvSpPr txBox="1">
            <a:spLocks/>
          </p:cNvSpPr>
          <p:nvPr/>
        </p:nvSpPr>
        <p:spPr>
          <a:xfrm>
            <a:off x="270000" y="6259975"/>
            <a:ext cx="144578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675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 ottobre 2016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16" y="2054431"/>
            <a:ext cx="4684612" cy="3852101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021" y="2064647"/>
            <a:ext cx="2280883" cy="1884284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021" y="4042305"/>
            <a:ext cx="2280883" cy="18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34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Gia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2841</TotalTime>
  <Words>775</Words>
  <Application>Microsoft Office PowerPoint</Application>
  <PresentationFormat>Presentazione su schermo (4:3)</PresentationFormat>
  <Paragraphs>181</Paragraphs>
  <Slides>13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Rete</vt:lpstr>
      <vt:lpstr>RiskInDroid: analisi del rischio di applicazioni Android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RiskInDroid: analisi del rischio di applicazioni Android</dc:title>
  <dc:creator>Gabriel Claudiu Georgiu</dc:creator>
  <cp:lastModifiedBy>Gabriel Claudiu Georgiu</cp:lastModifiedBy>
  <cp:revision>184</cp:revision>
  <dcterms:created xsi:type="dcterms:W3CDTF">2015-03-17T22:21:58Z</dcterms:created>
  <dcterms:modified xsi:type="dcterms:W3CDTF">2016-10-28T19:03:57Z</dcterms:modified>
</cp:coreProperties>
</file>