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Qbc/hS4M5PpvmdDnYmJ6508vk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F0F02-5CF1-433D-9D62-675B823A88A2}" v="42" dt="2022-10-04T17:20:44.069"/>
  </p1510:revLst>
</p1510:revInfo>
</file>

<file path=ppt/tableStyles.xml><?xml version="1.0" encoding="utf-8"?>
<a:tblStyleLst xmlns:a="http://schemas.openxmlformats.org/drawingml/2006/main" def="{EED2DB59-F1AE-4740-ACDD-A13411694E6B}">
  <a:tblStyle styleId="{EED2DB59-F1AE-4740-ACDD-A13411694E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RES CRISTEA" userId="S::rares.cristea@unibuc.ro::b8763fd6-2cab-4a3f-8bdf-e087bd9471ff" providerId="AD" clId="Web-{C8EF0F02-5CF1-433D-9D62-675B823A88A2}"/>
    <pc:docChg chg="modSld">
      <pc:chgData name="RARES CRISTEA" userId="S::rares.cristea@unibuc.ro::b8763fd6-2cab-4a3f-8bdf-e087bd9471ff" providerId="AD" clId="Web-{C8EF0F02-5CF1-433D-9D62-675B823A88A2}" dt="2022-10-04T17:20:42.725" v="23" actId="20577"/>
      <pc:docMkLst>
        <pc:docMk/>
      </pc:docMkLst>
      <pc:sldChg chg="modSp">
        <pc:chgData name="RARES CRISTEA" userId="S::rares.cristea@unibuc.ro::b8763fd6-2cab-4a3f-8bdf-e087bd9471ff" providerId="AD" clId="Web-{C8EF0F02-5CF1-433D-9D62-675B823A88A2}" dt="2022-10-04T17:20:13.036" v="11"/>
        <pc:sldMkLst>
          <pc:docMk/>
          <pc:sldMk cId="0" sldId="267"/>
        </pc:sldMkLst>
        <pc:graphicFrameChg chg="mod modGraphic">
          <ac:chgData name="RARES CRISTEA" userId="S::rares.cristea@unibuc.ro::b8763fd6-2cab-4a3f-8bdf-e087bd9471ff" providerId="AD" clId="Web-{C8EF0F02-5CF1-433D-9D62-675B823A88A2}" dt="2022-10-04T17:20:13.036" v="11"/>
          <ac:graphicFrameMkLst>
            <pc:docMk/>
            <pc:sldMk cId="0" sldId="267"/>
            <ac:graphicFrameMk id="201" creationId="{00000000-0000-0000-0000-000000000000}"/>
          </ac:graphicFrameMkLst>
        </pc:graphicFrameChg>
      </pc:sldChg>
      <pc:sldChg chg="modSp">
        <pc:chgData name="RARES CRISTEA" userId="S::rares.cristea@unibuc.ro::b8763fd6-2cab-4a3f-8bdf-e087bd9471ff" providerId="AD" clId="Web-{C8EF0F02-5CF1-433D-9D62-675B823A88A2}" dt="2022-10-04T17:20:35.725" v="21" actId="14100"/>
        <pc:sldMkLst>
          <pc:docMk/>
          <pc:sldMk cId="0" sldId="274"/>
        </pc:sldMkLst>
        <pc:spChg chg="mod">
          <ac:chgData name="RARES CRISTEA" userId="S::rares.cristea@unibuc.ro::b8763fd6-2cab-4a3f-8bdf-e087bd9471ff" providerId="AD" clId="Web-{C8EF0F02-5CF1-433D-9D62-675B823A88A2}" dt="2022-10-04T17:20:35.725" v="21" actId="14100"/>
          <ac:spMkLst>
            <pc:docMk/>
            <pc:sldMk cId="0" sldId="274"/>
            <ac:spMk id="292" creationId="{00000000-0000-0000-0000-000000000000}"/>
          </ac:spMkLst>
        </pc:spChg>
      </pc:sldChg>
      <pc:sldChg chg="modSp">
        <pc:chgData name="RARES CRISTEA" userId="S::rares.cristea@unibuc.ro::b8763fd6-2cab-4a3f-8bdf-e087bd9471ff" providerId="AD" clId="Web-{C8EF0F02-5CF1-433D-9D62-675B823A88A2}" dt="2022-10-04T17:20:42.725" v="23" actId="20577"/>
        <pc:sldMkLst>
          <pc:docMk/>
          <pc:sldMk cId="0" sldId="276"/>
        </pc:sldMkLst>
        <pc:spChg chg="mod">
          <ac:chgData name="RARES CRISTEA" userId="S::rares.cristea@unibuc.ro::b8763fd6-2cab-4a3f-8bdf-e087bd9471ff" providerId="AD" clId="Web-{C8EF0F02-5CF1-433D-9D62-675B823A88A2}" dt="2022-10-04T17:20:42.725" v="23" actId="20577"/>
          <ac:spMkLst>
            <pc:docMk/>
            <pc:sldMk cId="0" sldId="276"/>
            <ac:spMk id="3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b366dd0a9_0_152: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14b366dd0a9_0_15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4b366dd0a9_0_178: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g14b366dd0a9_0_1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1754b6c1c_2_2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51754b6c1c_2_2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51754b6c1c_2_0: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g151754b6c1c_2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b366dd0a9_0_2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De definit ce inseamna faza de analiza aici ca sa aiba sens sa fie prima</a:t>
            </a:r>
            <a:endParaRPr/>
          </a:p>
        </p:txBody>
      </p:sp>
      <p:sp>
        <p:nvSpPr>
          <p:cNvPr id="228" name="Google Shape;228;g14b366dd0a9_0_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5b50fb24a4_0_2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5b50fb24a4_0_2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96b1b940c_0_26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96b1b940c_0_26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96b1b940c_0_27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96b1b940c_0_27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5b50fb24a4_0_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5b50fb24a4_0_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5b50fb24a4_0_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5b50fb24a4_0_1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d6e5b40e8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d6e5b40e8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d6e5b40e8_0_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d6e5b40e8_0_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596b1b940c_0_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596b1b940c_0_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d6e5b40e8_0_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d6e5b40e8_0_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4b366dd0a9_0_1: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g14b366dd0a9_0_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424414e74_0_110: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g15424414e74_0_1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4b366dd0a9_0_117: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14b366dd0a9_0_11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424414e74_0_0: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15424414e74_0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51754b6c1c_2_10: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151754b6c1c_2_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3"/>
        <p:cNvGrpSpPr/>
        <p:nvPr/>
      </p:nvGrpSpPr>
      <p:grpSpPr>
        <a:xfrm>
          <a:off x="0" y="0"/>
          <a:ext cx="0" cy="0"/>
          <a:chOff x="0" y="0"/>
          <a:chExt cx="0" cy="0"/>
        </a:xfrm>
      </p:grpSpPr>
      <p:sp>
        <p:nvSpPr>
          <p:cNvPr id="14" name="Google Shape;14;p24"/>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3"/>
        <p:cNvGrpSpPr/>
        <p:nvPr/>
      </p:nvGrpSpPr>
      <p:grpSpPr>
        <a:xfrm>
          <a:off x="0" y="0"/>
          <a:ext cx="0" cy="0"/>
          <a:chOff x="0" y="0"/>
          <a:chExt cx="0" cy="0"/>
        </a:xfrm>
      </p:grpSpPr>
      <p:sp>
        <p:nvSpPr>
          <p:cNvPr id="24" name="Google Shape;24;g1500579b596_1_66"/>
          <p:cNvSpPr txBox="1">
            <a:spLocks noGrp="1"/>
          </p:cNvSpPr>
          <p:nvPr>
            <p:ph type="sldNum" idx="12"/>
          </p:nvPr>
        </p:nvSpPr>
        <p:spPr>
          <a:xfrm>
            <a:off x="8556784" y="4749851"/>
            <a:ext cx="5487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2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3">
    <p:spTree>
      <p:nvGrpSpPr>
        <p:cNvPr id="1" name="Shape 43"/>
        <p:cNvGrpSpPr/>
        <p:nvPr/>
      </p:nvGrpSpPr>
      <p:grpSpPr>
        <a:xfrm>
          <a:off x="0" y="0"/>
          <a:ext cx="0" cy="0"/>
          <a:chOff x="0" y="0"/>
          <a:chExt cx="0" cy="0"/>
        </a:xfrm>
      </p:grpSpPr>
      <p:sp>
        <p:nvSpPr>
          <p:cNvPr id="44" name="Google Shape;44;g15424414e74_0_104"/>
          <p:cNvSpPr txBox="1">
            <a:spLocks noGrp="1"/>
          </p:cNvSpPr>
          <p:nvPr>
            <p:ph type="title"/>
          </p:nvPr>
        </p:nvSpPr>
        <p:spPr>
          <a:xfrm>
            <a:off x="503380" y="963305"/>
            <a:ext cx="8328900" cy="572700"/>
          </a:xfrm>
          <a:prstGeom prst="rect">
            <a:avLst/>
          </a:prstGeom>
        </p:spPr>
        <p:txBody>
          <a:bodyPr spcFirstLastPara="1" wrap="square" lIns="0" tIns="0" rIns="0" bIns="0" anchor="t" anchorCtr="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g15424414e74_0_104"/>
          <p:cNvSpPr txBox="1">
            <a:spLocks noGrp="1"/>
          </p:cNvSpPr>
          <p:nvPr>
            <p:ph type="body" idx="1"/>
          </p:nvPr>
        </p:nvSpPr>
        <p:spPr>
          <a:xfrm>
            <a:off x="503379" y="1618936"/>
            <a:ext cx="6233700" cy="3416400"/>
          </a:xfrm>
          <a:prstGeom prst="rect">
            <a:avLst/>
          </a:prstGeom>
        </p:spPr>
        <p:txBody>
          <a:bodyPr spcFirstLastPara="1" wrap="square" lIns="0" tIns="0" rIns="0" bIns="0" anchor="t" anchorCtr="0">
            <a:spAutoFit/>
          </a:bodyPr>
          <a:lstStyle>
            <a:lvl1pPr marL="457200" lvl="0" indent="-228600" rtl="0">
              <a:spcBef>
                <a:spcPts val="0"/>
              </a:spcBef>
              <a:spcAft>
                <a:spcPts val="0"/>
              </a:spcAft>
              <a:buClr>
                <a:srgbClr val="9225A5"/>
              </a:buClr>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46" name="Google Shape;46;g15424414e74_0_104"/>
          <p:cNvSpPr txBox="1">
            <a:spLocks noGrp="1"/>
          </p:cNvSpPr>
          <p:nvPr>
            <p:ph type="sldNum" idx="12"/>
          </p:nvPr>
        </p:nvSpPr>
        <p:spPr>
          <a:xfrm>
            <a:off x="8472458" y="4663217"/>
            <a:ext cx="548700" cy="2772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g15424414e74_0_104"/>
          <p:cNvSpPr/>
          <p:nvPr/>
        </p:nvSpPr>
        <p:spPr>
          <a:xfrm>
            <a:off x="6854904" y="0"/>
            <a:ext cx="2291400" cy="5143500"/>
          </a:xfrm>
          <a:prstGeom prst="rect">
            <a:avLst/>
          </a:prstGeom>
          <a:solidFill>
            <a:srgbClr val="8F3985">
              <a:alpha val="89800"/>
            </a:srgbClr>
          </a:solidFill>
          <a:ln>
            <a:noFill/>
          </a:ln>
        </p:spPr>
        <p:txBody>
          <a:bodyPr spcFirstLastPara="1" wrap="square" lIns="72875" tIns="72875" rIns="72875" bIns="728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3"/>
          <p:cNvSpPr/>
          <p:nvPr/>
        </p:nvSpPr>
        <p:spPr>
          <a:xfrm>
            <a:off x="0" y="0"/>
            <a:ext cx="9144000" cy="670560"/>
          </a:xfrm>
          <a:custGeom>
            <a:avLst/>
            <a:gdLst/>
            <a:ahLst/>
            <a:cxnLst/>
            <a:rect l="l" t="t" r="r" b="b"/>
            <a:pathLst>
              <a:path w="9144000" h="670560" extrusionOk="0">
                <a:moveTo>
                  <a:pt x="9143999" y="670199"/>
                </a:moveTo>
                <a:lnTo>
                  <a:pt x="0" y="670199"/>
                </a:lnTo>
                <a:lnTo>
                  <a:pt x="0" y="0"/>
                </a:lnTo>
                <a:lnTo>
                  <a:pt x="9143999" y="0"/>
                </a:lnTo>
                <a:lnTo>
                  <a:pt x="9143999" y="6701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3"/>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200" b="1"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3"/>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 name="Google Shape;10;p23"/>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forms.office.com/r/9A5qbxfJyw"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1"/>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200925" y="864125"/>
            <a:ext cx="8706825" cy="3741176"/>
          </a:xfrm>
          <a:prstGeom prst="rect">
            <a:avLst/>
          </a:prstGeom>
          <a:noFill/>
          <a:ln>
            <a:noFill/>
          </a:ln>
        </p:spPr>
      </p:pic>
      <p:sp>
        <p:nvSpPr>
          <p:cNvPr id="54" name="Google Shape;54;p1"/>
          <p:cNvSpPr txBox="1"/>
          <p:nvPr/>
        </p:nvSpPr>
        <p:spPr>
          <a:xfrm>
            <a:off x="673375" y="3296050"/>
            <a:ext cx="7051800" cy="697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EEEEEE"/>
                </a:solidFill>
                <a:latin typeface="Verdana"/>
                <a:ea typeface="Verdana"/>
                <a:cs typeface="Verdana"/>
                <a:sym typeface="Verdana"/>
              </a:rPr>
              <a:t>Course </a:t>
            </a:r>
            <a:r>
              <a:rPr lang="en-US" sz="2000" b="1">
                <a:solidFill>
                  <a:srgbClr val="EEEEEE"/>
                </a:solidFill>
                <a:latin typeface="Verdana"/>
                <a:ea typeface="Verdana"/>
                <a:cs typeface="Verdana"/>
                <a:sym typeface="Verdana"/>
              </a:rPr>
              <a:t>1 </a:t>
            </a:r>
            <a:r>
              <a:rPr lang="en-US" sz="2000" b="1" i="0" u="none" strike="noStrike" cap="none">
                <a:solidFill>
                  <a:srgbClr val="EEEEEE"/>
                </a:solidFill>
                <a:latin typeface="Verdana"/>
                <a:ea typeface="Verdana"/>
                <a:cs typeface="Verdana"/>
                <a:sym typeface="Verdana"/>
              </a:rPr>
              <a:t>- </a:t>
            </a:r>
            <a:r>
              <a:rPr lang="en-US" sz="2000" b="1">
                <a:solidFill>
                  <a:srgbClr val="EEEEEE"/>
                </a:solidFill>
                <a:latin typeface="Verdana"/>
                <a:ea typeface="Verdana"/>
                <a:cs typeface="Verdana"/>
                <a:sym typeface="Verdana"/>
              </a:rPr>
              <a:t>Introduction in Software Engineering</a:t>
            </a:r>
            <a:endParaRPr sz="2000" b="0" i="0" u="none" strike="noStrike" cap="none">
              <a:solidFill>
                <a:schemeClr val="dk1"/>
              </a:solidFill>
              <a:latin typeface="Verdana"/>
              <a:ea typeface="Verdana"/>
              <a:cs typeface="Verdana"/>
              <a:sym typeface="Verdana"/>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a:solidFill>
                  <a:srgbClr val="EEEEEE"/>
                </a:solidFill>
                <a:latin typeface="Verdana"/>
                <a:ea typeface="Verdana"/>
                <a:cs typeface="Verdana"/>
                <a:sym typeface="Verdana"/>
              </a:rPr>
              <a:t>Inginerie Software</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a:solidFill>
                  <a:srgbClr val="EEEEEE"/>
                </a:solidFill>
                <a:latin typeface="Verdana"/>
                <a:ea typeface="Verdana"/>
                <a:cs typeface="Verdana"/>
                <a:sym typeface="Verdana"/>
              </a:rPr>
              <a:t>An universitar 2022 - 2023</a:t>
            </a:r>
            <a:endParaRPr sz="1200" b="0" i="0" u="none" strike="noStrike" cap="none">
              <a:solidFill>
                <a:schemeClr val="dk1"/>
              </a:solidFill>
              <a:latin typeface="Verdana"/>
              <a:ea typeface="Verdana"/>
              <a:cs typeface="Verdana"/>
              <a:sym typeface="Verdana"/>
            </a:endParaRPr>
          </a:p>
        </p:txBody>
      </p:sp>
      <p:pic>
        <p:nvPicPr>
          <p:cNvPr id="55" name="Google Shape;55;p1"/>
          <p:cNvPicPr preferRelativeResize="0"/>
          <p:nvPr/>
        </p:nvPicPr>
        <p:blipFill rotWithShape="1">
          <a:blip r:embed="rId4">
            <a:alphaModFix/>
          </a:blip>
          <a:srcRect/>
          <a:stretch/>
        </p:blipFill>
        <p:spPr>
          <a:xfrm>
            <a:off x="200925" y="161812"/>
            <a:ext cx="2049024" cy="540500"/>
          </a:xfrm>
          <a:prstGeom prst="rect">
            <a:avLst/>
          </a:prstGeom>
          <a:noFill/>
          <a:ln>
            <a:noFill/>
          </a:ln>
        </p:spPr>
      </p:pic>
      <p:pic>
        <p:nvPicPr>
          <p:cNvPr id="56" name="Google Shape;56;p1"/>
          <p:cNvPicPr preferRelativeResize="0"/>
          <p:nvPr/>
        </p:nvPicPr>
        <p:blipFill>
          <a:blip r:embed="rId5">
            <a:alphaModFix/>
          </a:blip>
          <a:stretch>
            <a:fillRect/>
          </a:stretch>
        </p:blipFill>
        <p:spPr>
          <a:xfrm>
            <a:off x="5866988" y="54651"/>
            <a:ext cx="3040763" cy="86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g14b366dd0a9_0_152"/>
          <p:cNvPicPr preferRelativeResize="0"/>
          <p:nvPr/>
        </p:nvPicPr>
        <p:blipFill>
          <a:blip r:embed="rId3">
            <a:alphaModFix/>
          </a:blip>
          <a:stretch>
            <a:fillRect/>
          </a:stretch>
        </p:blipFill>
        <p:spPr>
          <a:xfrm>
            <a:off x="739225" y="2756600"/>
            <a:ext cx="3673800" cy="1754244"/>
          </a:xfrm>
          <a:prstGeom prst="rect">
            <a:avLst/>
          </a:prstGeom>
          <a:noFill/>
          <a:ln>
            <a:noFill/>
          </a:ln>
        </p:spPr>
      </p:pic>
      <p:sp>
        <p:nvSpPr>
          <p:cNvPr id="172" name="Google Shape;172;g14b366dd0a9_0_152"/>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Product definition and attributes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73" name="Google Shape;173;g14b366dd0a9_0_15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g14b366dd0a9_0_152"/>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5" name="Google Shape;175;g14b366dd0a9_0_152"/>
          <p:cNvPicPr preferRelativeResize="0"/>
          <p:nvPr/>
        </p:nvPicPr>
        <p:blipFill rotWithShape="1">
          <a:blip r:embed="rId4">
            <a:alphaModFix/>
          </a:blip>
          <a:srcRect/>
          <a:stretch/>
        </p:blipFill>
        <p:spPr>
          <a:xfrm>
            <a:off x="151324" y="4588925"/>
            <a:ext cx="1332050" cy="351374"/>
          </a:xfrm>
          <a:prstGeom prst="rect">
            <a:avLst/>
          </a:prstGeom>
          <a:noFill/>
          <a:ln>
            <a:noFill/>
          </a:ln>
        </p:spPr>
      </p:pic>
      <p:sp>
        <p:nvSpPr>
          <p:cNvPr id="176" name="Google Shape;176;g14b366dd0a9_0_152"/>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177" name="Google Shape;177;g14b366dd0a9_0_152"/>
          <p:cNvSpPr txBox="1"/>
          <p:nvPr/>
        </p:nvSpPr>
        <p:spPr>
          <a:xfrm>
            <a:off x="557650" y="1594400"/>
            <a:ext cx="70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8" name="Google Shape;178;g14b366dd0a9_0_152"/>
          <p:cNvSpPr txBox="1"/>
          <p:nvPr/>
        </p:nvSpPr>
        <p:spPr>
          <a:xfrm>
            <a:off x="588550" y="981150"/>
            <a:ext cx="795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A product </a:t>
            </a:r>
            <a:r>
              <a:rPr lang="en-US"/>
              <a:t>represents a collection of business capabilities valuable to a defined customer segment. A product may be just software and data.</a:t>
            </a:r>
            <a:endParaRPr/>
          </a:p>
          <a:p>
            <a:pPr marL="0" lvl="0" indent="0" algn="l" rtl="0">
              <a:spcBef>
                <a:spcPts val="0"/>
              </a:spcBef>
              <a:spcAft>
                <a:spcPts val="0"/>
              </a:spcAft>
              <a:buNone/>
            </a:pPr>
            <a:endParaRPr/>
          </a:p>
          <a:p>
            <a:pPr marL="0" lvl="0" indent="0" algn="l" rtl="0">
              <a:spcBef>
                <a:spcPts val="0"/>
              </a:spcBef>
              <a:spcAft>
                <a:spcPts val="0"/>
              </a:spcAft>
              <a:buNone/>
            </a:pPr>
            <a:r>
              <a:rPr lang="en-US" b="1"/>
              <a:t>A product </a:t>
            </a:r>
            <a:r>
              <a:rPr lang="en-US"/>
              <a:t>is a good, service, platform, application, system, created, generally for sale, to meet customer and business needs.</a:t>
            </a:r>
            <a:endParaRPr/>
          </a:p>
        </p:txBody>
      </p:sp>
      <p:pic>
        <p:nvPicPr>
          <p:cNvPr id="179" name="Google Shape;179;g14b366dd0a9_0_152"/>
          <p:cNvPicPr preferRelativeResize="0"/>
          <p:nvPr/>
        </p:nvPicPr>
        <p:blipFill>
          <a:blip r:embed="rId5">
            <a:alphaModFix/>
          </a:blip>
          <a:stretch>
            <a:fillRect/>
          </a:stretch>
        </p:blipFill>
        <p:spPr>
          <a:xfrm>
            <a:off x="5606125" y="2392000"/>
            <a:ext cx="3537876" cy="2484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4b366dd0a9_0_178"/>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Product definition and attributes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85" name="Google Shape;185;g14b366dd0a9_0_178"/>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 name="Google Shape;186;g14b366dd0a9_0_178"/>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7" name="Google Shape;187;g14b366dd0a9_0_178"/>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188" name="Google Shape;188;g14b366dd0a9_0_178"/>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189" name="Google Shape;189;g14b366dd0a9_0_178"/>
          <p:cNvSpPr txBox="1"/>
          <p:nvPr/>
        </p:nvSpPr>
        <p:spPr>
          <a:xfrm>
            <a:off x="557650" y="1594400"/>
            <a:ext cx="70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90" name="Google Shape;190;g14b366dd0a9_0_178"/>
          <p:cNvPicPr preferRelativeResize="0"/>
          <p:nvPr/>
        </p:nvPicPr>
        <p:blipFill>
          <a:blip r:embed="rId4">
            <a:alphaModFix/>
          </a:blip>
          <a:stretch>
            <a:fillRect/>
          </a:stretch>
        </p:blipFill>
        <p:spPr>
          <a:xfrm>
            <a:off x="2936099" y="1346525"/>
            <a:ext cx="3446407" cy="2580325"/>
          </a:xfrm>
          <a:prstGeom prst="rect">
            <a:avLst/>
          </a:prstGeom>
          <a:noFill/>
          <a:ln>
            <a:noFill/>
          </a:ln>
        </p:spPr>
      </p:pic>
      <p:sp>
        <p:nvSpPr>
          <p:cNvPr id="191" name="Google Shape;191;g14b366dd0a9_0_178"/>
          <p:cNvSpPr txBox="1"/>
          <p:nvPr/>
        </p:nvSpPr>
        <p:spPr>
          <a:xfrm>
            <a:off x="236775" y="851600"/>
            <a:ext cx="30639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US" sz="1000" b="1">
                <a:highlight>
                  <a:srgbClr val="FFFF00"/>
                </a:highlight>
              </a:rPr>
              <a:t>Efficiency</a:t>
            </a:r>
            <a:endParaRPr sz="1000" b="1">
              <a:highlight>
                <a:srgbClr val="FFFF00"/>
              </a:highlight>
            </a:endParaRPr>
          </a:p>
          <a:p>
            <a:pPr marL="0" lvl="0" indent="0" algn="l" rtl="0">
              <a:spcBef>
                <a:spcPts val="0"/>
              </a:spcBef>
              <a:spcAft>
                <a:spcPts val="0"/>
              </a:spcAft>
              <a:buNone/>
            </a:pPr>
            <a:endParaRPr sz="1000" b="1"/>
          </a:p>
          <a:p>
            <a:pPr marL="0" lvl="0" indent="0" algn="l" rtl="0">
              <a:spcBef>
                <a:spcPts val="0"/>
              </a:spcBef>
              <a:spcAft>
                <a:spcPts val="0"/>
              </a:spcAft>
              <a:buNone/>
            </a:pPr>
            <a:r>
              <a:rPr lang="en-US" sz="1000"/>
              <a:t>The software should not make wasteful use of system resources such as memory and processor cycles.</a:t>
            </a:r>
            <a:endParaRPr sz="1000"/>
          </a:p>
          <a:p>
            <a:pPr marL="0" lvl="0" indent="0" algn="l" rtl="0">
              <a:spcBef>
                <a:spcPts val="0"/>
              </a:spcBef>
              <a:spcAft>
                <a:spcPts val="0"/>
              </a:spcAft>
              <a:buNone/>
            </a:pPr>
            <a:endParaRPr sz="1000" b="1"/>
          </a:p>
          <a:p>
            <a:pPr marL="0" lvl="0" indent="0" algn="l" rtl="0">
              <a:spcBef>
                <a:spcPts val="0"/>
              </a:spcBef>
              <a:spcAft>
                <a:spcPts val="0"/>
              </a:spcAft>
              <a:buNone/>
            </a:pPr>
            <a:r>
              <a:rPr lang="en-US" sz="1000" b="1">
                <a:highlight>
                  <a:srgbClr val="00FF00"/>
                </a:highlight>
              </a:rPr>
              <a:t>Maintainability</a:t>
            </a:r>
            <a:endParaRPr sz="1000">
              <a:highlight>
                <a:srgbClr val="00FF00"/>
              </a:highlight>
            </a:endParaRPr>
          </a:p>
          <a:p>
            <a:pPr marL="0" lvl="0" indent="0" algn="l" rtl="0">
              <a:spcBef>
                <a:spcPts val="0"/>
              </a:spcBef>
              <a:spcAft>
                <a:spcPts val="0"/>
              </a:spcAft>
              <a:buNone/>
            </a:pPr>
            <a:endParaRPr sz="1000"/>
          </a:p>
          <a:p>
            <a:pPr marL="0" lvl="0" indent="0" algn="l" rtl="0">
              <a:spcBef>
                <a:spcPts val="0"/>
              </a:spcBef>
              <a:spcAft>
                <a:spcPts val="0"/>
              </a:spcAft>
              <a:buNone/>
            </a:pPr>
            <a:r>
              <a:rPr lang="en-US" sz="1000"/>
              <a:t>It should be possible to evolve the software to meet the changing requirements of customers.</a:t>
            </a:r>
            <a:endParaRPr sz="1000"/>
          </a:p>
          <a:p>
            <a:pPr marL="0" lvl="0" indent="0" algn="l" rtl="0">
              <a:spcBef>
                <a:spcPts val="0"/>
              </a:spcBef>
              <a:spcAft>
                <a:spcPts val="0"/>
              </a:spcAft>
              <a:buNone/>
            </a:pPr>
            <a:endParaRPr sz="1000" b="1"/>
          </a:p>
          <a:p>
            <a:pPr marL="0" lvl="0" indent="0" algn="l" rtl="0">
              <a:spcBef>
                <a:spcPts val="0"/>
              </a:spcBef>
              <a:spcAft>
                <a:spcPts val="0"/>
              </a:spcAft>
              <a:buNone/>
            </a:pPr>
            <a:r>
              <a:rPr lang="en-US" sz="1000" b="1">
                <a:highlight>
                  <a:srgbClr val="00FFFF"/>
                </a:highlight>
              </a:rPr>
              <a:t>Dependability</a:t>
            </a:r>
            <a:endParaRPr sz="1000" b="1">
              <a:highlight>
                <a:srgbClr val="00FFFF"/>
              </a:highlight>
            </a:endParaRPr>
          </a:p>
          <a:p>
            <a:pPr marL="0" lvl="0" indent="0" algn="l" rtl="0">
              <a:spcBef>
                <a:spcPts val="0"/>
              </a:spcBef>
              <a:spcAft>
                <a:spcPts val="0"/>
              </a:spcAft>
              <a:buNone/>
            </a:pPr>
            <a:endParaRPr sz="1000" b="1"/>
          </a:p>
          <a:p>
            <a:pPr marL="0" lvl="0" indent="0" algn="l" rtl="0">
              <a:spcBef>
                <a:spcPts val="0"/>
              </a:spcBef>
              <a:spcAft>
                <a:spcPts val="0"/>
              </a:spcAft>
              <a:buNone/>
            </a:pPr>
            <a:r>
              <a:rPr lang="en-US" sz="1000"/>
              <a:t>It is the flexibility of the software that ought to not cause any physical or economic injury within the event of system failure. It includes a range of characteristics such as reliability, security, and safety.</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192" name="Google Shape;192;g14b366dd0a9_0_178"/>
          <p:cNvSpPr txBox="1"/>
          <p:nvPr/>
        </p:nvSpPr>
        <p:spPr>
          <a:xfrm>
            <a:off x="6063300" y="1390650"/>
            <a:ext cx="30639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solidFill>
                  <a:schemeClr val="dk1"/>
                </a:solidFill>
                <a:highlight>
                  <a:srgbClr val="00FFFF"/>
                </a:highlight>
              </a:rPr>
              <a:t>In time</a:t>
            </a:r>
            <a:endParaRPr sz="1000" b="1">
              <a:solidFill>
                <a:schemeClr val="dk1"/>
              </a:solidFill>
              <a:highlight>
                <a:srgbClr val="00FFFF"/>
              </a:highlight>
            </a:endParaRPr>
          </a:p>
          <a:p>
            <a:pPr marL="0" lvl="0" indent="0" algn="l" rtl="0">
              <a:spcBef>
                <a:spcPts val="0"/>
              </a:spcBef>
              <a:spcAft>
                <a:spcPts val="0"/>
              </a:spcAft>
              <a:buNone/>
            </a:pPr>
            <a:endParaRPr sz="1000" b="1">
              <a:solidFill>
                <a:schemeClr val="dk1"/>
              </a:solidFill>
            </a:endParaRPr>
          </a:p>
          <a:p>
            <a:pPr marL="0" lvl="0" indent="0" algn="l" rtl="0">
              <a:spcBef>
                <a:spcPts val="0"/>
              </a:spcBef>
              <a:spcAft>
                <a:spcPts val="0"/>
              </a:spcAft>
              <a:buNone/>
            </a:pPr>
            <a:r>
              <a:rPr lang="en-US" sz="1000">
                <a:solidFill>
                  <a:schemeClr val="dk1"/>
                </a:solidFill>
              </a:rPr>
              <a:t>Software should be developed well in time.</a:t>
            </a:r>
            <a:endParaRPr sz="1000">
              <a:solidFill>
                <a:schemeClr val="dk1"/>
              </a:solidFill>
            </a:endParaRPr>
          </a:p>
          <a:p>
            <a:pPr marL="0" lvl="0" indent="0" algn="l" rtl="0">
              <a:spcBef>
                <a:spcPts val="0"/>
              </a:spcBef>
              <a:spcAft>
                <a:spcPts val="0"/>
              </a:spcAft>
              <a:buNone/>
            </a:pPr>
            <a:endParaRPr sz="1000" b="1">
              <a:solidFill>
                <a:schemeClr val="dk1"/>
              </a:solidFill>
            </a:endParaRPr>
          </a:p>
          <a:p>
            <a:pPr marL="0" lvl="0" indent="0" algn="l" rtl="0">
              <a:spcBef>
                <a:spcPts val="0"/>
              </a:spcBef>
              <a:spcAft>
                <a:spcPts val="0"/>
              </a:spcAft>
              <a:buNone/>
            </a:pPr>
            <a:r>
              <a:rPr lang="en-US" sz="1000" b="1">
                <a:solidFill>
                  <a:schemeClr val="dk1"/>
                </a:solidFill>
                <a:highlight>
                  <a:srgbClr val="FFFF00"/>
                </a:highlight>
              </a:rPr>
              <a:t>Within Budget</a:t>
            </a:r>
            <a:endParaRPr sz="1000" b="1">
              <a:solidFill>
                <a:schemeClr val="dk1"/>
              </a:solidFill>
              <a:highlight>
                <a:srgbClr val="FFFF00"/>
              </a:highlight>
            </a:endParaRPr>
          </a:p>
          <a:p>
            <a:pPr marL="0" lvl="0" indent="0" algn="l" rtl="0">
              <a:spcBef>
                <a:spcPts val="0"/>
              </a:spcBef>
              <a:spcAft>
                <a:spcPts val="0"/>
              </a:spcAft>
              <a:buNone/>
            </a:pPr>
            <a:r>
              <a:rPr lang="en-US" sz="1000" b="1">
                <a:solidFill>
                  <a:schemeClr val="dk1"/>
                </a:solidFill>
              </a:rPr>
              <a:t> </a:t>
            </a:r>
            <a:endParaRPr sz="1000" b="1">
              <a:solidFill>
                <a:schemeClr val="dk1"/>
              </a:solidFill>
            </a:endParaRPr>
          </a:p>
          <a:p>
            <a:pPr marL="0" lvl="0" indent="0" algn="l" rtl="0">
              <a:spcBef>
                <a:spcPts val="0"/>
              </a:spcBef>
              <a:spcAft>
                <a:spcPts val="0"/>
              </a:spcAft>
              <a:buNone/>
            </a:pPr>
            <a:r>
              <a:rPr lang="en-US" sz="1000">
                <a:solidFill>
                  <a:schemeClr val="dk1"/>
                </a:solidFill>
              </a:rPr>
              <a:t>The software development costs should not overrun and it should be within the budgetary limit.</a:t>
            </a:r>
            <a:endParaRPr sz="1000">
              <a:solidFill>
                <a:schemeClr val="dk1"/>
              </a:solidFill>
            </a:endParaRPr>
          </a:p>
          <a:p>
            <a:pPr marL="0" lvl="0" indent="0" algn="l" rtl="0">
              <a:spcBef>
                <a:spcPts val="0"/>
              </a:spcBef>
              <a:spcAft>
                <a:spcPts val="0"/>
              </a:spcAft>
              <a:buNone/>
            </a:pPr>
            <a:endParaRPr sz="1000" b="1">
              <a:solidFill>
                <a:schemeClr val="dk1"/>
              </a:solidFill>
            </a:endParaRPr>
          </a:p>
          <a:p>
            <a:pPr marL="0" lvl="0" indent="0" algn="l" rtl="0">
              <a:spcBef>
                <a:spcPts val="0"/>
              </a:spcBef>
              <a:spcAft>
                <a:spcPts val="0"/>
              </a:spcAft>
              <a:buNone/>
            </a:pPr>
            <a:r>
              <a:rPr lang="en-US" sz="1000" b="1">
                <a:solidFill>
                  <a:schemeClr val="dk1"/>
                </a:solidFill>
                <a:highlight>
                  <a:srgbClr val="00FF00"/>
                </a:highlight>
              </a:rPr>
              <a:t>Functionality </a:t>
            </a:r>
            <a:endParaRPr sz="1000" b="1">
              <a:solidFill>
                <a:schemeClr val="dk1"/>
              </a:solidFill>
              <a:highlight>
                <a:srgbClr val="00FF00"/>
              </a:highlight>
            </a:endParaRPr>
          </a:p>
          <a:p>
            <a:pPr marL="0" lvl="0" indent="0" algn="l" rtl="0">
              <a:spcBef>
                <a:spcPts val="0"/>
              </a:spcBef>
              <a:spcAft>
                <a:spcPts val="0"/>
              </a:spcAft>
              <a:buNone/>
            </a:pPr>
            <a:endParaRPr sz="1000" b="1">
              <a:solidFill>
                <a:schemeClr val="dk1"/>
              </a:solidFill>
            </a:endParaRPr>
          </a:p>
          <a:p>
            <a:pPr marL="0" lvl="0" indent="0" algn="l" rtl="0">
              <a:spcBef>
                <a:spcPts val="0"/>
              </a:spcBef>
              <a:spcAft>
                <a:spcPts val="0"/>
              </a:spcAft>
              <a:buNone/>
            </a:pPr>
            <a:r>
              <a:rPr lang="en-US" sz="1000">
                <a:solidFill>
                  <a:schemeClr val="dk1"/>
                </a:solidFill>
              </a:rPr>
              <a:t>The software system should exhibit the proper functionality, i.e. it should perform all the functions it is supposed to perform.</a:t>
            </a:r>
            <a:endParaRPr sz="1000">
              <a:solidFill>
                <a:schemeClr val="dk1"/>
              </a:solidFill>
            </a:endParaRPr>
          </a:p>
          <a:p>
            <a:pPr marL="0" lvl="0" indent="0" algn="l" rtl="0">
              <a:spcBef>
                <a:spcPts val="0"/>
              </a:spcBef>
              <a:spcAft>
                <a:spcPts val="0"/>
              </a:spcAft>
              <a:buNone/>
            </a:pPr>
            <a:endParaRPr sz="1000" b="1">
              <a:solidFill>
                <a:schemeClr val="dk1"/>
              </a:solidFill>
            </a:endParaRPr>
          </a:p>
          <a:p>
            <a:pPr marL="0" lvl="0" indent="0" algn="l" rtl="0">
              <a:spcBef>
                <a:spcPts val="0"/>
              </a:spcBef>
              <a:spcAft>
                <a:spcPts val="0"/>
              </a:spcAft>
              <a:buNone/>
            </a:pPr>
            <a:endParaRPr sz="1000">
              <a:solidFill>
                <a:schemeClr val="dk1"/>
              </a:solidFill>
            </a:endParaRPr>
          </a:p>
        </p:txBody>
      </p:sp>
      <p:sp>
        <p:nvSpPr>
          <p:cNvPr id="193" name="Google Shape;193;g14b366dd0a9_0_178"/>
          <p:cNvSpPr txBox="1"/>
          <p:nvPr/>
        </p:nvSpPr>
        <p:spPr>
          <a:xfrm>
            <a:off x="3218850" y="3850688"/>
            <a:ext cx="3000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b="1">
                <a:solidFill>
                  <a:schemeClr val="dk1"/>
                </a:solidFill>
                <a:highlight>
                  <a:srgbClr val="FFE499"/>
                </a:highlight>
              </a:rPr>
              <a:t>Adaptability</a:t>
            </a:r>
            <a:endParaRPr sz="1000" b="1">
              <a:solidFill>
                <a:schemeClr val="dk1"/>
              </a:solidFill>
              <a:highlight>
                <a:srgbClr val="FFE499"/>
              </a:highlight>
            </a:endParaRPr>
          </a:p>
          <a:p>
            <a:pPr marL="0" lvl="0" indent="0" algn="l" rtl="0">
              <a:spcBef>
                <a:spcPts val="0"/>
              </a:spcBef>
              <a:spcAft>
                <a:spcPts val="0"/>
              </a:spcAft>
              <a:buNone/>
            </a:pPr>
            <a:endParaRPr sz="1000" b="1">
              <a:solidFill>
                <a:schemeClr val="dk1"/>
              </a:solidFill>
            </a:endParaRPr>
          </a:p>
          <a:p>
            <a:pPr marL="0" lvl="0" indent="0" algn="ctr" rtl="0">
              <a:spcBef>
                <a:spcPts val="0"/>
              </a:spcBef>
              <a:spcAft>
                <a:spcPts val="0"/>
              </a:spcAft>
              <a:buNone/>
            </a:pPr>
            <a:r>
              <a:rPr lang="en-US" sz="1000">
                <a:solidFill>
                  <a:schemeClr val="dk1"/>
                </a:solidFill>
              </a:rPr>
              <a:t>The software system should have the ability to get adapted to a reasonable extent with the changing requirements.</a:t>
            </a:r>
            <a:endParaRPr sz="1000">
              <a:solidFill>
                <a:schemeClr val="dk1"/>
              </a:solidFill>
            </a:endParaRPr>
          </a:p>
        </p:txBody>
      </p:sp>
      <p:sp>
        <p:nvSpPr>
          <p:cNvPr id="194" name="Google Shape;194;g14b366dd0a9_0_178"/>
          <p:cNvSpPr txBox="1"/>
          <p:nvPr/>
        </p:nvSpPr>
        <p:spPr>
          <a:xfrm>
            <a:off x="1300075" y="451400"/>
            <a:ext cx="6841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US" sz="1200" b="1">
                <a:solidFill>
                  <a:schemeClr val="dk1"/>
                </a:solidFill>
              </a:rPr>
              <a:t>A well-engineered software product should possess the following essential characteristics:  </a:t>
            </a:r>
            <a:endParaRPr sz="1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51754b6c1c_2_21"/>
          <p:cNvSpPr txBox="1">
            <a:spLocks noGrp="1"/>
          </p:cNvSpPr>
          <p:nvPr>
            <p:ph type="title"/>
          </p:nvPr>
        </p:nvSpPr>
        <p:spPr>
          <a:xfrm>
            <a:off x="285325" y="119748"/>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Product vs Project</a:t>
            </a:r>
            <a:endParaRPr/>
          </a:p>
        </p:txBody>
      </p:sp>
      <p:sp>
        <p:nvSpPr>
          <p:cNvPr id="200" name="Google Shape;200;g151754b6c1c_2_21"/>
          <p:cNvSpPr txBox="1"/>
          <p:nvPr/>
        </p:nvSpPr>
        <p:spPr>
          <a:xfrm>
            <a:off x="223075" y="739625"/>
            <a:ext cx="6570600" cy="1189800"/>
          </a:xfrm>
          <a:prstGeom prst="rect">
            <a:avLst/>
          </a:prstGeom>
          <a:noFill/>
          <a:ln>
            <a:noFill/>
          </a:ln>
        </p:spPr>
        <p:txBody>
          <a:bodyPr spcFirstLastPara="1" wrap="square" lIns="91425" tIns="91425" rIns="91425" bIns="91425" anchor="t" anchorCtr="0">
            <a:spAutoFit/>
          </a:bodyPr>
          <a:lstStyle/>
          <a:p>
            <a:pPr marL="0" lvl="0" indent="0" algn="l" rtl="0">
              <a:lnSpc>
                <a:spcPct val="121000"/>
              </a:lnSpc>
              <a:spcBef>
                <a:spcPts val="0"/>
              </a:spcBef>
              <a:spcAft>
                <a:spcPts val="0"/>
              </a:spcAft>
              <a:buClr>
                <a:srgbClr val="000000"/>
              </a:buClr>
              <a:buSzPts val="1100"/>
              <a:buFont typeface="Arial"/>
              <a:buNone/>
            </a:pPr>
            <a:r>
              <a:rPr lang="en-US" sz="1300" b="1">
                <a:solidFill>
                  <a:schemeClr val="dk1"/>
                </a:solidFill>
                <a:highlight>
                  <a:srgbClr val="FFFFFF"/>
                </a:highlight>
                <a:latin typeface="Verdana"/>
                <a:ea typeface="Verdana"/>
                <a:cs typeface="Verdana"/>
                <a:sym typeface="Verdana"/>
              </a:rPr>
              <a:t>Lifecycle</a:t>
            </a:r>
            <a:endParaRPr sz="1300" b="1">
              <a:solidFill>
                <a:schemeClr val="dk1"/>
              </a:solidFill>
              <a:highlight>
                <a:srgbClr val="FFFFFF"/>
              </a:highlight>
              <a:latin typeface="Verdana"/>
              <a:ea typeface="Verdana"/>
              <a:cs typeface="Verdana"/>
              <a:sym typeface="Verdana"/>
            </a:endParaRPr>
          </a:p>
          <a:p>
            <a:pPr marL="0" lvl="0" indent="0" algn="l" rtl="0">
              <a:lnSpc>
                <a:spcPct val="115000"/>
              </a:lnSpc>
              <a:spcBef>
                <a:spcPts val="800"/>
              </a:spcBef>
              <a:spcAft>
                <a:spcPts val="0"/>
              </a:spcAft>
              <a:buNone/>
            </a:pPr>
            <a:r>
              <a:rPr lang="en-US" sz="1300">
                <a:solidFill>
                  <a:schemeClr val="dk1"/>
                </a:solidFill>
                <a:highlight>
                  <a:srgbClr val="FFFFFF"/>
                </a:highlight>
                <a:latin typeface="Verdana"/>
                <a:ea typeface="Verdana"/>
                <a:cs typeface="Verdana"/>
                <a:sym typeface="Verdana"/>
              </a:rPr>
              <a:t>The </a:t>
            </a:r>
            <a:r>
              <a:rPr lang="en-US" sz="1300" u="sng">
                <a:solidFill>
                  <a:schemeClr val="dk1"/>
                </a:solidFill>
                <a:highlight>
                  <a:srgbClr val="FFFFFF"/>
                </a:highlight>
                <a:latin typeface="Verdana"/>
                <a:ea typeface="Verdana"/>
                <a:cs typeface="Verdana"/>
                <a:sym typeface="Verdana"/>
              </a:rPr>
              <a:t>product life cycle </a:t>
            </a:r>
            <a:r>
              <a:rPr lang="en-US" sz="1300">
                <a:solidFill>
                  <a:schemeClr val="dk1"/>
                </a:solidFill>
                <a:highlight>
                  <a:srgbClr val="FFFFFF"/>
                </a:highlight>
                <a:latin typeface="Verdana"/>
                <a:ea typeface="Verdana"/>
                <a:cs typeface="Verdana"/>
                <a:sym typeface="Verdana"/>
              </a:rPr>
              <a:t>goes beyond a </a:t>
            </a:r>
            <a:r>
              <a:rPr lang="en-US" sz="1300" u="sng">
                <a:solidFill>
                  <a:schemeClr val="dk1"/>
                </a:solidFill>
                <a:highlight>
                  <a:srgbClr val="FFFFFF"/>
                </a:highlight>
                <a:latin typeface="Verdana"/>
                <a:ea typeface="Verdana"/>
                <a:cs typeface="Verdana"/>
                <a:sym typeface="Verdana"/>
              </a:rPr>
              <a:t>project life cycle</a:t>
            </a:r>
            <a:r>
              <a:rPr lang="en-US" sz="1300">
                <a:solidFill>
                  <a:schemeClr val="dk1"/>
                </a:solidFill>
                <a:highlight>
                  <a:srgbClr val="FFFFFF"/>
                </a:highlight>
                <a:latin typeface="Verdana"/>
                <a:ea typeface="Verdana"/>
                <a:cs typeface="Verdana"/>
                <a:sym typeface="Verdana"/>
              </a:rPr>
              <a:t>. </a:t>
            </a:r>
            <a:endParaRPr sz="1300">
              <a:solidFill>
                <a:schemeClr val="dk1"/>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endParaRPr sz="1300">
              <a:solidFill>
                <a:schemeClr val="dk1"/>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r>
              <a:rPr lang="en-US" sz="1300">
                <a:solidFill>
                  <a:schemeClr val="dk1"/>
                </a:solidFill>
                <a:highlight>
                  <a:srgbClr val="FFFFFF"/>
                </a:highlight>
                <a:latin typeface="Verdana"/>
                <a:ea typeface="Verdana"/>
                <a:cs typeface="Verdana"/>
                <a:sym typeface="Verdana"/>
              </a:rPr>
              <a:t>Each product may have many projects associated to it during its life cycle.</a:t>
            </a:r>
            <a:endParaRPr sz="1300">
              <a:solidFill>
                <a:schemeClr val="dk1"/>
              </a:solidFill>
              <a:highlight>
                <a:srgbClr val="FFFFFF"/>
              </a:highlight>
              <a:latin typeface="Verdana"/>
              <a:ea typeface="Verdana"/>
              <a:cs typeface="Verdana"/>
              <a:sym typeface="Verdana"/>
            </a:endParaRPr>
          </a:p>
        </p:txBody>
      </p:sp>
      <p:graphicFrame>
        <p:nvGraphicFramePr>
          <p:cNvPr id="201" name="Google Shape;201;g151754b6c1c_2_21"/>
          <p:cNvGraphicFramePr/>
          <p:nvPr>
            <p:extLst>
              <p:ext uri="{D42A27DB-BD31-4B8C-83A1-F6EECF244321}">
                <p14:modId xmlns:p14="http://schemas.microsoft.com/office/powerpoint/2010/main" val="2248949217"/>
              </p:ext>
            </p:extLst>
          </p:nvPr>
        </p:nvGraphicFramePr>
        <p:xfrm>
          <a:off x="330175" y="1962925"/>
          <a:ext cx="8308550" cy="2572500"/>
        </p:xfrm>
        <a:graphic>
          <a:graphicData uri="http://schemas.openxmlformats.org/drawingml/2006/table">
            <a:tbl>
              <a:tblPr>
                <a:noFill/>
                <a:tableStyleId>{EED2DB59-F1AE-4740-ACDD-A13411694E6B}</a:tableStyleId>
              </a:tblPr>
              <a:tblGrid>
                <a:gridCol w="4154275">
                  <a:extLst>
                    <a:ext uri="{9D8B030D-6E8A-4147-A177-3AD203B41FA5}">
                      <a16:colId xmlns:a16="http://schemas.microsoft.com/office/drawing/2014/main" val="20000"/>
                    </a:ext>
                  </a:extLst>
                </a:gridCol>
                <a:gridCol w="4154275">
                  <a:extLst>
                    <a:ext uri="{9D8B030D-6E8A-4147-A177-3AD203B41FA5}">
                      <a16:colId xmlns:a16="http://schemas.microsoft.com/office/drawing/2014/main" val="20001"/>
                    </a:ext>
                  </a:extLst>
                </a:gridCol>
              </a:tblGrid>
              <a:tr h="365000">
                <a:tc>
                  <a:txBody>
                    <a:bodyPr/>
                    <a:lstStyle/>
                    <a:p>
                      <a:pPr marL="0" lvl="0" indent="0" algn="ctr" rtl="0">
                        <a:spcBef>
                          <a:spcPts val="0"/>
                        </a:spcBef>
                        <a:spcAft>
                          <a:spcPts val="0"/>
                        </a:spcAft>
                        <a:buNone/>
                      </a:pPr>
                      <a:r>
                        <a:rPr lang="en-US" sz="1300" b="1">
                          <a:solidFill>
                            <a:schemeClr val="dk1"/>
                          </a:solidFill>
                          <a:highlight>
                            <a:srgbClr val="FFFFFF"/>
                          </a:highlight>
                          <a:latin typeface="Verdana"/>
                          <a:ea typeface="Verdana"/>
                          <a:cs typeface="Verdana"/>
                          <a:sym typeface="Verdana"/>
                        </a:rPr>
                        <a:t>PRODUCT</a:t>
                      </a:r>
                      <a:endParaRPr sz="1300" b="1">
                        <a:solidFill>
                          <a:schemeClr val="dk1"/>
                        </a:solidFill>
                        <a:highlight>
                          <a:srgbClr val="FFFFFF"/>
                        </a:highlight>
                        <a:latin typeface="Verdana"/>
                        <a:ea typeface="Verdana"/>
                        <a:cs typeface="Verdana"/>
                        <a:sym typeface="Verdana"/>
                      </a:endParaRPr>
                    </a:p>
                  </a:txBody>
                  <a:tcPr marL="91425" marR="91425" marT="91425" marB="91425"/>
                </a:tc>
                <a:tc>
                  <a:txBody>
                    <a:bodyPr/>
                    <a:lstStyle/>
                    <a:p>
                      <a:pPr marL="0" lvl="0" indent="0" algn="ctr" rtl="0">
                        <a:spcBef>
                          <a:spcPts val="0"/>
                        </a:spcBef>
                        <a:spcAft>
                          <a:spcPts val="0"/>
                        </a:spcAft>
                        <a:buNone/>
                      </a:pPr>
                      <a:r>
                        <a:rPr lang="en-US" sz="1300" b="1">
                          <a:solidFill>
                            <a:schemeClr val="dk1"/>
                          </a:solidFill>
                          <a:highlight>
                            <a:srgbClr val="FFFFFF"/>
                          </a:highlight>
                          <a:latin typeface="Verdana"/>
                          <a:ea typeface="Verdana"/>
                          <a:cs typeface="Verdana"/>
                          <a:sym typeface="Verdana"/>
                        </a:rPr>
                        <a:t>PROJECT</a:t>
                      </a:r>
                      <a:endParaRPr sz="1300" b="1">
                        <a:solidFill>
                          <a:schemeClr val="dk1"/>
                        </a:solidFill>
                        <a:highlight>
                          <a:srgbClr val="FFFFFF"/>
                        </a:highlight>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744650">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Facets of the product life cycle are often run as a project.</a:t>
                      </a:r>
                      <a:endParaRPr sz="1300">
                        <a:solidFill>
                          <a:schemeClr val="dk1"/>
                        </a:solidFill>
                        <a:highlight>
                          <a:srgbClr val="FFFFFF"/>
                        </a:highlight>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300">
                          <a:solidFill>
                            <a:schemeClr val="dk1"/>
                          </a:solidFill>
                          <a:latin typeface="Verdana"/>
                          <a:ea typeface="Verdana"/>
                          <a:cs typeface="Verdana"/>
                          <a:sym typeface="Verdana"/>
                        </a:rPr>
                        <a:t>Occurs in one or more phases of the </a:t>
                      </a:r>
                      <a:r>
                        <a:rPr lang="en-US" sz="1300">
                          <a:solidFill>
                            <a:schemeClr val="dk1"/>
                          </a:solidFill>
                          <a:latin typeface="Verdana"/>
                          <a:ea typeface="Verdana"/>
                          <a:cs typeface="Verdana"/>
                        </a:rPr>
                        <a:t>product life</a:t>
                      </a:r>
                      <a:r>
                        <a:rPr lang="en-US" sz="1300">
                          <a:solidFill>
                            <a:schemeClr val="dk1"/>
                          </a:solidFill>
                          <a:latin typeface="Verdana"/>
                          <a:ea typeface="Verdana"/>
                          <a:cs typeface="Verdana"/>
                          <a:sym typeface="Verdana"/>
                        </a:rPr>
                        <a:t> cycle. </a:t>
                      </a:r>
                      <a:r>
                        <a:rPr lang="en-US" sz="1300" i="1" u="sng">
                          <a:solidFill>
                            <a:schemeClr val="dk1"/>
                          </a:solidFill>
                          <a:latin typeface="Verdana"/>
                          <a:ea typeface="Verdana"/>
                          <a:cs typeface="Verdana"/>
                          <a:sym typeface="Verdana"/>
                        </a:rPr>
                        <a:t>Ex</a:t>
                      </a:r>
                      <a:r>
                        <a:rPr lang="en-US" sz="1300" i="1">
                          <a:solidFill>
                            <a:schemeClr val="dk1"/>
                          </a:solidFill>
                          <a:latin typeface="Verdana"/>
                          <a:ea typeface="Verdana"/>
                          <a:cs typeface="Verdana"/>
                          <a:sym typeface="Verdana"/>
                        </a:rPr>
                        <a:t>: the retirement of a product can be a project on it’s own.</a:t>
                      </a:r>
                      <a:endParaRPr sz="1300" i="1">
                        <a:solidFill>
                          <a:schemeClr val="dk1"/>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65000">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Longer lifetime</a:t>
                      </a:r>
                      <a:endParaRPr sz="1300">
                        <a:solidFill>
                          <a:schemeClr val="dk1"/>
                        </a:solidFill>
                        <a:highlight>
                          <a:srgbClr val="FFFFFF"/>
                        </a:highlight>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Defined lifetime</a:t>
                      </a:r>
                      <a:endParaRPr sz="1300">
                        <a:solidFill>
                          <a:schemeClr val="dk1"/>
                        </a:solidFill>
                        <a:highlight>
                          <a:srgbClr val="FFFFFF"/>
                        </a:highlight>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4950">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Adaptive roadmaps</a:t>
                      </a:r>
                      <a:endParaRPr sz="1300">
                        <a:solidFill>
                          <a:schemeClr val="dk1"/>
                        </a:solidFill>
                        <a:highlight>
                          <a:srgbClr val="FFFFFF"/>
                        </a:highlight>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Defined roadmaps </a:t>
                      </a:r>
                      <a:r>
                        <a:rPr lang="en-US" sz="1300" i="1">
                          <a:solidFill>
                            <a:schemeClr val="dk1"/>
                          </a:solidFill>
                          <a:highlight>
                            <a:srgbClr val="FFFFFF"/>
                          </a:highlight>
                          <a:latin typeface="Verdana"/>
                          <a:ea typeface="Verdana"/>
                          <a:cs typeface="Verdana"/>
                          <a:sym typeface="Verdana"/>
                        </a:rPr>
                        <a:t>[at high level scope]</a:t>
                      </a:r>
                      <a:endParaRPr sz="1300" i="1">
                        <a:solidFill>
                          <a:schemeClr val="dk1"/>
                        </a:solidFill>
                        <a:highlight>
                          <a:srgbClr val="FFFFFF"/>
                        </a:highlight>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648400">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Defined phases (development, introduction, growth, maturity, retirement)</a:t>
                      </a:r>
                      <a:endParaRPr sz="1300">
                        <a:solidFill>
                          <a:schemeClr val="dk1"/>
                        </a:solidFill>
                        <a:highlight>
                          <a:srgbClr val="FFFFFF"/>
                        </a:highlight>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1300">
                          <a:solidFill>
                            <a:schemeClr val="dk1"/>
                          </a:solidFill>
                          <a:highlight>
                            <a:srgbClr val="FFFFFF"/>
                          </a:highlight>
                          <a:latin typeface="Verdana"/>
                          <a:ea typeface="Verdana"/>
                          <a:cs typeface="Verdana"/>
                          <a:sym typeface="Verdana"/>
                        </a:rPr>
                        <a:t>Overlapping phases (initiation, planning, execution, monitoring and controlling, closure)</a:t>
                      </a:r>
                      <a:endParaRPr sz="1300">
                        <a:solidFill>
                          <a:schemeClr val="dk1"/>
                        </a:solidFill>
                        <a:highlight>
                          <a:srgbClr val="FFFFFF"/>
                        </a:highlight>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bl>
          </a:graphicData>
        </a:graphic>
      </p:graphicFrame>
      <p:sp>
        <p:nvSpPr>
          <p:cNvPr id="202" name="Google Shape;202;g151754b6c1c_2_21"/>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3" name="Google Shape;203;g151754b6c1c_2_21"/>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204" name="Google Shape;204;g151754b6c1c_2_21"/>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title"/>
          </p:nvPr>
        </p:nvSpPr>
        <p:spPr>
          <a:xfrm>
            <a:off x="236774" y="142400"/>
            <a:ext cx="7649100" cy="351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Software Development Lifecycle Overview</a:t>
            </a:r>
            <a:endParaRPr/>
          </a:p>
        </p:txBody>
      </p:sp>
      <p:sp>
        <p:nvSpPr>
          <p:cNvPr id="210" name="Google Shape;210;p3"/>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3"/>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2" name="Google Shape;212;p3"/>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213" name="Google Shape;213;p3"/>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214" name="Google Shape;214;p3"/>
          <p:cNvSpPr txBox="1"/>
          <p:nvPr/>
        </p:nvSpPr>
        <p:spPr>
          <a:xfrm>
            <a:off x="236775" y="1054800"/>
            <a:ext cx="48465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Verdana"/>
                <a:ea typeface="Verdana"/>
                <a:cs typeface="Verdana"/>
                <a:sym typeface="Verdana"/>
              </a:rPr>
              <a:t>Software Development Life Cycle (SDLC) </a:t>
            </a:r>
            <a:r>
              <a:rPr lang="en-US" sz="1300">
                <a:latin typeface="Verdana"/>
                <a:ea typeface="Verdana"/>
                <a:cs typeface="Verdana"/>
                <a:sym typeface="Verdana"/>
              </a:rPr>
              <a:t>is a process used by the software industry to design, develop and test high quality software.</a:t>
            </a:r>
            <a:endParaRPr sz="1300">
              <a:latin typeface="Verdana"/>
              <a:ea typeface="Verdana"/>
              <a:cs typeface="Verdana"/>
              <a:sym typeface="Verdana"/>
            </a:endParaRPr>
          </a:p>
          <a:p>
            <a:pPr marL="0" lvl="0" indent="0" algn="l" rtl="0">
              <a:spcBef>
                <a:spcPts val="0"/>
              </a:spcBef>
              <a:spcAft>
                <a:spcPts val="0"/>
              </a:spcAft>
              <a:buNone/>
            </a:pPr>
            <a:endParaRPr sz="1300">
              <a:latin typeface="Verdana"/>
              <a:ea typeface="Verdana"/>
              <a:cs typeface="Verdana"/>
              <a:sym typeface="Verdana"/>
            </a:endParaRPr>
          </a:p>
          <a:p>
            <a:pPr marL="0" lvl="0" indent="0" algn="l" rtl="0">
              <a:spcBef>
                <a:spcPts val="0"/>
              </a:spcBef>
              <a:spcAft>
                <a:spcPts val="0"/>
              </a:spcAft>
              <a:buNone/>
            </a:pPr>
            <a:r>
              <a:rPr lang="en-US" sz="1300" b="1">
                <a:latin typeface="Verdana"/>
                <a:ea typeface="Verdana"/>
                <a:cs typeface="Verdana"/>
                <a:sym typeface="Verdana"/>
              </a:rPr>
              <a:t>SDLC</a:t>
            </a:r>
            <a:r>
              <a:rPr lang="en-US" sz="1300">
                <a:latin typeface="Verdana"/>
                <a:ea typeface="Verdana"/>
                <a:cs typeface="Verdana"/>
                <a:sym typeface="Verdana"/>
              </a:rPr>
              <a:t> is a process followed for a software project, within a software organization.</a:t>
            </a:r>
            <a:endParaRPr sz="1300">
              <a:latin typeface="Verdana"/>
              <a:ea typeface="Verdana"/>
              <a:cs typeface="Verdana"/>
              <a:sym typeface="Verdana"/>
            </a:endParaRPr>
          </a:p>
          <a:p>
            <a:pPr marL="0" lvl="0" indent="0" algn="l" rtl="0">
              <a:spcBef>
                <a:spcPts val="0"/>
              </a:spcBef>
              <a:spcAft>
                <a:spcPts val="0"/>
              </a:spcAft>
              <a:buNone/>
            </a:pPr>
            <a:endParaRPr sz="1300">
              <a:latin typeface="Verdana"/>
              <a:ea typeface="Verdana"/>
              <a:cs typeface="Verdana"/>
              <a:sym typeface="Verdana"/>
            </a:endParaRPr>
          </a:p>
          <a:p>
            <a:pPr marL="0" lvl="0" indent="0" algn="l" rtl="0">
              <a:spcBef>
                <a:spcPts val="0"/>
              </a:spcBef>
              <a:spcAft>
                <a:spcPts val="0"/>
              </a:spcAft>
              <a:buNone/>
            </a:pPr>
            <a:r>
              <a:rPr lang="en-US" sz="1300">
                <a:latin typeface="Verdana"/>
                <a:ea typeface="Verdana"/>
                <a:cs typeface="Verdana"/>
                <a:sym typeface="Verdana"/>
              </a:rPr>
              <a:t>It consists of a detailed plan describing how to develop, maintain, replace and alter or enhance specific software. </a:t>
            </a:r>
            <a:endParaRPr sz="1300">
              <a:latin typeface="Verdana"/>
              <a:ea typeface="Verdana"/>
              <a:cs typeface="Verdana"/>
              <a:sym typeface="Verdana"/>
            </a:endParaRPr>
          </a:p>
          <a:p>
            <a:pPr marL="0" lvl="0" indent="0" algn="l" rtl="0">
              <a:spcBef>
                <a:spcPts val="0"/>
              </a:spcBef>
              <a:spcAft>
                <a:spcPts val="0"/>
              </a:spcAft>
              <a:buNone/>
            </a:pPr>
            <a:endParaRPr sz="1300">
              <a:latin typeface="Verdana"/>
              <a:ea typeface="Verdana"/>
              <a:cs typeface="Verdana"/>
              <a:sym typeface="Verdana"/>
            </a:endParaRPr>
          </a:p>
          <a:p>
            <a:pPr marL="0" lvl="0" indent="0" algn="l" rtl="0">
              <a:spcBef>
                <a:spcPts val="0"/>
              </a:spcBef>
              <a:spcAft>
                <a:spcPts val="0"/>
              </a:spcAft>
              <a:buNone/>
            </a:pPr>
            <a:endParaRPr sz="1300">
              <a:latin typeface="Verdana"/>
              <a:ea typeface="Verdana"/>
              <a:cs typeface="Verdana"/>
              <a:sym typeface="Verdana"/>
            </a:endParaRPr>
          </a:p>
          <a:p>
            <a:pPr marL="0" lvl="0" indent="0" algn="l" rtl="0">
              <a:spcBef>
                <a:spcPts val="0"/>
              </a:spcBef>
              <a:spcAft>
                <a:spcPts val="0"/>
              </a:spcAft>
              <a:buNone/>
            </a:pPr>
            <a:endParaRPr sz="1300">
              <a:latin typeface="Verdana"/>
              <a:ea typeface="Verdana"/>
              <a:cs typeface="Verdana"/>
              <a:sym typeface="Verdana"/>
            </a:endParaRPr>
          </a:p>
        </p:txBody>
      </p:sp>
      <p:pic>
        <p:nvPicPr>
          <p:cNvPr id="215" name="Google Shape;215;p3"/>
          <p:cNvPicPr preferRelativeResize="0"/>
          <p:nvPr/>
        </p:nvPicPr>
        <p:blipFill>
          <a:blip r:embed="rId4">
            <a:alphaModFix/>
          </a:blip>
          <a:stretch>
            <a:fillRect/>
          </a:stretch>
        </p:blipFill>
        <p:spPr>
          <a:xfrm>
            <a:off x="5254925" y="920100"/>
            <a:ext cx="3755924" cy="36710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g151754b6c1c_2_0"/>
          <p:cNvPicPr preferRelativeResize="0"/>
          <p:nvPr/>
        </p:nvPicPr>
        <p:blipFill>
          <a:blip r:embed="rId3">
            <a:alphaModFix/>
          </a:blip>
          <a:stretch>
            <a:fillRect/>
          </a:stretch>
        </p:blipFill>
        <p:spPr>
          <a:xfrm>
            <a:off x="8175" y="782900"/>
            <a:ext cx="9094597" cy="4096825"/>
          </a:xfrm>
          <a:prstGeom prst="rect">
            <a:avLst/>
          </a:prstGeom>
          <a:noFill/>
          <a:ln>
            <a:noFill/>
          </a:ln>
        </p:spPr>
      </p:pic>
      <p:sp>
        <p:nvSpPr>
          <p:cNvPr id="221" name="Google Shape;221;g151754b6c1c_2_0"/>
          <p:cNvSpPr txBox="1">
            <a:spLocks noGrp="1"/>
          </p:cNvSpPr>
          <p:nvPr>
            <p:ph type="title"/>
          </p:nvPr>
        </p:nvSpPr>
        <p:spPr>
          <a:xfrm>
            <a:off x="236774" y="142400"/>
            <a:ext cx="7649100" cy="351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Software Development Lifecycle Overview</a:t>
            </a:r>
            <a:endParaRPr/>
          </a:p>
        </p:txBody>
      </p:sp>
      <p:sp>
        <p:nvSpPr>
          <p:cNvPr id="222" name="Google Shape;222;g151754b6c1c_2_0"/>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g151754b6c1c_2_0"/>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24" name="Google Shape;224;g151754b6c1c_2_0"/>
          <p:cNvPicPr preferRelativeResize="0"/>
          <p:nvPr/>
        </p:nvPicPr>
        <p:blipFill rotWithShape="1">
          <a:blip r:embed="rId4">
            <a:alphaModFix/>
          </a:blip>
          <a:srcRect/>
          <a:stretch/>
        </p:blipFill>
        <p:spPr>
          <a:xfrm>
            <a:off x="151324" y="4588925"/>
            <a:ext cx="1332050" cy="351374"/>
          </a:xfrm>
          <a:prstGeom prst="rect">
            <a:avLst/>
          </a:prstGeom>
          <a:noFill/>
          <a:ln>
            <a:noFill/>
          </a:ln>
        </p:spPr>
      </p:pic>
      <p:sp>
        <p:nvSpPr>
          <p:cNvPr id="225" name="Google Shape;225;g151754b6c1c_2_0"/>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4b366dd0a9_0_24"/>
          <p:cNvSpPr txBox="1">
            <a:spLocks noGrp="1"/>
          </p:cNvSpPr>
          <p:nvPr>
            <p:ph type="title"/>
          </p:nvPr>
        </p:nvSpPr>
        <p:spPr>
          <a:xfrm>
            <a:off x="236774" y="142400"/>
            <a:ext cx="7649100" cy="351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Software </a:t>
            </a:r>
            <a:r>
              <a:rPr lang="en-US">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40"/>
                  </a:ext>
                </a:extLst>
              </a:rPr>
              <a:t>Development Lifecycle Overview</a:t>
            </a:r>
            <a:endParaRPr/>
          </a:p>
        </p:txBody>
      </p:sp>
      <p:sp>
        <p:nvSpPr>
          <p:cNvPr id="231" name="Google Shape;231;g14b366dd0a9_0_24"/>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g14b366dd0a9_0_24"/>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33" name="Google Shape;233;g14b366dd0a9_0_24"/>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234" name="Google Shape;234;g14b366dd0a9_0_24"/>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235" name="Google Shape;235;g14b366dd0a9_0_24"/>
          <p:cNvSpPr txBox="1"/>
          <p:nvPr/>
        </p:nvSpPr>
        <p:spPr>
          <a:xfrm>
            <a:off x="1557100" y="1004600"/>
            <a:ext cx="6700500" cy="346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1100"/>
              </a:spcAft>
              <a:buNone/>
            </a:pPr>
            <a:endParaRPr sz="1050">
              <a:solidFill>
                <a:srgbClr val="666666"/>
              </a:solidFill>
              <a:highlight>
                <a:srgbClr val="FFFFFF"/>
              </a:highlight>
            </a:endParaRPr>
          </a:p>
        </p:txBody>
      </p:sp>
      <p:sp>
        <p:nvSpPr>
          <p:cNvPr id="236" name="Google Shape;236;g14b366dd0a9_0_24"/>
          <p:cNvSpPr txBox="1"/>
          <p:nvPr/>
        </p:nvSpPr>
        <p:spPr>
          <a:xfrm>
            <a:off x="6158025" y="748500"/>
            <a:ext cx="23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accent4"/>
                </a:solidFill>
              </a:rPr>
              <a:t>Stage 1: Analysis </a:t>
            </a:r>
            <a:endParaRPr>
              <a:solidFill>
                <a:schemeClr val="accent4"/>
              </a:solidFill>
            </a:endParaRPr>
          </a:p>
        </p:txBody>
      </p:sp>
      <p:sp>
        <p:nvSpPr>
          <p:cNvPr id="237" name="Google Shape;237;g14b366dd0a9_0_24"/>
          <p:cNvSpPr txBox="1"/>
          <p:nvPr/>
        </p:nvSpPr>
        <p:spPr>
          <a:xfrm>
            <a:off x="6229550" y="1002975"/>
            <a:ext cx="3009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During this software development lifecycle phase, the specialists meticulously collect precise requirements from the customer to present a solution fine-tuned to their needs. The analysis phase also gathers business requirements and identifies any potential risks. </a:t>
            </a:r>
            <a:endParaRPr sz="1000"/>
          </a:p>
        </p:txBody>
      </p:sp>
      <p:sp>
        <p:nvSpPr>
          <p:cNvPr id="238" name="Google Shape;238;g14b366dd0a9_0_24"/>
          <p:cNvSpPr txBox="1"/>
          <p:nvPr/>
        </p:nvSpPr>
        <p:spPr>
          <a:xfrm>
            <a:off x="6158025" y="2120100"/>
            <a:ext cx="23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D74A90"/>
                </a:solidFill>
              </a:rPr>
              <a:t>Stage 2: Planning </a:t>
            </a:r>
            <a:endParaRPr>
              <a:solidFill>
                <a:srgbClr val="D74A90"/>
              </a:solidFill>
            </a:endParaRPr>
          </a:p>
        </p:txBody>
      </p:sp>
      <p:sp>
        <p:nvSpPr>
          <p:cNvPr id="239" name="Google Shape;239;g14b366dd0a9_0_24"/>
          <p:cNvSpPr txBox="1"/>
          <p:nvPr/>
        </p:nvSpPr>
        <p:spPr>
          <a:xfrm>
            <a:off x="6211700" y="2391550"/>
            <a:ext cx="2893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The purpose of the second stage is to outline the scope of the problem and identify solutions. Resources, costs, time, and other aspects should be considered here. The planning phase of the SDLC is also when the project plan is developed that identifies, prioritizes, and assigns the tasks and resources required to build the structure for a project.</a:t>
            </a:r>
            <a:endParaRPr sz="1000"/>
          </a:p>
        </p:txBody>
      </p:sp>
      <p:pic>
        <p:nvPicPr>
          <p:cNvPr id="240" name="Google Shape;240;g14b366dd0a9_0_24"/>
          <p:cNvPicPr preferRelativeResize="0"/>
          <p:nvPr/>
        </p:nvPicPr>
        <p:blipFill>
          <a:blip r:embed="rId4">
            <a:alphaModFix/>
          </a:blip>
          <a:stretch>
            <a:fillRect/>
          </a:stretch>
        </p:blipFill>
        <p:spPr>
          <a:xfrm>
            <a:off x="2698145" y="914163"/>
            <a:ext cx="2840356" cy="2812074"/>
          </a:xfrm>
          <a:prstGeom prst="rect">
            <a:avLst/>
          </a:prstGeom>
          <a:noFill/>
          <a:ln>
            <a:noFill/>
          </a:ln>
        </p:spPr>
      </p:pic>
      <p:cxnSp>
        <p:nvCxnSpPr>
          <p:cNvPr id="241" name="Google Shape;241;g14b366dd0a9_0_24"/>
          <p:cNvCxnSpPr>
            <a:stCxn id="240" idx="0"/>
            <a:endCxn id="236" idx="1"/>
          </p:cNvCxnSpPr>
          <p:nvPr/>
        </p:nvCxnSpPr>
        <p:spPr>
          <a:xfrm>
            <a:off x="4118323" y="914163"/>
            <a:ext cx="2039700" cy="3450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g14b366dd0a9_0_24"/>
          <p:cNvCxnSpPr>
            <a:endCxn id="238" idx="1"/>
          </p:cNvCxnSpPr>
          <p:nvPr/>
        </p:nvCxnSpPr>
        <p:spPr>
          <a:xfrm>
            <a:off x="5334225" y="2009100"/>
            <a:ext cx="823800" cy="311100"/>
          </a:xfrm>
          <a:prstGeom prst="bentConnector3">
            <a:avLst>
              <a:gd name="adj1" fmla="val 50000"/>
            </a:avLst>
          </a:prstGeom>
          <a:noFill/>
          <a:ln w="9525" cap="flat" cmpd="sng">
            <a:solidFill>
              <a:srgbClr val="C27BA0"/>
            </a:solidFill>
            <a:prstDash val="solid"/>
            <a:round/>
            <a:headEnd type="none" w="med" len="med"/>
            <a:tailEnd type="none" w="med" len="med"/>
          </a:ln>
        </p:spPr>
      </p:cxnSp>
      <p:sp>
        <p:nvSpPr>
          <p:cNvPr id="243" name="Google Shape;243;g14b366dd0a9_0_24"/>
          <p:cNvSpPr txBox="1"/>
          <p:nvPr/>
        </p:nvSpPr>
        <p:spPr>
          <a:xfrm>
            <a:off x="6234225" y="3685650"/>
            <a:ext cx="28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E69138"/>
                </a:solidFill>
              </a:rPr>
              <a:t>Stage 3: Design</a:t>
            </a:r>
            <a:endParaRPr sz="1000"/>
          </a:p>
        </p:txBody>
      </p:sp>
      <p:sp>
        <p:nvSpPr>
          <p:cNvPr id="244" name="Google Shape;244;g14b366dd0a9_0_24"/>
          <p:cNvSpPr txBox="1"/>
          <p:nvPr/>
        </p:nvSpPr>
        <p:spPr>
          <a:xfrm>
            <a:off x="6207350" y="3866500"/>
            <a:ext cx="27897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a:p>
            <a:pPr marL="0" lvl="0" indent="0" algn="l" rtl="0">
              <a:spcBef>
                <a:spcPts val="0"/>
              </a:spcBef>
              <a:spcAft>
                <a:spcPts val="0"/>
              </a:spcAft>
              <a:buNone/>
            </a:pPr>
            <a:r>
              <a:rPr lang="en-US" sz="1000"/>
              <a:t>In the design phase, one or more designs are created to achieve the project result. Architecture of the software product is also defined in this phase.</a:t>
            </a:r>
            <a:endParaRPr sz="1000"/>
          </a:p>
        </p:txBody>
      </p:sp>
      <p:cxnSp>
        <p:nvCxnSpPr>
          <p:cNvPr id="245" name="Google Shape;245;g14b366dd0a9_0_24"/>
          <p:cNvCxnSpPr/>
          <p:nvPr/>
        </p:nvCxnSpPr>
        <p:spPr>
          <a:xfrm>
            <a:off x="5193725" y="3003725"/>
            <a:ext cx="1044600" cy="884100"/>
          </a:xfrm>
          <a:prstGeom prst="bentConnector3">
            <a:avLst>
              <a:gd name="adj1" fmla="val 50000"/>
            </a:avLst>
          </a:prstGeom>
          <a:noFill/>
          <a:ln w="9525" cap="flat" cmpd="sng">
            <a:solidFill>
              <a:srgbClr val="E69138"/>
            </a:solidFill>
            <a:prstDash val="solid"/>
            <a:round/>
            <a:headEnd type="none" w="med" len="med"/>
            <a:tailEnd type="none" w="med" len="med"/>
          </a:ln>
        </p:spPr>
      </p:cxnSp>
      <p:sp>
        <p:nvSpPr>
          <p:cNvPr id="246" name="Google Shape;246;g14b366dd0a9_0_24"/>
          <p:cNvSpPr txBox="1"/>
          <p:nvPr/>
        </p:nvSpPr>
        <p:spPr>
          <a:xfrm>
            <a:off x="2544700" y="3986000"/>
            <a:ext cx="3381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The Development Phase includes several activities that are the responsibility of the developer. The developer places the outputs under configuration control, performs change control, documents and resolves problems and non-conformances found in the software products.</a:t>
            </a:r>
            <a:endParaRPr sz="1000"/>
          </a:p>
        </p:txBody>
      </p:sp>
      <p:sp>
        <p:nvSpPr>
          <p:cNvPr id="247" name="Google Shape;247;g14b366dd0a9_0_24"/>
          <p:cNvSpPr txBox="1"/>
          <p:nvPr/>
        </p:nvSpPr>
        <p:spPr>
          <a:xfrm>
            <a:off x="3075400" y="3731350"/>
            <a:ext cx="23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F1C131"/>
                </a:solidFill>
              </a:rPr>
              <a:t>Stage 4: Development</a:t>
            </a:r>
            <a:endParaRPr>
              <a:solidFill>
                <a:srgbClr val="F1C131"/>
              </a:solidFill>
            </a:endParaRPr>
          </a:p>
        </p:txBody>
      </p:sp>
      <p:cxnSp>
        <p:nvCxnSpPr>
          <p:cNvPr id="248" name="Google Shape;248;g14b366dd0a9_0_24"/>
          <p:cNvCxnSpPr/>
          <p:nvPr/>
        </p:nvCxnSpPr>
        <p:spPr>
          <a:xfrm rot="10800000" flipH="1">
            <a:off x="4048500" y="3626350"/>
            <a:ext cx="300" cy="191100"/>
          </a:xfrm>
          <a:prstGeom prst="straightConnector1">
            <a:avLst/>
          </a:prstGeom>
          <a:noFill/>
          <a:ln w="9525" cap="flat" cmpd="sng">
            <a:solidFill>
              <a:srgbClr val="F1C131"/>
            </a:solidFill>
            <a:prstDash val="solid"/>
            <a:round/>
            <a:headEnd type="none" w="med" len="med"/>
            <a:tailEnd type="none" w="med" len="med"/>
          </a:ln>
        </p:spPr>
      </p:cxnSp>
      <p:sp>
        <p:nvSpPr>
          <p:cNvPr id="249" name="Google Shape;249;g14b366dd0a9_0_24"/>
          <p:cNvSpPr txBox="1"/>
          <p:nvPr/>
        </p:nvSpPr>
        <p:spPr>
          <a:xfrm>
            <a:off x="226125" y="2561175"/>
            <a:ext cx="2472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In the fifth stage, all the pieces of code are tested to verify and validate a software product. This is done to check the correspondence between the real and expected behavior of a requirement.</a:t>
            </a:r>
            <a:endParaRPr sz="1000"/>
          </a:p>
        </p:txBody>
      </p:sp>
      <p:sp>
        <p:nvSpPr>
          <p:cNvPr id="250" name="Google Shape;250;g14b366dd0a9_0_24"/>
          <p:cNvSpPr txBox="1"/>
          <p:nvPr/>
        </p:nvSpPr>
        <p:spPr>
          <a:xfrm>
            <a:off x="302325" y="2170075"/>
            <a:ext cx="23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68EFC8"/>
                </a:solidFill>
              </a:rPr>
              <a:t>Stage 5: Testing</a:t>
            </a:r>
            <a:endParaRPr>
              <a:solidFill>
                <a:srgbClr val="68EFC8"/>
              </a:solidFill>
            </a:endParaRPr>
          </a:p>
        </p:txBody>
      </p:sp>
      <p:sp>
        <p:nvSpPr>
          <p:cNvPr id="251" name="Google Shape;251;g14b366dd0a9_0_24"/>
          <p:cNvSpPr txBox="1"/>
          <p:nvPr/>
        </p:nvSpPr>
        <p:spPr>
          <a:xfrm>
            <a:off x="271750" y="776000"/>
            <a:ext cx="231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00E4FF"/>
                </a:solidFill>
              </a:rPr>
              <a:t>Stage 6: Maintenance</a:t>
            </a:r>
            <a:endParaRPr>
              <a:solidFill>
                <a:srgbClr val="00E4FF"/>
              </a:solidFill>
            </a:endParaRPr>
          </a:p>
        </p:txBody>
      </p:sp>
      <p:sp>
        <p:nvSpPr>
          <p:cNvPr id="252" name="Google Shape;252;g14b366dd0a9_0_24"/>
          <p:cNvSpPr txBox="1"/>
          <p:nvPr/>
        </p:nvSpPr>
        <p:spPr>
          <a:xfrm>
            <a:off x="211450" y="1119788"/>
            <a:ext cx="2440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The maintenance phase of the SDLC occurs after the product is in full operation. Maintenance of software can include software upgrades, repairs, and fixes of the software if it breaks.</a:t>
            </a:r>
            <a:endParaRPr sz="1000"/>
          </a:p>
        </p:txBody>
      </p:sp>
      <p:cxnSp>
        <p:nvCxnSpPr>
          <p:cNvPr id="253" name="Google Shape;253;g14b366dd0a9_0_24"/>
          <p:cNvCxnSpPr>
            <a:stCxn id="250" idx="3"/>
          </p:cNvCxnSpPr>
          <p:nvPr/>
        </p:nvCxnSpPr>
        <p:spPr>
          <a:xfrm rot="10800000">
            <a:off x="1828425" y="2360875"/>
            <a:ext cx="793500" cy="9300"/>
          </a:xfrm>
          <a:prstGeom prst="straightConnector1">
            <a:avLst/>
          </a:prstGeom>
          <a:noFill/>
          <a:ln w="9525" cap="flat" cmpd="sng">
            <a:solidFill>
              <a:srgbClr val="68EFC8"/>
            </a:solidFill>
            <a:prstDash val="solid"/>
            <a:round/>
            <a:headEnd type="none" w="med" len="med"/>
            <a:tailEnd type="none" w="med" len="med"/>
          </a:ln>
        </p:spPr>
      </p:cxnSp>
      <p:cxnSp>
        <p:nvCxnSpPr>
          <p:cNvPr id="254" name="Google Shape;254;g14b366dd0a9_0_24"/>
          <p:cNvCxnSpPr/>
          <p:nvPr/>
        </p:nvCxnSpPr>
        <p:spPr>
          <a:xfrm rot="10800000">
            <a:off x="2261750" y="957050"/>
            <a:ext cx="922800" cy="409200"/>
          </a:xfrm>
          <a:prstGeom prst="bentConnector3">
            <a:avLst>
              <a:gd name="adj1" fmla="val 50000"/>
            </a:avLst>
          </a:prstGeom>
          <a:noFill/>
          <a:ln w="9525" cap="flat" cmpd="sng">
            <a:solidFill>
              <a:srgbClr val="00E4FF"/>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5b50fb24a4_0_26"/>
          <p:cNvSpPr txBox="1"/>
          <p:nvPr/>
        </p:nvSpPr>
        <p:spPr>
          <a:xfrm>
            <a:off x="3216300" y="2171550"/>
            <a:ext cx="2711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latin typeface="Calibri"/>
                <a:ea typeface="Calibri"/>
                <a:cs typeface="Calibri"/>
                <a:sym typeface="Calibri"/>
              </a:rPr>
              <a:t>Organizare</a:t>
            </a:r>
            <a:endParaRPr sz="4000" b="1">
              <a:latin typeface="Calibri"/>
              <a:ea typeface="Calibri"/>
              <a:cs typeface="Calibri"/>
              <a:sym typeface="Calibri"/>
            </a:endParaRPr>
          </a:p>
        </p:txBody>
      </p:sp>
      <p:sp>
        <p:nvSpPr>
          <p:cNvPr id="260" name="Google Shape;260;g15b50fb24a4_0_26"/>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1" name="Google Shape;261;g15b50fb24a4_0_26"/>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262" name="Google Shape;262;g15b50fb24a4_0_26"/>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596b1b940c_0_268"/>
          <p:cNvSpPr txBox="1">
            <a:spLocks noGrp="1"/>
          </p:cNvSpPr>
          <p:nvPr>
            <p:ph type="title"/>
          </p:nvPr>
        </p:nvSpPr>
        <p:spPr>
          <a:xfrm>
            <a:off x="259250" y="182298"/>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Organizarea cursului și laboratoarelor</a:t>
            </a:r>
            <a:endParaRPr/>
          </a:p>
        </p:txBody>
      </p:sp>
      <p:sp>
        <p:nvSpPr>
          <p:cNvPr id="268" name="Google Shape;268;g1596b1b940c_0_268"/>
          <p:cNvSpPr txBox="1"/>
          <p:nvPr/>
        </p:nvSpPr>
        <p:spPr>
          <a:xfrm>
            <a:off x="424325" y="3596388"/>
            <a:ext cx="84759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t>Cursul are loc de două ori în fiecare săptămână, laboratorul este săptămânal pentru fiecare grupă.</a:t>
            </a:r>
            <a:endParaRPr/>
          </a:p>
          <a:p>
            <a:pPr marL="457200" lvl="0" indent="-317500" algn="l" rtl="0">
              <a:spcBef>
                <a:spcPts val="0"/>
              </a:spcBef>
              <a:spcAft>
                <a:spcPts val="0"/>
              </a:spcAft>
              <a:buSzPts val="1400"/>
              <a:buChar char="●"/>
            </a:pPr>
            <a:r>
              <a:rPr lang="en-US"/>
              <a:t>De anunțat ce vom face în săptămâna 28-29.11 în funcție de orarul stabil.</a:t>
            </a:r>
            <a:endParaRPr/>
          </a:p>
          <a:p>
            <a:pPr marL="457200" lvl="0" indent="-317500" algn="l" rtl="0">
              <a:spcBef>
                <a:spcPts val="0"/>
              </a:spcBef>
              <a:spcAft>
                <a:spcPts val="0"/>
              </a:spcAft>
              <a:buSzPts val="1400"/>
              <a:buChar char="●"/>
            </a:pPr>
            <a:r>
              <a:rPr lang="en-US"/>
              <a:t>De stabilit împreună prezentarea din sesiune după ce vă explic organizarea proiectului.</a:t>
            </a:r>
            <a:endParaRPr/>
          </a:p>
        </p:txBody>
      </p:sp>
      <p:pic>
        <p:nvPicPr>
          <p:cNvPr id="269" name="Google Shape;269;g1596b1b940c_0_268"/>
          <p:cNvPicPr preferRelativeResize="0"/>
          <p:nvPr/>
        </p:nvPicPr>
        <p:blipFill>
          <a:blip r:embed="rId3">
            <a:alphaModFix/>
          </a:blip>
          <a:stretch>
            <a:fillRect/>
          </a:stretch>
        </p:blipFill>
        <p:spPr>
          <a:xfrm>
            <a:off x="93138" y="810825"/>
            <a:ext cx="8957727" cy="2624325"/>
          </a:xfrm>
          <a:prstGeom prst="rect">
            <a:avLst/>
          </a:prstGeom>
          <a:noFill/>
          <a:ln>
            <a:noFill/>
          </a:ln>
        </p:spPr>
      </p:pic>
      <p:sp>
        <p:nvSpPr>
          <p:cNvPr id="270" name="Google Shape;270;g1596b1b940c_0_268"/>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71" name="Google Shape;271;g1596b1b940c_0_268"/>
          <p:cNvPicPr preferRelativeResize="0"/>
          <p:nvPr/>
        </p:nvPicPr>
        <p:blipFill rotWithShape="1">
          <a:blip r:embed="rId4">
            <a:alphaModFix/>
          </a:blip>
          <a:srcRect/>
          <a:stretch/>
        </p:blipFill>
        <p:spPr>
          <a:xfrm>
            <a:off x="151324" y="4588925"/>
            <a:ext cx="1332050" cy="351374"/>
          </a:xfrm>
          <a:prstGeom prst="rect">
            <a:avLst/>
          </a:prstGeom>
          <a:noFill/>
          <a:ln>
            <a:noFill/>
          </a:ln>
        </p:spPr>
      </p:pic>
      <p:sp>
        <p:nvSpPr>
          <p:cNvPr id="272" name="Google Shape;272;g1596b1b940c_0_268"/>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596b1b940c_0_276"/>
          <p:cNvSpPr txBox="1">
            <a:spLocks noGrp="1"/>
          </p:cNvSpPr>
          <p:nvPr>
            <p:ph type="title"/>
          </p:nvPr>
        </p:nvSpPr>
        <p:spPr>
          <a:xfrm>
            <a:off x="285250" y="154023"/>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Organizarea proiectului</a:t>
            </a:r>
            <a:endParaRPr/>
          </a:p>
        </p:txBody>
      </p:sp>
      <p:sp>
        <p:nvSpPr>
          <p:cNvPr id="278" name="Google Shape;278;g1596b1b940c_0_276"/>
          <p:cNvSpPr txBox="1">
            <a:spLocks noGrp="1"/>
          </p:cNvSpPr>
          <p:nvPr>
            <p:ph type="body" idx="1"/>
          </p:nvPr>
        </p:nvSpPr>
        <p:spPr>
          <a:xfrm>
            <a:off x="365800" y="904679"/>
            <a:ext cx="8412300" cy="5586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Examenul pentru Inginerie Software va consta în realizarea unui proiect software în echipă.</a:t>
            </a:r>
            <a:br>
              <a:rPr lang="en-US" sz="1100">
                <a:latin typeface="Arial"/>
                <a:ea typeface="Arial"/>
                <a:cs typeface="Arial"/>
                <a:sym typeface="Arial"/>
              </a:rPr>
            </a:br>
            <a:br>
              <a:rPr lang="en-US" sz="1100">
                <a:latin typeface="Arial"/>
                <a:ea typeface="Arial"/>
                <a:cs typeface="Arial"/>
                <a:sym typeface="Arial"/>
              </a:rPr>
            </a:br>
            <a:r>
              <a:rPr lang="en-US" sz="1100">
                <a:latin typeface="Arial"/>
                <a:ea typeface="Arial"/>
                <a:cs typeface="Arial"/>
                <a:sym typeface="Arial"/>
              </a:rPr>
              <a:t>Echipele vor fi formate din 4-6 studenți. Vă construiți singuri echipele. Membrii echipelor pot fi cross-grupe, și cross-serii. </a:t>
            </a:r>
            <a:endParaRPr sz="1100">
              <a:latin typeface="Arial"/>
              <a:ea typeface="Arial"/>
              <a:cs typeface="Arial"/>
              <a:sym typeface="Arial"/>
            </a:endParaRPr>
          </a:p>
        </p:txBody>
      </p:sp>
      <p:sp>
        <p:nvSpPr>
          <p:cNvPr id="279" name="Google Shape;279;g1596b1b940c_0_276"/>
          <p:cNvSpPr txBox="1"/>
          <p:nvPr/>
        </p:nvSpPr>
        <p:spPr>
          <a:xfrm>
            <a:off x="285250" y="1875225"/>
            <a:ext cx="2295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a:ea typeface="Calibri"/>
                <a:cs typeface="Calibri"/>
                <a:sym typeface="Calibri"/>
              </a:rPr>
              <a:t>Etapa 1</a:t>
            </a:r>
            <a:endParaRPr sz="1700" b="1">
              <a:latin typeface="Calibri"/>
              <a:ea typeface="Calibri"/>
              <a:cs typeface="Calibri"/>
              <a:sym typeface="Calibri"/>
            </a:endParaRPr>
          </a:p>
        </p:txBody>
      </p:sp>
      <p:sp>
        <p:nvSpPr>
          <p:cNvPr id="280" name="Google Shape;280;g1596b1b940c_0_276"/>
          <p:cNvSpPr txBox="1">
            <a:spLocks noGrp="1"/>
          </p:cNvSpPr>
          <p:nvPr>
            <p:ph type="body" idx="1"/>
          </p:nvPr>
        </p:nvSpPr>
        <p:spPr>
          <a:xfrm>
            <a:off x="365800" y="2447675"/>
            <a:ext cx="4146300" cy="15324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Team Formation - Pentru această etapă aveți 3 săptămâni de pe 03.10 până pe 21.10. Tot în această perioadă va trebui să vă alegeți o temă de proiect (care e subiectul proiectului vostru). Odată ce ați stabilit componența echipei, și tema proiectului, unul dintre membrii echipei va completa formularul:</a:t>
            </a:r>
            <a:br>
              <a:rPr lang="en-US" sz="1100">
                <a:latin typeface="Arial"/>
                <a:ea typeface="Arial"/>
                <a:cs typeface="Arial"/>
                <a:sym typeface="Arial"/>
              </a:rPr>
            </a:br>
            <a:br>
              <a:rPr lang="en-US" sz="1100">
                <a:latin typeface="Arial"/>
                <a:ea typeface="Arial"/>
                <a:cs typeface="Arial"/>
                <a:sym typeface="Arial"/>
              </a:rPr>
            </a:br>
            <a:r>
              <a:rPr lang="en-US" sz="11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https://forms.office.com/r/9A5qbxfJyw</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p:txBody>
      </p:sp>
      <p:pic>
        <p:nvPicPr>
          <p:cNvPr id="281" name="Google Shape;281;g1596b1b940c_0_276"/>
          <p:cNvPicPr preferRelativeResize="0"/>
          <p:nvPr/>
        </p:nvPicPr>
        <p:blipFill>
          <a:blip r:embed="rId4">
            <a:alphaModFix/>
          </a:blip>
          <a:stretch>
            <a:fillRect/>
          </a:stretch>
        </p:blipFill>
        <p:spPr>
          <a:xfrm>
            <a:off x="4512100" y="1990542"/>
            <a:ext cx="4327100" cy="2293363"/>
          </a:xfrm>
          <a:prstGeom prst="rect">
            <a:avLst/>
          </a:prstGeom>
          <a:noFill/>
          <a:ln>
            <a:noFill/>
          </a:ln>
        </p:spPr>
      </p:pic>
      <p:sp>
        <p:nvSpPr>
          <p:cNvPr id="282" name="Google Shape;282;g1596b1b940c_0_276"/>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3" name="Google Shape;283;g1596b1b940c_0_276"/>
          <p:cNvPicPr preferRelativeResize="0"/>
          <p:nvPr/>
        </p:nvPicPr>
        <p:blipFill rotWithShape="1">
          <a:blip r:embed="rId5">
            <a:alphaModFix/>
          </a:blip>
          <a:srcRect/>
          <a:stretch/>
        </p:blipFill>
        <p:spPr>
          <a:xfrm>
            <a:off x="151324" y="4588925"/>
            <a:ext cx="1332050" cy="351374"/>
          </a:xfrm>
          <a:prstGeom prst="rect">
            <a:avLst/>
          </a:prstGeom>
          <a:noFill/>
          <a:ln>
            <a:noFill/>
          </a:ln>
        </p:spPr>
      </p:pic>
      <p:sp>
        <p:nvSpPr>
          <p:cNvPr id="284" name="Google Shape;284;g1596b1b940c_0_276"/>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5b50fb24a4_0_7"/>
          <p:cNvSpPr txBox="1">
            <a:spLocks noGrp="1"/>
          </p:cNvSpPr>
          <p:nvPr>
            <p:ph type="title"/>
          </p:nvPr>
        </p:nvSpPr>
        <p:spPr>
          <a:xfrm>
            <a:off x="285250" y="154023"/>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Organizarea proiectului</a:t>
            </a:r>
            <a:endParaRPr/>
          </a:p>
        </p:txBody>
      </p:sp>
      <p:sp>
        <p:nvSpPr>
          <p:cNvPr id="290" name="Google Shape;290;g15b50fb24a4_0_7"/>
          <p:cNvSpPr txBox="1"/>
          <p:nvPr/>
        </p:nvSpPr>
        <p:spPr>
          <a:xfrm>
            <a:off x="285250" y="985200"/>
            <a:ext cx="2295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a:ea typeface="Calibri"/>
                <a:cs typeface="Calibri"/>
                <a:sym typeface="Calibri"/>
              </a:rPr>
              <a:t>Etapa 2</a:t>
            </a:r>
            <a:endParaRPr sz="1700" b="1">
              <a:latin typeface="Calibri"/>
              <a:ea typeface="Calibri"/>
              <a:cs typeface="Calibri"/>
              <a:sym typeface="Calibri"/>
            </a:endParaRPr>
          </a:p>
        </p:txBody>
      </p:sp>
      <p:sp>
        <p:nvSpPr>
          <p:cNvPr id="291" name="Google Shape;291;g15b50fb24a4_0_7"/>
          <p:cNvSpPr txBox="1">
            <a:spLocks noGrp="1"/>
          </p:cNvSpPr>
          <p:nvPr>
            <p:ph type="body" idx="1"/>
          </p:nvPr>
        </p:nvSpPr>
        <p:spPr>
          <a:xfrm>
            <a:off x="365800" y="1633100"/>
            <a:ext cx="8306700" cy="13377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Project Analysis - veți face setup-ul al proiectului (repoul de GitHub, tool-urile de dezvoltare, eventual să vă asigurați că puteți pe cât posibil să lucrați toți pe toate componentele proiectului). </a:t>
            </a:r>
            <a:br>
              <a:rPr lang="en-US" sz="1100">
                <a:latin typeface="Arial"/>
                <a:ea typeface="Arial"/>
                <a:cs typeface="Arial"/>
                <a:sym typeface="Arial"/>
              </a:rPr>
            </a:b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Vom folosi și classroom.github.com dar pentru care va voi da linkul de join în săptămâna 2. Deci, vă rog nu creați un repo până atunci.</a:t>
            </a:r>
            <a:br>
              <a:rPr lang="en-US" sz="1100">
                <a:latin typeface="Arial"/>
                <a:ea typeface="Arial"/>
                <a:cs typeface="Arial"/>
                <a:sym typeface="Arial"/>
              </a:rPr>
            </a:br>
            <a:br>
              <a:rPr lang="en-US" sz="1100">
                <a:latin typeface="Arial"/>
                <a:ea typeface="Arial"/>
                <a:cs typeface="Arial"/>
                <a:sym typeface="Arial"/>
              </a:rPr>
            </a:br>
            <a:r>
              <a:rPr lang="en-US" sz="1100">
                <a:latin typeface="Arial"/>
                <a:ea typeface="Arial"/>
                <a:cs typeface="Arial"/>
                <a:sym typeface="Arial"/>
              </a:rPr>
              <a:t>De asemenea veți parcurge etapa de discovery al proiectului. Aceasta etapa este definita sub forma a doua sprinturi. </a:t>
            </a:r>
            <a:br>
              <a:rPr lang="en-US" sz="1100">
                <a:latin typeface="Arial"/>
                <a:ea typeface="Arial"/>
                <a:cs typeface="Arial"/>
                <a:sym typeface="Arial"/>
              </a:rPr>
            </a:br>
            <a:endParaRPr sz="1100">
              <a:latin typeface="Arial"/>
              <a:ea typeface="Arial"/>
              <a:cs typeface="Arial"/>
              <a:sym typeface="Arial"/>
            </a:endParaRPr>
          </a:p>
        </p:txBody>
      </p:sp>
      <p:sp>
        <p:nvSpPr>
          <p:cNvPr id="292" name="Google Shape;292;g15b50fb24a4_0_7"/>
          <p:cNvSpPr txBox="1"/>
          <p:nvPr/>
        </p:nvSpPr>
        <p:spPr>
          <a:xfrm>
            <a:off x="285250" y="3051650"/>
            <a:ext cx="8492142" cy="446246"/>
          </a:xfrm>
          <a:prstGeom prst="rect">
            <a:avLst/>
          </a:prstGeom>
          <a:noFill/>
          <a:ln>
            <a:noFill/>
          </a:ln>
        </p:spPr>
        <p:txBody>
          <a:bodyPr spcFirstLastPara="1" wrap="square" lIns="91425" tIns="91425" rIns="91425" bIns="91425" anchor="t" anchorCtr="0">
            <a:spAutoFit/>
          </a:bodyPr>
          <a:lstStyle/>
          <a:p>
            <a:r>
              <a:rPr lang="en-US" sz="1700" b="1" err="1">
                <a:latin typeface="Calibri"/>
                <a:ea typeface="Calibri"/>
                <a:cs typeface="Calibri"/>
                <a:sym typeface="Calibri"/>
              </a:rPr>
              <a:t>Livrabil</a:t>
            </a:r>
            <a:r>
              <a:rPr lang="en-US" sz="1700" b="1">
                <a:latin typeface="Calibri"/>
                <a:ea typeface="Calibri"/>
                <a:cs typeface="Calibri"/>
                <a:sym typeface="Calibri"/>
              </a:rPr>
              <a:t> </a:t>
            </a:r>
            <a:r>
              <a:rPr lang="en-US" sz="1700" b="1" err="1">
                <a:latin typeface="Calibri"/>
                <a:ea typeface="Calibri"/>
                <a:cs typeface="Calibri"/>
                <a:sym typeface="Calibri"/>
              </a:rPr>
              <a:t>intermediar</a:t>
            </a:r>
            <a:r>
              <a:rPr lang="en-US" sz="1700" b="1">
                <a:latin typeface="Calibri"/>
                <a:ea typeface="Calibri"/>
                <a:cs typeface="Calibri"/>
                <a:sym typeface="Calibri"/>
              </a:rPr>
              <a:t> - </a:t>
            </a:r>
            <a:r>
              <a:rPr lang="en-US" sz="1700" b="1" err="1">
                <a:latin typeface="Calibri"/>
                <a:ea typeface="Calibri"/>
                <a:cs typeface="Calibri"/>
                <a:sym typeface="Calibri"/>
              </a:rPr>
              <a:t>explicat</a:t>
            </a:r>
            <a:r>
              <a:rPr lang="en-US" sz="1700" b="1">
                <a:latin typeface="Calibri"/>
                <a:ea typeface="Calibri"/>
                <a:cs typeface="Calibri"/>
                <a:sym typeface="Calibri"/>
              </a:rPr>
              <a:t> pe slide-urile </a:t>
            </a:r>
            <a:r>
              <a:rPr lang="en-US" sz="1700" b="1" err="1">
                <a:latin typeface="Calibri"/>
                <a:ea typeface="Calibri"/>
                <a:cs typeface="Calibri"/>
                <a:sym typeface="Calibri"/>
              </a:rPr>
              <a:t>următoare</a:t>
            </a:r>
            <a:r>
              <a:rPr lang="en-US" sz="1700" b="1">
                <a:latin typeface="Calibri"/>
                <a:ea typeface="Calibri"/>
                <a:cs typeface="Calibri"/>
                <a:sym typeface="Calibri"/>
              </a:rPr>
              <a:t> </a:t>
            </a:r>
            <a:r>
              <a:rPr lang="en-US" b="1">
                <a:ea typeface="Calibri"/>
                <a:sym typeface="Calibri"/>
              </a:rPr>
              <a:t>Deadline: 29.11.2022 </a:t>
            </a:r>
            <a:r>
              <a:rPr lang="en-US" b="1" err="1">
                <a:ea typeface="Calibri"/>
                <a:sym typeface="Calibri"/>
              </a:rPr>
              <a:t>ora</a:t>
            </a:r>
            <a:r>
              <a:rPr lang="en-US" b="1">
                <a:ea typeface="Calibri"/>
                <a:sym typeface="Calibri"/>
              </a:rPr>
              <a:t> 12:00</a:t>
            </a:r>
            <a:endParaRPr lang="en-US" b="1">
              <a:latin typeface="Calibri"/>
              <a:ea typeface="Calibri"/>
              <a:cs typeface="Calibri"/>
            </a:endParaRPr>
          </a:p>
        </p:txBody>
      </p:sp>
      <p:sp>
        <p:nvSpPr>
          <p:cNvPr id="293" name="Google Shape;293;g15b50fb24a4_0_7"/>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94" name="Google Shape;294;g15b50fb24a4_0_7"/>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295" name="Google Shape;295;g15b50fb24a4_0_7"/>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1993500" cy="351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2"/>
          <p:cNvSpPr/>
          <p:nvPr/>
        </p:nvSpPr>
        <p:spPr>
          <a:xfrm>
            <a:off x="1514894" y="1079182"/>
            <a:ext cx="5398770" cy="1926589"/>
          </a:xfrm>
          <a:custGeom>
            <a:avLst/>
            <a:gdLst/>
            <a:ahLst/>
            <a:cxnLst/>
            <a:rect l="l" t="t" r="r" b="b"/>
            <a:pathLst>
              <a:path w="5398770" h="1926589" extrusionOk="0">
                <a:moveTo>
                  <a:pt x="1514132" y="1682496"/>
                </a:moveTo>
                <a:lnTo>
                  <a:pt x="0" y="1682496"/>
                </a:lnTo>
                <a:lnTo>
                  <a:pt x="0" y="1926336"/>
                </a:lnTo>
                <a:lnTo>
                  <a:pt x="1514132" y="1926336"/>
                </a:lnTo>
                <a:lnTo>
                  <a:pt x="1514132" y="1682496"/>
                </a:lnTo>
                <a:close/>
              </a:path>
              <a:path w="5398770" h="1926589" extrusionOk="0">
                <a:moveTo>
                  <a:pt x="1667510" y="1402080"/>
                </a:moveTo>
                <a:lnTo>
                  <a:pt x="0" y="1402080"/>
                </a:lnTo>
                <a:lnTo>
                  <a:pt x="0" y="1645920"/>
                </a:lnTo>
                <a:lnTo>
                  <a:pt x="1667510" y="1645920"/>
                </a:lnTo>
                <a:lnTo>
                  <a:pt x="1667510" y="1402080"/>
                </a:lnTo>
                <a:close/>
              </a:path>
              <a:path w="5398770" h="1926589" extrusionOk="0">
                <a:moveTo>
                  <a:pt x="1816011" y="0"/>
                </a:moveTo>
                <a:lnTo>
                  <a:pt x="0" y="0"/>
                </a:lnTo>
                <a:lnTo>
                  <a:pt x="0" y="243840"/>
                </a:lnTo>
                <a:lnTo>
                  <a:pt x="1816011" y="243840"/>
                </a:lnTo>
                <a:lnTo>
                  <a:pt x="1816011" y="0"/>
                </a:lnTo>
                <a:close/>
              </a:path>
              <a:path w="5398770" h="1926589" extrusionOk="0">
                <a:moveTo>
                  <a:pt x="2268029" y="560832"/>
                </a:moveTo>
                <a:lnTo>
                  <a:pt x="0" y="560832"/>
                </a:lnTo>
                <a:lnTo>
                  <a:pt x="0" y="804672"/>
                </a:lnTo>
                <a:lnTo>
                  <a:pt x="2268029" y="804672"/>
                </a:lnTo>
                <a:lnTo>
                  <a:pt x="2268029" y="560832"/>
                </a:lnTo>
                <a:close/>
              </a:path>
              <a:path w="5398770" h="1926589" extrusionOk="0">
                <a:moveTo>
                  <a:pt x="2447010" y="1121664"/>
                </a:moveTo>
                <a:lnTo>
                  <a:pt x="0" y="1121664"/>
                </a:lnTo>
                <a:lnTo>
                  <a:pt x="0" y="1365504"/>
                </a:lnTo>
                <a:lnTo>
                  <a:pt x="2447010" y="1365504"/>
                </a:lnTo>
                <a:lnTo>
                  <a:pt x="2447010" y="1121664"/>
                </a:lnTo>
                <a:close/>
              </a:path>
              <a:path w="5398770" h="1926589" extrusionOk="0">
                <a:moveTo>
                  <a:pt x="2586774" y="841248"/>
                </a:moveTo>
                <a:lnTo>
                  <a:pt x="0" y="841248"/>
                </a:lnTo>
                <a:lnTo>
                  <a:pt x="0" y="1085088"/>
                </a:lnTo>
                <a:lnTo>
                  <a:pt x="2586774" y="1085088"/>
                </a:lnTo>
                <a:lnTo>
                  <a:pt x="2586774" y="841248"/>
                </a:lnTo>
                <a:close/>
              </a:path>
              <a:path w="5398770" h="1926589" extrusionOk="0">
                <a:moveTo>
                  <a:pt x="5398376" y="280416"/>
                </a:moveTo>
                <a:lnTo>
                  <a:pt x="0" y="280416"/>
                </a:lnTo>
                <a:lnTo>
                  <a:pt x="0" y="524256"/>
                </a:lnTo>
                <a:lnTo>
                  <a:pt x="5398376" y="524256"/>
                </a:lnTo>
                <a:lnTo>
                  <a:pt x="5398376" y="280416"/>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2"/>
          <p:cNvSpPr txBox="1"/>
          <p:nvPr/>
        </p:nvSpPr>
        <p:spPr>
          <a:xfrm>
            <a:off x="1500946" y="854446"/>
            <a:ext cx="5426700" cy="2278200"/>
          </a:xfrm>
          <a:prstGeom prst="rect">
            <a:avLst/>
          </a:prstGeom>
          <a:noFill/>
          <a:ln>
            <a:noFill/>
          </a:ln>
        </p:spPr>
        <p:txBody>
          <a:bodyPr spcFirstLastPara="1" wrap="square" lIns="0" tIns="48875" rIns="0" bIns="0" anchor="t" anchorCtr="0">
            <a:spAutoFit/>
          </a:bodyPr>
          <a:lstStyle/>
          <a:p>
            <a:pPr marL="457200" marR="0" lvl="0" indent="-330200" algn="l" rtl="0">
              <a:lnSpc>
                <a:spcPct val="115000"/>
              </a:lnSpc>
              <a:spcBef>
                <a:spcPts val="0"/>
              </a:spcBef>
              <a:spcAft>
                <a:spcPts val="0"/>
              </a:spcAft>
              <a:buClr>
                <a:schemeClr val="dk1"/>
              </a:buClr>
              <a:buSzPts val="1600"/>
              <a:buFont typeface="Verdana"/>
              <a:buAutoNum type="arabicPeriod"/>
            </a:pPr>
            <a:r>
              <a:rPr lang="en-US" sz="1600" i="1">
                <a:solidFill>
                  <a:schemeClr val="dk1"/>
                </a:solidFill>
                <a:latin typeface="Verdana"/>
                <a:ea typeface="Verdana"/>
                <a:cs typeface="Verdana"/>
                <a:sym typeface="Verdana"/>
              </a:rPr>
              <a:t>What is Software Engineering?</a:t>
            </a:r>
            <a:endParaRPr sz="1600" i="1">
              <a:solidFill>
                <a:schemeClr val="dk1"/>
              </a:solidFill>
              <a:latin typeface="Verdana"/>
              <a:ea typeface="Verdana"/>
              <a:cs typeface="Verdana"/>
              <a:sym typeface="Verdana"/>
            </a:endParaRPr>
          </a:p>
          <a:p>
            <a:pPr marL="457200" marR="0" lvl="0" indent="-330200" algn="l" rtl="0">
              <a:lnSpc>
                <a:spcPct val="115000"/>
              </a:lnSpc>
              <a:spcBef>
                <a:spcPts val="0"/>
              </a:spcBef>
              <a:spcAft>
                <a:spcPts val="0"/>
              </a:spcAft>
              <a:buClr>
                <a:schemeClr val="dk1"/>
              </a:buClr>
              <a:buSzPts val="1600"/>
              <a:buFont typeface="Verdana"/>
              <a:buAutoNum type="arabicPeriod"/>
            </a:pPr>
            <a:r>
              <a:rPr lang="en-US" sz="1600" i="1">
                <a:solidFill>
                  <a:schemeClr val="dk1"/>
                </a:solidFill>
                <a:latin typeface="Verdana"/>
                <a:ea typeface="Verdana"/>
                <a:cs typeface="Verdana"/>
                <a:sym typeface="Verdana"/>
              </a:rPr>
              <a:t>Ce vom invata</a:t>
            </a:r>
            <a:endParaRPr sz="1600" i="1">
              <a:solidFill>
                <a:schemeClr val="dk1"/>
              </a:solidFill>
              <a:latin typeface="Verdana"/>
              <a:ea typeface="Verdana"/>
              <a:cs typeface="Verdana"/>
              <a:sym typeface="Verdana"/>
            </a:endParaRPr>
          </a:p>
          <a:p>
            <a:pPr marL="914400" marR="0" lvl="1" indent="-330200" algn="l" rtl="0">
              <a:lnSpc>
                <a:spcPct val="115000"/>
              </a:lnSpc>
              <a:spcBef>
                <a:spcPts val="0"/>
              </a:spcBef>
              <a:spcAft>
                <a:spcPts val="0"/>
              </a:spcAft>
              <a:buClr>
                <a:schemeClr val="dk1"/>
              </a:buClr>
              <a:buSzPts val="1600"/>
              <a:buFont typeface="Verdana"/>
              <a:buAutoNum type="alphaLcPeriod"/>
            </a:pPr>
            <a:r>
              <a:rPr lang="en-US" sz="1600" i="1">
                <a:solidFill>
                  <a:schemeClr val="dk1"/>
                </a:solidFill>
                <a:latin typeface="Verdana"/>
                <a:ea typeface="Verdana"/>
                <a:cs typeface="Verdana"/>
                <a:sym typeface="Verdana"/>
              </a:rPr>
              <a:t>Project definition and characteristics</a:t>
            </a:r>
            <a:endParaRPr sz="1600" i="1">
              <a:solidFill>
                <a:schemeClr val="dk1"/>
              </a:solidFill>
              <a:latin typeface="Verdana"/>
              <a:ea typeface="Verdana"/>
              <a:cs typeface="Verdana"/>
              <a:sym typeface="Verdana"/>
            </a:endParaRPr>
          </a:p>
          <a:p>
            <a:pPr marL="914400" marR="0" lvl="1" indent="-330200" algn="l" rtl="0">
              <a:lnSpc>
                <a:spcPct val="115000"/>
              </a:lnSpc>
              <a:spcBef>
                <a:spcPts val="0"/>
              </a:spcBef>
              <a:spcAft>
                <a:spcPts val="0"/>
              </a:spcAft>
              <a:buClr>
                <a:schemeClr val="dk1"/>
              </a:buClr>
              <a:buSzPts val="1600"/>
              <a:buFont typeface="Verdana"/>
              <a:buAutoNum type="alphaLcPeriod"/>
            </a:pPr>
            <a:r>
              <a:rPr lang="en-US" sz="1600" i="1">
                <a:solidFill>
                  <a:schemeClr val="dk1"/>
                </a:solidFill>
                <a:latin typeface="Verdana"/>
                <a:ea typeface="Verdana"/>
                <a:cs typeface="Verdana"/>
                <a:sym typeface="Verdana"/>
              </a:rPr>
              <a:t>Product definition and attributes</a:t>
            </a:r>
            <a:endParaRPr sz="1600" i="1">
              <a:solidFill>
                <a:schemeClr val="dk1"/>
              </a:solidFill>
              <a:latin typeface="Verdana"/>
              <a:ea typeface="Verdana"/>
              <a:cs typeface="Verdana"/>
              <a:sym typeface="Verdana"/>
            </a:endParaRPr>
          </a:p>
          <a:p>
            <a:pPr marL="914400" lvl="1" indent="-330200" algn="l" rtl="0">
              <a:lnSpc>
                <a:spcPct val="115000"/>
              </a:lnSpc>
              <a:spcBef>
                <a:spcPts val="0"/>
              </a:spcBef>
              <a:spcAft>
                <a:spcPts val="0"/>
              </a:spcAft>
              <a:buClr>
                <a:schemeClr val="dk1"/>
              </a:buClr>
              <a:buSzPts val="1600"/>
              <a:buFont typeface="Verdana"/>
              <a:buAutoNum type="alphaLcPeriod"/>
            </a:pPr>
            <a:r>
              <a:rPr lang="en-US" sz="1600" i="1">
                <a:solidFill>
                  <a:schemeClr val="dk1"/>
                </a:solidFill>
                <a:latin typeface="Verdana"/>
                <a:ea typeface="Verdana"/>
                <a:cs typeface="Verdana"/>
                <a:sym typeface="Verdana"/>
              </a:rPr>
              <a:t>Software Development Lifecycle Overview</a:t>
            </a:r>
            <a:endParaRPr sz="1600" i="1">
              <a:solidFill>
                <a:schemeClr val="dk1"/>
              </a:solidFill>
              <a:latin typeface="Verdana"/>
              <a:ea typeface="Verdana"/>
              <a:cs typeface="Verdana"/>
              <a:sym typeface="Verdana"/>
            </a:endParaRPr>
          </a:p>
          <a:p>
            <a:pPr marL="457200" marR="0" lvl="0" indent="-330200" algn="l" rtl="0">
              <a:lnSpc>
                <a:spcPct val="115000"/>
              </a:lnSpc>
              <a:spcBef>
                <a:spcPts val="0"/>
              </a:spcBef>
              <a:spcAft>
                <a:spcPts val="0"/>
              </a:spcAft>
              <a:buClr>
                <a:schemeClr val="dk1"/>
              </a:buClr>
              <a:buSzPts val="1600"/>
              <a:buFont typeface="Verdana"/>
              <a:buAutoNum type="arabicPeriod"/>
            </a:pPr>
            <a:r>
              <a:rPr lang="en-US" sz="1600" i="1">
                <a:solidFill>
                  <a:schemeClr val="dk1"/>
                </a:solidFill>
                <a:latin typeface="Verdana"/>
                <a:ea typeface="Verdana"/>
                <a:cs typeface="Verdana"/>
                <a:sym typeface="Verdana"/>
              </a:rPr>
              <a:t>Organizarea didactica</a:t>
            </a:r>
            <a:endParaRPr sz="1600" i="1">
              <a:solidFill>
                <a:schemeClr val="dk1"/>
              </a:solidFill>
              <a:latin typeface="Verdana"/>
              <a:ea typeface="Verdana"/>
              <a:cs typeface="Verdana"/>
              <a:sym typeface="Verdana"/>
            </a:endParaRPr>
          </a:p>
          <a:p>
            <a:pPr marL="457200" marR="0" lvl="0" indent="-330200" algn="l" rtl="0">
              <a:lnSpc>
                <a:spcPct val="115000"/>
              </a:lnSpc>
              <a:spcBef>
                <a:spcPts val="0"/>
              </a:spcBef>
              <a:spcAft>
                <a:spcPts val="0"/>
              </a:spcAft>
              <a:buClr>
                <a:schemeClr val="dk1"/>
              </a:buClr>
              <a:buSzPts val="1600"/>
              <a:buFont typeface="Verdana"/>
              <a:buAutoNum type="arabicPeriod"/>
            </a:pPr>
            <a:r>
              <a:rPr lang="en-US" sz="1600" i="1">
                <a:solidFill>
                  <a:schemeClr val="dk1"/>
                </a:solidFill>
                <a:latin typeface="Verdana"/>
                <a:ea typeface="Verdana"/>
                <a:cs typeface="Verdana"/>
                <a:sym typeface="Verdana"/>
              </a:rPr>
              <a:t>Evaluarea</a:t>
            </a:r>
            <a:endParaRPr sz="1600" i="1">
              <a:solidFill>
                <a:schemeClr val="dk1"/>
              </a:solidFill>
              <a:latin typeface="Verdana"/>
              <a:ea typeface="Verdana"/>
              <a:cs typeface="Verdana"/>
              <a:sym typeface="Verdana"/>
            </a:endParaRPr>
          </a:p>
          <a:p>
            <a:pPr marL="457200" marR="0" lvl="0" indent="-330200" algn="l" rtl="0">
              <a:lnSpc>
                <a:spcPct val="115000"/>
              </a:lnSpc>
              <a:spcBef>
                <a:spcPts val="0"/>
              </a:spcBef>
              <a:spcAft>
                <a:spcPts val="0"/>
              </a:spcAft>
              <a:buClr>
                <a:schemeClr val="dk1"/>
              </a:buClr>
              <a:buSzPts val="1600"/>
              <a:buFont typeface="Verdana"/>
              <a:buAutoNum type="arabicPeriod"/>
            </a:pPr>
            <a:r>
              <a:rPr lang="en-US" sz="1600" i="1">
                <a:solidFill>
                  <a:schemeClr val="dk1"/>
                </a:solidFill>
                <a:latin typeface="Verdana"/>
                <a:ea typeface="Verdana"/>
                <a:cs typeface="Verdana"/>
                <a:sym typeface="Verdana"/>
              </a:rPr>
              <a:t>Q&amp;A</a:t>
            </a:r>
            <a:endParaRPr sz="1600" i="1">
              <a:solidFill>
                <a:schemeClr val="dk1"/>
              </a:solidFill>
              <a:latin typeface="Verdana"/>
              <a:ea typeface="Verdana"/>
              <a:cs typeface="Verdana"/>
              <a:sym typeface="Verdana"/>
            </a:endParaRPr>
          </a:p>
        </p:txBody>
      </p:sp>
      <p:sp>
        <p:nvSpPr>
          <p:cNvPr id="65" name="Google Shape;65;p2"/>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pic>
        <p:nvPicPr>
          <p:cNvPr id="66" name="Google Shape;66;p2"/>
          <p:cNvPicPr preferRelativeResize="0"/>
          <p:nvPr/>
        </p:nvPicPr>
        <p:blipFill rotWithShape="1">
          <a:blip r:embed="rId3">
            <a:alphaModFix/>
          </a:blip>
          <a:srcRect/>
          <a:stretch/>
        </p:blipFill>
        <p:spPr>
          <a:xfrm>
            <a:off x="151324" y="4588925"/>
            <a:ext cx="1332050" cy="3513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5b50fb24a4_0_17"/>
          <p:cNvSpPr txBox="1"/>
          <p:nvPr/>
        </p:nvSpPr>
        <p:spPr>
          <a:xfrm>
            <a:off x="285250" y="710950"/>
            <a:ext cx="2295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alibri"/>
                <a:ea typeface="Calibri"/>
                <a:cs typeface="Calibri"/>
                <a:sym typeface="Calibri"/>
              </a:rPr>
              <a:t>Etapa 3</a:t>
            </a:r>
            <a:endParaRPr sz="1700" b="1">
              <a:latin typeface="Calibri"/>
              <a:ea typeface="Calibri"/>
              <a:cs typeface="Calibri"/>
              <a:sym typeface="Calibri"/>
            </a:endParaRPr>
          </a:p>
        </p:txBody>
      </p:sp>
      <p:sp>
        <p:nvSpPr>
          <p:cNvPr id="301" name="Google Shape;301;g15b50fb24a4_0_17"/>
          <p:cNvSpPr txBox="1">
            <a:spLocks noGrp="1"/>
          </p:cNvSpPr>
          <p:nvPr>
            <p:ph type="body" idx="1"/>
          </p:nvPr>
        </p:nvSpPr>
        <p:spPr>
          <a:xfrm>
            <a:off x="380325" y="1157350"/>
            <a:ext cx="8306700" cy="5586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Project Development - veți dezvolta aplicația propriu-zisă. Veți defini sprinturi de dezvoltare, în care veți distribui backlogul dezvoltat în etapa anterioară.</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p:txBody>
      </p:sp>
      <p:sp>
        <p:nvSpPr>
          <p:cNvPr id="302" name="Google Shape;302;g15b50fb24a4_0_17"/>
          <p:cNvSpPr txBox="1">
            <a:spLocks noGrp="1"/>
          </p:cNvSpPr>
          <p:nvPr>
            <p:ph type="title"/>
          </p:nvPr>
        </p:nvSpPr>
        <p:spPr>
          <a:xfrm>
            <a:off x="285250" y="154023"/>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Organizarea proiectului</a:t>
            </a:r>
            <a:endParaRPr/>
          </a:p>
        </p:txBody>
      </p:sp>
      <p:pic>
        <p:nvPicPr>
          <p:cNvPr id="303" name="Google Shape;303;g15b50fb24a4_0_17" title="Chart"/>
          <p:cNvPicPr preferRelativeResize="0"/>
          <p:nvPr/>
        </p:nvPicPr>
        <p:blipFill>
          <a:blip r:embed="rId3">
            <a:alphaModFix/>
          </a:blip>
          <a:stretch>
            <a:fillRect/>
          </a:stretch>
        </p:blipFill>
        <p:spPr>
          <a:xfrm>
            <a:off x="4882650" y="1715950"/>
            <a:ext cx="3673799" cy="2469987"/>
          </a:xfrm>
          <a:prstGeom prst="rect">
            <a:avLst/>
          </a:prstGeom>
          <a:noFill/>
          <a:ln>
            <a:noFill/>
          </a:ln>
        </p:spPr>
      </p:pic>
      <p:sp>
        <p:nvSpPr>
          <p:cNvPr id="304" name="Google Shape;304;g15b50fb24a4_0_17"/>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05" name="Google Shape;305;g15b50fb24a4_0_17"/>
          <p:cNvPicPr preferRelativeResize="0"/>
          <p:nvPr/>
        </p:nvPicPr>
        <p:blipFill rotWithShape="1">
          <a:blip r:embed="rId4">
            <a:alphaModFix/>
          </a:blip>
          <a:srcRect/>
          <a:stretch/>
        </p:blipFill>
        <p:spPr>
          <a:xfrm>
            <a:off x="151324" y="4588925"/>
            <a:ext cx="1332050" cy="351374"/>
          </a:xfrm>
          <a:prstGeom prst="rect">
            <a:avLst/>
          </a:prstGeom>
          <a:noFill/>
          <a:ln>
            <a:noFill/>
          </a:ln>
        </p:spPr>
      </p:pic>
      <p:sp>
        <p:nvSpPr>
          <p:cNvPr id="306" name="Google Shape;306;g15b50fb24a4_0_17"/>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307" name="Google Shape;307;g15b50fb24a4_0_17"/>
          <p:cNvSpPr txBox="1"/>
          <p:nvPr/>
        </p:nvSpPr>
        <p:spPr>
          <a:xfrm>
            <a:off x="427875" y="1732650"/>
            <a:ext cx="4226100" cy="2031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US" sz="1200">
                <a:latin typeface="Calibri"/>
                <a:ea typeface="Calibri"/>
                <a:cs typeface="Calibri"/>
                <a:sym typeface="Calibri"/>
              </a:rPr>
              <a:t>Vom evalua Sprint-ul 1 și 2 pentru toată lumea ca parte a livrabilului intermediar.</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US" sz="1200">
                <a:latin typeface="Calibri"/>
                <a:ea typeface="Calibri"/>
                <a:cs typeface="Calibri"/>
                <a:sym typeface="Calibri"/>
              </a:rPr>
              <a:t>Dintre sprinturile de DEV(3-6), la final alegeți 3 cele mai „reușite” sprinturi ale voastre spre a fi evaluate.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US" sz="1200">
                <a:latin typeface="Calibri"/>
                <a:ea typeface="Calibri"/>
                <a:cs typeface="Calibri"/>
                <a:sym typeface="Calibri"/>
              </a:rPr>
              <a:t>Am definit sprintul 5 ca fiind opțional - la alegerea voastră dacă vreți să lucrați în vacanța de iarnă, dar dacă veți rezolva issue-uri în această perioadă, le veți asocia acestui sprint.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US" sz="1200">
                <a:latin typeface="Calibri"/>
                <a:ea typeface="Calibri"/>
                <a:cs typeface="Calibri"/>
                <a:sym typeface="Calibri"/>
              </a:rPr>
              <a:t>Pe timpul sesiunii în funcție de cum poziționăm examenul vom defini un Hardening Sprint.</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5d6e5b40e8_0_0"/>
          <p:cNvSpPr txBox="1">
            <a:spLocks noGrp="1"/>
          </p:cNvSpPr>
          <p:nvPr>
            <p:ph type="title"/>
          </p:nvPr>
        </p:nvSpPr>
        <p:spPr>
          <a:xfrm>
            <a:off x="285250" y="183148"/>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Examen</a:t>
            </a:r>
            <a:endParaRPr/>
          </a:p>
        </p:txBody>
      </p:sp>
      <p:sp>
        <p:nvSpPr>
          <p:cNvPr id="313" name="Google Shape;313;g15d6e5b40e8_0_0"/>
          <p:cNvSpPr txBox="1">
            <a:spLocks noGrp="1"/>
          </p:cNvSpPr>
          <p:nvPr>
            <p:ph type="body" idx="1"/>
          </p:nvPr>
        </p:nvSpPr>
        <p:spPr>
          <a:xfrm>
            <a:off x="365800" y="1026579"/>
            <a:ext cx="84123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Examenul va consta în evaluare proiectului pe care l-ați realizat</a:t>
            </a:r>
            <a:endParaRPr/>
          </a:p>
        </p:txBody>
      </p:sp>
      <p:sp>
        <p:nvSpPr>
          <p:cNvPr id="314" name="Google Shape;314;g15d6e5b40e8_0_0"/>
          <p:cNvSpPr txBox="1"/>
          <p:nvPr/>
        </p:nvSpPr>
        <p:spPr>
          <a:xfrm>
            <a:off x="365800" y="1500225"/>
            <a:ext cx="8531100" cy="1886640"/>
          </a:xfrm>
          <a:prstGeom prst="rect">
            <a:avLst/>
          </a:prstGeom>
          <a:noFill/>
          <a:ln>
            <a:noFill/>
          </a:ln>
        </p:spPr>
        <p:txBody>
          <a:bodyPr spcFirstLastPara="1" wrap="square" lIns="91425" tIns="91425" rIns="91425" bIns="91425" anchor="t" anchorCtr="0">
            <a:spAutoFit/>
          </a:bodyPr>
          <a:lstStyle/>
          <a:p>
            <a:pPr marL="457200" indent="-317500">
              <a:buSzPts val="1400"/>
              <a:buFont typeface="Calibri"/>
              <a:buChar char="●"/>
            </a:pPr>
            <a:r>
              <a:rPr lang="en-US" err="1">
                <a:latin typeface="Calibri"/>
                <a:ea typeface="Calibri"/>
                <a:cs typeface="Calibri"/>
                <a:sym typeface="Calibri"/>
              </a:rPr>
              <a:t>Livrabil</a:t>
            </a:r>
            <a:r>
              <a:rPr lang="en-US">
                <a:latin typeface="Calibri"/>
                <a:ea typeface="Calibri"/>
                <a:cs typeface="Calibri"/>
                <a:sym typeface="Calibri"/>
              </a:rPr>
              <a:t> </a:t>
            </a:r>
            <a:r>
              <a:rPr lang="en-US" err="1">
                <a:latin typeface="Calibri"/>
                <a:ea typeface="Calibri"/>
                <a:cs typeface="Calibri"/>
                <a:sym typeface="Calibri"/>
              </a:rPr>
              <a:t>Intermediar</a:t>
            </a:r>
            <a:r>
              <a:rPr lang="en-US">
                <a:latin typeface="Calibri"/>
                <a:ea typeface="Calibri"/>
                <a:cs typeface="Calibri"/>
                <a:sym typeface="Calibri"/>
              </a:rPr>
              <a:t> ( 40 </a:t>
            </a:r>
            <a:r>
              <a:rPr lang="en-US" err="1">
                <a:latin typeface="Calibri"/>
                <a:ea typeface="Calibri"/>
                <a:cs typeface="Calibri"/>
                <a:sym typeface="Calibri"/>
              </a:rPr>
              <a:t>puncte</a:t>
            </a:r>
            <a:r>
              <a:rPr lang="en-US">
                <a:latin typeface="Calibri"/>
                <a:ea typeface="Calibri"/>
                <a:cs typeface="Calibri"/>
                <a:sym typeface="Calibri"/>
              </a:rPr>
              <a:t> sub </a:t>
            </a:r>
            <a:r>
              <a:rPr lang="en-US" err="1">
                <a:latin typeface="Calibri"/>
                <a:ea typeface="Calibri"/>
                <a:cs typeface="Calibri"/>
                <a:sym typeface="Calibri"/>
              </a:rPr>
              <a:t>rezerva</a:t>
            </a:r>
            <a:r>
              <a:rPr lang="en-US">
                <a:latin typeface="Calibri"/>
                <a:ea typeface="Calibri"/>
                <a:cs typeface="Calibri"/>
                <a:sym typeface="Calibri"/>
              </a:rPr>
              <a:t> </a:t>
            </a:r>
            <a:r>
              <a:rPr lang="en-US" err="1">
                <a:latin typeface="Calibri"/>
                <a:ea typeface="Calibri"/>
                <a:cs typeface="Calibri"/>
                <a:sym typeface="Calibri"/>
              </a:rPr>
              <a:t>submiterii</a:t>
            </a:r>
            <a:r>
              <a:rPr lang="en-US">
                <a:latin typeface="Calibri"/>
                <a:ea typeface="Calibri"/>
                <a:cs typeface="Calibri"/>
                <a:sym typeface="Calibri"/>
              </a:rPr>
              <a:t> la </a:t>
            </a:r>
            <a:r>
              <a:rPr lang="en-US" err="1">
                <a:latin typeface="Calibri"/>
                <a:ea typeface="Calibri"/>
                <a:cs typeface="Calibri"/>
                <a:sym typeface="Calibri"/>
              </a:rPr>
              <a:t>timp</a:t>
            </a:r>
            <a:r>
              <a:rPr lang="en-US">
                <a:latin typeface="Calibri"/>
                <a:ea typeface="Calibri"/>
                <a:cs typeface="Calibri"/>
                <a:sym typeface="Calibri"/>
              </a:rPr>
              <a:t> a </a:t>
            </a:r>
            <a:r>
              <a:rPr lang="en-US" err="1">
                <a:latin typeface="Calibri"/>
                <a:ea typeface="Calibri"/>
                <a:cs typeface="Calibri"/>
                <a:sym typeface="Calibri"/>
              </a:rPr>
              <a:t>livrabilului</a:t>
            </a:r>
            <a:r>
              <a:rPr lang="en-US">
                <a:latin typeface="Calibri"/>
                <a:ea typeface="Calibri"/>
                <a:cs typeface="Calibri"/>
                <a:sym typeface="Calibri"/>
              </a:rPr>
              <a:t> ) </a:t>
            </a:r>
            <a:r>
              <a:rPr lang="en-US" sz="1200" b="1">
                <a:ea typeface="Calibri"/>
                <a:sym typeface="Calibri"/>
              </a:rPr>
              <a:t>Deadline: 29.11.2022 </a:t>
            </a:r>
            <a:r>
              <a:rPr lang="en-US" sz="1200" b="1" err="1">
                <a:ea typeface="Calibri"/>
                <a:sym typeface="Calibri"/>
              </a:rPr>
              <a:t>ora</a:t>
            </a:r>
            <a:r>
              <a:rPr lang="en-US" sz="1200" b="1">
                <a:ea typeface="Calibri"/>
                <a:sym typeface="Calibri"/>
              </a:rPr>
              <a:t> 12:00</a:t>
            </a:r>
            <a:endParaRPr sz="1200">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US" sz="1000"/>
              <a:t>Problem statement</a:t>
            </a:r>
            <a:endParaRPr sz="1000"/>
          </a:p>
          <a:p>
            <a:pPr marL="914400" lvl="1" indent="-317500" algn="l" rtl="0">
              <a:lnSpc>
                <a:spcPct val="115000"/>
              </a:lnSpc>
              <a:spcBef>
                <a:spcPts val="0"/>
              </a:spcBef>
              <a:spcAft>
                <a:spcPts val="0"/>
              </a:spcAft>
              <a:buSzPts val="1400"/>
              <a:buFont typeface="Calibri"/>
              <a:buChar char="○"/>
            </a:pPr>
            <a:r>
              <a:rPr lang="en-US" sz="1000"/>
              <a:t>Functional decomposition</a:t>
            </a:r>
            <a:endParaRPr sz="1000"/>
          </a:p>
          <a:p>
            <a:pPr marL="914400" lvl="1" indent="-317500" algn="l" rtl="0">
              <a:lnSpc>
                <a:spcPct val="115000"/>
              </a:lnSpc>
              <a:spcBef>
                <a:spcPts val="0"/>
              </a:spcBef>
              <a:spcAft>
                <a:spcPts val="0"/>
              </a:spcAft>
              <a:buSzPts val="1400"/>
              <a:buFont typeface="Calibri"/>
              <a:buChar char="○"/>
            </a:pPr>
            <a:r>
              <a:rPr lang="en-US" sz="1000"/>
              <a:t>Non-functional requirements list</a:t>
            </a:r>
            <a:endParaRPr sz="1000"/>
          </a:p>
          <a:p>
            <a:pPr marL="914400" lvl="1" indent="-317500" algn="l" rtl="0">
              <a:lnSpc>
                <a:spcPct val="115000"/>
              </a:lnSpc>
              <a:spcBef>
                <a:spcPts val="0"/>
              </a:spcBef>
              <a:spcAft>
                <a:spcPts val="0"/>
              </a:spcAft>
              <a:buSzPts val="1400"/>
              <a:buFont typeface="Calibri"/>
              <a:buChar char="○"/>
            </a:pPr>
            <a:r>
              <a:rPr lang="en-US" sz="1000"/>
              <a:t>1 Activity/State diagram</a:t>
            </a:r>
            <a:endParaRPr sz="1000"/>
          </a:p>
          <a:p>
            <a:pPr marL="914400" lvl="1" indent="-317500" algn="l" rtl="0">
              <a:lnSpc>
                <a:spcPct val="115000"/>
              </a:lnSpc>
              <a:spcBef>
                <a:spcPts val="0"/>
              </a:spcBef>
              <a:spcAft>
                <a:spcPts val="0"/>
              </a:spcAft>
              <a:buSzPts val="1400"/>
              <a:buFont typeface="Calibri"/>
              <a:buChar char="○"/>
            </a:pPr>
            <a:r>
              <a:rPr lang="en-US" sz="1000"/>
              <a:t>Prioritized product backlog (stories identified)</a:t>
            </a:r>
            <a:endParaRPr sz="1000"/>
          </a:p>
          <a:p>
            <a:pPr marL="914400" lvl="1" indent="-317500" algn="l" rtl="0">
              <a:lnSpc>
                <a:spcPct val="115000"/>
              </a:lnSpc>
              <a:spcBef>
                <a:spcPts val="0"/>
              </a:spcBef>
              <a:spcAft>
                <a:spcPts val="0"/>
              </a:spcAft>
              <a:buSzPts val="1400"/>
              <a:buFont typeface="Calibri"/>
              <a:buChar char="○"/>
            </a:pPr>
            <a:r>
              <a:rPr lang="en-US" sz="1000"/>
              <a:t>Project charter document: project objectives, scope, vision, team, and their responsibilities and stakeholders.</a:t>
            </a:r>
            <a:endParaRPr sz="1000"/>
          </a:p>
          <a:p>
            <a:pPr marL="914400" lvl="1" indent="-317500" algn="l" rtl="0">
              <a:lnSpc>
                <a:spcPct val="115000"/>
              </a:lnSpc>
              <a:spcBef>
                <a:spcPts val="0"/>
              </a:spcBef>
              <a:spcAft>
                <a:spcPts val="0"/>
              </a:spcAft>
              <a:buSzPts val="1400"/>
              <a:buFont typeface="Calibri"/>
              <a:buChar char="○"/>
            </a:pPr>
            <a:r>
              <a:rPr lang="en-US" sz="1200" u="sng">
                <a:solidFill>
                  <a:srgbClr val="202124"/>
                </a:solidFill>
                <a:latin typeface="Calibri"/>
                <a:ea typeface="Calibri"/>
                <a:cs typeface="Calibri"/>
                <a:sym typeface="Calibri"/>
              </a:rPr>
              <a:t>Roadmap: High level (epic/ feature level)</a:t>
            </a:r>
            <a:endParaRPr sz="1200" u="sng">
              <a:solidFill>
                <a:srgbClr val="202124"/>
              </a:solidFill>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US" sz="1200">
                <a:solidFill>
                  <a:srgbClr val="202124"/>
                </a:solidFill>
                <a:latin typeface="Calibri"/>
                <a:ea typeface="Calibri"/>
                <a:cs typeface="Calibri"/>
                <a:sym typeface="Calibri"/>
              </a:rPr>
              <a:t>Definition of Done and Definition of ready: Story level and Sprint level</a:t>
            </a:r>
            <a:endParaRPr sz="1200">
              <a:solidFill>
                <a:srgbClr val="202124"/>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5d6e5b40e8_0_8"/>
          <p:cNvSpPr txBox="1">
            <a:spLocks noGrp="1"/>
          </p:cNvSpPr>
          <p:nvPr>
            <p:ph type="body" idx="1"/>
          </p:nvPr>
        </p:nvSpPr>
        <p:spPr>
          <a:xfrm>
            <a:off x="365800" y="899779"/>
            <a:ext cx="8412300" cy="3509400"/>
          </a:xfrm>
          <a:prstGeom prst="rect">
            <a:avLst/>
          </a:prstGeom>
        </p:spPr>
        <p:txBody>
          <a:bodyPr spcFirstLastPara="1" wrap="square" lIns="0" tIns="0" rIns="0" bIns="0" anchor="t" anchorCtr="0">
            <a:spAutoFit/>
          </a:bodyPr>
          <a:lstStyle/>
          <a:p>
            <a:pPr marL="457200" lvl="0" indent="-317500" algn="l" rtl="0">
              <a:spcBef>
                <a:spcPts val="0"/>
              </a:spcBef>
              <a:spcAft>
                <a:spcPts val="0"/>
              </a:spcAft>
              <a:buSzPts val="1400"/>
              <a:buChar char="●"/>
            </a:pPr>
            <a:r>
              <a:rPr lang="en-US"/>
              <a:t>Proiectul final ( 60 puncte )</a:t>
            </a:r>
            <a:endParaRPr/>
          </a:p>
          <a:p>
            <a:pPr marL="914400" lvl="1" indent="-317500" algn="l" rtl="0">
              <a:spcBef>
                <a:spcPts val="0"/>
              </a:spcBef>
              <a:spcAft>
                <a:spcPts val="0"/>
              </a:spcAft>
              <a:buSzPts val="1400"/>
              <a:buChar char="○"/>
            </a:pPr>
            <a:r>
              <a:rPr lang="en-US" sz="1200">
                <a:solidFill>
                  <a:schemeClr val="dk1"/>
                </a:solidFill>
              </a:rPr>
              <a:t>1 deliverable per sprint (select best 3 sprints):</a:t>
            </a:r>
            <a:endParaRPr sz="1200">
              <a:solidFill>
                <a:schemeClr val="dk1"/>
              </a:solidFill>
            </a:endParaRPr>
          </a:p>
          <a:p>
            <a:pPr marL="1371600" lvl="2" indent="-317500" algn="l" rtl="0">
              <a:spcBef>
                <a:spcPts val="0"/>
              </a:spcBef>
              <a:spcAft>
                <a:spcPts val="0"/>
              </a:spcAft>
              <a:buSzPts val="1400"/>
              <a:buChar char="■"/>
            </a:pPr>
            <a:r>
              <a:rPr lang="en-US" sz="1200">
                <a:solidFill>
                  <a:schemeClr val="dk1"/>
                </a:solidFill>
              </a:rPr>
              <a:t>sprint backlog (snapshot after planning),</a:t>
            </a:r>
            <a:endParaRPr sz="1200">
              <a:solidFill>
                <a:schemeClr val="dk1"/>
              </a:solidFill>
            </a:endParaRPr>
          </a:p>
          <a:p>
            <a:pPr marL="1371600" lvl="2" indent="-317500" algn="l" rtl="0">
              <a:spcBef>
                <a:spcPts val="0"/>
              </a:spcBef>
              <a:spcAft>
                <a:spcPts val="0"/>
              </a:spcAft>
              <a:buSzPts val="1400"/>
              <a:buChar char="■"/>
            </a:pPr>
            <a:r>
              <a:rPr lang="en-US" sz="1200">
                <a:solidFill>
                  <a:schemeClr val="dk1"/>
                </a:solidFill>
              </a:rPr>
              <a:t>Sprint report,</a:t>
            </a:r>
            <a:endParaRPr sz="1200">
              <a:solidFill>
                <a:schemeClr val="dk1"/>
              </a:solidFill>
            </a:endParaRPr>
          </a:p>
          <a:p>
            <a:pPr marL="1371600" lvl="2" indent="-317500" algn="l" rtl="0">
              <a:spcBef>
                <a:spcPts val="0"/>
              </a:spcBef>
              <a:spcAft>
                <a:spcPts val="0"/>
              </a:spcAft>
              <a:buSzPts val="1400"/>
              <a:buChar char="■"/>
            </a:pPr>
            <a:r>
              <a:rPr lang="en-US" sz="1200">
                <a:solidFill>
                  <a:schemeClr val="dk1"/>
                </a:solidFill>
              </a:rPr>
              <a:t>Retrospective outcome,</a:t>
            </a:r>
            <a:endParaRPr sz="1200">
              <a:solidFill>
                <a:schemeClr val="dk1"/>
              </a:solidFill>
            </a:endParaRPr>
          </a:p>
          <a:p>
            <a:pPr marL="1371600" lvl="2" indent="-317500" algn="l" rtl="0">
              <a:spcBef>
                <a:spcPts val="0"/>
              </a:spcBef>
              <a:spcAft>
                <a:spcPts val="0"/>
              </a:spcAft>
              <a:buSzPts val="1400"/>
              <a:buChar char="■"/>
            </a:pPr>
            <a:r>
              <a:rPr lang="en-US" sz="1200">
                <a:solidFill>
                  <a:schemeClr val="dk1"/>
                </a:solidFill>
              </a:rPr>
              <a:t>Review session (register application Demo)</a:t>
            </a:r>
            <a:endParaRPr sz="1200">
              <a:solidFill>
                <a:schemeClr val="dk1"/>
              </a:solidFill>
            </a:endParaRPr>
          </a:p>
          <a:p>
            <a:pPr marL="1371600" lvl="2" indent="-317500" algn="l" rtl="0">
              <a:spcBef>
                <a:spcPts val="0"/>
              </a:spcBef>
              <a:spcAft>
                <a:spcPts val="0"/>
              </a:spcAft>
              <a:buSzPts val="1400"/>
              <a:buChar char="■"/>
            </a:pPr>
            <a:r>
              <a:rPr lang="en-US" sz="1200">
                <a:solidFill>
                  <a:schemeClr val="dk1"/>
                </a:solidFill>
              </a:rPr>
              <a:t>User stories &amp; acceptance criteria</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100">
                <a:solidFill>
                  <a:schemeClr val="dk1"/>
                </a:solidFill>
                <a:latin typeface="Arial"/>
                <a:ea typeface="Arial"/>
                <a:cs typeface="Arial"/>
                <a:sym typeface="Arial"/>
              </a:rPr>
              <a:t>Software Architecture report</a:t>
            </a:r>
            <a:endParaRPr sz="1000">
              <a:solidFill>
                <a:schemeClr val="dk1"/>
              </a:solidFill>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Testare</a:t>
            </a:r>
            <a:endParaRPr sz="1100">
              <a:solidFill>
                <a:schemeClr val="dk1"/>
              </a:solidFill>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Scalability testing (?)</a:t>
            </a:r>
            <a:endParaRPr sz="1100">
              <a:solidFill>
                <a:schemeClr val="dk1"/>
              </a:solidFill>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User acceptance testing</a:t>
            </a:r>
            <a:endParaRPr sz="1100">
              <a:solidFill>
                <a:schemeClr val="dk1"/>
              </a:solidFill>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Raport cu rezultatele acestor teste.</a:t>
            </a:r>
            <a:endParaRPr sz="1100">
              <a:solidFill>
                <a:schemeClr val="dk1"/>
              </a:solidFill>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CI pipeline</a:t>
            </a:r>
            <a:endParaRPr sz="1100">
              <a:solidFill>
                <a:schemeClr val="dk1"/>
              </a:solidFill>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Puteți face un demo offline cu rularea pipeline-ului și să adăugați linkul în Wiki-ul / README.md-ul proiectului</a:t>
            </a:r>
            <a:endParaRPr sz="1100">
              <a:solidFill>
                <a:schemeClr val="dk1"/>
              </a:solidFill>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Prezentarea aplicației finale într-un demo live</a:t>
            </a:r>
            <a:endParaRPr sz="1100">
              <a:solidFill>
                <a:schemeClr val="dk1"/>
              </a:solidFill>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Validarea funcționalității aplicației</a:t>
            </a:r>
            <a:endParaRPr sz="1100">
              <a:solidFill>
                <a:schemeClr val="dk1"/>
              </a:solidFill>
              <a:latin typeface="Arial"/>
              <a:ea typeface="Arial"/>
              <a:cs typeface="Arial"/>
              <a:sym typeface="Arial"/>
            </a:endParaRPr>
          </a:p>
          <a:p>
            <a:pPr marL="1371600" lvl="2" indent="-298450" algn="l" rtl="0">
              <a:lnSpc>
                <a:spcPct val="115000"/>
              </a:lnSpc>
              <a:spcBef>
                <a:spcPts val="0"/>
              </a:spcBef>
              <a:spcAft>
                <a:spcPts val="0"/>
              </a:spcAft>
              <a:buClr>
                <a:schemeClr val="dk1"/>
              </a:buClr>
              <a:buSzPts val="1100"/>
              <a:buChar char="■"/>
            </a:pPr>
            <a:r>
              <a:rPr lang="en-US" sz="1100">
                <a:solidFill>
                  <a:schemeClr val="dk1"/>
                </a:solidFill>
                <a:latin typeface="Arial"/>
                <a:ea typeface="Arial"/>
                <a:cs typeface="Arial"/>
                <a:sym typeface="Arial"/>
              </a:rPr>
              <a:t>Adresarea considerațiilor de etică și de sustenabilitate</a:t>
            </a:r>
            <a:endParaRPr sz="1100">
              <a:solidFill>
                <a:schemeClr val="dk1"/>
              </a:solidFill>
              <a:latin typeface="Arial"/>
              <a:ea typeface="Arial"/>
              <a:cs typeface="Arial"/>
              <a:sym typeface="Arial"/>
            </a:endParaRPr>
          </a:p>
        </p:txBody>
      </p:sp>
      <p:sp>
        <p:nvSpPr>
          <p:cNvPr id="320" name="Google Shape;320;g15d6e5b40e8_0_8"/>
          <p:cNvSpPr txBox="1">
            <a:spLocks noGrp="1"/>
          </p:cNvSpPr>
          <p:nvPr>
            <p:ph type="title"/>
          </p:nvPr>
        </p:nvSpPr>
        <p:spPr>
          <a:xfrm>
            <a:off x="285250" y="183148"/>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Examen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22"/>
          <p:cNvSpPr/>
          <p:nvPr/>
        </p:nvSpPr>
        <p:spPr>
          <a:xfrm>
            <a:off x="0" y="670199"/>
            <a:ext cx="9144000" cy="4210050"/>
          </a:xfrm>
          <a:custGeom>
            <a:avLst/>
            <a:gdLst/>
            <a:ahLst/>
            <a:cxnLst/>
            <a:rect l="l" t="t" r="r" b="b"/>
            <a:pathLst>
              <a:path w="9144000" h="4210050" extrusionOk="0">
                <a:moveTo>
                  <a:pt x="0" y="4209524"/>
                </a:moveTo>
                <a:lnTo>
                  <a:pt x="9143999" y="4209524"/>
                </a:lnTo>
                <a:lnTo>
                  <a:pt x="9143999" y="0"/>
                </a:lnTo>
                <a:lnTo>
                  <a:pt x="0" y="0"/>
                </a:lnTo>
                <a:lnTo>
                  <a:pt x="0" y="4209524"/>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22"/>
          <p:cNvSpPr/>
          <p:nvPr/>
        </p:nvSpPr>
        <p:spPr>
          <a:xfrm>
            <a:off x="0" y="0"/>
            <a:ext cx="9144000" cy="670560"/>
          </a:xfrm>
          <a:custGeom>
            <a:avLst/>
            <a:gdLst/>
            <a:ahLst/>
            <a:cxnLst/>
            <a:rect l="l" t="t" r="r" b="b"/>
            <a:pathLst>
              <a:path w="9144000" h="670560" extrusionOk="0">
                <a:moveTo>
                  <a:pt x="9143999" y="670199"/>
                </a:moveTo>
                <a:lnTo>
                  <a:pt x="0" y="670199"/>
                </a:lnTo>
                <a:lnTo>
                  <a:pt x="0" y="0"/>
                </a:lnTo>
                <a:lnTo>
                  <a:pt x="9143999" y="0"/>
                </a:lnTo>
                <a:lnTo>
                  <a:pt x="9143999" y="6701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2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22"/>
          <p:cNvSpPr txBox="1"/>
          <p:nvPr/>
        </p:nvSpPr>
        <p:spPr>
          <a:xfrm>
            <a:off x="1710024" y="1600150"/>
            <a:ext cx="6115800" cy="253710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Clr>
                <a:srgbClr val="000000"/>
              </a:buClr>
              <a:buSzPts val="2900"/>
              <a:buFont typeface="Arial"/>
              <a:buNone/>
            </a:pPr>
            <a:r>
              <a:rPr lang="en-US" sz="2900">
                <a:solidFill>
                  <a:srgbClr val="1B4587"/>
                </a:solidFill>
                <a:latin typeface="Verdana"/>
                <a:ea typeface="Verdana"/>
                <a:cs typeface="Verdana"/>
                <a:sym typeface="Verdana"/>
              </a:rPr>
              <a:t>Course 1 - Introduction in Software Engineering</a:t>
            </a:r>
            <a:endParaRPr sz="1000" b="1"/>
          </a:p>
          <a:p>
            <a:pPr marL="0" marR="0" lvl="0" indent="0" algn="ctr" rtl="0">
              <a:lnSpc>
                <a:spcPct val="100000"/>
              </a:lnSpc>
              <a:spcBef>
                <a:spcPts val="0"/>
              </a:spcBef>
              <a:spcAft>
                <a:spcPts val="0"/>
              </a:spcAft>
              <a:buClr>
                <a:srgbClr val="000000"/>
              </a:buClr>
              <a:buSzPts val="2900"/>
              <a:buFont typeface="Arial"/>
              <a:buNone/>
            </a:pPr>
            <a:endParaRPr sz="2900">
              <a:solidFill>
                <a:srgbClr val="1B4587"/>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dk1"/>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2900"/>
              <a:buFont typeface="Arial"/>
              <a:buNone/>
            </a:pPr>
            <a:r>
              <a:rPr lang="en-US" sz="2900" b="1" i="0" u="none" strike="noStrike" cap="none">
                <a:solidFill>
                  <a:srgbClr val="1B4587"/>
                </a:solidFill>
                <a:latin typeface="Verdana"/>
                <a:ea typeface="Verdana"/>
                <a:cs typeface="Verdana"/>
                <a:sym typeface="Verdana"/>
              </a:rPr>
              <a:t>Q&amp;A</a:t>
            </a:r>
            <a:endParaRPr sz="2900" b="1" i="0" u="none" strike="noStrike" cap="none">
              <a:solidFill>
                <a:schemeClr val="dk1"/>
              </a:solidFill>
              <a:latin typeface="Verdana"/>
              <a:ea typeface="Verdana"/>
              <a:cs typeface="Verdana"/>
              <a:sym typeface="Verdana"/>
            </a:endParaRPr>
          </a:p>
        </p:txBody>
      </p:sp>
      <p:sp>
        <p:nvSpPr>
          <p:cNvPr id="329" name="Google Shape;329;p22"/>
          <p:cNvSpPr txBox="1"/>
          <p:nvPr/>
        </p:nvSpPr>
        <p:spPr>
          <a:xfrm>
            <a:off x="977456" y="803603"/>
            <a:ext cx="3181350" cy="147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FFFFFF"/>
                </a:solidFill>
                <a:latin typeface="Verdana"/>
                <a:ea typeface="Verdana"/>
                <a:cs typeface="Verdana"/>
                <a:sym typeface="Verdana"/>
              </a:rPr>
              <a:t>Fastest growing tech company in Romania by Deloitte Fast 50</a:t>
            </a:r>
            <a:endParaRPr sz="800" b="0" i="0" u="none" strike="noStrike" cap="none">
              <a:solidFill>
                <a:schemeClr val="dk1"/>
              </a:solidFill>
              <a:latin typeface="Verdana"/>
              <a:ea typeface="Verdana"/>
              <a:cs typeface="Verdana"/>
              <a:sym typeface="Verdana"/>
            </a:endParaRPr>
          </a:p>
        </p:txBody>
      </p:sp>
      <p:pic>
        <p:nvPicPr>
          <p:cNvPr id="330" name="Google Shape;330;p22"/>
          <p:cNvPicPr preferRelativeResize="0"/>
          <p:nvPr/>
        </p:nvPicPr>
        <p:blipFill rotWithShape="1">
          <a:blip r:embed="rId3">
            <a:alphaModFix/>
          </a:blip>
          <a:srcRect/>
          <a:stretch/>
        </p:blipFill>
        <p:spPr>
          <a:xfrm>
            <a:off x="151324" y="4588925"/>
            <a:ext cx="1332050" cy="351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1596b1b940c_0_1"/>
          <p:cNvSpPr txBox="1">
            <a:spLocks noGrp="1"/>
          </p:cNvSpPr>
          <p:nvPr>
            <p:ph type="title"/>
          </p:nvPr>
        </p:nvSpPr>
        <p:spPr>
          <a:xfrm>
            <a:off x="285325" y="163198"/>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What is Software Engineering?</a:t>
            </a:r>
            <a:endParaRPr/>
          </a:p>
        </p:txBody>
      </p:sp>
      <p:sp>
        <p:nvSpPr>
          <p:cNvPr id="72" name="Google Shape;72;g1596b1b940c_0_1"/>
          <p:cNvSpPr/>
          <p:nvPr/>
        </p:nvSpPr>
        <p:spPr>
          <a:xfrm>
            <a:off x="2885725" y="1866525"/>
            <a:ext cx="3372600" cy="21210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a:t>Software Engineering (SE)</a:t>
            </a:r>
            <a:endParaRPr sz="2700"/>
          </a:p>
        </p:txBody>
      </p:sp>
      <p:cxnSp>
        <p:nvCxnSpPr>
          <p:cNvPr id="73" name="Google Shape;73;g1596b1b940c_0_1"/>
          <p:cNvCxnSpPr>
            <a:endCxn id="74" idx="3"/>
          </p:cNvCxnSpPr>
          <p:nvPr/>
        </p:nvCxnSpPr>
        <p:spPr>
          <a:xfrm rot="10800000">
            <a:off x="2005475" y="1710875"/>
            <a:ext cx="1319400" cy="483000"/>
          </a:xfrm>
          <a:prstGeom prst="straightConnector1">
            <a:avLst/>
          </a:prstGeom>
          <a:noFill/>
          <a:ln w="9525" cap="flat" cmpd="sng">
            <a:solidFill>
              <a:schemeClr val="dk2"/>
            </a:solidFill>
            <a:prstDash val="solid"/>
            <a:round/>
            <a:headEnd type="none" w="med" len="med"/>
            <a:tailEnd type="none" w="med" len="med"/>
          </a:ln>
        </p:spPr>
      </p:cxnSp>
      <p:sp>
        <p:nvSpPr>
          <p:cNvPr id="75" name="Google Shape;75;g1596b1b940c_0_1"/>
          <p:cNvSpPr/>
          <p:nvPr/>
        </p:nvSpPr>
        <p:spPr>
          <a:xfrm>
            <a:off x="4946625" y="850925"/>
            <a:ext cx="102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SoftwareDesign</a:t>
            </a:r>
            <a:endParaRPr/>
          </a:p>
        </p:txBody>
      </p:sp>
      <p:sp>
        <p:nvSpPr>
          <p:cNvPr id="76" name="Google Shape;76;g1596b1b940c_0_1"/>
          <p:cNvSpPr/>
          <p:nvPr/>
        </p:nvSpPr>
        <p:spPr>
          <a:xfrm>
            <a:off x="6675850" y="3268625"/>
            <a:ext cx="102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Software Testing</a:t>
            </a:r>
            <a:endParaRPr/>
          </a:p>
        </p:txBody>
      </p:sp>
      <p:sp>
        <p:nvSpPr>
          <p:cNvPr id="74" name="Google Shape;74;g1596b1b940c_0_1"/>
          <p:cNvSpPr/>
          <p:nvPr/>
        </p:nvSpPr>
        <p:spPr>
          <a:xfrm>
            <a:off x="528275" y="1399325"/>
            <a:ext cx="14772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Requirements</a:t>
            </a:r>
            <a:endParaRPr/>
          </a:p>
        </p:txBody>
      </p:sp>
      <p:sp>
        <p:nvSpPr>
          <p:cNvPr id="77" name="Google Shape;77;g1596b1b940c_0_1"/>
          <p:cNvSpPr/>
          <p:nvPr/>
        </p:nvSpPr>
        <p:spPr>
          <a:xfrm>
            <a:off x="3078100" y="850938"/>
            <a:ext cx="102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SoftwareAnalysis</a:t>
            </a:r>
            <a:endParaRPr/>
          </a:p>
        </p:txBody>
      </p:sp>
      <p:sp>
        <p:nvSpPr>
          <p:cNvPr id="78" name="Google Shape;78;g1596b1b940c_0_1"/>
          <p:cNvSpPr/>
          <p:nvPr/>
        </p:nvSpPr>
        <p:spPr>
          <a:xfrm>
            <a:off x="2109925" y="4058425"/>
            <a:ext cx="12147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Deployment</a:t>
            </a:r>
            <a:endParaRPr/>
          </a:p>
        </p:txBody>
      </p:sp>
      <p:sp>
        <p:nvSpPr>
          <p:cNvPr id="79" name="Google Shape;79;g1596b1b940c_0_1"/>
          <p:cNvSpPr/>
          <p:nvPr/>
        </p:nvSpPr>
        <p:spPr>
          <a:xfrm>
            <a:off x="752425" y="2645525"/>
            <a:ext cx="135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Software Maintenance</a:t>
            </a:r>
            <a:endParaRPr/>
          </a:p>
        </p:txBody>
      </p:sp>
      <p:sp>
        <p:nvSpPr>
          <p:cNvPr id="80" name="Google Shape;80;g1596b1b940c_0_1"/>
          <p:cNvSpPr/>
          <p:nvPr/>
        </p:nvSpPr>
        <p:spPr>
          <a:xfrm>
            <a:off x="5318350" y="4122075"/>
            <a:ext cx="135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Software Quality</a:t>
            </a:r>
            <a:endParaRPr/>
          </a:p>
        </p:txBody>
      </p:sp>
      <p:sp>
        <p:nvSpPr>
          <p:cNvPr id="81" name="Google Shape;81;g1596b1b940c_0_1"/>
          <p:cNvSpPr/>
          <p:nvPr/>
        </p:nvSpPr>
        <p:spPr>
          <a:xfrm>
            <a:off x="6836450" y="2193425"/>
            <a:ext cx="102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Software Modeling</a:t>
            </a:r>
            <a:endParaRPr/>
          </a:p>
        </p:txBody>
      </p:sp>
      <p:sp>
        <p:nvSpPr>
          <p:cNvPr id="82" name="Google Shape;82;g1596b1b940c_0_1"/>
          <p:cNvSpPr/>
          <p:nvPr/>
        </p:nvSpPr>
        <p:spPr>
          <a:xfrm>
            <a:off x="6593800" y="1243413"/>
            <a:ext cx="1027500" cy="6231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 Process</a:t>
            </a:r>
            <a:endParaRPr/>
          </a:p>
        </p:txBody>
      </p:sp>
      <p:cxnSp>
        <p:nvCxnSpPr>
          <p:cNvPr id="83" name="Google Shape;83;g1596b1b940c_0_1"/>
          <p:cNvCxnSpPr>
            <a:endCxn id="77" idx="2"/>
          </p:cNvCxnSpPr>
          <p:nvPr/>
        </p:nvCxnSpPr>
        <p:spPr>
          <a:xfrm rot="10800000">
            <a:off x="3591850" y="1474038"/>
            <a:ext cx="243600" cy="5949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g1596b1b940c_0_1"/>
          <p:cNvCxnSpPr>
            <a:endCxn id="75" idx="2"/>
          </p:cNvCxnSpPr>
          <p:nvPr/>
        </p:nvCxnSpPr>
        <p:spPr>
          <a:xfrm rot="10800000" flipH="1">
            <a:off x="5424975" y="1474025"/>
            <a:ext cx="35400" cy="4176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g1596b1b940c_0_1"/>
          <p:cNvCxnSpPr>
            <a:endCxn id="82" idx="4"/>
          </p:cNvCxnSpPr>
          <p:nvPr/>
        </p:nvCxnSpPr>
        <p:spPr>
          <a:xfrm rot="10800000" flipH="1">
            <a:off x="6071191" y="1944400"/>
            <a:ext cx="822300" cy="2859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g1596b1b940c_0_1"/>
          <p:cNvCxnSpPr>
            <a:stCxn id="72" idx="2"/>
            <a:endCxn id="81" idx="1"/>
          </p:cNvCxnSpPr>
          <p:nvPr/>
        </p:nvCxnSpPr>
        <p:spPr>
          <a:xfrm rot="10800000" flipH="1">
            <a:off x="6255515" y="2504925"/>
            <a:ext cx="580800" cy="4221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g1596b1b940c_0_1"/>
          <p:cNvCxnSpPr>
            <a:endCxn id="76" idx="1"/>
          </p:cNvCxnSpPr>
          <p:nvPr/>
        </p:nvCxnSpPr>
        <p:spPr>
          <a:xfrm>
            <a:off x="6086650" y="3194375"/>
            <a:ext cx="589200" cy="3858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g1596b1b940c_0_1"/>
          <p:cNvCxnSpPr>
            <a:endCxn id="80" idx="0"/>
          </p:cNvCxnSpPr>
          <p:nvPr/>
        </p:nvCxnSpPr>
        <p:spPr>
          <a:xfrm>
            <a:off x="5744200" y="3528975"/>
            <a:ext cx="252900" cy="5931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g1596b1b940c_0_1"/>
          <p:cNvCxnSpPr>
            <a:endCxn id="78" idx="0"/>
          </p:cNvCxnSpPr>
          <p:nvPr/>
        </p:nvCxnSpPr>
        <p:spPr>
          <a:xfrm flipH="1">
            <a:off x="2717275" y="3611425"/>
            <a:ext cx="633600" cy="447000"/>
          </a:xfrm>
          <a:prstGeom prst="straightConnector1">
            <a:avLst/>
          </a:prstGeom>
          <a:noFill/>
          <a:ln w="9525" cap="flat" cmpd="sng">
            <a:solidFill>
              <a:schemeClr val="dk2"/>
            </a:solidFill>
            <a:prstDash val="solid"/>
            <a:round/>
            <a:headEnd type="none" w="med" len="med"/>
            <a:tailEnd type="none" w="med" len="med"/>
          </a:ln>
        </p:spPr>
      </p:cxnSp>
      <p:sp>
        <p:nvSpPr>
          <p:cNvPr id="90" name="Google Shape;90;g1596b1b940c_0_1"/>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1" name="Google Shape;91;g1596b1b940c_0_1"/>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92" name="Google Shape;92;g1596b1b940c_0_1"/>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5d6e5b40e8_0_15"/>
          <p:cNvSpPr txBox="1">
            <a:spLocks noGrp="1"/>
          </p:cNvSpPr>
          <p:nvPr>
            <p:ph type="title"/>
          </p:nvPr>
        </p:nvSpPr>
        <p:spPr>
          <a:xfrm>
            <a:off x="285300" y="153448"/>
            <a:ext cx="8573400" cy="338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Software Engineering roadmap @ FMI</a:t>
            </a:r>
            <a:endParaRPr/>
          </a:p>
        </p:txBody>
      </p:sp>
      <p:pic>
        <p:nvPicPr>
          <p:cNvPr id="98" name="Google Shape;98;g15d6e5b40e8_0_15"/>
          <p:cNvPicPr preferRelativeResize="0"/>
          <p:nvPr/>
        </p:nvPicPr>
        <p:blipFill>
          <a:blip r:embed="rId3">
            <a:alphaModFix/>
          </a:blip>
          <a:stretch>
            <a:fillRect/>
          </a:stretch>
        </p:blipFill>
        <p:spPr>
          <a:xfrm>
            <a:off x="2191602" y="789777"/>
            <a:ext cx="4760801" cy="413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4b366dd0a9_0_1"/>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Project definition and characteristics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04" name="Google Shape;104;g14b366dd0a9_0_1"/>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g14b366dd0a9_0_1"/>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6" name="Google Shape;106;g14b366dd0a9_0_1"/>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107" name="Google Shape;107;g14b366dd0a9_0_1"/>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108" name="Google Shape;108;g14b366dd0a9_0_1"/>
          <p:cNvSpPr txBox="1"/>
          <p:nvPr/>
        </p:nvSpPr>
        <p:spPr>
          <a:xfrm>
            <a:off x="378500" y="912100"/>
            <a:ext cx="8708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a:latin typeface="Verdana"/>
                <a:ea typeface="Verdana"/>
                <a:cs typeface="Verdana"/>
                <a:sym typeface="Verdana"/>
              </a:rPr>
              <a:t>A project</a:t>
            </a:r>
            <a:r>
              <a:rPr lang="en-US" sz="1300">
                <a:latin typeface="Verdana"/>
                <a:ea typeface="Verdana"/>
                <a:cs typeface="Verdana"/>
                <a:sym typeface="Verdana"/>
              </a:rPr>
              <a:t> is defined as a specific, </a:t>
            </a:r>
            <a:r>
              <a:rPr lang="en-US" sz="1300" b="1">
                <a:latin typeface="Verdana"/>
                <a:ea typeface="Verdana"/>
                <a:cs typeface="Verdana"/>
                <a:sym typeface="Verdana"/>
              </a:rPr>
              <a:t>finite activity</a:t>
            </a:r>
            <a:r>
              <a:rPr lang="en-US" sz="1300">
                <a:latin typeface="Verdana"/>
                <a:ea typeface="Verdana"/>
                <a:cs typeface="Verdana"/>
                <a:sym typeface="Verdana"/>
              </a:rPr>
              <a:t> that produces an observable and measurable result under certain </a:t>
            </a:r>
            <a:r>
              <a:rPr lang="en-US" sz="1300" b="1">
                <a:latin typeface="Verdana"/>
                <a:ea typeface="Verdana"/>
                <a:cs typeface="Verdana"/>
                <a:sym typeface="Verdana"/>
              </a:rPr>
              <a:t>preset requirements</a:t>
            </a:r>
            <a:r>
              <a:rPr lang="en-US" sz="1300">
                <a:latin typeface="Verdana"/>
                <a:ea typeface="Verdana"/>
                <a:cs typeface="Verdana"/>
                <a:sym typeface="Verdana"/>
              </a:rPr>
              <a:t>. It is an attempt to implement desired change to an environment in a controlled way.</a:t>
            </a:r>
            <a:endParaRPr sz="1300">
              <a:latin typeface="Verdana"/>
              <a:ea typeface="Verdana"/>
              <a:cs typeface="Verdana"/>
              <a:sym typeface="Verdana"/>
            </a:endParaRPr>
          </a:p>
        </p:txBody>
      </p:sp>
      <p:pic>
        <p:nvPicPr>
          <p:cNvPr id="109" name="Google Shape;109;g14b366dd0a9_0_1"/>
          <p:cNvPicPr preferRelativeResize="0"/>
          <p:nvPr/>
        </p:nvPicPr>
        <p:blipFill>
          <a:blip r:embed="rId4">
            <a:alphaModFix/>
          </a:blip>
          <a:stretch>
            <a:fillRect/>
          </a:stretch>
        </p:blipFill>
        <p:spPr>
          <a:xfrm>
            <a:off x="5029200" y="1793626"/>
            <a:ext cx="4114800" cy="3086100"/>
          </a:xfrm>
          <a:prstGeom prst="rect">
            <a:avLst/>
          </a:prstGeom>
          <a:noFill/>
          <a:ln>
            <a:noFill/>
          </a:ln>
        </p:spPr>
      </p:pic>
      <p:pic>
        <p:nvPicPr>
          <p:cNvPr id="110" name="Google Shape;110;g14b366dd0a9_0_1"/>
          <p:cNvPicPr preferRelativeResize="0"/>
          <p:nvPr/>
        </p:nvPicPr>
        <p:blipFill>
          <a:blip r:embed="rId5">
            <a:alphaModFix/>
          </a:blip>
          <a:stretch>
            <a:fillRect/>
          </a:stretch>
        </p:blipFill>
        <p:spPr>
          <a:xfrm>
            <a:off x="473875" y="1823100"/>
            <a:ext cx="4022303" cy="283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5424414e74_0_110"/>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Project definition and characteristics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16" name="Google Shape;116;g15424414e74_0_110"/>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g15424414e74_0_110"/>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8" name="Google Shape;118;g15424414e74_0_110"/>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119" name="Google Shape;119;g15424414e74_0_110"/>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120" name="Google Shape;120;g15424414e74_0_110"/>
          <p:cNvSpPr txBox="1"/>
          <p:nvPr/>
        </p:nvSpPr>
        <p:spPr>
          <a:xfrm>
            <a:off x="7452025" y="1892675"/>
            <a:ext cx="1842900" cy="70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Stakeholders</a:t>
            </a:r>
            <a:endParaRPr sz="130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300" i="0" u="none" strike="noStrike" cap="none">
              <a:solidFill>
                <a:schemeClr val="dk1"/>
              </a:solidFill>
              <a:latin typeface="Verdana"/>
              <a:ea typeface="Verdana"/>
              <a:cs typeface="Verdana"/>
              <a:sym typeface="Verdana"/>
            </a:endParaRPr>
          </a:p>
        </p:txBody>
      </p:sp>
      <p:sp>
        <p:nvSpPr>
          <p:cNvPr id="121" name="Google Shape;121;g15424414e74_0_110"/>
          <p:cNvSpPr txBox="1"/>
          <p:nvPr/>
        </p:nvSpPr>
        <p:spPr>
          <a:xfrm>
            <a:off x="305200" y="983750"/>
            <a:ext cx="5718000" cy="3262800"/>
          </a:xfrm>
          <a:prstGeom prst="rect">
            <a:avLst/>
          </a:prstGeom>
          <a:noFill/>
          <a:ln>
            <a:noFill/>
          </a:ln>
        </p:spPr>
        <p:txBody>
          <a:bodyPr spcFirstLastPara="1" wrap="square" lIns="116050" tIns="116050" rIns="116050" bIns="116050" anchor="t" anchorCtr="0">
            <a:noAutofit/>
          </a:bodyPr>
          <a:lstStyle/>
          <a:p>
            <a:pPr marL="0" lvl="0" indent="0" algn="l" rtl="0">
              <a:lnSpc>
                <a:spcPct val="115000"/>
              </a:lnSpc>
              <a:spcBef>
                <a:spcPts val="0"/>
              </a:spcBef>
              <a:spcAft>
                <a:spcPts val="0"/>
              </a:spcAft>
              <a:buNone/>
            </a:pPr>
            <a:r>
              <a:rPr lang="en-US" sz="1300">
                <a:solidFill>
                  <a:schemeClr val="dk1"/>
                </a:solidFill>
                <a:highlight>
                  <a:srgbClr val="FFFFFF"/>
                </a:highlight>
                <a:latin typeface="Verdana"/>
                <a:ea typeface="Verdana"/>
                <a:cs typeface="Verdana"/>
                <a:sym typeface="Verdana"/>
              </a:rPr>
              <a:t>A project is a</a:t>
            </a:r>
            <a:r>
              <a:rPr lang="en-US" sz="1300" b="1">
                <a:solidFill>
                  <a:schemeClr val="dk1"/>
                </a:solidFill>
                <a:highlight>
                  <a:srgbClr val="FFFFFF"/>
                </a:highlight>
                <a:latin typeface="Verdana"/>
                <a:ea typeface="Verdana"/>
                <a:cs typeface="Verdana"/>
                <a:sym typeface="Verdana"/>
              </a:rPr>
              <a:t> set of tasks </a:t>
            </a:r>
            <a:r>
              <a:rPr lang="en-US" sz="1300">
                <a:solidFill>
                  <a:schemeClr val="dk1"/>
                </a:solidFill>
                <a:highlight>
                  <a:srgbClr val="FFFFFF"/>
                </a:highlight>
                <a:latin typeface="Verdana"/>
                <a:ea typeface="Verdana"/>
                <a:cs typeface="Verdana"/>
                <a:sym typeface="Verdana"/>
              </a:rPr>
              <a:t>which must be completed in order to arrive at a particular</a:t>
            </a:r>
            <a:r>
              <a:rPr lang="en-US" sz="1300" b="1">
                <a:solidFill>
                  <a:schemeClr val="dk1"/>
                </a:solidFill>
                <a:highlight>
                  <a:srgbClr val="FFFFFF"/>
                </a:highlight>
                <a:latin typeface="Verdana"/>
                <a:ea typeface="Verdana"/>
                <a:cs typeface="Verdana"/>
                <a:sym typeface="Verdana"/>
              </a:rPr>
              <a:t> goal or outcome</a:t>
            </a:r>
            <a:r>
              <a:rPr lang="en-US" sz="1300">
                <a:solidFill>
                  <a:schemeClr val="dk1"/>
                </a:solidFill>
                <a:highlight>
                  <a:srgbClr val="FFFFFF"/>
                </a:highlight>
                <a:latin typeface="Verdana"/>
                <a:ea typeface="Verdana"/>
                <a:cs typeface="Verdana"/>
                <a:sym typeface="Verdana"/>
              </a:rPr>
              <a:t>. </a:t>
            </a:r>
            <a:endParaRPr sz="1300">
              <a:solidFill>
                <a:schemeClr val="dk1"/>
              </a:solidFill>
              <a:highlight>
                <a:srgbClr val="FFFFFF"/>
              </a:highlight>
              <a:latin typeface="Verdana"/>
              <a:ea typeface="Verdana"/>
              <a:cs typeface="Verdana"/>
              <a:sym typeface="Verdana"/>
            </a:endParaRPr>
          </a:p>
          <a:p>
            <a:pPr marL="457200" lvl="0" indent="0" algn="l" rtl="0">
              <a:lnSpc>
                <a:spcPct val="115000"/>
              </a:lnSpc>
              <a:spcBef>
                <a:spcPts val="300"/>
              </a:spcBef>
              <a:spcAft>
                <a:spcPts val="0"/>
              </a:spcAft>
              <a:buNone/>
            </a:pPr>
            <a:r>
              <a:rPr lang="en-US" sz="1300">
                <a:solidFill>
                  <a:schemeClr val="dk1"/>
                </a:solidFill>
                <a:highlight>
                  <a:srgbClr val="FFFFFF"/>
                </a:highlight>
                <a:latin typeface="Verdana"/>
                <a:ea typeface="Verdana"/>
                <a:cs typeface="Verdana"/>
                <a:sym typeface="Verdana"/>
              </a:rPr>
              <a:t>Depending on the size and scope of the project, these tasks may be simple or elaborate, but all projects can be </a:t>
            </a:r>
            <a:r>
              <a:rPr lang="en-US" sz="1300" b="1">
                <a:solidFill>
                  <a:schemeClr val="dk1"/>
                </a:solidFill>
                <a:highlight>
                  <a:srgbClr val="FFFFFF"/>
                </a:highlight>
                <a:latin typeface="Verdana"/>
                <a:ea typeface="Verdana"/>
                <a:cs typeface="Verdana"/>
                <a:sym typeface="Verdana"/>
              </a:rPr>
              <a:t>broken down into objectives </a:t>
            </a:r>
            <a:r>
              <a:rPr lang="en-US" sz="1300">
                <a:solidFill>
                  <a:schemeClr val="dk1"/>
                </a:solidFill>
                <a:highlight>
                  <a:srgbClr val="FFFFFF"/>
                </a:highlight>
                <a:latin typeface="Verdana"/>
                <a:ea typeface="Verdana"/>
                <a:cs typeface="Verdana"/>
                <a:sym typeface="Verdana"/>
              </a:rPr>
              <a:t>and what needs to be done to achieve them.</a:t>
            </a:r>
            <a:endParaRPr sz="1300">
              <a:solidFill>
                <a:schemeClr val="dk1"/>
              </a:solidFill>
              <a:highlight>
                <a:srgbClr val="FFFFFF"/>
              </a:highlight>
              <a:latin typeface="Verdana"/>
              <a:ea typeface="Verdana"/>
              <a:cs typeface="Verdana"/>
              <a:sym typeface="Verdana"/>
            </a:endParaRPr>
          </a:p>
          <a:p>
            <a:pPr marL="0" lvl="0" indent="0" algn="l" rtl="0">
              <a:lnSpc>
                <a:spcPct val="115000"/>
              </a:lnSpc>
              <a:spcBef>
                <a:spcPts val="300"/>
              </a:spcBef>
              <a:spcAft>
                <a:spcPts val="0"/>
              </a:spcAft>
              <a:buNone/>
            </a:pPr>
            <a:endParaRPr sz="1300">
              <a:solidFill>
                <a:schemeClr val="dk1"/>
              </a:solidFill>
              <a:highlight>
                <a:srgbClr val="FFFFFF"/>
              </a:highlight>
              <a:latin typeface="Verdana"/>
              <a:ea typeface="Verdana"/>
              <a:cs typeface="Verdana"/>
              <a:sym typeface="Verdana"/>
            </a:endParaRPr>
          </a:p>
          <a:p>
            <a:pPr marL="0" lvl="0" indent="0" algn="l" rtl="0">
              <a:lnSpc>
                <a:spcPct val="115000"/>
              </a:lnSpc>
              <a:spcBef>
                <a:spcPts val="300"/>
              </a:spcBef>
              <a:spcAft>
                <a:spcPts val="0"/>
              </a:spcAft>
              <a:buNone/>
            </a:pPr>
            <a:endParaRPr sz="1300">
              <a:solidFill>
                <a:schemeClr val="dk1"/>
              </a:solidFill>
              <a:highlight>
                <a:srgbClr val="FFFFFF"/>
              </a:highlight>
              <a:latin typeface="Verdana"/>
              <a:ea typeface="Verdana"/>
              <a:cs typeface="Verdana"/>
              <a:sym typeface="Verdana"/>
            </a:endParaRPr>
          </a:p>
          <a:p>
            <a:pPr marL="0" lvl="0" indent="0" algn="l" rtl="0">
              <a:lnSpc>
                <a:spcPct val="115000"/>
              </a:lnSpc>
              <a:spcBef>
                <a:spcPts val="300"/>
              </a:spcBef>
              <a:spcAft>
                <a:spcPts val="0"/>
              </a:spcAft>
              <a:buNone/>
            </a:pPr>
            <a:r>
              <a:rPr lang="en-US" sz="1300">
                <a:solidFill>
                  <a:schemeClr val="dk1"/>
                </a:solidFill>
                <a:highlight>
                  <a:srgbClr val="FFFFFF"/>
                </a:highlight>
                <a:latin typeface="Verdana"/>
                <a:ea typeface="Verdana"/>
                <a:cs typeface="Verdana"/>
                <a:sym typeface="Verdana"/>
              </a:rPr>
              <a:t>According to the </a:t>
            </a:r>
            <a:r>
              <a:rPr lang="en-US" sz="1300" b="1">
                <a:solidFill>
                  <a:schemeClr val="dk1"/>
                </a:solidFill>
                <a:highlight>
                  <a:srgbClr val="FFFFFF"/>
                </a:highlight>
                <a:latin typeface="Verdana"/>
                <a:ea typeface="Verdana"/>
                <a:cs typeface="Verdana"/>
                <a:sym typeface="Verdana"/>
              </a:rPr>
              <a:t>PMBOK® </a:t>
            </a:r>
            <a:r>
              <a:rPr lang="en-US" sz="1300">
                <a:solidFill>
                  <a:schemeClr val="dk1"/>
                </a:solidFill>
                <a:highlight>
                  <a:srgbClr val="FFFFFF"/>
                </a:highlight>
                <a:latin typeface="Verdana"/>
                <a:ea typeface="Verdana"/>
                <a:cs typeface="Verdana"/>
                <a:sym typeface="Verdana"/>
              </a:rPr>
              <a:t>Guide—Fourth edition (</a:t>
            </a:r>
            <a:r>
              <a:rPr lang="en-US" sz="1300" i="1">
                <a:solidFill>
                  <a:schemeClr val="dk1"/>
                </a:solidFill>
                <a:highlight>
                  <a:srgbClr val="FFFFFF"/>
                </a:highlight>
                <a:latin typeface="Verdana"/>
                <a:ea typeface="Verdana"/>
                <a:cs typeface="Verdana"/>
                <a:sym typeface="Verdana"/>
              </a:rPr>
              <a:t>PMI, 2008a, p. 434</a:t>
            </a:r>
            <a:r>
              <a:rPr lang="en-US" sz="1300">
                <a:solidFill>
                  <a:schemeClr val="dk1"/>
                </a:solidFill>
                <a:highlight>
                  <a:srgbClr val="FFFFFF"/>
                </a:highlight>
                <a:latin typeface="Verdana"/>
                <a:ea typeface="Verdana"/>
                <a:cs typeface="Verdana"/>
                <a:sym typeface="Verdana"/>
              </a:rPr>
              <a:t>) the definition of a project is “</a:t>
            </a:r>
            <a:r>
              <a:rPr lang="en-US" sz="1300" b="1">
                <a:solidFill>
                  <a:schemeClr val="dk1"/>
                </a:solidFill>
                <a:highlight>
                  <a:srgbClr val="FFFFFF"/>
                </a:highlight>
                <a:latin typeface="Verdana"/>
                <a:ea typeface="Verdana"/>
                <a:cs typeface="Verdana"/>
                <a:sym typeface="Verdana"/>
              </a:rPr>
              <a:t>a temporary </a:t>
            </a:r>
            <a:r>
              <a:rPr lang="en-US" sz="1300">
                <a:solidFill>
                  <a:schemeClr val="dk1"/>
                </a:solidFill>
                <a:highlight>
                  <a:srgbClr val="FFFFFF"/>
                </a:highlight>
                <a:latin typeface="Verdana"/>
                <a:ea typeface="Verdana"/>
                <a:cs typeface="Verdana"/>
                <a:sym typeface="Verdana"/>
              </a:rPr>
              <a:t>endeavor undertaken to create</a:t>
            </a:r>
            <a:r>
              <a:rPr lang="en-US" sz="1300" b="1">
                <a:solidFill>
                  <a:schemeClr val="dk1"/>
                </a:solidFill>
                <a:highlight>
                  <a:srgbClr val="FFFFFF"/>
                </a:highlight>
                <a:latin typeface="Verdana"/>
                <a:ea typeface="Verdana"/>
                <a:cs typeface="Verdana"/>
                <a:sym typeface="Verdana"/>
              </a:rPr>
              <a:t> a unique </a:t>
            </a:r>
            <a:r>
              <a:rPr lang="en-US" sz="1300">
                <a:solidFill>
                  <a:schemeClr val="dk1"/>
                </a:solidFill>
                <a:highlight>
                  <a:srgbClr val="FFFFFF"/>
                </a:highlight>
                <a:latin typeface="Verdana"/>
                <a:ea typeface="Verdana"/>
                <a:cs typeface="Verdana"/>
                <a:sym typeface="Verdana"/>
              </a:rPr>
              <a:t>project service or result.” </a:t>
            </a:r>
            <a:endParaRPr sz="1300">
              <a:solidFill>
                <a:schemeClr val="dk1"/>
              </a:solidFill>
              <a:highlight>
                <a:srgbClr val="FFFFFF"/>
              </a:highlight>
              <a:latin typeface="Verdana"/>
              <a:ea typeface="Verdana"/>
              <a:cs typeface="Verdana"/>
              <a:sym typeface="Verdana"/>
            </a:endParaRPr>
          </a:p>
          <a:p>
            <a:pPr marL="457200" lvl="0" indent="0" algn="l" rtl="0">
              <a:lnSpc>
                <a:spcPct val="115000"/>
              </a:lnSpc>
              <a:spcBef>
                <a:spcPts val="300"/>
              </a:spcBef>
              <a:spcAft>
                <a:spcPts val="300"/>
              </a:spcAft>
              <a:buNone/>
            </a:pPr>
            <a:r>
              <a:rPr lang="en-US" sz="1300">
                <a:solidFill>
                  <a:schemeClr val="dk1"/>
                </a:solidFill>
                <a:highlight>
                  <a:srgbClr val="FFFFFF"/>
                </a:highlight>
                <a:latin typeface="Verdana"/>
                <a:ea typeface="Verdana"/>
                <a:cs typeface="Verdana"/>
                <a:sym typeface="Verdana"/>
              </a:rPr>
              <a:t>Projects are </a:t>
            </a:r>
            <a:r>
              <a:rPr lang="en-US" sz="1300" b="1">
                <a:solidFill>
                  <a:schemeClr val="dk1"/>
                </a:solidFill>
                <a:highlight>
                  <a:srgbClr val="FFFFFF"/>
                </a:highlight>
                <a:latin typeface="Verdana"/>
                <a:ea typeface="Verdana"/>
                <a:cs typeface="Verdana"/>
                <a:sym typeface="Verdana"/>
              </a:rPr>
              <a:t>temporary </a:t>
            </a:r>
            <a:r>
              <a:rPr lang="en-US" sz="1300">
                <a:solidFill>
                  <a:schemeClr val="dk1"/>
                </a:solidFill>
                <a:highlight>
                  <a:srgbClr val="FFFFFF"/>
                </a:highlight>
                <a:latin typeface="Verdana"/>
                <a:ea typeface="Verdana"/>
                <a:cs typeface="Verdana"/>
                <a:sym typeface="Verdana"/>
              </a:rPr>
              <a:t>and </a:t>
            </a:r>
            <a:r>
              <a:rPr lang="en-US" sz="1300" b="1">
                <a:solidFill>
                  <a:schemeClr val="dk1"/>
                </a:solidFill>
                <a:highlight>
                  <a:srgbClr val="FFFFFF"/>
                </a:highlight>
                <a:latin typeface="Verdana"/>
                <a:ea typeface="Verdana"/>
                <a:cs typeface="Verdana"/>
                <a:sym typeface="Verdana"/>
              </a:rPr>
              <a:t>close down on the completion</a:t>
            </a:r>
            <a:r>
              <a:rPr lang="en-US" sz="1300">
                <a:solidFill>
                  <a:schemeClr val="dk1"/>
                </a:solidFill>
                <a:highlight>
                  <a:srgbClr val="FFFFFF"/>
                </a:highlight>
                <a:latin typeface="Verdana"/>
                <a:ea typeface="Verdana"/>
                <a:cs typeface="Verdana"/>
                <a:sym typeface="Verdana"/>
              </a:rPr>
              <a:t> of the work they were chartered to deliver.</a:t>
            </a:r>
            <a:endParaRPr sz="1300">
              <a:solidFill>
                <a:schemeClr val="dk1"/>
              </a:solidFill>
              <a:latin typeface="Verdana"/>
              <a:ea typeface="Verdana"/>
              <a:cs typeface="Verdana"/>
              <a:sym typeface="Verdana"/>
            </a:endParaRPr>
          </a:p>
        </p:txBody>
      </p:sp>
      <p:sp>
        <p:nvSpPr>
          <p:cNvPr id="122" name="Google Shape;122;g15424414e74_0_110"/>
          <p:cNvSpPr txBox="1"/>
          <p:nvPr/>
        </p:nvSpPr>
        <p:spPr>
          <a:xfrm>
            <a:off x="7481850" y="1397369"/>
            <a:ext cx="1410300" cy="49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Scope</a:t>
            </a:r>
            <a:endParaRPr sz="1300" i="0" u="none" strike="noStrike" cap="none">
              <a:solidFill>
                <a:schemeClr val="dk1"/>
              </a:solidFill>
              <a:latin typeface="Verdana"/>
              <a:ea typeface="Verdana"/>
              <a:cs typeface="Verdana"/>
              <a:sym typeface="Verdana"/>
            </a:endParaRPr>
          </a:p>
        </p:txBody>
      </p:sp>
      <p:sp>
        <p:nvSpPr>
          <p:cNvPr id="123" name="Google Shape;123;g15424414e74_0_110"/>
          <p:cNvSpPr txBox="1"/>
          <p:nvPr/>
        </p:nvSpPr>
        <p:spPr>
          <a:xfrm>
            <a:off x="7481850" y="842350"/>
            <a:ext cx="1626300" cy="35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Lifecycle</a:t>
            </a:r>
            <a:endParaRPr sz="1300" i="0" u="none" strike="noStrike" cap="none">
              <a:solidFill>
                <a:schemeClr val="dk1"/>
              </a:solidFill>
              <a:latin typeface="Verdana"/>
              <a:ea typeface="Verdana"/>
              <a:cs typeface="Verdana"/>
              <a:sym typeface="Verdana"/>
            </a:endParaRPr>
          </a:p>
        </p:txBody>
      </p:sp>
      <p:pic>
        <p:nvPicPr>
          <p:cNvPr id="124" name="Google Shape;124;g15424414e74_0_110"/>
          <p:cNvPicPr preferRelativeResize="0"/>
          <p:nvPr/>
        </p:nvPicPr>
        <p:blipFill>
          <a:blip r:embed="rId4">
            <a:alphaModFix/>
          </a:blip>
          <a:stretch>
            <a:fillRect/>
          </a:stretch>
        </p:blipFill>
        <p:spPr>
          <a:xfrm flipH="1">
            <a:off x="6649031" y="844150"/>
            <a:ext cx="606552" cy="412695"/>
          </a:xfrm>
          <a:prstGeom prst="rect">
            <a:avLst/>
          </a:prstGeom>
          <a:noFill/>
          <a:ln>
            <a:noFill/>
          </a:ln>
        </p:spPr>
      </p:pic>
      <p:pic>
        <p:nvPicPr>
          <p:cNvPr id="125" name="Google Shape;125;g15424414e74_0_110"/>
          <p:cNvPicPr preferRelativeResize="0"/>
          <p:nvPr/>
        </p:nvPicPr>
        <p:blipFill>
          <a:blip r:embed="rId5">
            <a:alphaModFix/>
          </a:blip>
          <a:stretch>
            <a:fillRect/>
          </a:stretch>
        </p:blipFill>
        <p:spPr>
          <a:xfrm flipH="1">
            <a:off x="6614267" y="1432664"/>
            <a:ext cx="676083" cy="460014"/>
          </a:xfrm>
          <a:prstGeom prst="rect">
            <a:avLst/>
          </a:prstGeom>
          <a:noFill/>
          <a:ln>
            <a:noFill/>
          </a:ln>
        </p:spPr>
      </p:pic>
      <p:pic>
        <p:nvPicPr>
          <p:cNvPr id="126" name="Google Shape;126;g15424414e74_0_110"/>
          <p:cNvPicPr preferRelativeResize="0"/>
          <p:nvPr/>
        </p:nvPicPr>
        <p:blipFill>
          <a:blip r:embed="rId6">
            <a:alphaModFix/>
          </a:blip>
          <a:stretch>
            <a:fillRect/>
          </a:stretch>
        </p:blipFill>
        <p:spPr>
          <a:xfrm flipH="1">
            <a:off x="6614264" y="2018639"/>
            <a:ext cx="676083" cy="460014"/>
          </a:xfrm>
          <a:prstGeom prst="rect">
            <a:avLst/>
          </a:prstGeom>
          <a:noFill/>
          <a:ln>
            <a:noFill/>
          </a:ln>
        </p:spPr>
      </p:pic>
      <p:sp>
        <p:nvSpPr>
          <p:cNvPr id="127" name="Google Shape;127;g15424414e74_0_110"/>
          <p:cNvSpPr txBox="1"/>
          <p:nvPr/>
        </p:nvSpPr>
        <p:spPr>
          <a:xfrm>
            <a:off x="7481850" y="2595950"/>
            <a:ext cx="1842900" cy="70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Deliverables</a:t>
            </a:r>
            <a:endParaRPr sz="130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300" i="0" u="none" strike="noStrike" cap="none">
              <a:solidFill>
                <a:schemeClr val="dk1"/>
              </a:solidFill>
              <a:latin typeface="Verdana"/>
              <a:ea typeface="Verdana"/>
              <a:cs typeface="Verdana"/>
              <a:sym typeface="Verdana"/>
            </a:endParaRPr>
          </a:p>
        </p:txBody>
      </p:sp>
      <p:pic>
        <p:nvPicPr>
          <p:cNvPr id="128" name="Google Shape;128;g15424414e74_0_110"/>
          <p:cNvPicPr preferRelativeResize="0"/>
          <p:nvPr/>
        </p:nvPicPr>
        <p:blipFill>
          <a:blip r:embed="rId7">
            <a:alphaModFix/>
          </a:blip>
          <a:stretch>
            <a:fillRect/>
          </a:stretch>
        </p:blipFill>
        <p:spPr>
          <a:xfrm flipH="1">
            <a:off x="6649026" y="2654470"/>
            <a:ext cx="606560" cy="412710"/>
          </a:xfrm>
          <a:prstGeom prst="rect">
            <a:avLst/>
          </a:prstGeom>
          <a:noFill/>
          <a:ln>
            <a:noFill/>
          </a:ln>
        </p:spPr>
      </p:pic>
      <p:sp>
        <p:nvSpPr>
          <p:cNvPr id="129" name="Google Shape;129;g15424414e74_0_110"/>
          <p:cNvSpPr txBox="1"/>
          <p:nvPr/>
        </p:nvSpPr>
        <p:spPr>
          <a:xfrm>
            <a:off x="7539200" y="3095075"/>
            <a:ext cx="1842900" cy="49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Milestones</a:t>
            </a:r>
            <a:endParaRPr sz="130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300" i="0" u="none" strike="noStrike" cap="none">
              <a:solidFill>
                <a:schemeClr val="dk1"/>
              </a:solidFill>
              <a:latin typeface="Verdana"/>
              <a:ea typeface="Verdana"/>
              <a:cs typeface="Verdana"/>
              <a:sym typeface="Verdana"/>
            </a:endParaRPr>
          </a:p>
        </p:txBody>
      </p:sp>
      <p:pic>
        <p:nvPicPr>
          <p:cNvPr id="130" name="Google Shape;130;g15424414e74_0_110"/>
          <p:cNvPicPr preferRelativeResize="0"/>
          <p:nvPr/>
        </p:nvPicPr>
        <p:blipFill>
          <a:blip r:embed="rId8">
            <a:alphaModFix/>
          </a:blip>
          <a:stretch>
            <a:fillRect/>
          </a:stretch>
        </p:blipFill>
        <p:spPr>
          <a:xfrm flipH="1">
            <a:off x="6537500" y="3180701"/>
            <a:ext cx="700249" cy="324058"/>
          </a:xfrm>
          <a:prstGeom prst="rect">
            <a:avLst/>
          </a:prstGeom>
          <a:noFill/>
          <a:ln>
            <a:noFill/>
          </a:ln>
        </p:spPr>
      </p:pic>
      <p:pic>
        <p:nvPicPr>
          <p:cNvPr id="131" name="Google Shape;131;g15424414e74_0_110"/>
          <p:cNvPicPr preferRelativeResize="0"/>
          <p:nvPr/>
        </p:nvPicPr>
        <p:blipFill>
          <a:blip r:embed="rId9">
            <a:alphaModFix/>
          </a:blip>
          <a:stretch>
            <a:fillRect/>
          </a:stretch>
        </p:blipFill>
        <p:spPr>
          <a:xfrm flipH="1">
            <a:off x="6714632" y="4240492"/>
            <a:ext cx="476266" cy="324058"/>
          </a:xfrm>
          <a:prstGeom prst="rect">
            <a:avLst/>
          </a:prstGeom>
          <a:noFill/>
          <a:ln>
            <a:noFill/>
          </a:ln>
        </p:spPr>
      </p:pic>
      <p:sp>
        <p:nvSpPr>
          <p:cNvPr id="132" name="Google Shape;132;g15424414e74_0_110"/>
          <p:cNvSpPr txBox="1"/>
          <p:nvPr/>
        </p:nvSpPr>
        <p:spPr>
          <a:xfrm>
            <a:off x="7481850" y="4240500"/>
            <a:ext cx="1842900" cy="49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Dependencies</a:t>
            </a:r>
            <a:endParaRPr sz="130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300" i="0" u="none" strike="noStrike" cap="none">
              <a:solidFill>
                <a:schemeClr val="dk1"/>
              </a:solidFill>
              <a:latin typeface="Verdana"/>
              <a:ea typeface="Verdana"/>
              <a:cs typeface="Verdana"/>
              <a:sym typeface="Verdana"/>
            </a:endParaRPr>
          </a:p>
        </p:txBody>
      </p:sp>
      <p:sp>
        <p:nvSpPr>
          <p:cNvPr id="133" name="Google Shape;133;g15424414e74_0_110"/>
          <p:cNvSpPr txBox="1"/>
          <p:nvPr/>
        </p:nvSpPr>
        <p:spPr>
          <a:xfrm>
            <a:off x="7539200" y="3624975"/>
            <a:ext cx="1212300" cy="49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300">
                <a:solidFill>
                  <a:schemeClr val="dk1"/>
                </a:solidFill>
                <a:latin typeface="Verdana"/>
                <a:ea typeface="Verdana"/>
                <a:cs typeface="Verdana"/>
                <a:sym typeface="Verdana"/>
              </a:rPr>
              <a:t>Resources</a:t>
            </a:r>
            <a:endParaRPr sz="130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300" i="0" u="none" strike="noStrike" cap="none">
              <a:solidFill>
                <a:schemeClr val="dk1"/>
              </a:solidFill>
              <a:latin typeface="Verdana"/>
              <a:ea typeface="Verdana"/>
              <a:cs typeface="Verdana"/>
              <a:sym typeface="Verdana"/>
            </a:endParaRPr>
          </a:p>
        </p:txBody>
      </p:sp>
      <p:pic>
        <p:nvPicPr>
          <p:cNvPr id="134" name="Google Shape;134;g15424414e74_0_110"/>
          <p:cNvPicPr preferRelativeResize="0"/>
          <p:nvPr/>
        </p:nvPicPr>
        <p:blipFill>
          <a:blip r:embed="rId10">
            <a:alphaModFix/>
          </a:blip>
          <a:stretch>
            <a:fillRect/>
          </a:stretch>
        </p:blipFill>
        <p:spPr>
          <a:xfrm flipH="1">
            <a:off x="6584346" y="3710594"/>
            <a:ext cx="606562" cy="3240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4b366dd0a9_0_117"/>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Project definition and characteristics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40" name="Google Shape;140;g14b366dd0a9_0_117"/>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g14b366dd0a9_0_117"/>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2" name="Google Shape;142;g14b366dd0a9_0_117"/>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143" name="Google Shape;143;g14b366dd0a9_0_117"/>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144" name="Google Shape;144;g14b366dd0a9_0_117"/>
          <p:cNvSpPr txBox="1"/>
          <p:nvPr/>
        </p:nvSpPr>
        <p:spPr>
          <a:xfrm>
            <a:off x="3810800" y="920100"/>
            <a:ext cx="5333100" cy="18933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US" sz="1200" b="1"/>
              <a:t>A single definable purpose</a:t>
            </a:r>
            <a:r>
              <a:rPr lang="en-US" sz="1200"/>
              <a:t>, end-item or result. This is usually specified in terms of cost, schedule and performance requirements.</a:t>
            </a:r>
            <a:endParaRPr sz="1200"/>
          </a:p>
          <a:p>
            <a:pPr marL="457200" lvl="0" indent="-304800" algn="l" rtl="0">
              <a:spcBef>
                <a:spcPts val="0"/>
              </a:spcBef>
              <a:spcAft>
                <a:spcPts val="0"/>
              </a:spcAft>
              <a:buSzPts val="1200"/>
              <a:buChar char="●"/>
            </a:pPr>
            <a:r>
              <a:rPr lang="en-US" sz="1200"/>
              <a:t>Every project is </a:t>
            </a:r>
            <a:r>
              <a:rPr lang="en-US" sz="1500" b="1"/>
              <a:t>unique</a:t>
            </a:r>
            <a:r>
              <a:rPr lang="en-US" sz="1200"/>
              <a:t>.</a:t>
            </a:r>
            <a:endParaRPr sz="1200"/>
          </a:p>
          <a:p>
            <a:pPr marL="457200" lvl="0" indent="-304800" algn="l" rtl="0">
              <a:spcBef>
                <a:spcPts val="0"/>
              </a:spcBef>
              <a:spcAft>
                <a:spcPts val="0"/>
              </a:spcAft>
              <a:buSzPts val="1200"/>
              <a:buChar char="●"/>
            </a:pPr>
            <a:r>
              <a:rPr lang="en-US" sz="1200"/>
              <a:t>Projects are </a:t>
            </a:r>
            <a:r>
              <a:rPr lang="en-US" sz="1200" b="1"/>
              <a:t>temporary in nature</a:t>
            </a:r>
            <a:r>
              <a:rPr lang="en-US" sz="1200"/>
              <a:t> and have a definite beginning and ending date.</a:t>
            </a:r>
            <a:endParaRPr sz="1200"/>
          </a:p>
          <a:p>
            <a:pPr marL="457200" lvl="0" indent="-304800" algn="l" rtl="0">
              <a:spcBef>
                <a:spcPts val="0"/>
              </a:spcBef>
              <a:spcAft>
                <a:spcPts val="0"/>
              </a:spcAft>
              <a:buSzPts val="1200"/>
              <a:buChar char="●"/>
            </a:pPr>
            <a:r>
              <a:rPr lang="en-US" sz="1200"/>
              <a:t>Projects are completed when the </a:t>
            </a:r>
            <a:r>
              <a:rPr lang="en-US" sz="1200" b="1"/>
              <a:t>project goals are achieved </a:t>
            </a:r>
            <a:r>
              <a:rPr lang="en-US" sz="1200"/>
              <a:t>or it's determined the project is no longer viable</a:t>
            </a:r>
            <a:endParaRPr sz="1200"/>
          </a:p>
          <a:p>
            <a:pPr marL="457200" lvl="0" indent="-304800" algn="l" rtl="0">
              <a:spcBef>
                <a:spcPts val="0"/>
              </a:spcBef>
              <a:spcAft>
                <a:spcPts val="0"/>
              </a:spcAft>
              <a:buSzPts val="1200"/>
              <a:buChar char="●"/>
            </a:pPr>
            <a:r>
              <a:rPr lang="en-US" sz="1200"/>
              <a:t>A successful project is one that </a:t>
            </a:r>
            <a:r>
              <a:rPr lang="en-US" sz="1200" b="1"/>
              <a:t>meets or exceeds the expectations</a:t>
            </a:r>
            <a:r>
              <a:rPr lang="en-US" sz="1200"/>
              <a:t> </a:t>
            </a:r>
            <a:r>
              <a:rPr lang="en-US" sz="1200" b="1"/>
              <a:t>of the stakeholders</a:t>
            </a:r>
            <a:r>
              <a:rPr lang="en-US" sz="1200"/>
              <a:t>.  </a:t>
            </a:r>
            <a:endParaRPr sz="1200"/>
          </a:p>
        </p:txBody>
      </p:sp>
      <p:sp>
        <p:nvSpPr>
          <p:cNvPr id="145" name="Google Shape;145;g14b366dd0a9_0_117"/>
          <p:cNvSpPr txBox="1"/>
          <p:nvPr/>
        </p:nvSpPr>
        <p:spPr>
          <a:xfrm>
            <a:off x="3963700" y="2854900"/>
            <a:ext cx="51804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t>Every project has to manage four basic constraints:</a:t>
            </a:r>
            <a:r>
              <a:rPr lang="en-US" sz="1200"/>
              <a:t> </a:t>
            </a:r>
            <a:endParaRPr sz="1200"/>
          </a:p>
          <a:p>
            <a:pPr marL="0" lvl="0" indent="0" algn="l" rtl="0">
              <a:spcBef>
                <a:spcPts val="0"/>
              </a:spcBef>
              <a:spcAft>
                <a:spcPts val="0"/>
              </a:spcAft>
              <a:buNone/>
            </a:pPr>
            <a:endParaRPr sz="1200"/>
          </a:p>
          <a:p>
            <a:pPr marL="457200" lvl="0" indent="-304800" algn="l" rtl="0">
              <a:spcBef>
                <a:spcPts val="0"/>
              </a:spcBef>
              <a:spcAft>
                <a:spcPts val="0"/>
              </a:spcAft>
              <a:buClr>
                <a:srgbClr val="A64D78"/>
              </a:buClr>
              <a:buSzPts val="1200"/>
              <a:buChar char="●"/>
            </a:pPr>
            <a:r>
              <a:rPr lang="en-US" sz="1200" b="1">
                <a:solidFill>
                  <a:srgbClr val="A64D7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0"/>
                  </a:ext>
                </a:extLst>
              </a:rPr>
              <a:t>Time</a:t>
            </a:r>
            <a:endParaRPr sz="1200" b="1">
              <a:solidFill>
                <a:srgbClr val="A64D7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
                </a:ext>
              </a:extLst>
            </a:endParaRPr>
          </a:p>
          <a:p>
            <a:pPr marL="457200" lvl="0" indent="-304800" algn="l" rtl="0">
              <a:spcBef>
                <a:spcPts val="0"/>
              </a:spcBef>
              <a:spcAft>
                <a:spcPts val="0"/>
              </a:spcAft>
              <a:buClr>
                <a:srgbClr val="0097A7"/>
              </a:buClr>
              <a:buSzPts val="1200"/>
              <a:buChar char="●"/>
            </a:pPr>
            <a:r>
              <a:rPr lang="en-US" sz="1200" b="1">
                <a:solidFill>
                  <a:srgbClr val="0097A7"/>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
                  </a:ext>
                </a:extLst>
              </a:rPr>
              <a:t>Cost</a:t>
            </a:r>
            <a:endParaRPr sz="1200" b="1">
              <a:solidFill>
                <a:srgbClr val="0097A7"/>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
                </a:ext>
              </a:extLst>
            </a:endParaRPr>
          </a:p>
          <a:p>
            <a:pPr marL="457200" lvl="0" indent="-304800" algn="l" rtl="0">
              <a:spcBef>
                <a:spcPts val="0"/>
              </a:spcBef>
              <a:spcAft>
                <a:spcPts val="0"/>
              </a:spcAft>
              <a:buClr>
                <a:srgbClr val="38761D"/>
              </a:buClr>
              <a:buSzPts val="1200"/>
              <a:buChar char="●"/>
            </a:pPr>
            <a:r>
              <a:rPr lang="en-US" sz="1200" b="1">
                <a:solidFill>
                  <a:srgbClr val="4A86E8"/>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4"/>
                  </a:ext>
                </a:extLst>
              </a:rPr>
              <a:t>Scope</a:t>
            </a:r>
            <a:endParaRPr sz="1200" b="1">
              <a:solidFill>
                <a:srgbClr val="4A86E8"/>
              </a:solidFill>
            </a:endParaRPr>
          </a:p>
          <a:p>
            <a:pPr marL="457200" lvl="0" indent="-304800" algn="l" rtl="0">
              <a:spcBef>
                <a:spcPts val="0"/>
              </a:spcBef>
              <a:spcAft>
                <a:spcPts val="0"/>
              </a:spcAft>
              <a:buClr>
                <a:srgbClr val="4A86E8"/>
              </a:buClr>
              <a:buSzPts val="1200"/>
              <a:buChar char="●"/>
            </a:pPr>
            <a:r>
              <a:rPr lang="en-US" sz="1200" b="1">
                <a:solidFill>
                  <a:srgbClr val="38761D"/>
                </a:solidFill>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5"/>
                  </a:ext>
                </a:extLst>
              </a:rPr>
              <a:t>Quality</a:t>
            </a:r>
            <a:endParaRPr sz="1200" b="1">
              <a:solidFill>
                <a:srgbClr val="4A86E8"/>
              </a:solidFill>
            </a:endParaRPr>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146" name="Google Shape;146;g14b366dd0a9_0_117"/>
          <p:cNvPicPr preferRelativeResize="0"/>
          <p:nvPr/>
        </p:nvPicPr>
        <p:blipFill>
          <a:blip r:embed="rId4">
            <a:alphaModFix/>
          </a:blip>
          <a:stretch>
            <a:fillRect/>
          </a:stretch>
        </p:blipFill>
        <p:spPr>
          <a:xfrm>
            <a:off x="236775" y="1329925"/>
            <a:ext cx="3574025" cy="24836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5424414e74_0_0"/>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Project definition and characteristics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52" name="Google Shape;152;g15424414e74_0_0"/>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g15424414e74_0_0"/>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4" name="Google Shape;154;g15424414e74_0_0"/>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155" name="Google Shape;155;g15424414e74_0_0"/>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pic>
        <p:nvPicPr>
          <p:cNvPr id="156" name="Google Shape;156;g15424414e74_0_0"/>
          <p:cNvPicPr preferRelativeResize="0"/>
          <p:nvPr/>
        </p:nvPicPr>
        <p:blipFill>
          <a:blip r:embed="rId4">
            <a:alphaModFix/>
          </a:blip>
          <a:stretch>
            <a:fillRect/>
          </a:stretch>
        </p:blipFill>
        <p:spPr>
          <a:xfrm>
            <a:off x="1431675" y="775250"/>
            <a:ext cx="6332301" cy="39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51754b6c1c_2_10"/>
          <p:cNvSpPr txBox="1">
            <a:spLocks noGrp="1"/>
          </p:cNvSpPr>
          <p:nvPr>
            <p:ph type="title"/>
          </p:nvPr>
        </p:nvSpPr>
        <p:spPr>
          <a:xfrm>
            <a:off x="236778" y="142401"/>
            <a:ext cx="6240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Example of projects and NOT a project </a:t>
            </a:r>
            <a:endParaRPr sz="1800" b="0">
              <a:solidFill>
                <a:schemeClr val="dk1"/>
              </a:solidFill>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sp>
        <p:nvSpPr>
          <p:cNvPr id="162" name="Google Shape;162;g151754b6c1c_2_10"/>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g151754b6c1c_2_10"/>
          <p:cNvSpPr/>
          <p:nvPr/>
        </p:nvSpPr>
        <p:spPr>
          <a:xfrm>
            <a:off x="378500" y="920100"/>
            <a:ext cx="2319655" cy="228600"/>
          </a:xfrm>
          <a:custGeom>
            <a:avLst/>
            <a:gdLst/>
            <a:ahLst/>
            <a:cxnLst/>
            <a:rect l="l" t="t" r="r" b="b"/>
            <a:pathLst>
              <a:path w="2319655" h="228600" extrusionOk="0">
                <a:moveTo>
                  <a:pt x="2319525" y="228600"/>
                </a:moveTo>
                <a:lnTo>
                  <a:pt x="0" y="228600"/>
                </a:lnTo>
                <a:lnTo>
                  <a:pt x="0" y="0"/>
                </a:lnTo>
                <a:lnTo>
                  <a:pt x="2319525" y="0"/>
                </a:lnTo>
                <a:lnTo>
                  <a:pt x="2319525" y="228600"/>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4" name="Google Shape;164;g151754b6c1c_2_10"/>
          <p:cNvPicPr preferRelativeResize="0"/>
          <p:nvPr/>
        </p:nvPicPr>
        <p:blipFill rotWithShape="1">
          <a:blip r:embed="rId3">
            <a:alphaModFix/>
          </a:blip>
          <a:srcRect/>
          <a:stretch/>
        </p:blipFill>
        <p:spPr>
          <a:xfrm>
            <a:off x="151324" y="4588925"/>
            <a:ext cx="1332050" cy="351374"/>
          </a:xfrm>
          <a:prstGeom prst="rect">
            <a:avLst/>
          </a:prstGeom>
          <a:noFill/>
          <a:ln>
            <a:noFill/>
          </a:ln>
        </p:spPr>
      </p:pic>
      <p:sp>
        <p:nvSpPr>
          <p:cNvPr id="165" name="Google Shape;165;g151754b6c1c_2_10"/>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a:t>Course 1 - Introduction in Software Engineering</a:t>
            </a:r>
            <a:endParaRPr sz="1000" b="1"/>
          </a:p>
        </p:txBody>
      </p:sp>
      <p:sp>
        <p:nvSpPr>
          <p:cNvPr id="166" name="Google Shape;166;g151754b6c1c_2_10"/>
          <p:cNvSpPr txBox="1"/>
          <p:nvPr/>
        </p:nvSpPr>
        <p:spPr>
          <a:xfrm>
            <a:off x="76200" y="685800"/>
            <a:ext cx="89616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6"/>
                </a:ext>
              </a:extLst>
            </a:endParaRPr>
          </a:p>
          <a:p>
            <a:pPr marL="0" lvl="0" indent="0" algn="l" rtl="0">
              <a:spcBef>
                <a:spcPts val="0"/>
              </a:spcBef>
              <a:spcAft>
                <a:spcPts val="0"/>
              </a:spcAft>
              <a:buNone/>
            </a:pP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7"/>
                  </a:ext>
                </a:extLst>
              </a:rPr>
              <a:t>Example of projects: </a:t>
            </a:r>
            <a:endParaRPr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8"/>
                </a:ext>
              </a:extLst>
            </a:endParaRPr>
          </a:p>
          <a:p>
            <a:pPr marL="0" lvl="0" indent="0" algn="l" rtl="0">
              <a:spcBef>
                <a:spcPts val="0"/>
              </a:spcBef>
              <a:spcAft>
                <a:spcPts val="0"/>
              </a:spcAft>
              <a:buNone/>
            </a:pP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9"/>
                </a:ext>
              </a:extLst>
            </a:endParaRPr>
          </a:p>
          <a:p>
            <a:pPr marL="457200" lvl="0" indent="-304800" algn="l" rtl="0">
              <a:spcBef>
                <a:spcPts val="0"/>
              </a:spcBef>
              <a:spcAft>
                <a:spcPts val="0"/>
              </a:spcAft>
              <a:buSzPts val="1200"/>
              <a:buChar char="●"/>
            </a:pP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0"/>
                  </a:ext>
                </a:extLst>
              </a:rPr>
              <a:t>Building a Light Rail Transit System:</a:t>
            </a: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1"/>
                  </a:ext>
                </a:extLst>
              </a:rPr>
              <a:t> Building of the light-rail transit system to connect Bucharest city with Henry Coanda Airport.</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2"/>
                </a:ext>
              </a:extLst>
            </a:endParaRPr>
          </a:p>
          <a:p>
            <a:pPr marL="457200" lvl="0" indent="-304800" algn="l" rtl="0">
              <a:spcBef>
                <a:spcPts val="0"/>
              </a:spcBef>
              <a:spcAft>
                <a:spcPts val="0"/>
              </a:spcAft>
              <a:buSzPts val="1200"/>
              <a:buChar char="●"/>
            </a:pP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3"/>
                  </a:ext>
                </a:extLst>
              </a:rPr>
              <a:t>Mobile App Development</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4"/>
                </a:ext>
              </a:extLst>
            </a:endParaRPr>
          </a:p>
          <a:p>
            <a:pPr marL="457200" lvl="0" indent="-304800" algn="l" rtl="0">
              <a:spcBef>
                <a:spcPts val="0"/>
              </a:spcBef>
              <a:spcAft>
                <a:spcPts val="0"/>
              </a:spcAft>
              <a:buSzPts val="1200"/>
              <a:buChar char="●"/>
            </a:pP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5"/>
                  </a:ext>
                </a:extLst>
              </a:rPr>
              <a:t>3D Game Development:</a:t>
            </a: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6"/>
                  </a:ext>
                </a:extLst>
              </a:rPr>
              <a:t> the team is working on a cool 3D game to be released this year on Oculus Rift. That is definitely a project with a strict deadline.</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7"/>
                </a:ext>
              </a:extLst>
            </a:endParaRPr>
          </a:p>
          <a:p>
            <a:pPr marL="457200" lvl="0" indent="-304800" algn="l" rtl="0">
              <a:spcBef>
                <a:spcPts val="0"/>
              </a:spcBef>
              <a:spcAft>
                <a:spcPts val="0"/>
              </a:spcAft>
              <a:buSzPts val="1200"/>
              <a:buChar char="●"/>
            </a:pP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8"/>
                  </a:ext>
                </a:extLst>
              </a:rPr>
              <a:t>Building of Egypt's Pyramids:</a:t>
            </a: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19"/>
                  </a:ext>
                </a:extLst>
              </a:rPr>
              <a:t> A remarkable achievement of a bygone era, that we marvel even today. These were some of the very first projects that we know of today.</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0"/>
                </a:ext>
              </a:extLst>
            </a:endParaRPr>
          </a:p>
          <a:p>
            <a:pPr marL="0" lvl="0" indent="0" algn="l" rtl="0">
              <a:spcBef>
                <a:spcPts val="0"/>
              </a:spcBef>
              <a:spcAft>
                <a:spcPts val="0"/>
              </a:spcAft>
              <a:buNone/>
            </a:pP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1"/>
                </a:ext>
              </a:extLst>
            </a:endParaRPr>
          </a:p>
          <a:p>
            <a:pPr marL="0" lvl="0" indent="0" algn="l" rtl="0">
              <a:spcBef>
                <a:spcPts val="0"/>
              </a:spcBef>
              <a:spcAft>
                <a:spcPts val="0"/>
              </a:spcAft>
              <a:buNone/>
            </a:pP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2"/>
                  </a:ext>
                </a:extLst>
              </a:rPr>
              <a:t>Examples of </a:t>
            </a: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3"/>
                  </a:ext>
                </a:extLst>
              </a:rPr>
              <a:t>non-projects</a:t>
            </a: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4"/>
                  </a:ext>
                </a:extLst>
              </a:rPr>
              <a:t>:</a:t>
            </a:r>
            <a:endParaRPr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5"/>
                </a:ext>
              </a:extLst>
            </a:endParaRPr>
          </a:p>
          <a:p>
            <a:pPr marL="0" lvl="0" indent="0" algn="l" rtl="0">
              <a:spcBef>
                <a:spcPts val="0"/>
              </a:spcBef>
              <a:spcAft>
                <a:spcPts val="0"/>
              </a:spcAft>
              <a:buNone/>
            </a:pPr>
            <a:endParaRPr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6"/>
                </a:ext>
              </a:extLst>
            </a:endParaRPr>
          </a:p>
          <a:p>
            <a:pPr marL="457200" lvl="0" indent="-304800" algn="l" rtl="0">
              <a:spcBef>
                <a:spcPts val="0"/>
              </a:spcBef>
              <a:spcAft>
                <a:spcPts val="0"/>
              </a:spcAft>
              <a:buSzPts val="1200"/>
              <a:buChar char="●"/>
            </a:pP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7"/>
                  </a:ext>
                </a:extLst>
              </a:rPr>
              <a:t>Running the </a:t>
            </a: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8"/>
                  </a:ext>
                </a:extLst>
              </a:rPr>
              <a:t>daily operations</a:t>
            </a: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29"/>
                  </a:ext>
                </a:extLst>
              </a:rPr>
              <a:t> of a company</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0"/>
                </a:ext>
              </a:extLst>
            </a:endParaRPr>
          </a:p>
          <a:p>
            <a:pPr marL="457200" lvl="0" indent="-304800" algn="l" rtl="0">
              <a:spcBef>
                <a:spcPts val="0"/>
              </a:spcBef>
              <a:spcAft>
                <a:spcPts val="0"/>
              </a:spcAft>
              <a:buSzPts val="1200"/>
              <a:buChar char="●"/>
            </a:pP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1"/>
                  </a:ext>
                </a:extLst>
              </a:rPr>
              <a:t>Doing </a:t>
            </a: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2"/>
                  </a:ext>
                </a:extLst>
              </a:rPr>
              <a:t>regular maintenance</a:t>
            </a: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3"/>
                  </a:ext>
                </a:extLst>
              </a:rPr>
              <a:t> work on the Light Rail Transit system that connects Bucharest city center to the main airport</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4"/>
                </a:ext>
              </a:extLst>
            </a:endParaRPr>
          </a:p>
          <a:p>
            <a:pPr marL="457200" lvl="0" indent="-304800" algn="l" rtl="0">
              <a:spcBef>
                <a:spcPts val="0"/>
              </a:spcBef>
              <a:spcAft>
                <a:spcPts val="0"/>
              </a:spcAft>
              <a:buSzPts val="1200"/>
              <a:buChar char="●"/>
            </a:pP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5"/>
                  </a:ext>
                </a:extLst>
              </a:rPr>
              <a:t>Making breakfast everyday</a:t>
            </a:r>
            <a:endParaRPr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6"/>
                </a:ext>
              </a:extLst>
            </a:endParaRPr>
          </a:p>
          <a:p>
            <a:pPr marL="457200" lvl="0" indent="-304800" algn="l" rtl="0">
              <a:spcBef>
                <a:spcPts val="0"/>
              </a:spcBef>
              <a:spcAft>
                <a:spcPts val="0"/>
              </a:spcAft>
              <a:buSzPts val="1200"/>
              <a:buChar char="●"/>
            </a:pP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7"/>
                  </a:ext>
                </a:extLst>
              </a:rPr>
              <a:t>Daily </a:t>
            </a:r>
            <a:r>
              <a:rPr lang="en-US" sz="1200" b="1">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8"/>
                  </a:ext>
                </a:extLst>
              </a:rPr>
              <a:t>governance of the Kingdom of Egypt</a:t>
            </a:r>
            <a:r>
              <a:rPr lang="en-US" sz="1200">
                <a:extLst>
                  <a: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textRoundtripDataId="39"/>
                  </a:ext>
                </a:extLst>
              </a:rPr>
              <a:t> </a:t>
            </a:r>
            <a:endParaRPr sz="12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1F5BF9BA03CD448733D401D2715B86" ma:contentTypeVersion="4" ma:contentTypeDescription="Create a new document." ma:contentTypeScope="" ma:versionID="a75a137c1f30466e0f479cdd60f54568">
  <xsd:schema xmlns:xsd="http://www.w3.org/2001/XMLSchema" xmlns:xs="http://www.w3.org/2001/XMLSchema" xmlns:p="http://schemas.microsoft.com/office/2006/metadata/properties" xmlns:ns2="d040b213-39be-4216-a7d7-4c420e05192f" xmlns:ns3="d5984b22-f06d-428a-9753-d5eac3e5b778" targetNamespace="http://schemas.microsoft.com/office/2006/metadata/properties" ma:root="true" ma:fieldsID="fb54559c99fccfc02cfb6c1b072af686" ns2:_="" ns3:_="">
    <xsd:import namespace="d040b213-39be-4216-a7d7-4c420e05192f"/>
    <xsd:import namespace="d5984b22-f06d-428a-9753-d5eac3e5b7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0b213-39be-4216-a7d7-4c420e0519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984b22-f06d-428a-9753-d5eac3e5b77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5FFE8-6A81-4096-85C1-80CD9D3CC5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1F67C1-5884-4427-8217-3AF551A169B7}">
  <ds:schemaRefs>
    <ds:schemaRef ds:uri="http://schemas.microsoft.com/sharepoint/v3/contenttype/forms"/>
  </ds:schemaRefs>
</ds:datastoreItem>
</file>

<file path=customXml/itemProps3.xml><?xml version="1.0" encoding="utf-8"?>
<ds:datastoreItem xmlns:ds="http://schemas.openxmlformats.org/officeDocument/2006/customXml" ds:itemID="{D7464F7B-13D7-4384-89D1-C19128E69C7B}"/>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Agenda</vt:lpstr>
      <vt:lpstr>What is Software Engineering?</vt:lpstr>
      <vt:lpstr>Software Engineering roadmap @ FMI</vt:lpstr>
      <vt:lpstr>Project definition and characteristics  </vt:lpstr>
      <vt:lpstr>Project definition and characteristics  </vt:lpstr>
      <vt:lpstr>Project definition and characteristics  </vt:lpstr>
      <vt:lpstr>Project definition and characteristics  </vt:lpstr>
      <vt:lpstr>Example of projects and NOT a project  </vt:lpstr>
      <vt:lpstr>Product definition and attributes  </vt:lpstr>
      <vt:lpstr>Product definition and attributes  </vt:lpstr>
      <vt:lpstr>Product vs Project</vt:lpstr>
      <vt:lpstr>Software Development Lifecycle Overview</vt:lpstr>
      <vt:lpstr>Software Development Lifecycle Overview</vt:lpstr>
      <vt:lpstr>Software Development Lifecycle Overview</vt:lpstr>
      <vt:lpstr>PowerPoint Presentation</vt:lpstr>
      <vt:lpstr>Organizarea cursului și laboratoarelor</vt:lpstr>
      <vt:lpstr>Organizarea proiectului</vt:lpstr>
      <vt:lpstr>Organizarea proiectului</vt:lpstr>
      <vt:lpstr>Organizarea proiectului</vt:lpstr>
      <vt:lpstr>Examen</vt:lpstr>
      <vt:lpstr>Examen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Larisa Burciu</dc:creator>
  <cp:revision>1</cp:revision>
  <dcterms:created xsi:type="dcterms:W3CDTF">2022-08-29T10:06:32Z</dcterms:created>
  <dcterms:modified xsi:type="dcterms:W3CDTF">2022-10-04T17:20:53Z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0x010100DF1F5BF9BA03CD448733D401D2715B86</vt:lpwstr>
  </property>
</Properties>
</file>