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202CB05-E01F-4547-95A2-33B4E3E0175E}" type="slidenum">
              <a:rPr lang="en-US" sz="1400" b="0" strike="noStrike" spc="-1">
                <a:solidFill>
                  <a:srgbClr val="303D22"/>
                </a:solidFill>
                <a:latin typeface="Arial"/>
              </a:rPr>
              <a:pPr algn="r"/>
              <a:t>‹#›</a:t>
            </a:fld>
            <a:endParaRPr lang="en-US" sz="1400" b="0" strike="noStrike" spc="-1">
              <a:solidFill>
                <a:srgbClr val="303D22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4225" cy="3446463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736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3E80B-9B2C-4CD7-9BC1-55956C914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BD027A-24CE-486C-89EC-5CB948BF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9D6A5E-CF4B-444E-89F0-1116D8A5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61D771-E72E-4ECC-9770-E23FD8EF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8F5B36-12AD-43CE-B434-AC59B432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72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2DD3F5-8C9F-4A06-8F73-8E5B2B04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735BA4-A365-4748-AC48-26753330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71AD74-16F2-4E6E-9362-BC7571F1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571D9C-F979-42F1-861F-9C58D15C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ECB032-7932-41E7-AA53-14218530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9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E69537D-9905-40BD-B4E5-844B46004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F2AA2D0-710E-4E07-A241-BB9E5FE0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A26409-8A0C-4146-ACF5-48111143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E6AA00-41F8-41C7-9BAA-D2FA934A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043806-1579-4189-B0A7-A4DAEBE8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725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5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43CDB-1074-48CA-BF14-D92B9293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2FD2F1-9D3F-417C-9D5C-2A803AAF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33B5A9-92A2-4491-8A00-12334D9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100C72-6B81-474D-9911-C8DABE8A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181451-4EF0-4F89-B14B-6DDCE8CF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08A25-C96B-4A25-ABD7-CA5138CB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5B701C-3AC7-4D74-AE59-D08AFA0A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0F309D-8ED8-4E5A-9B76-08E2A968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7D79F6-142C-4D9C-8597-021D549E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24314F-F230-486F-88CD-2E090625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77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2ECAB3-29BD-4778-988D-170BCE7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FA025B-EA0D-474F-B70F-FEC710B3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324DCD-22D5-4D26-B13D-DA9E459E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4CE35C-8FA6-4D7D-B412-A059662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A9C21B-465B-40C9-ABC9-3CF5EEE7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DAF9B3-82E5-499B-9B64-DFAEC98F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54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31BD9F-3ADA-4F88-8FDC-285CC1D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975D8E-547D-487E-8F34-E94A5AA0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966E46-7227-4CD5-86C9-80E2BF7F8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0AA40A2-E453-4C97-B53F-FF78C9662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6578E6E-1B2D-46CC-9408-D3B812E48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B1DC15D-00CC-4F11-9F39-B56D8AC8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42F0904-359F-4401-AD93-515B3979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3EE1EB6-B257-40DE-B4EE-9F2B2683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49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0DE262-5CD3-4486-85B2-76631DA9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145DA8C-F8F4-474A-8A94-038322D8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16007A-FE6E-42D1-B9D2-B75A6433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5E7E69-098D-4458-B92C-0C404177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31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FE1A8A-8568-4BDF-B4A1-B3845790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91F295-2FC6-4B44-869D-06F974D0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890229-034D-4DFD-8C84-22E2BB0C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18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3128D7-9554-4098-90AC-AB6C88E0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29E3BF-BAF8-477C-8120-F79F134D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466640-4FF4-4553-84A1-7949917E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A0B58C-5C22-43D6-BE89-64A0ACD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AF6C2D-4B60-461C-B966-845466B8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EF6723-4140-46E6-A0A2-DCDCCF4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22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5EE3F-90D2-4F0F-AC16-37ED8212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D0E5A8D-76DD-4561-BDD4-CDD50A3A6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0E239D3-68BD-4DAC-B1A7-47479762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373215-98F7-46C3-8BD5-8A84A259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2E4932E-7177-4DDD-A107-DEF6B321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AEB425-F189-42D3-9C2A-CC3070D4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97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DC723BE-7567-45CC-AB85-F886C342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A5FE6C-749F-40CF-BC06-9DE46387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223D62-E43A-4242-9148-B17EFBE1C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F3B3-B917-40AE-87B8-186928B447E1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109416-32D4-4DB8-93A5-8F66EE417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F58C93-8B35-4402-9E0A-089AD4048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CCC2-888C-4B80-BEC1-4E522BA04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50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 graphic">
            <a:extLst>
              <a:ext uri="{FF2B5EF4-FFF2-40B4-BE49-F238E27FC236}">
                <a16:creationId xmlns="" xmlns:a16="http://schemas.microsoft.com/office/drawing/2014/main" id="{91908E9D-9408-469F-BDC4-28E76C392D97}"/>
              </a:ext>
            </a:extLst>
          </p:cNvPr>
          <p:cNvPicPr/>
          <p:nvPr/>
        </p:nvPicPr>
        <p:blipFill rotWithShape="1">
          <a:blip r:embed="rId2" cstate="print"/>
          <a:srcRect l="44206" t="82823" r="32124" b="9422"/>
          <a:stretch/>
        </p:blipFill>
        <p:spPr>
          <a:xfrm>
            <a:off x="517884" y="5684409"/>
            <a:ext cx="781639" cy="523926"/>
          </a:xfrm>
          <a:prstGeom prst="rect">
            <a:avLst/>
          </a:prstGeom>
          <a:ln>
            <a:noFill/>
          </a:ln>
        </p:spPr>
      </p:pic>
      <p:pic>
        <p:nvPicPr>
          <p:cNvPr id="14" name="Main graphic">
            <a:extLst>
              <a:ext uri="{FF2B5EF4-FFF2-40B4-BE49-F238E27FC236}">
                <a16:creationId xmlns="" xmlns:a16="http://schemas.microsoft.com/office/drawing/2014/main" id="{1E010B5C-5E99-46CC-9CB8-5E0F08196501}"/>
              </a:ext>
            </a:extLst>
          </p:cNvPr>
          <p:cNvPicPr/>
          <p:nvPr/>
        </p:nvPicPr>
        <p:blipFill rotWithShape="1">
          <a:blip r:embed="rId2" cstate="print"/>
          <a:srcRect l="42051" r="34526" b="90626"/>
          <a:stretch/>
        </p:blipFill>
        <p:spPr>
          <a:xfrm>
            <a:off x="291641" y="735786"/>
            <a:ext cx="1082119" cy="886000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B5B81BD-39F7-4D05-86F5-629056B71F57}"/>
              </a:ext>
            </a:extLst>
          </p:cNvPr>
          <p:cNvSpPr txBox="1"/>
          <p:nvPr/>
        </p:nvSpPr>
        <p:spPr>
          <a:xfrm>
            <a:off x="1261621" y="762158"/>
            <a:ext cx="65366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naïve search to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relevant articles through: </a:t>
            </a:r>
          </a:p>
          <a:p>
            <a:pPr>
              <a:spcAft>
                <a:spcPts val="1200"/>
              </a:spcAft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PubMed data base API using </a:t>
            </a:r>
            <a:r>
              <a:rPr lang="en-US" smtClean="0">
                <a:latin typeface="Consolas" panose="020B0609020204030204" pitchFamily="49" charset="0"/>
              </a:rPr>
              <a:t>easyPubMed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600"/>
              </a:spcAft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mtClean="0">
                <a:latin typeface="Consolas" panose="020B0609020204030204" pitchFamily="49" charset="0"/>
              </a:rPr>
              <a:t>litsearchr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extract terms through bag-of-words approach, 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construct a document-feature matrix, 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fit a keyword Co-Occurrence Network,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reduce to most relevant nodes based on cutoff,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write the systematic search string based on results. </a:t>
            </a:r>
          </a:p>
        </p:txBody>
      </p:sp>
      <p:pic>
        <p:nvPicPr>
          <p:cNvPr id="18" name="Main graphic">
            <a:extLst>
              <a:ext uri="{FF2B5EF4-FFF2-40B4-BE49-F238E27FC236}">
                <a16:creationId xmlns="" xmlns:a16="http://schemas.microsoft.com/office/drawing/2014/main" id="{00A9B23E-1ADA-49EC-BD39-836F413EBE27}"/>
              </a:ext>
            </a:extLst>
          </p:cNvPr>
          <p:cNvPicPr/>
          <p:nvPr/>
        </p:nvPicPr>
        <p:blipFill rotWithShape="1">
          <a:blip r:embed="rId2" cstate="print"/>
          <a:srcRect l="74860" t="18650" b="71976"/>
          <a:stretch/>
        </p:blipFill>
        <p:spPr>
          <a:xfrm>
            <a:off x="451158" y="2555629"/>
            <a:ext cx="763085" cy="582105"/>
          </a:xfrm>
          <a:prstGeom prst="rect">
            <a:avLst/>
          </a:prstGeom>
          <a:ln>
            <a:noFill/>
          </a:ln>
        </p:spPr>
      </p:pic>
      <p:pic>
        <p:nvPicPr>
          <p:cNvPr id="20" name="Main graphic">
            <a:extLst>
              <a:ext uri="{FF2B5EF4-FFF2-40B4-BE49-F238E27FC236}">
                <a16:creationId xmlns="" xmlns:a16="http://schemas.microsoft.com/office/drawing/2014/main" id="{8EA60DFD-34B0-44AA-9564-B0E018462823}"/>
              </a:ext>
            </a:extLst>
          </p:cNvPr>
          <p:cNvPicPr/>
          <p:nvPr/>
        </p:nvPicPr>
        <p:blipFill rotWithShape="1">
          <a:blip r:embed="rId2" cstate="print"/>
          <a:srcRect l="78226" t="40792" r="1879" b="49052"/>
          <a:stretch/>
        </p:blipFill>
        <p:spPr>
          <a:xfrm>
            <a:off x="517884" y="4929689"/>
            <a:ext cx="622954" cy="650626"/>
          </a:xfrm>
          <a:prstGeom prst="rect">
            <a:avLst/>
          </a:prstGeom>
          <a:ln>
            <a:noFill/>
          </a:ln>
        </p:spPr>
      </p:pic>
      <p:pic>
        <p:nvPicPr>
          <p:cNvPr id="22" name="Main graphic">
            <a:extLst>
              <a:ext uri="{FF2B5EF4-FFF2-40B4-BE49-F238E27FC236}">
                <a16:creationId xmlns="" xmlns:a16="http://schemas.microsoft.com/office/drawing/2014/main" id="{3F74F6A1-02EC-4BA4-8629-6F75BDF6061F}"/>
              </a:ext>
            </a:extLst>
          </p:cNvPr>
          <p:cNvPicPr/>
          <p:nvPr/>
        </p:nvPicPr>
        <p:blipFill rotWithShape="1">
          <a:blip r:embed="rId2" cstate="print"/>
          <a:srcRect t="40792" r="78226" b="49052"/>
          <a:stretch/>
        </p:blipFill>
        <p:spPr>
          <a:xfrm>
            <a:off x="517884" y="3365894"/>
            <a:ext cx="629633" cy="600855"/>
          </a:xfrm>
          <a:prstGeom prst="rect">
            <a:avLst/>
          </a:prstGeom>
          <a:ln>
            <a:noFill/>
          </a:ln>
        </p:spPr>
      </p:pic>
      <p:pic>
        <p:nvPicPr>
          <p:cNvPr id="24" name="Main graphic">
            <a:extLst>
              <a:ext uri="{FF2B5EF4-FFF2-40B4-BE49-F238E27FC236}">
                <a16:creationId xmlns="" xmlns:a16="http://schemas.microsoft.com/office/drawing/2014/main" id="{625168A4-F014-4969-BB13-E6A802241710}"/>
              </a:ext>
            </a:extLst>
          </p:cNvPr>
          <p:cNvPicPr/>
          <p:nvPr/>
        </p:nvPicPr>
        <p:blipFill rotWithShape="1">
          <a:blip r:embed="rId2" cstate="print"/>
          <a:srcRect l="37145" t="40792" r="37715" b="49052"/>
          <a:stretch/>
        </p:blipFill>
        <p:spPr>
          <a:xfrm>
            <a:off x="451158" y="4194909"/>
            <a:ext cx="763085" cy="630686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705783B-1CC2-4325-8650-8FFC5A9B635C}"/>
              </a:ext>
            </a:extLst>
          </p:cNvPr>
          <p:cNvSpPr txBox="1"/>
          <p:nvPr/>
        </p:nvSpPr>
        <p:spPr>
          <a:xfrm>
            <a:off x="4963409" y="3481655"/>
            <a:ext cx="173531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create_dfm()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57DACD1-048F-4956-B11E-3E6C406E1498}"/>
              </a:ext>
            </a:extLst>
          </p:cNvPr>
          <p:cNvSpPr txBox="1"/>
          <p:nvPr/>
        </p:nvSpPr>
        <p:spPr>
          <a:xfrm>
            <a:off x="5184351" y="4209072"/>
            <a:ext cx="224751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create_network()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7985ED7-F3CF-4CEE-9D5B-8690B7798C95}"/>
              </a:ext>
            </a:extLst>
          </p:cNvPr>
          <p:cNvSpPr txBox="1"/>
          <p:nvPr/>
        </p:nvSpPr>
        <p:spPr>
          <a:xfrm>
            <a:off x="5832641" y="4745023"/>
            <a:ext cx="185020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find_cutoff()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A282CD6-4F19-43DA-AFCC-62FD569FFF8F}"/>
              </a:ext>
            </a:extLst>
          </p:cNvPr>
          <p:cNvSpPr txBox="1"/>
          <p:nvPr/>
        </p:nvSpPr>
        <p:spPr>
          <a:xfrm>
            <a:off x="5831259" y="5165639"/>
            <a:ext cx="1964314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reduce_graph()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6127767-71AE-4667-970C-951E014DBAB7}"/>
              </a:ext>
            </a:extLst>
          </p:cNvPr>
          <p:cNvSpPr txBox="1"/>
          <p:nvPr/>
        </p:nvSpPr>
        <p:spPr>
          <a:xfrm>
            <a:off x="5756440" y="2771163"/>
            <a:ext cx="214852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extract_terms()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A1B1F34-A939-4863-935C-B300BE22CDD9}"/>
              </a:ext>
            </a:extLst>
          </p:cNvPr>
          <p:cNvSpPr txBox="1"/>
          <p:nvPr/>
        </p:nvSpPr>
        <p:spPr>
          <a:xfrm>
            <a:off x="6182486" y="5705251"/>
            <a:ext cx="1964313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write_search()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5696BD6-F36D-4ACF-8B4D-F993B2E5BC1A}"/>
              </a:ext>
            </a:extLst>
          </p:cNvPr>
          <p:cNvSpPr/>
          <p:nvPr/>
        </p:nvSpPr>
        <p:spPr>
          <a:xfrm>
            <a:off x="4138811" y="1199234"/>
            <a:ext cx="1295832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B5696BD6-F36D-4ACF-8B4D-F993B2E5BC1A}"/>
              </a:ext>
            </a:extLst>
          </p:cNvPr>
          <p:cNvSpPr/>
          <p:nvPr/>
        </p:nvSpPr>
        <p:spPr>
          <a:xfrm>
            <a:off x="1755056" y="2058999"/>
            <a:ext cx="1255574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357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An automated approach to identifying search terms for systematic reviews using keyword co‐occurrence networks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277379" y="64062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Methods </a:t>
            </a:r>
            <a:r>
              <a:rPr lang="en-US" sz="800" b="1" strike="noStrike" spc="-1" dirty="0" err="1">
                <a:solidFill>
                  <a:srgbClr val="0054A6"/>
                </a:solidFill>
                <a:latin typeface="Arial"/>
              </a:rPr>
              <a:t>Ecol</a:t>
            </a:r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 </a:t>
            </a:r>
            <a:r>
              <a:rPr lang="en-US" sz="800" b="1" strike="noStrike" spc="-1" dirty="0" err="1">
                <a:solidFill>
                  <a:srgbClr val="0054A6"/>
                </a:solidFill>
                <a:latin typeface="Arial"/>
              </a:rPr>
              <a:t>Evol</a:t>
            </a:r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, Volume: 10, Issue: 10, Pages: 1645-1654, First published: 20 July 2019, DOI: (10.1111/2041-210X.13268) </a:t>
            </a:r>
            <a:endParaRPr lang="en-US" sz="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Main graphic"/>
          <p:cNvPicPr/>
          <p:nvPr/>
        </p:nvPicPr>
        <p:blipFill>
          <a:blip r:embed="rId3" cstate="print"/>
          <a:stretch/>
        </p:blipFill>
        <p:spPr>
          <a:xfrm>
            <a:off x="3666240" y="762120"/>
            <a:ext cx="1862280" cy="380988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C85EA06-7D7C-46E6-9CE5-0F06D36355F2}"/>
              </a:ext>
            </a:extLst>
          </p:cNvPr>
          <p:cNvSpPr/>
          <p:nvPr/>
        </p:nvSpPr>
        <p:spPr>
          <a:xfrm>
            <a:off x="134610" y="4827380"/>
            <a:ext cx="8874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pc="-1" dirty="0"/>
              <a:t>Graphical representation of the </a:t>
            </a:r>
            <a:r>
              <a:rPr lang="en-US" sz="1000" spc="-1" dirty="0" err="1"/>
              <a:t>litsearchr</a:t>
            </a:r>
            <a:r>
              <a:rPr lang="en-US" sz="1000" spc="-1" dirty="0"/>
              <a:t> workflow. Icons with functions listed below them can be done automatically by </a:t>
            </a:r>
            <a:r>
              <a:rPr lang="en-US" sz="1000" spc="-1" dirty="0" err="1"/>
              <a:t>litsearchr</a:t>
            </a:r>
            <a:r>
              <a:rPr lang="en-US" sz="1000" spc="-1" dirty="0"/>
              <a:t> whereas other steps require manual input. An information specialist or librarian should be part of the review team, especially for steps indicated with a person icon. Icons created by Calvin Goodman, Meaghan Hendricks, Yu Luck, and Mun May Tee from the Noun Project</a:t>
            </a:r>
          </a:p>
          <a:p>
            <a:r>
              <a:rPr lang="en-US" sz="1000" spc="-1" dirty="0"/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236</Words>
  <Application>Microsoft Office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Mihai</cp:lastModifiedBy>
  <cp:revision>18</cp:revision>
  <dcterms:modified xsi:type="dcterms:W3CDTF">2023-03-15T19:55:22Z</dcterms:modified>
  <dc:language>en-US</dc:language>
</cp:coreProperties>
</file>