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0" r:id="rId9"/>
    <p:sldId id="271" r:id="rId10"/>
    <p:sldId id="264" r:id="rId11"/>
    <p:sldId id="266" r:id="rId12"/>
    <p:sldId id="267" r:id="rId13"/>
    <p:sldId id="269" r:id="rId14"/>
    <p:sldId id="26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64CD-3C7B-4F04-825A-19C7E2C73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7B5A2-47C8-4BDA-AA53-2D2F704FC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71A7-5D97-44C8-BDDE-BDC3F7D3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527-FC62-4792-9DDA-F903BF38832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38130-C02D-491C-9B9B-676EB3AD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14AC0-3575-4BC9-8A0E-DEC4BCBB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6CF-6B14-4C82-83E1-A99B21F2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BDFE-ADDB-4CFB-BC9A-BB24A076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4CF64-F139-4D85-8C39-0A5273232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5D06B-30E4-461F-90D3-1CB1916D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527-FC62-4792-9DDA-F903BF38832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B31F7-9908-4E0D-A91E-023E6C95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E1857-5531-43D1-91F3-14729AC6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6CF-6B14-4C82-83E1-A99B21F2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40AB1-7FC1-4F68-9FB5-B3CCAED74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01CC2-C9B1-4197-A8DE-5D71400BA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929AC-BC96-4193-8945-E21CA2D4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527-FC62-4792-9DDA-F903BF38832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15B2-8CEB-4C40-9241-7C434428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C2129-76CF-461D-9824-FF8041E0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6CF-6B14-4C82-83E1-A99B21F2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9F58-F950-4D95-90AA-BF774AF3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E75BF-2AC8-4D3F-AA91-AD12DA26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A7725-3B27-4F6D-B16D-C89EF2D4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527-FC62-4792-9DDA-F903BF38832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F8998-AD19-4141-8474-871B11E3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B53F-D2A9-4D4A-B476-624B177D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6CF-6B14-4C82-83E1-A99B21F2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2238-8A0B-4570-B2D2-3195BAB7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53764-D492-47A0-9D61-AF0E3F670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997C8-028D-4939-84D5-CE53CE5B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527-FC62-4792-9DDA-F903BF38832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514A6-D14F-42E2-84C0-CF6E81B3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672E-927C-4044-9F8C-3FD317E7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6CF-6B14-4C82-83E1-A99B21F2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5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B7FE-371E-4BE9-83B8-92D1C5D9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7CC4-2609-4AD2-81C0-4C4C2E7FF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1F811-9952-4010-BAB6-88317E49B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597DC-5424-44C0-A7EC-29E7F2F9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527-FC62-4792-9DDA-F903BF38832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F55CC-4F2B-4AF5-A35E-41686F7C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063E-330E-44DB-91C1-77426DEA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6CF-6B14-4C82-83E1-A99B21F2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1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A637-257F-4232-A529-2971B987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9D826-B1B1-445C-BA41-86147EA0B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BD1B5-5115-470E-9CD3-4D005D765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4D9DD-4964-42B8-BE94-200629EB9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CFBAA-7C61-40DE-9481-E6BF41AEE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45C91-F159-4E03-A120-B1F5A14E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527-FC62-4792-9DDA-F903BF38832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C5C33-5CEF-446E-A06B-FAA9299D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BD7CA-7397-4F91-982A-6C0E971F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6CF-6B14-4C82-83E1-A99B21F2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0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6FE8-B96D-4927-BEC7-B34E2F73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2457D-D60C-493D-8689-6101B564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527-FC62-4792-9DDA-F903BF38832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C570-74C8-4325-9B74-7FF3623F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D2381-9D09-4117-83B6-811FEB2E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6CF-6B14-4C82-83E1-A99B21F2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A8684-63EA-4C72-9F49-D47DCCBB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527-FC62-4792-9DDA-F903BF38832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A9D1C-39CA-48F8-AE47-579B8AA0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45537-7F88-4EE2-8B57-31A2892B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6CF-6B14-4C82-83E1-A99B21F2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21E6-4D64-46CC-944C-562B9D93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489B-67A0-40E2-8CFA-AD9EA786D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51FA4-DACF-4734-982E-82D5B4551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3437F-0CB5-44AC-8161-B0313884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527-FC62-4792-9DDA-F903BF38832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C8325-E38E-42F7-9287-783C7D4E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637E3-81FD-4F8C-860F-314DF446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6CF-6B14-4C82-83E1-A99B21F2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3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1D6E-DB66-4AE8-9EA3-A07009EF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F889F-A1A5-4FE7-89C0-C13EFC3F5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E9D67-2BEC-4477-B0ED-84DA3A402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26047-8C22-4E03-A581-35A1EC20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527-FC62-4792-9DDA-F903BF38832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1C035-3A16-4405-98AE-48611F42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9A408-A5E0-4FFA-86DC-1DD3229E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6CF-6B14-4C82-83E1-A99B21F2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9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C2ADB-0183-42E6-9116-33A54499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98E14-5D92-4B57-9693-F7BCDD76D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98C3-8773-4B7F-9AF6-08BFBBE09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8F527-FC62-4792-9DDA-F903BF38832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1ADB5-32C4-4CBB-A830-DCE5D211C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0F779-A760-4AF5-97F2-73F165AE8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866CF-6B14-4C82-83E1-A99B21F2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CB49-F1D7-46A0-AE01-C0DD589E9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SSM model 5updated &amp;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CF2B8-B08E-49CB-9AE4-D28D095CD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Brief results</a:t>
            </a:r>
          </a:p>
        </p:txBody>
      </p:sp>
    </p:spTree>
    <p:extLst>
      <p:ext uri="{BB962C8B-B14F-4D97-AF65-F5344CB8AC3E}">
        <p14:creationId xmlns:p14="http://schemas.microsoft.com/office/powerpoint/2010/main" val="17127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9A7A-137D-42EC-B64A-F1C5ECBE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7075B-0C03-45E0-86A3-5CC85B27A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Prosocial Interactions from SRQ</a:t>
            </a:r>
          </a:p>
          <a:p>
            <a:r>
              <a:rPr lang="en-US" dirty="0"/>
              <a:t>Prosocial Interactions: kind, reciprocal relationships with others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, </a:t>
            </a:r>
            <a:r>
              <a:rPr lang="en-US" i="1" dirty="0"/>
              <a:t>I enjoy treating others fairly</a:t>
            </a:r>
          </a:p>
        </p:txBody>
      </p:sp>
    </p:spTree>
    <p:extLst>
      <p:ext uri="{BB962C8B-B14F-4D97-AF65-F5344CB8AC3E}">
        <p14:creationId xmlns:p14="http://schemas.microsoft.com/office/powerpoint/2010/main" val="317933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D002-3E82-480E-A902-0340060D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6 – assumptions check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BD435-FE7A-4F03-986F-2814C65A9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03"/>
          <a:stretch/>
        </p:blipFill>
        <p:spPr>
          <a:xfrm>
            <a:off x="103696" y="1536569"/>
            <a:ext cx="5878286" cy="3346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D4FCC1-0E94-4461-9D83-E21701A3B0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86"/>
          <a:stretch/>
        </p:blipFill>
        <p:spPr>
          <a:xfrm>
            <a:off x="6210019" y="3209827"/>
            <a:ext cx="5878286" cy="34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7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31F2-E020-41A2-929B-D94991AC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6 – fixed &amp; random effects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18B22F-512B-41D5-A6C4-BBD0BC871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295" y="1920866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0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A7EA-B57A-4F9D-AA2C-295B21EC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5 – interaction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8A6EF-2DED-4883-9A29-F2D36F402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886" y="1444653"/>
            <a:ext cx="4900372" cy="490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0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5EB1-F575-4D14-AF31-9F655DF5E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67"/>
            <a:ext cx="10515600" cy="666475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fitted a linear mixed model (estimated using ML and </a:t>
            </a:r>
            <a:r>
              <a:rPr lang="en-US" dirty="0" err="1"/>
              <a:t>optimx</a:t>
            </a:r>
            <a:r>
              <a:rPr lang="en-US" dirty="0"/>
              <a:t> optimizer) to predict score with trial, condition, order, gender, age, </a:t>
            </a:r>
            <a:r>
              <a:rPr lang="en-US" dirty="0" err="1"/>
              <a:t>ObjectMarker_cls</a:t>
            </a:r>
            <a:r>
              <a:rPr lang="en-US" dirty="0"/>
              <a:t> and </a:t>
            </a:r>
            <a:r>
              <a:rPr lang="en-US" dirty="0" err="1"/>
              <a:t>Prosoc</a:t>
            </a:r>
            <a:r>
              <a:rPr lang="en-US" dirty="0"/>
              <a:t> (formula: score ~ 1 + trial + condition * order + gender + age + </a:t>
            </a:r>
            <a:r>
              <a:rPr lang="en-US" dirty="0" err="1"/>
              <a:t>ObjectMarker_cls</a:t>
            </a:r>
            <a:r>
              <a:rPr lang="en-US" dirty="0"/>
              <a:t> + </a:t>
            </a:r>
            <a:r>
              <a:rPr lang="en-US" dirty="0" err="1"/>
              <a:t>Prosoc</a:t>
            </a:r>
            <a:r>
              <a:rPr lang="en-US" dirty="0"/>
              <a:t>). The model included trial as random effects (formula: ~1 + trial | id). The model's total explanatory power is substantial (conditional R2 = 0.31) and the part related to the fixed effects alone (marginal R2) is of 0.17. The model's intercept, corresponding to trial = 0, condition = bot, order = 1.0, gender = F, age = 0, </a:t>
            </a:r>
            <a:r>
              <a:rPr lang="en-US" dirty="0" err="1"/>
              <a:t>ObjectMarker_cls</a:t>
            </a:r>
            <a:r>
              <a:rPr lang="en-US" dirty="0"/>
              <a:t> = center and </a:t>
            </a:r>
            <a:r>
              <a:rPr lang="en-US" dirty="0" err="1"/>
              <a:t>Prosoc</a:t>
            </a:r>
            <a:r>
              <a:rPr lang="en-US" dirty="0"/>
              <a:t> = 0, is at 1.05 (95% CI [-0.37, 2.48], t(1785) = 1.45, p = 0.148). Within this model:</a:t>
            </a:r>
          </a:p>
          <a:p>
            <a:endParaRPr lang="en-US" dirty="0"/>
          </a:p>
          <a:p>
            <a:r>
              <a:rPr lang="en-US" dirty="0"/>
              <a:t>  - The effect of </a:t>
            </a:r>
            <a:r>
              <a:rPr lang="en-US" b="1" dirty="0"/>
              <a:t>trial</a:t>
            </a:r>
            <a:r>
              <a:rPr lang="en-US" dirty="0"/>
              <a:t> is statistically </a:t>
            </a:r>
            <a:r>
              <a:rPr lang="en-US" b="1" dirty="0"/>
              <a:t>significant</a:t>
            </a:r>
            <a:r>
              <a:rPr lang="en-US" dirty="0"/>
              <a:t> and </a:t>
            </a:r>
            <a:r>
              <a:rPr lang="en-US" b="1" dirty="0"/>
              <a:t>negative</a:t>
            </a:r>
            <a:r>
              <a:rPr lang="en-US" dirty="0"/>
              <a:t> (beta = -0.04, 95% CI [-0.05, -0.02], t(1785) = -5.79, p &lt; .001; Std. beta = -0.16, 95% CI [-0.21, -0.11])</a:t>
            </a:r>
          </a:p>
          <a:p>
            <a:r>
              <a:rPr lang="en-US" dirty="0"/>
              <a:t>  - The effect of </a:t>
            </a:r>
            <a:r>
              <a:rPr lang="en-US" b="1" dirty="0"/>
              <a:t>condition [social] </a:t>
            </a:r>
            <a:r>
              <a:rPr lang="en-US" dirty="0"/>
              <a:t>is statistically </a:t>
            </a:r>
            <a:r>
              <a:rPr lang="en-US" b="1" dirty="0"/>
              <a:t>significant </a:t>
            </a:r>
            <a:r>
              <a:rPr lang="en-US" dirty="0"/>
              <a:t>and</a:t>
            </a:r>
            <a:r>
              <a:rPr lang="en-US" b="1" dirty="0"/>
              <a:t> negative</a:t>
            </a:r>
            <a:r>
              <a:rPr lang="en-US" dirty="0"/>
              <a:t> (beta = -0.30, 95% CI [-0.53, -0.07], t(1785) = -2.58, p = 0.010; Std. beta = -0.27, 95% CI [-0.47, -0.06])</a:t>
            </a:r>
          </a:p>
          <a:p>
            <a:r>
              <a:rPr lang="en-US" dirty="0"/>
              <a:t>  - The effect of </a:t>
            </a:r>
            <a:r>
              <a:rPr lang="en-US" b="1" dirty="0"/>
              <a:t>order [2.0] </a:t>
            </a:r>
            <a:r>
              <a:rPr lang="en-US" dirty="0"/>
              <a:t>is statistically </a:t>
            </a:r>
            <a:r>
              <a:rPr lang="en-US" b="1" dirty="0"/>
              <a:t>significant </a:t>
            </a:r>
            <a:r>
              <a:rPr lang="en-US" dirty="0"/>
              <a:t>and</a:t>
            </a:r>
            <a:r>
              <a:rPr lang="en-US" b="1" dirty="0"/>
              <a:t> negative </a:t>
            </a:r>
            <a:r>
              <a:rPr lang="en-US" dirty="0"/>
              <a:t>(beta = -0.51, 95% CI [-0.74, -0.28], t(1785) = -4.38, p &lt; .001; Std. beta = -0.45, 95% CI [-0.65, -0.25])</a:t>
            </a:r>
          </a:p>
          <a:p>
            <a:r>
              <a:rPr lang="en-US" dirty="0"/>
              <a:t>  - The effect of </a:t>
            </a:r>
            <a:r>
              <a:rPr lang="en-US" b="1" dirty="0"/>
              <a:t>gender [M]</a:t>
            </a:r>
            <a:r>
              <a:rPr lang="en-US" dirty="0"/>
              <a:t> is statistically </a:t>
            </a:r>
            <a:r>
              <a:rPr lang="en-US" b="1" dirty="0"/>
              <a:t>significant </a:t>
            </a:r>
            <a:r>
              <a:rPr lang="en-US" dirty="0"/>
              <a:t>and</a:t>
            </a:r>
            <a:r>
              <a:rPr lang="en-US" b="1" dirty="0"/>
              <a:t> negative</a:t>
            </a:r>
            <a:r>
              <a:rPr lang="en-US" dirty="0"/>
              <a:t> (beta = -0.34, 95% CI [-0.57, -0.11], t(1785) = -2.93, p = 0.003; Std. beta = -0.30, 95% CI [-0.50, -0.10])</a:t>
            </a:r>
          </a:p>
          <a:p>
            <a:r>
              <a:rPr lang="en-US" dirty="0"/>
              <a:t>  - The effect of </a:t>
            </a:r>
            <a:r>
              <a:rPr lang="en-US" b="1" dirty="0"/>
              <a:t>age</a:t>
            </a:r>
            <a:r>
              <a:rPr lang="en-US" dirty="0"/>
              <a:t> is statistically </a:t>
            </a:r>
            <a:r>
              <a:rPr lang="en-US" b="1" dirty="0"/>
              <a:t>significant </a:t>
            </a:r>
            <a:r>
              <a:rPr lang="en-US" dirty="0"/>
              <a:t>and</a:t>
            </a:r>
            <a:r>
              <a:rPr lang="en-US" b="1" dirty="0"/>
              <a:t> positive</a:t>
            </a:r>
            <a:r>
              <a:rPr lang="en-US" dirty="0"/>
              <a:t> (beta = 0.02, 95% CI [0.01, 0.03], t(1785) = 4.22, p &lt; .001; Std. beta = 0.20, 95% CI [0.11, 0.30])</a:t>
            </a:r>
          </a:p>
          <a:p>
            <a:r>
              <a:rPr lang="en-US" dirty="0"/>
              <a:t>  - The effect of </a:t>
            </a:r>
            <a:r>
              <a:rPr lang="en-US" b="1" dirty="0" err="1"/>
              <a:t>ObjectMarker</a:t>
            </a:r>
            <a:r>
              <a:rPr lang="en-US" b="1" dirty="0"/>
              <a:t> </a:t>
            </a:r>
            <a:r>
              <a:rPr lang="en-US" b="1" dirty="0" err="1"/>
              <a:t>cls</a:t>
            </a:r>
            <a:r>
              <a:rPr lang="en-US" b="1" dirty="0"/>
              <a:t> [periphery]</a:t>
            </a:r>
            <a:r>
              <a:rPr lang="en-US" dirty="0"/>
              <a:t> is statistically </a:t>
            </a:r>
            <a:r>
              <a:rPr lang="en-US" b="1" dirty="0"/>
              <a:t>significant </a:t>
            </a:r>
            <a:r>
              <a:rPr lang="en-US" dirty="0"/>
              <a:t>and</a:t>
            </a:r>
            <a:r>
              <a:rPr lang="en-US" b="1" dirty="0"/>
              <a:t> positive</a:t>
            </a:r>
            <a:r>
              <a:rPr lang="en-US" dirty="0"/>
              <a:t> (beta = 0.45, 95% CI [0.35, 0.56], t(1785) = 8.69, p &lt; .001; Std. beta = 0.40, 95% CI [0.31, 0.49])</a:t>
            </a:r>
          </a:p>
          <a:p>
            <a:r>
              <a:rPr lang="en-US" dirty="0"/>
              <a:t>  - The effect of </a:t>
            </a:r>
            <a:r>
              <a:rPr lang="en-US" b="1" dirty="0" err="1"/>
              <a:t>Prosoc</a:t>
            </a:r>
            <a:r>
              <a:rPr lang="en-US" dirty="0"/>
              <a:t> is statistically </a:t>
            </a:r>
            <a:r>
              <a:rPr lang="en-US" b="1" dirty="0"/>
              <a:t>significant </a:t>
            </a:r>
            <a:r>
              <a:rPr lang="en-US" dirty="0"/>
              <a:t>and</a:t>
            </a:r>
            <a:r>
              <a:rPr lang="en-US" b="1" dirty="0"/>
              <a:t> positive</a:t>
            </a:r>
            <a:r>
              <a:rPr lang="en-US" dirty="0"/>
              <a:t> (beta = 0.21, 95% CI [8.49e-03, 0.41], t(1785) = 2.04, p = 0.041; Std. beta = 0.10, 95% CI [4.07e-03, 0.20])</a:t>
            </a:r>
          </a:p>
          <a:p>
            <a:r>
              <a:rPr lang="en-US" dirty="0"/>
              <a:t>  - The effect of </a:t>
            </a:r>
            <a:r>
              <a:rPr lang="en-US" b="1" dirty="0"/>
              <a:t>condition [social] × order [2.0] </a:t>
            </a:r>
            <a:r>
              <a:rPr lang="en-US" dirty="0"/>
              <a:t>is statistically </a:t>
            </a:r>
            <a:r>
              <a:rPr lang="en-US" b="1" dirty="0"/>
              <a:t>significant </a:t>
            </a:r>
            <a:r>
              <a:rPr lang="en-US" dirty="0"/>
              <a:t>and</a:t>
            </a:r>
            <a:r>
              <a:rPr lang="en-US" b="1" dirty="0"/>
              <a:t> positive</a:t>
            </a:r>
            <a:r>
              <a:rPr lang="en-US" dirty="0"/>
              <a:t> (beta = 0.55, 95% CI [0.13, 0.97], t(1785) = 2.58, p = 0.010; Std. beta = 0.48, 95% CI [0.12, 0.85])</a:t>
            </a:r>
          </a:p>
        </p:txBody>
      </p:sp>
    </p:spTree>
    <p:extLst>
      <p:ext uri="{BB962C8B-B14F-4D97-AF65-F5344CB8AC3E}">
        <p14:creationId xmlns:p14="http://schemas.microsoft.com/office/powerpoint/2010/main" val="2919213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980B80-4722-4206-8C98-E97A44769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87" y="-1575"/>
            <a:ext cx="6859575" cy="685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EFE6-3D81-491C-B984-F7CFA3CD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78C9-203E-43EC-848C-978F1E485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Score = </a:t>
            </a:r>
            <a:r>
              <a:rPr lang="en-US" dirty="0" err="1"/>
              <a:t>euclidean</a:t>
            </a:r>
            <a:r>
              <a:rPr lang="en-US" dirty="0"/>
              <a:t> error (lower = better performance). </a:t>
            </a:r>
          </a:p>
          <a:p>
            <a:r>
              <a:rPr lang="en-US" dirty="0"/>
              <a:t>Trial = </a:t>
            </a:r>
            <a:r>
              <a:rPr lang="en-US" dirty="0" err="1"/>
              <a:t>tial</a:t>
            </a:r>
            <a:r>
              <a:rPr lang="en-US" dirty="0"/>
              <a:t> number = time. </a:t>
            </a:r>
          </a:p>
          <a:p>
            <a:r>
              <a:rPr lang="en-US" dirty="0"/>
              <a:t>The </a:t>
            </a:r>
            <a:r>
              <a:rPr lang="en-US" dirty="0" err="1"/>
              <a:t>conditionXorder</a:t>
            </a:r>
            <a:r>
              <a:rPr lang="en-US" dirty="0"/>
              <a:t> interaction plot (plot_lmm_mod_5_interac) is based on model fitted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4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E60060-92BF-47E1-8F3A-231F66E34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59772"/>
            <a:ext cx="6098228" cy="609822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A52AAE-AF79-44C9-A12A-5074C955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ObjectMarker_cls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8FACC-1D9B-4679-8216-C45D08FC8A33}"/>
              </a:ext>
            </a:extLst>
          </p:cNvPr>
          <p:cNvSpPr/>
          <p:nvPr/>
        </p:nvSpPr>
        <p:spPr>
          <a:xfrm>
            <a:off x="7186863" y="1776209"/>
            <a:ext cx="44236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ObjectMarker_cls</a:t>
            </a:r>
            <a:r>
              <a:rPr lang="en-US" dirty="0"/>
              <a:t> = categorical coding for object located within the 5 radius circle (center), </a:t>
            </a:r>
            <a:r>
              <a:rPr lang="en-US"/>
              <a:t>and outside </a:t>
            </a:r>
            <a:r>
              <a:rPr lang="en-US" dirty="0"/>
              <a:t>the 7 radius circle (periphery).</a:t>
            </a:r>
          </a:p>
        </p:txBody>
      </p:sp>
    </p:spTree>
    <p:extLst>
      <p:ext uri="{BB962C8B-B14F-4D97-AF65-F5344CB8AC3E}">
        <p14:creationId xmlns:p14="http://schemas.microsoft.com/office/powerpoint/2010/main" val="240966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2C34-A14E-40B4-9BBC-73FC235B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286428-646C-49D8-BDDC-D15FC2998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30" y="562309"/>
            <a:ext cx="8081056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168D8D-5C5B-4C15-B614-99DE126E9FE0}"/>
              </a:ext>
            </a:extLst>
          </p:cNvPr>
          <p:cNvSpPr/>
          <p:nvPr/>
        </p:nvSpPr>
        <p:spPr>
          <a:xfrm>
            <a:off x="974557" y="5372361"/>
            <a:ext cx="8758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order plot is based on empirical individual-level score averages (trial-level scores are not independent observations; trial counts vary by individual). </a:t>
            </a:r>
          </a:p>
        </p:txBody>
      </p:sp>
    </p:spTree>
    <p:extLst>
      <p:ext uri="{BB962C8B-B14F-4D97-AF65-F5344CB8AC3E}">
        <p14:creationId xmlns:p14="http://schemas.microsoft.com/office/powerpoint/2010/main" val="350929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D002-3E82-480E-A902-0340060D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5 – assumptions check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86C434-45AB-406D-805E-1EC4F48F66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65"/>
          <a:stretch/>
        </p:blipFill>
        <p:spPr>
          <a:xfrm>
            <a:off x="84841" y="1595888"/>
            <a:ext cx="5878286" cy="335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04DEF5-8DAA-4903-8CFE-B1EB259E2A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46"/>
          <a:stretch/>
        </p:blipFill>
        <p:spPr>
          <a:xfrm>
            <a:off x="6228875" y="3225171"/>
            <a:ext cx="5878286" cy="34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9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31F2-E020-41A2-929B-D94991AC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5 – fixed &amp; random effects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DA7CDA-326E-43DF-9D10-D6616D2EC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01" y="1510640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A7EA-B57A-4F9D-AA2C-295B21EC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5 – interaction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63EA9-1A25-43E5-91DB-22479DFF2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119" y="1530432"/>
            <a:ext cx="4768397" cy="47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8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0D12-9596-420E-AAEB-353BA3B8C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524726"/>
            <a:ext cx="10515600" cy="59891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fitted a linear mixed model (estimated using ML and </a:t>
            </a:r>
            <a:r>
              <a:rPr lang="en-US" dirty="0" err="1"/>
              <a:t>optimx</a:t>
            </a:r>
            <a:r>
              <a:rPr lang="en-US" dirty="0"/>
              <a:t> optimizer) to predict score with trial, condition, order, gender, age and </a:t>
            </a:r>
            <a:r>
              <a:rPr lang="en-US" dirty="0" err="1"/>
              <a:t>ObjectMarker_cls</a:t>
            </a:r>
            <a:r>
              <a:rPr lang="en-US" dirty="0"/>
              <a:t> (formula: score ~ 1 + trial + condition * order + gender + age + </a:t>
            </a:r>
            <a:r>
              <a:rPr lang="en-US" dirty="0" err="1"/>
              <a:t>ObjectMarker_cls</a:t>
            </a:r>
            <a:r>
              <a:rPr lang="en-US" dirty="0"/>
              <a:t>). The model included trial as random effects (formula: ~1 + trial | id). The model's total explanatory power is substantial (conditional R2 = 0.31) and the part related to the fixed effects alone (marginal R2) is of 0.16. The model's intercept, corresponding to trial = 0, condition = bot, order = 1.0, gender = F, age = 0 and </a:t>
            </a:r>
            <a:r>
              <a:rPr lang="en-US" dirty="0" err="1"/>
              <a:t>ObjectMarker_cls</a:t>
            </a:r>
            <a:r>
              <a:rPr lang="en-US" dirty="0"/>
              <a:t> = center, is at 2.45 (95% CI [2.00, 2.91], t(1786) = 10.53, p &lt; .001). Within this model: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- The effect of </a:t>
            </a:r>
            <a:r>
              <a:rPr lang="en-US" b="1" dirty="0"/>
              <a:t>trial</a:t>
            </a:r>
            <a:r>
              <a:rPr lang="en-US" dirty="0"/>
              <a:t> is statistically </a:t>
            </a:r>
            <a:r>
              <a:rPr lang="en-US" b="1" dirty="0"/>
              <a:t>significant </a:t>
            </a:r>
            <a:r>
              <a:rPr lang="en-US" dirty="0"/>
              <a:t>and</a:t>
            </a:r>
            <a:r>
              <a:rPr lang="en-US" b="1" dirty="0"/>
              <a:t> negative</a:t>
            </a:r>
            <a:r>
              <a:rPr lang="en-US" dirty="0"/>
              <a:t> (beta = -0.04, 95% CI [-0.05, -0.02], t(1786) = -5.82, p &lt; .001; Std. beta = -0.16, 95% CI [-0.21, -0.11])</a:t>
            </a:r>
          </a:p>
          <a:p>
            <a:pPr marL="0" indent="0">
              <a:buNone/>
            </a:pPr>
            <a:r>
              <a:rPr lang="en-US" dirty="0"/>
              <a:t>  - The effect of </a:t>
            </a:r>
            <a:r>
              <a:rPr lang="en-US" b="1" dirty="0"/>
              <a:t>condition [social]</a:t>
            </a:r>
            <a:r>
              <a:rPr lang="en-US" dirty="0"/>
              <a:t> is statistically </a:t>
            </a:r>
            <a:r>
              <a:rPr lang="en-US" b="1" dirty="0"/>
              <a:t>significant </a:t>
            </a:r>
            <a:r>
              <a:rPr lang="en-US" dirty="0"/>
              <a:t>and </a:t>
            </a:r>
            <a:r>
              <a:rPr lang="en-US" b="1" dirty="0"/>
              <a:t>negative</a:t>
            </a:r>
            <a:r>
              <a:rPr lang="en-US" dirty="0"/>
              <a:t> (beta = -0.28, 95% CI [-0.52, -0.05], t(1786) = -2.35, p = 0.019; Std. beta = -0.25, 95% CI [-0.46, -0.04])</a:t>
            </a:r>
          </a:p>
          <a:p>
            <a:pPr marL="0" indent="0">
              <a:buNone/>
            </a:pPr>
            <a:r>
              <a:rPr lang="en-US" dirty="0"/>
              <a:t>  - The effect of </a:t>
            </a:r>
            <a:r>
              <a:rPr lang="en-US" b="1" dirty="0"/>
              <a:t>order [2.0] </a:t>
            </a:r>
            <a:r>
              <a:rPr lang="en-US" dirty="0"/>
              <a:t>is statistically </a:t>
            </a:r>
            <a:r>
              <a:rPr lang="en-US" b="1" dirty="0"/>
              <a:t>significant </a:t>
            </a:r>
            <a:r>
              <a:rPr lang="en-US" dirty="0"/>
              <a:t>and</a:t>
            </a:r>
            <a:r>
              <a:rPr lang="en-US" b="1" dirty="0"/>
              <a:t> negative</a:t>
            </a:r>
            <a:r>
              <a:rPr lang="en-US" dirty="0"/>
              <a:t> (beta = -0.49, 95% CI [-0.72, -0.26], t(1786) = -4.12, p &lt; .001; Std. beta = -0.43, 95% CI [-0.64, -0.23])</a:t>
            </a:r>
          </a:p>
          <a:p>
            <a:pPr marL="0" indent="0">
              <a:buNone/>
            </a:pPr>
            <a:r>
              <a:rPr lang="en-US" dirty="0"/>
              <a:t>  - The effect of </a:t>
            </a:r>
            <a:r>
              <a:rPr lang="en-US" b="1" dirty="0"/>
              <a:t>gender [M]</a:t>
            </a:r>
            <a:r>
              <a:rPr lang="en-US" dirty="0"/>
              <a:t> is statistically </a:t>
            </a:r>
            <a:r>
              <a:rPr lang="en-US" b="1" dirty="0"/>
              <a:t>significant </a:t>
            </a:r>
            <a:r>
              <a:rPr lang="en-US" dirty="0"/>
              <a:t>and</a:t>
            </a:r>
            <a:r>
              <a:rPr lang="en-US" b="1" dirty="0"/>
              <a:t> negative</a:t>
            </a:r>
            <a:r>
              <a:rPr lang="en-US" dirty="0"/>
              <a:t> (beta = -0.37, 95% CI [-0.60, -0.14], t(1786) = -3.10, p = 0.002; Std. beta = -0.33, 95% CI [-0.53, -0.12])</a:t>
            </a:r>
          </a:p>
          <a:p>
            <a:pPr marL="0" indent="0">
              <a:buNone/>
            </a:pPr>
            <a:r>
              <a:rPr lang="en-US" dirty="0"/>
              <a:t>  - The effect of </a:t>
            </a:r>
            <a:r>
              <a:rPr lang="en-US" b="1" dirty="0"/>
              <a:t>age</a:t>
            </a:r>
            <a:r>
              <a:rPr lang="en-US" dirty="0"/>
              <a:t> is statistically </a:t>
            </a:r>
            <a:r>
              <a:rPr lang="en-US" b="1" dirty="0"/>
              <a:t>significant </a:t>
            </a:r>
            <a:r>
              <a:rPr lang="en-US" dirty="0"/>
              <a:t>and</a:t>
            </a:r>
            <a:r>
              <a:rPr lang="en-US" b="1" dirty="0"/>
              <a:t> positive</a:t>
            </a:r>
            <a:r>
              <a:rPr lang="en-US" dirty="0"/>
              <a:t> (beta = 0.02, 95% CI [0.01, 0.03], t(1786) = 3.94, p &lt; .001; Std. beta = 0.19, 95% CI [0.10, 0.29])</a:t>
            </a:r>
          </a:p>
          <a:p>
            <a:pPr marL="0" indent="0">
              <a:buNone/>
            </a:pPr>
            <a:r>
              <a:rPr lang="en-US" dirty="0"/>
              <a:t>  - The effect of </a:t>
            </a:r>
            <a:r>
              <a:rPr lang="en-US" b="1" dirty="0" err="1"/>
              <a:t>ObjectMarker</a:t>
            </a:r>
            <a:r>
              <a:rPr lang="en-US" b="1" dirty="0"/>
              <a:t> </a:t>
            </a:r>
            <a:r>
              <a:rPr lang="en-US" b="1" dirty="0" err="1"/>
              <a:t>cls</a:t>
            </a:r>
            <a:r>
              <a:rPr lang="en-US" b="1" dirty="0"/>
              <a:t> [periphery]</a:t>
            </a:r>
            <a:r>
              <a:rPr lang="en-US" dirty="0"/>
              <a:t> is statistically </a:t>
            </a:r>
            <a:r>
              <a:rPr lang="en-US" b="1" dirty="0"/>
              <a:t>significant </a:t>
            </a:r>
            <a:r>
              <a:rPr lang="en-US" dirty="0"/>
              <a:t>and</a:t>
            </a:r>
            <a:r>
              <a:rPr lang="en-US" b="1" dirty="0"/>
              <a:t> positive</a:t>
            </a:r>
            <a:r>
              <a:rPr lang="en-US" dirty="0"/>
              <a:t> (beta = 0.45, 95% CI [0.35, 0.56], t(1786) = 8.70, p &lt; .001; Std. beta = 0.40, 95% CI [0.31, 0.49])</a:t>
            </a:r>
          </a:p>
          <a:p>
            <a:pPr marL="0" indent="0">
              <a:buNone/>
            </a:pPr>
            <a:r>
              <a:rPr lang="en-US" dirty="0"/>
              <a:t>  - The effect of </a:t>
            </a:r>
            <a:r>
              <a:rPr lang="en-US" b="1" dirty="0"/>
              <a:t>condition [social] × order [2.0] </a:t>
            </a:r>
            <a:r>
              <a:rPr lang="en-US" dirty="0"/>
              <a:t>is statistically </a:t>
            </a:r>
            <a:r>
              <a:rPr lang="en-US" b="1" dirty="0"/>
              <a:t>significant </a:t>
            </a:r>
            <a:r>
              <a:rPr lang="en-US" dirty="0"/>
              <a:t>and</a:t>
            </a:r>
            <a:r>
              <a:rPr lang="en-US" b="1" dirty="0"/>
              <a:t> positive</a:t>
            </a:r>
            <a:r>
              <a:rPr lang="en-US" dirty="0"/>
              <a:t> (beta = 0.51, 95% CI [0.08, 0.94], t(1786) = 2.33, p = 0.020; Std. beta = 0.45, 95% CI [0.07, 0.83])</a:t>
            </a:r>
          </a:p>
        </p:txBody>
      </p:sp>
    </p:spTree>
    <p:extLst>
      <p:ext uri="{BB962C8B-B14F-4D97-AF65-F5344CB8AC3E}">
        <p14:creationId xmlns:p14="http://schemas.microsoft.com/office/powerpoint/2010/main" val="385763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D9AA81-64F6-4E58-A1E6-4ED5FCE80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1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0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1312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SSM model 5updated &amp; 6</vt:lpstr>
      <vt:lpstr>Variables</vt:lpstr>
      <vt:lpstr>ObjectMarker_cls</vt:lpstr>
      <vt:lpstr>Order</vt:lpstr>
      <vt:lpstr>Model 5 – assumptions check</vt:lpstr>
      <vt:lpstr>Model 5 – fixed &amp; random effects</vt:lpstr>
      <vt:lpstr>Model 5 – interaction</vt:lpstr>
      <vt:lpstr>PowerPoint Presentation</vt:lpstr>
      <vt:lpstr>PowerPoint Presentation</vt:lpstr>
      <vt:lpstr>Model 6</vt:lpstr>
      <vt:lpstr>Model 6 – assumptions check</vt:lpstr>
      <vt:lpstr>Model 6 – fixed &amp; random effects</vt:lpstr>
      <vt:lpstr>Model 5 – interaction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SSM model 5</dc:title>
  <dc:creator>Claudiu Papasteri</dc:creator>
  <cp:lastModifiedBy>Claudiu Papasteri</cp:lastModifiedBy>
  <cp:revision>23</cp:revision>
  <dcterms:created xsi:type="dcterms:W3CDTF">2023-02-15T12:58:14Z</dcterms:created>
  <dcterms:modified xsi:type="dcterms:W3CDTF">2023-03-14T14:22:23Z</dcterms:modified>
</cp:coreProperties>
</file>