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4CD-3C7B-4F04-825A-19C7E2C7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7B5A2-47C8-4BDA-AA53-2D2F704F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71A7-5D97-44C8-BDDE-BDC3F7D3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8130-C02D-491C-9B9B-676EB3AD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4AC0-3575-4BC9-8A0E-DEC4BCB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BDFE-ADDB-4CFB-BC9A-BB24A076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CF64-F139-4D85-8C39-0A5273232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D06B-30E4-461F-90D3-1CB1916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31F7-9908-4E0D-A91E-023E6C95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1857-5531-43D1-91F3-14729AC6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40AB1-7FC1-4F68-9FB5-B3CCAED7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1CC2-C9B1-4197-A8DE-5D71400B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29AC-BC96-4193-8945-E21CA2D4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15B2-8CEB-4C40-9241-7C43442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2129-76CF-461D-9824-FF8041E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9F58-F950-4D95-90AA-BF774AF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5BF-2AC8-4D3F-AA91-AD12DA26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7725-3B27-4F6D-B16D-C89EF2D4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8998-AD19-4141-8474-871B11E3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B53F-D2A9-4D4A-B476-624B177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2238-8A0B-4570-B2D2-3195BAB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53764-D492-47A0-9D61-AF0E3F67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97C8-028D-4939-84D5-CE53CE5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4A6-D14F-42E2-84C0-CF6E81B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672E-927C-4044-9F8C-3FD317E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B7FE-371E-4BE9-83B8-92D1C5D9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7CC4-2609-4AD2-81C0-4C4C2E7FF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F811-9952-4010-BAB6-88317E49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97DC-5424-44C0-A7EC-29E7F2F9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55CC-4F2B-4AF5-A35E-41686F7C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063E-330E-44DB-91C1-77426DE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A637-257F-4232-A529-2971B987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D826-B1B1-445C-BA41-86147EA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D1B5-5115-470E-9CD3-4D005D76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D9DD-4964-42B8-BE94-200629EB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FBAA-7C61-40DE-9481-E6BF41AE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45C91-F159-4E03-A120-B1F5A14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5C33-5CEF-446E-A06B-FAA9299D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BD7CA-7397-4F91-982A-6C0E971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6FE8-B96D-4927-BEC7-B34E2F73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2457D-D60C-493D-8689-6101B56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C570-74C8-4325-9B74-7FF3623F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2381-9D09-4117-83B6-811FEB2E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A8684-63EA-4C72-9F49-D47DCCBB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9D1C-39CA-48F8-AE47-579B8AA0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5537-7F88-4EE2-8B57-31A2892B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21E6-4D64-46CC-944C-562B9D93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489B-67A0-40E2-8CFA-AD9EA786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1FA4-DACF-4734-982E-82D5B455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437F-0CB5-44AC-8161-B031388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8325-E38E-42F7-9287-783C7D4E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637E3-81FD-4F8C-860F-314DF44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1D6E-DB66-4AE8-9EA3-A07009EF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F889F-A1A5-4FE7-89C0-C13EFC3F5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E9D67-2BEC-4477-B0ED-84DA3A40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26047-8C22-4E03-A581-35A1EC20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035-3A16-4405-98AE-48611F42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9A408-A5E0-4FFA-86DC-1DD3229E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2ADB-0183-42E6-9116-33A54499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8E14-5D92-4B57-9693-F7BCDD76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98C3-8773-4B7F-9AF6-08BFBBE0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F527-FC62-4792-9DDA-F903BF38832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ADB5-32C4-4CBB-A830-DCE5D211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F779-A760-4AF5-97F2-73F165AE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CB49-F1D7-46A0-AE01-C0DD589E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SSM model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F2B8-B08E-49CB-9AE4-D28D095CD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results</a:t>
            </a:r>
          </a:p>
        </p:txBody>
      </p:sp>
    </p:spTree>
    <p:extLst>
      <p:ext uri="{BB962C8B-B14F-4D97-AF65-F5344CB8AC3E}">
        <p14:creationId xmlns:p14="http://schemas.microsoft.com/office/powerpoint/2010/main" val="1712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FE6-3D81-491C-B984-F7CFA3C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78C9-203E-43EC-848C-978F1E48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Score = </a:t>
            </a:r>
            <a:r>
              <a:rPr lang="en-US" dirty="0" err="1"/>
              <a:t>euclidean</a:t>
            </a:r>
            <a:r>
              <a:rPr lang="en-US" dirty="0"/>
              <a:t> error (lower = better performance). </a:t>
            </a:r>
          </a:p>
          <a:p>
            <a:r>
              <a:rPr lang="en-US" dirty="0"/>
              <a:t>Trial = </a:t>
            </a:r>
            <a:r>
              <a:rPr lang="en-US" dirty="0" err="1"/>
              <a:t>tial</a:t>
            </a:r>
            <a:r>
              <a:rPr lang="en-US" dirty="0"/>
              <a:t> number = time. </a:t>
            </a:r>
          </a:p>
          <a:p>
            <a:r>
              <a:rPr lang="en-US" dirty="0"/>
              <a:t>The </a:t>
            </a:r>
            <a:r>
              <a:rPr lang="en-US" dirty="0" err="1"/>
              <a:t>conditionXorder</a:t>
            </a:r>
            <a:r>
              <a:rPr lang="en-US" dirty="0"/>
              <a:t> interaction plot (plot_lmm_mod_5_interac) is based on model fitted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60060-92BF-47E1-8F3A-231F66E3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772"/>
            <a:ext cx="6098228" cy="609822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A52AAE-AF79-44C9-A12A-5074C955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ObjectMarker_cls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8FACC-1D9B-4679-8216-C45D08FC8A33}"/>
              </a:ext>
            </a:extLst>
          </p:cNvPr>
          <p:cNvSpPr/>
          <p:nvPr/>
        </p:nvSpPr>
        <p:spPr>
          <a:xfrm>
            <a:off x="7186863" y="1776209"/>
            <a:ext cx="4423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ObjectMarker_cls</a:t>
            </a:r>
            <a:r>
              <a:rPr lang="en-US" dirty="0"/>
              <a:t> = categorical coding for object located within the 5 radius circle (center), </a:t>
            </a:r>
            <a:r>
              <a:rPr lang="en-US"/>
              <a:t>and outside </a:t>
            </a:r>
            <a:r>
              <a:rPr lang="en-US" dirty="0"/>
              <a:t>the 7 radius circle (periphery).</a:t>
            </a:r>
          </a:p>
        </p:txBody>
      </p:sp>
    </p:spTree>
    <p:extLst>
      <p:ext uri="{BB962C8B-B14F-4D97-AF65-F5344CB8AC3E}">
        <p14:creationId xmlns:p14="http://schemas.microsoft.com/office/powerpoint/2010/main" val="240966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C34-A14E-40B4-9BBC-73FC235B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86428-646C-49D8-BDDC-D15FC2998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30" y="562309"/>
            <a:ext cx="808105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68D8D-5C5B-4C15-B614-99DE126E9FE0}"/>
              </a:ext>
            </a:extLst>
          </p:cNvPr>
          <p:cNvSpPr/>
          <p:nvPr/>
        </p:nvSpPr>
        <p:spPr>
          <a:xfrm>
            <a:off x="974557" y="5372361"/>
            <a:ext cx="875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order plot is based on empirical individual-level score averages (trial-level scores are not independent observations; trial counts vary by individual). </a:t>
            </a:r>
          </a:p>
        </p:txBody>
      </p:sp>
    </p:spTree>
    <p:extLst>
      <p:ext uri="{BB962C8B-B14F-4D97-AF65-F5344CB8AC3E}">
        <p14:creationId xmlns:p14="http://schemas.microsoft.com/office/powerpoint/2010/main" val="35092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002-3E82-480E-A902-0340060D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assumptions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73878-D9AD-4CAD-8B45-CDC1F157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62"/>
          <a:stretch/>
        </p:blipFill>
        <p:spPr>
          <a:xfrm>
            <a:off x="0" y="2045366"/>
            <a:ext cx="5877002" cy="334168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AE5EA2-2ECA-46F0-956F-7BB1EA12F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7"/>
          <a:stretch/>
        </p:blipFill>
        <p:spPr>
          <a:xfrm>
            <a:off x="5985303" y="3146007"/>
            <a:ext cx="6206697" cy="37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31F2-E020-41A2-929B-D94991AC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fixed &amp; random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A6933-1254-42E1-97E1-96CCCBDE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6" y="1690688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7EA-B57A-4F9D-AA2C-295B21EC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interaction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C5F33-5A0E-45F3-8D0E-2AA4DBD4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26" y="1690688"/>
            <a:ext cx="4721142" cy="4721142"/>
          </a:xfrm>
        </p:spPr>
      </p:pic>
    </p:spTree>
    <p:extLst>
      <p:ext uri="{BB962C8B-B14F-4D97-AF65-F5344CB8AC3E}">
        <p14:creationId xmlns:p14="http://schemas.microsoft.com/office/powerpoint/2010/main" val="168928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4F34-BF85-43A7-8973-FA388E12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4"/>
            <a:ext cx="10515600" cy="57678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fitted a linear mixed model (estimated using ML and </a:t>
            </a:r>
            <a:r>
              <a:rPr lang="en-US" dirty="0" err="1"/>
              <a:t>optimx</a:t>
            </a:r>
            <a:r>
              <a:rPr lang="en-US" dirty="0"/>
              <a:t> optimizer) to predict score with trial (formula: score ~ 1 + trial + condition * order + gender + age + </a:t>
            </a:r>
            <a:r>
              <a:rPr lang="en-US" dirty="0" err="1"/>
              <a:t>ObjectMarker_cls</a:t>
            </a:r>
            <a:r>
              <a:rPr lang="en-US" dirty="0"/>
              <a:t>). The model included trial as random effects (formula: ~1 + trial | id). The model's total explanatory power is substantial (conditional R2 = 0.30) and the part related to the fixed effects alone (marginal R2) is of 0.16. The model's intercept, corresponding to trial = 0, is at 2.50 (95% CI [2.04, 2.95], t(1730) = 10.77, p &lt; .001). Within this model: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/>
              <a:t>trial</a:t>
            </a:r>
            <a:r>
              <a:rPr lang="en-US" dirty="0"/>
              <a:t> 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(beta = -0.04, 95% CI [-0.05, -0.03], t(1730) = -6.04, p &lt; .001; Std. beta = -0.17, 95% CI [-0.22, -0.11])</a:t>
            </a: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/>
              <a:t>condition [social]</a:t>
            </a:r>
            <a:r>
              <a:rPr lang="en-US" dirty="0"/>
              <a:t> 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(beta = -0.25, 95% CI [-0.49, -0.02], t(1730) = -2.10, p = 0.036; Std. beta = -0.22, 95% CI [-0.43, -0.01])</a:t>
            </a: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/>
              <a:t>order [2.0] </a:t>
            </a:r>
            <a:r>
              <a:rPr lang="en-US" dirty="0"/>
              <a:t>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(beta = -0.45, 95% CI [-0.69, -0.22], t(1730) = -3.80, p &lt; .001; Std. beta = -0.40, 95% CI [-0.61, -0.19])</a:t>
            </a: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/>
              <a:t>gender [M]</a:t>
            </a:r>
            <a:r>
              <a:rPr lang="en-US" dirty="0"/>
              <a:t> 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(beta = -0.40, 95% CI [-0.63, -0.16], t(1730) = -3.30, p &lt; .001; Std. beta = -0.35, 95% CI [-0.56, -0.14])</a:t>
            </a: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/>
              <a:t>age</a:t>
            </a:r>
            <a:r>
              <a:rPr lang="en-US" dirty="0"/>
              <a:t> 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positive</a:t>
            </a:r>
            <a:r>
              <a:rPr lang="en-US" dirty="0"/>
              <a:t> (beta = 0.02, 95% CI [0.01, 0.03], t(1730) = 3.84, p &lt; .001; Std. beta = 0.19, 95% CI [0.09, 0.29])</a:t>
            </a:r>
            <a:br>
              <a:rPr lang="en-US" dirty="0"/>
            </a:br>
            <a:r>
              <a:rPr lang="en-US" dirty="0"/>
              <a:t>  - The effect of </a:t>
            </a:r>
            <a:r>
              <a:rPr lang="en-US" b="1" dirty="0" err="1"/>
              <a:t>ObjectMarker</a:t>
            </a:r>
            <a:r>
              <a:rPr lang="en-US" b="1" dirty="0"/>
              <a:t> </a:t>
            </a:r>
            <a:r>
              <a:rPr lang="en-US" b="1" dirty="0" err="1"/>
              <a:t>cls</a:t>
            </a:r>
            <a:r>
              <a:rPr lang="en-US" b="1" dirty="0"/>
              <a:t> [periphery] </a:t>
            </a:r>
            <a:r>
              <a:rPr lang="en-US" dirty="0"/>
              <a:t>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positive</a:t>
            </a:r>
            <a:r>
              <a:rPr lang="en-US" dirty="0"/>
              <a:t> (beta = 0.44, 95% CI [0.33, 0.54], t(1730) = 8.25, p &lt; .001; Std. beta = 0.39, 95% CI [0.30, 0.48])</a:t>
            </a:r>
            <a:br>
              <a:rPr lang="en-US" dirty="0"/>
            </a:br>
            <a:r>
              <a:rPr lang="en-US" dirty="0"/>
              <a:t>  - The interaction effect of </a:t>
            </a:r>
            <a:r>
              <a:rPr lang="en-US" b="1" dirty="0"/>
              <a:t>order [2.0] on condition [social] </a:t>
            </a:r>
            <a:r>
              <a:rPr lang="en-US" dirty="0"/>
              <a:t>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positive</a:t>
            </a:r>
            <a:r>
              <a:rPr lang="en-US" dirty="0"/>
              <a:t> (beta = 0.45, 95% CI [0.02, 0.88], t(1730) = 2.06, p = 0.040; Std. beta = 0.40, 95% CI [0.02, 0.78])</a:t>
            </a:r>
          </a:p>
        </p:txBody>
      </p:sp>
    </p:spTree>
    <p:extLst>
      <p:ext uri="{BB962C8B-B14F-4D97-AF65-F5344CB8AC3E}">
        <p14:creationId xmlns:p14="http://schemas.microsoft.com/office/powerpoint/2010/main" val="53276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SSM model 5</vt:lpstr>
      <vt:lpstr>Variables</vt:lpstr>
      <vt:lpstr>ObjectMarker_cls</vt:lpstr>
      <vt:lpstr>Order</vt:lpstr>
      <vt:lpstr>Model 5 – assumptions check</vt:lpstr>
      <vt:lpstr>Model 5 – fixed &amp; random effects</vt:lpstr>
      <vt:lpstr>Model 5 – interaction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model 5</dc:title>
  <dc:creator>Claudiu Papasteri</dc:creator>
  <cp:lastModifiedBy>Claudiu Papasteri</cp:lastModifiedBy>
  <cp:revision>8</cp:revision>
  <dcterms:created xsi:type="dcterms:W3CDTF">2023-02-15T12:58:14Z</dcterms:created>
  <dcterms:modified xsi:type="dcterms:W3CDTF">2023-02-15T13:11:55Z</dcterms:modified>
</cp:coreProperties>
</file>