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959-5038-4AAF-9C94-ECFBDFFF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37B43-06FA-49D2-B0AD-5782980B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E4-3A50-4009-942D-FA61027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C79B-853C-405B-9696-244A779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464E-9D0F-44F8-9C81-B5A76DB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BDF1-670A-483E-A3CD-8279F78F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13EF-7CC2-4144-B568-7CB9ABD8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F372-A622-4E03-ABC1-2AAC3E72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C6A-CDB8-4445-9319-BF5D0EB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BF45-89CA-4DA9-906F-4EEB841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54E9-4A06-44F2-8AA8-A6412C20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16C4A-AC9C-4817-AB2D-56B52E0F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6B6A-3DC5-4660-8606-C355013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7BF4-4530-493A-ACE9-0D971AB9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665A-856D-4948-8DFF-19321C93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C21F-FF5E-412B-A6EA-15E5739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E250-F7A3-4020-AEE9-AB6F022C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6C54-1A93-4AE0-B1A1-E020D97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D490-63FC-496A-98C9-0C0617E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15A2-11FE-48DC-9BBA-68AE2BD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BC97-EAB6-49F7-B403-621D04AF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8800-9DBE-4A13-9E25-5712AA94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BEB1-7F60-40FE-ADDD-67CA5182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E810-9641-4CF0-9912-20185CE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EF4A-7DE8-4642-BFEC-7A9C531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38D1-B716-4E32-A36E-4B31A62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6C1-3B4C-4716-BE0C-3585C223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8A3F-FFEA-43D4-8117-E0682200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EB74-D3BC-4335-AA5D-3BED746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BA3B-B10B-4FD1-A5B4-8082E0EF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98EA-A26D-4435-BC8B-E023E4A1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519E-6C36-41F5-872D-A6FA171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2F31-2004-4403-B1B7-3FCB1F86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5904-C8FB-409A-A407-BE9073F3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76B5B-CFA4-4419-ABCC-6228E0B7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67BA-AFA2-4507-AA2F-47F057AF9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1BC26-F000-4806-B2C7-96F8836F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30AFB-F25B-44DA-8F1A-B86C9E7D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22AA2-56B8-4683-B65A-F535147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225-2E26-49B3-AEEE-2A0E31F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F824F-DA57-4C7F-9A21-A67F0B0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B5ACA-054E-4F2A-978F-02CD339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CC9-DC97-4E4A-A8BA-26EDF087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ED20-8A96-436E-89BB-70A4CA27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3FECA-B4EE-49D5-A0E9-821C1D32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C109-7202-4F66-9824-E958D6D4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F37C-6FAE-4DCA-9AE5-8A261C8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C71F-236B-4E6A-B6E9-8A1E3F5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04DBF-6274-4714-904C-B2AA7BF6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5931-890B-4318-9D19-7F89468F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0BFD-0096-4B4F-AF1A-A06B120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CB00-2CF6-4EF5-9097-F449130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D44-18B4-441A-9212-390B30D9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35DA0-3892-44F7-8A09-33E21008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4580-4807-4EDC-B22F-953EA237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F1B2-8ABB-4073-B5D3-515D4213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294D1-2EE8-4C32-BA71-3FE9CF5A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822F-F0BC-4D13-B0B1-933B6F3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4286B-A963-4EC5-884A-6F8C1C3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B93E-2E99-434E-87B5-32BB11BB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C301-FB29-491D-B6B8-00980411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9BAC-D96D-404A-A246-93F93274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0E9-2F10-43B8-A820-102CC496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26616" y="559572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35537" y="3002159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3833568" y="1596134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286161" y="1596134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AF17A7-E2E4-4223-84C7-5785E21350F8}"/>
              </a:ext>
            </a:extLst>
          </p:cNvPr>
          <p:cNvGrpSpPr/>
          <p:nvPr/>
        </p:nvGrpSpPr>
        <p:grpSpPr>
          <a:xfrm>
            <a:off x="6009538" y="1596134"/>
            <a:ext cx="1210785" cy="1457398"/>
            <a:chOff x="5421698" y="1312914"/>
            <a:chExt cx="1210785" cy="145739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89CC9B-4D3E-4B2E-87D6-4CB51E5C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D57A0-3939-4B4E-AE9C-C348249B6FB0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5B94A0-D656-499F-BB00-041FE5F46354}"/>
              </a:ext>
            </a:extLst>
          </p:cNvPr>
          <p:cNvGrpSpPr/>
          <p:nvPr/>
        </p:nvGrpSpPr>
        <p:grpSpPr>
          <a:xfrm>
            <a:off x="9658004" y="691837"/>
            <a:ext cx="1311417" cy="1537418"/>
            <a:chOff x="9658004" y="1577670"/>
            <a:chExt cx="1311417" cy="1537418"/>
          </a:xfrm>
        </p:grpSpPr>
        <p:pic>
          <p:nvPicPr>
            <p:cNvPr id="38" name="Picture 3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C693635-2A1E-443B-9323-D1AA3097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8B270F-9212-43CD-8EC8-548BF3CBE899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154AB9-B1BC-4FCD-A674-84961B126CF4}"/>
              </a:ext>
            </a:extLst>
          </p:cNvPr>
          <p:cNvGrpSpPr/>
          <p:nvPr/>
        </p:nvGrpSpPr>
        <p:grpSpPr>
          <a:xfrm>
            <a:off x="9701840" y="2819746"/>
            <a:ext cx="1210785" cy="1364181"/>
            <a:chOff x="9658004" y="3384474"/>
            <a:chExt cx="1210785" cy="1364181"/>
          </a:xfrm>
        </p:grpSpPr>
        <p:pic>
          <p:nvPicPr>
            <p:cNvPr id="41" name="Picture 40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60356394-6B44-43F3-A00A-6AC49DFD1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4FB62F-AE78-4C88-8142-539E578368E5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41A791-A4C0-4BD9-8BBD-403BCC229A98}"/>
              </a:ext>
            </a:extLst>
          </p:cNvPr>
          <p:cNvGrpSpPr/>
          <p:nvPr/>
        </p:nvGrpSpPr>
        <p:grpSpPr>
          <a:xfrm>
            <a:off x="8853406" y="4499503"/>
            <a:ext cx="1210785" cy="1428576"/>
            <a:chOff x="6881921" y="5047071"/>
            <a:chExt cx="1210785" cy="1428576"/>
          </a:xfrm>
        </p:grpSpPr>
        <p:pic>
          <p:nvPicPr>
            <p:cNvPr id="44" name="Graphic 43" descr="Partial Sun">
              <a:extLst>
                <a:ext uri="{FF2B5EF4-FFF2-40B4-BE49-F238E27FC236}">
                  <a16:creationId xmlns:a16="http://schemas.microsoft.com/office/drawing/2014/main" id="{92B9C5C0-502F-4669-948F-A6B5B11C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F8CC2-9FFC-4109-A88F-77879B6B8647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88F92-2BD7-42BF-9FAE-B2B63D53EEAA}"/>
              </a:ext>
            </a:extLst>
          </p:cNvPr>
          <p:cNvGrpSpPr/>
          <p:nvPr/>
        </p:nvGrpSpPr>
        <p:grpSpPr>
          <a:xfrm>
            <a:off x="7855690" y="2819746"/>
            <a:ext cx="1210785" cy="1593544"/>
            <a:chOff x="4319032" y="2931593"/>
            <a:chExt cx="1210785" cy="1593544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A4F295D-EFF0-44F8-9135-56828A78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0B28BF-57C7-4608-94B4-E7E665B4F52D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896539" y="824102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896539" y="1986279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281699" y="1986279"/>
            <a:ext cx="767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C5EBA6-7E65-4498-A996-E993DA679DC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4829106" y="1986279"/>
            <a:ext cx="1399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F83BB4C-1A87-4748-A8C3-69FCB73D9F68}"/>
              </a:ext>
            </a:extLst>
          </p:cNvPr>
          <p:cNvCxnSpPr>
            <a:stCxn id="27" idx="2"/>
            <a:endCxn id="19" idx="1"/>
          </p:cNvCxnSpPr>
          <p:nvPr/>
        </p:nvCxnSpPr>
        <p:spPr>
          <a:xfrm rot="5400000" flipH="1" flipV="1">
            <a:off x="4073989" y="803843"/>
            <a:ext cx="972532" cy="3337403"/>
          </a:xfrm>
          <a:prstGeom prst="bentConnector4">
            <a:avLst>
              <a:gd name="adj1" fmla="val -54292"/>
              <a:gd name="adj2" fmla="val 903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FBC3263-8A23-4E00-A9B7-FC42ED882FFF}"/>
              </a:ext>
            </a:extLst>
          </p:cNvPr>
          <p:cNvCxnSpPr>
            <a:cxnSpLocks/>
            <a:stCxn id="22" idx="2"/>
            <a:endCxn id="84" idx="0"/>
          </p:cNvCxnSpPr>
          <p:nvPr/>
        </p:nvCxnSpPr>
        <p:spPr>
          <a:xfrm rot="5400000">
            <a:off x="5292586" y="2946499"/>
            <a:ext cx="1215312" cy="1429378"/>
          </a:xfrm>
          <a:prstGeom prst="bentConnector3">
            <a:avLst>
              <a:gd name="adj1" fmla="val 62651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2D73FEB-F080-450B-BEC3-4BDB344FB893}"/>
              </a:ext>
            </a:extLst>
          </p:cNvPr>
          <p:cNvSpPr txBox="1"/>
          <p:nvPr/>
        </p:nvSpPr>
        <p:spPr>
          <a:xfrm>
            <a:off x="5291543" y="3864368"/>
            <a:ext cx="152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Create, train, &amp; export ML model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20EF20-2548-4FDA-B36E-1D87E88252DB}"/>
              </a:ext>
            </a:extLst>
          </p:cNvPr>
          <p:cNvCxnSpPr>
            <a:cxnSpLocks/>
            <a:stCxn id="30" idx="1"/>
            <a:endCxn id="19" idx="0"/>
          </p:cNvCxnSpPr>
          <p:nvPr/>
        </p:nvCxnSpPr>
        <p:spPr>
          <a:xfrm rot="10800000" flipV="1">
            <a:off x="6582563" y="1086208"/>
            <a:ext cx="1407408" cy="50992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17A0B3-9703-450E-AA7D-5F235056EDF4}"/>
              </a:ext>
            </a:extLst>
          </p:cNvPr>
          <p:cNvCxnSpPr>
            <a:stCxn id="41" idx="1"/>
            <a:endCxn id="48" idx="3"/>
          </p:cNvCxnSpPr>
          <p:nvPr/>
        </p:nvCxnSpPr>
        <p:spPr>
          <a:xfrm flipH="1">
            <a:off x="8851226" y="3209891"/>
            <a:ext cx="1065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8D30148-D91B-48D1-9348-C1C7FD069C0A}"/>
              </a:ext>
            </a:extLst>
          </p:cNvPr>
          <p:cNvCxnSpPr>
            <a:stCxn id="42" idx="2"/>
            <a:endCxn id="44" idx="3"/>
          </p:cNvCxnSpPr>
          <p:nvPr/>
        </p:nvCxnSpPr>
        <p:spPr>
          <a:xfrm rot="5400000">
            <a:off x="9725228" y="4363774"/>
            <a:ext cx="761852" cy="4021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39186B-7F98-48EC-84FD-6AE7BE435B5B}"/>
              </a:ext>
            </a:extLst>
          </p:cNvPr>
          <p:cNvCxnSpPr>
            <a:stCxn id="41" idx="0"/>
            <a:endCxn id="39" idx="2"/>
          </p:cNvCxnSpPr>
          <p:nvPr/>
        </p:nvCxnSpPr>
        <p:spPr>
          <a:xfrm flipV="1">
            <a:off x="10307233" y="2229255"/>
            <a:ext cx="6480" cy="59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73FAA-79F0-43FD-97A3-57B507E1A713}"/>
              </a:ext>
            </a:extLst>
          </p:cNvPr>
          <p:cNvGrpSpPr/>
          <p:nvPr/>
        </p:nvGrpSpPr>
        <p:grpSpPr>
          <a:xfrm>
            <a:off x="4405297" y="4268844"/>
            <a:ext cx="1560512" cy="1615653"/>
            <a:chOff x="4405297" y="4268844"/>
            <a:chExt cx="1560512" cy="1615653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65165A8-E59E-4678-B288-513593BB6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68844"/>
              <a:ext cx="780290" cy="78029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6E80BF-06E5-4522-9B77-FDE3A37B4E0C}"/>
                </a:ext>
              </a:extLst>
            </p:cNvPr>
            <p:cNvSpPr txBox="1"/>
            <p:nvPr/>
          </p:nvSpPr>
          <p:spPr>
            <a:xfrm>
              <a:off x="4405297" y="5053500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0F1B4CB-F1AF-4F08-AB1C-ECB7C8EE963B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 flipV="1">
            <a:off x="5965809" y="3209891"/>
            <a:ext cx="2105128" cy="2259108"/>
          </a:xfrm>
          <a:prstGeom prst="bentConnector3">
            <a:avLst>
              <a:gd name="adj1" fmla="val 696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6A7218D-8E48-44E8-935C-B1A6E7AFE2DD}"/>
              </a:ext>
            </a:extLst>
          </p:cNvPr>
          <p:cNvSpPr txBox="1"/>
          <p:nvPr/>
        </p:nvSpPr>
        <p:spPr>
          <a:xfrm>
            <a:off x="6095999" y="5026816"/>
            <a:ext cx="128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Operationalize ML 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32C400-3862-4451-B383-DA516B5484C3}"/>
              </a:ext>
            </a:extLst>
          </p:cNvPr>
          <p:cNvSpPr txBox="1"/>
          <p:nvPr/>
        </p:nvSpPr>
        <p:spPr>
          <a:xfrm>
            <a:off x="2878170" y="3543412"/>
            <a:ext cx="21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 data to blob storage</a:t>
            </a:r>
            <a:br>
              <a:rPr lang="en-US" sz="1000" dirty="0"/>
            </a:br>
            <a:r>
              <a:rPr lang="en-US" sz="1000" dirty="0"/>
              <a:t>Execute Databricks Notebook for batch scoring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154204" y="270104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Integration Runtime</a:t>
            </a:r>
            <a:br>
              <a:rPr lang="en-US" sz="1000" dirty="0"/>
            </a:br>
            <a:r>
              <a:rPr lang="en-US" sz="1000" dirty="0"/>
              <a:t>Move on-premises data to Azure Storage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5C17BB-0A9B-49E3-BD77-B002AE6936CE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8673083" y="1081982"/>
            <a:ext cx="1200170" cy="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A8DBB8-AAF5-4FDC-AA41-8CF0770B61B0}"/>
              </a:ext>
            </a:extLst>
          </p:cNvPr>
          <p:cNvGrpSpPr/>
          <p:nvPr/>
        </p:nvGrpSpPr>
        <p:grpSpPr>
          <a:xfrm>
            <a:off x="7660176" y="744653"/>
            <a:ext cx="1352348" cy="1268215"/>
            <a:chOff x="7660176" y="744653"/>
            <a:chExt cx="1352348" cy="1268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08820-8161-4AE6-8602-923C28A2C42B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  <a:endParaRPr lang="en-US" sz="1000" dirty="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82218FE-7DF5-4CDF-BB71-E48DDCAF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A8FC8E-6331-42AB-AB9E-388CB0833E23}"/>
              </a:ext>
            </a:extLst>
          </p:cNvPr>
          <p:cNvGrpSpPr/>
          <p:nvPr/>
        </p:nvGrpSpPr>
        <p:grpSpPr>
          <a:xfrm>
            <a:off x="841526" y="4795500"/>
            <a:ext cx="1352348" cy="1088997"/>
            <a:chOff x="841526" y="4759808"/>
            <a:chExt cx="1352348" cy="108899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C7D8724-4E88-413E-A094-5D241CA6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27555" y="4759808"/>
              <a:ext cx="780290" cy="78029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162AB6-6F2F-4DF1-BDCE-4D9A1C83D751}"/>
                </a:ext>
              </a:extLst>
            </p:cNvPr>
            <p:cNvSpPr txBox="1"/>
            <p:nvPr/>
          </p:nvSpPr>
          <p:spPr>
            <a:xfrm>
              <a:off x="841526" y="5541028"/>
              <a:ext cx="1352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Monitor</a:t>
              </a:r>
              <a:endParaRPr lang="en-US" sz="10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32E67C-AF73-4DD0-B47E-E24142A4E337}"/>
              </a:ext>
            </a:extLst>
          </p:cNvPr>
          <p:cNvGrpSpPr/>
          <p:nvPr/>
        </p:nvGrpSpPr>
        <p:grpSpPr>
          <a:xfrm>
            <a:off x="2215379" y="4795500"/>
            <a:ext cx="1352348" cy="1088067"/>
            <a:chOff x="2215379" y="4759808"/>
            <a:chExt cx="1352348" cy="108806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3110F5A-A31C-4EA5-A301-89FA8C2F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502935" y="4759808"/>
              <a:ext cx="780290" cy="78029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772A2B-15BE-4BF5-988B-BC4CC1C66855}"/>
                </a:ext>
              </a:extLst>
            </p:cNvPr>
            <p:cNvSpPr txBox="1"/>
            <p:nvPr/>
          </p:nvSpPr>
          <p:spPr>
            <a:xfrm>
              <a:off x="2215379" y="5540098"/>
              <a:ext cx="1352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Key Vault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1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885215" y="2567178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414680" y="2567178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410218" y="2957323"/>
            <a:ext cx="16902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282723" y="1241148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Install Integration Runtime</a:t>
            </a:r>
            <a:br>
              <a:rPr lang="en-US" sz="1000" dirty="0"/>
            </a:br>
            <a:r>
              <a:rPr lang="en-US" sz="1000" dirty="0"/>
              <a:t>to move on-premises data to Azure Storage</a:t>
            </a:r>
          </a:p>
        </p:txBody>
      </p:sp>
      <p:pic>
        <p:nvPicPr>
          <p:cNvPr id="3" name="Graphic 2" descr="Daily Calendar">
            <a:extLst>
              <a:ext uri="{FF2B5EF4-FFF2-40B4-BE49-F238E27FC236}">
                <a16:creationId xmlns:a16="http://schemas.microsoft.com/office/drawing/2014/main" id="{C02045C3-83CE-4077-8328-3DF534D83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7999" y="2233275"/>
            <a:ext cx="667806" cy="66780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0A55B68-B3C3-4088-9D76-2D5363C62E2F}"/>
              </a:ext>
            </a:extLst>
          </p:cNvPr>
          <p:cNvSpPr txBox="1"/>
          <p:nvPr/>
        </p:nvSpPr>
        <p:spPr>
          <a:xfrm>
            <a:off x="3638875" y="3013566"/>
            <a:ext cx="12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Monthly copy activity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3070713" y="372675"/>
            <a:ext cx="2362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Loading</a:t>
            </a:r>
          </a:p>
        </p:txBody>
      </p:sp>
    </p:spTree>
    <p:extLst>
      <p:ext uri="{BB962C8B-B14F-4D97-AF65-F5344CB8AC3E}">
        <p14:creationId xmlns:p14="http://schemas.microsoft.com/office/powerpoint/2010/main" val="14305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2465320" y="2555353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cxnSpLocks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466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Historical Data Preparation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4070190" y="255626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3460858" y="2945498"/>
            <a:ext cx="828751" cy="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4032807" y="2105298"/>
            <a:ext cx="19280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Explore &amp; prepare 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E86C776-4C65-4EF6-B175-01ED63239E71}"/>
              </a:ext>
            </a:extLst>
          </p:cNvPr>
          <p:cNvCxnSpPr>
            <a:stCxn id="31" idx="2"/>
            <a:endCxn id="26" idx="2"/>
          </p:cNvCxnSpPr>
          <p:nvPr/>
        </p:nvCxnSpPr>
        <p:spPr>
          <a:xfrm rot="5400000" flipH="1">
            <a:off x="3694528" y="3032605"/>
            <a:ext cx="357240" cy="1604870"/>
          </a:xfrm>
          <a:prstGeom prst="curvedConnector3">
            <a:avLst>
              <a:gd name="adj1" fmla="val -1206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2838728" y="4700827"/>
            <a:ext cx="16747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Save prepared data</a:t>
            </a:r>
          </a:p>
          <a:p>
            <a:r>
              <a:rPr lang="en-US" sz="1300" i="1" dirty="0"/>
              <a:t>    back to storage</a:t>
            </a:r>
          </a:p>
        </p:txBody>
      </p:sp>
    </p:spTree>
    <p:extLst>
      <p:ext uri="{BB962C8B-B14F-4D97-AF65-F5344CB8AC3E}">
        <p14:creationId xmlns:p14="http://schemas.microsoft.com/office/powerpoint/2010/main" val="827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26127" y="2514892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2778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Model Creation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2605757" y="251489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421665" y="2905037"/>
            <a:ext cx="1403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636912" y="4220318"/>
            <a:ext cx="26627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Create and train machine learning</a:t>
            </a:r>
            <a:br>
              <a:rPr lang="en-US" sz="1300" i="1" dirty="0"/>
            </a:br>
            <a:r>
              <a:rPr lang="en-US" sz="1300" i="1" dirty="0"/>
              <a:t>     model from historical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4052978" y="1882461"/>
            <a:ext cx="256839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Export trained model and store</a:t>
            </a:r>
            <a:br>
              <a:rPr lang="en-US" sz="1300" i="1" dirty="0"/>
            </a:br>
            <a:r>
              <a:rPr lang="en-US" sz="1300" i="1" dirty="0"/>
              <a:t>    within Azure Machine Learning</a:t>
            </a:r>
            <a:br>
              <a:rPr lang="en-US" sz="1300" i="1" dirty="0"/>
            </a:br>
            <a:r>
              <a:rPr lang="en-US" sz="1300" i="1" dirty="0"/>
              <a:t>    service workspace model registry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539D0-E115-42C1-9D88-F5271D754985}"/>
              </a:ext>
            </a:extLst>
          </p:cNvPr>
          <p:cNvSpPr txBox="1"/>
          <p:nvPr/>
        </p:nvSpPr>
        <p:spPr>
          <a:xfrm>
            <a:off x="353584" y="1882461"/>
            <a:ext cx="21361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0) Storage contains prepared</a:t>
            </a:r>
            <a:br>
              <a:rPr lang="en-US" sz="1300" i="1" dirty="0"/>
            </a:br>
            <a:r>
              <a:rPr lang="en-US" sz="1300" i="1" dirty="0"/>
              <a:t>     historical flight delay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D996A4-E8C2-499D-88A0-E8FD95C90A08}"/>
              </a:ext>
            </a:extLst>
          </p:cNvPr>
          <p:cNvGrpSpPr/>
          <p:nvPr/>
        </p:nvGrpSpPr>
        <p:grpSpPr>
          <a:xfrm>
            <a:off x="4498827" y="2621126"/>
            <a:ext cx="1560512" cy="1523296"/>
            <a:chOff x="4405297" y="4361201"/>
            <a:chExt cx="1560512" cy="152329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D9A444A-19FD-4BF6-99BF-F77CAC5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629" y="4361201"/>
              <a:ext cx="599848" cy="59984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D8D6F9-7590-409B-A63A-B4A1071AC81B}"/>
                </a:ext>
              </a:extLst>
            </p:cNvPr>
            <p:cNvSpPr txBox="1"/>
            <p:nvPr/>
          </p:nvSpPr>
          <p:spPr>
            <a:xfrm>
              <a:off x="4405297" y="5053500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AA926D-0AD8-4AD9-BCFB-D035011E3BA0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3532388" y="2905037"/>
            <a:ext cx="1446771" cy="160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11E732-DDAE-40E7-9609-A69BCF02CC40}"/>
              </a:ext>
            </a:extLst>
          </p:cNvPr>
          <p:cNvGrpSpPr/>
          <p:nvPr/>
        </p:nvGrpSpPr>
        <p:grpSpPr>
          <a:xfrm>
            <a:off x="6900717" y="2534323"/>
            <a:ext cx="1210785" cy="1593544"/>
            <a:chOff x="4319032" y="2931593"/>
            <a:chExt cx="1210785" cy="159354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F9288E0-7CBC-4DAF-9F4B-CCF68EC9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D22BD-B646-4F6D-AD8C-2022E2BAB103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4593C-6D62-4660-B3B9-2461070B411B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5579007" y="2921050"/>
            <a:ext cx="1536957" cy="34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DCA8F-F570-4A53-AFFE-1714C69AA124}"/>
              </a:ext>
            </a:extLst>
          </p:cNvPr>
          <p:cNvSpPr txBox="1"/>
          <p:nvPr/>
        </p:nvSpPr>
        <p:spPr>
          <a:xfrm>
            <a:off x="5646981" y="4220318"/>
            <a:ext cx="235269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3) Deploy model using Azure ML</a:t>
            </a:r>
            <a:br>
              <a:rPr lang="en-US" sz="1300" i="1" dirty="0"/>
            </a:br>
            <a:r>
              <a:rPr lang="en-US" sz="1300" i="1" dirty="0"/>
              <a:t>     service to a container hosted</a:t>
            </a:r>
            <a:br>
              <a:rPr lang="en-US" sz="1300" i="1" dirty="0"/>
            </a:br>
            <a:r>
              <a:rPr lang="en-US" sz="1300" i="1" dirty="0"/>
              <a:t>     in Azure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32506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18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On-Demand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939341" y="1378967"/>
            <a:ext cx="21822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Query for weather forecast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1625311" y="3909094"/>
            <a:ext cx="211993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Query for delay prediction</a:t>
            </a:r>
            <a:br>
              <a:rPr lang="en-US" sz="1300" i="1" dirty="0"/>
            </a:br>
            <a:r>
              <a:rPr lang="en-US" sz="1300" i="1" dirty="0"/>
              <a:t>     providing weather</a:t>
            </a:r>
            <a:br>
              <a:rPr lang="en-US" sz="1300" i="1" dirty="0"/>
            </a:br>
            <a:r>
              <a:rPr lang="en-US" sz="1300" i="1" dirty="0"/>
              <a:t>     forecast &amp; flight data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11E732-DDAE-40E7-9609-A69BCF02CC40}"/>
              </a:ext>
            </a:extLst>
          </p:cNvPr>
          <p:cNvGrpSpPr/>
          <p:nvPr/>
        </p:nvGrpSpPr>
        <p:grpSpPr>
          <a:xfrm>
            <a:off x="3865251" y="3423546"/>
            <a:ext cx="1210785" cy="1593544"/>
            <a:chOff x="4319032" y="2931593"/>
            <a:chExt cx="1210785" cy="159354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F9288E0-7CBC-4DAF-9F4B-CCF68EC9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D22BD-B646-4F6D-AD8C-2022E2BAB103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0332BE-3786-4E7C-A228-78337C54E5DA}"/>
              </a:ext>
            </a:extLst>
          </p:cNvPr>
          <p:cNvGrpSpPr/>
          <p:nvPr/>
        </p:nvGrpSpPr>
        <p:grpSpPr>
          <a:xfrm>
            <a:off x="350654" y="2514892"/>
            <a:ext cx="1210785" cy="1364181"/>
            <a:chOff x="9658004" y="3384474"/>
            <a:chExt cx="1210785" cy="1364181"/>
          </a:xfrm>
        </p:grpSpPr>
        <p:pic>
          <p:nvPicPr>
            <p:cNvPr id="23" name="Picture 2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F62F617-E17F-4BD8-BCD2-B5194AD7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76E074-82F3-43C7-B956-B71720BF31BA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6BDBF9-1481-4007-9F6C-D1E003DFCB23}"/>
              </a:ext>
            </a:extLst>
          </p:cNvPr>
          <p:cNvGrpSpPr/>
          <p:nvPr/>
        </p:nvGrpSpPr>
        <p:grpSpPr>
          <a:xfrm>
            <a:off x="3865252" y="1306360"/>
            <a:ext cx="1210785" cy="1428576"/>
            <a:chOff x="6881921" y="5047071"/>
            <a:chExt cx="1210785" cy="1428576"/>
          </a:xfrm>
        </p:grpSpPr>
        <p:pic>
          <p:nvPicPr>
            <p:cNvPr id="41" name="Graphic 40" descr="Partial Sun">
              <a:extLst>
                <a:ext uri="{FF2B5EF4-FFF2-40B4-BE49-F238E27FC236}">
                  <a16:creationId xmlns:a16="http://schemas.microsoft.com/office/drawing/2014/main" id="{7D6FB832-634B-4720-ACE5-2091B0599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2746D7-EAA6-4E5B-86A9-2CE8399C3152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stCxn id="23" idx="3"/>
            <a:endCxn id="41" idx="1"/>
          </p:cNvCxnSpPr>
          <p:nvPr/>
        </p:nvCxnSpPr>
        <p:spPr>
          <a:xfrm flipV="1">
            <a:off x="1346192" y="1752636"/>
            <a:ext cx="2678178" cy="1152401"/>
          </a:xfrm>
          <a:prstGeom prst="bentConnector3">
            <a:avLst>
              <a:gd name="adj1" fmla="val 626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1346192" y="2905037"/>
            <a:ext cx="2734306" cy="908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7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72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Visualizing Bulk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733552" y="1813356"/>
            <a:ext cx="20688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Load Power BI embedded</a:t>
            </a:r>
            <a:br>
              <a:rPr lang="en-US" sz="1300" i="1" dirty="0"/>
            </a:br>
            <a:r>
              <a:rPr lang="en-US" sz="1300" i="1" dirty="0"/>
              <a:t>     report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5482550" y="1813356"/>
            <a:ext cx="177574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Report uses Power BI</a:t>
            </a:r>
            <a:br>
              <a:rPr lang="en-US" sz="1300" i="1" dirty="0"/>
            </a:br>
            <a:r>
              <a:rPr lang="en-US" sz="1300" i="1" dirty="0"/>
              <a:t>     Direct Query against</a:t>
            </a:r>
            <a:br>
              <a:rPr lang="en-US" sz="1300" i="1" dirty="0"/>
            </a:br>
            <a:r>
              <a:rPr lang="en-US" sz="1300" i="1" dirty="0"/>
              <a:t>     source and caches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0332BE-3786-4E7C-A228-78337C54E5DA}"/>
              </a:ext>
            </a:extLst>
          </p:cNvPr>
          <p:cNvGrpSpPr/>
          <p:nvPr/>
        </p:nvGrpSpPr>
        <p:grpSpPr>
          <a:xfrm>
            <a:off x="350654" y="2514892"/>
            <a:ext cx="1210785" cy="1364181"/>
            <a:chOff x="9658004" y="3384474"/>
            <a:chExt cx="1210785" cy="1364181"/>
          </a:xfrm>
        </p:grpSpPr>
        <p:pic>
          <p:nvPicPr>
            <p:cNvPr id="23" name="Picture 2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F62F617-E17F-4BD8-BCD2-B5194AD7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76E074-82F3-43C7-B956-B71720BF31BA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1346192" y="2224094"/>
            <a:ext cx="2456196" cy="680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4582678" y="2224094"/>
            <a:ext cx="1688215" cy="750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D6DB04-C51C-48E4-AFC6-3C4C4471C8D9}"/>
              </a:ext>
            </a:extLst>
          </p:cNvPr>
          <p:cNvGrpSpPr/>
          <p:nvPr/>
        </p:nvGrpSpPr>
        <p:grpSpPr>
          <a:xfrm>
            <a:off x="3587139" y="1833949"/>
            <a:ext cx="1311417" cy="1537418"/>
            <a:chOff x="9658004" y="1577670"/>
            <a:chExt cx="1311417" cy="1537418"/>
          </a:xfrm>
        </p:grpSpPr>
        <p:pic>
          <p:nvPicPr>
            <p:cNvPr id="27" name="Picture 2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4F2BEED4-2ED3-408A-B438-88930D9D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27FBBC-36BD-4684-BD8C-03E64028942E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F2A4FE-C96D-4F98-8E6B-71CD3F9DC316}"/>
              </a:ext>
            </a:extLst>
          </p:cNvPr>
          <p:cNvGrpSpPr/>
          <p:nvPr/>
        </p:nvGrpSpPr>
        <p:grpSpPr>
          <a:xfrm>
            <a:off x="5941098" y="2632703"/>
            <a:ext cx="1352348" cy="1268215"/>
            <a:chOff x="7660176" y="744653"/>
            <a:chExt cx="1352348" cy="126821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488957-E04F-4C3E-A108-6E41CA430BE9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  <a:endParaRPr lang="en-US" sz="1000" dirty="0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8330128-DD44-4488-ABF8-774FC401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C306C4-F8F1-48B6-9267-336C0CC8579A}"/>
              </a:ext>
            </a:extLst>
          </p:cNvPr>
          <p:cNvSpPr txBox="1"/>
          <p:nvPr/>
        </p:nvSpPr>
        <p:spPr>
          <a:xfrm>
            <a:off x="5639392" y="4004793"/>
            <a:ext cx="195803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Storage contains historical</a:t>
            </a:r>
            <a:br>
              <a:rPr lang="en-US" sz="1300" i="1" dirty="0"/>
            </a:br>
            <a:r>
              <a:rPr lang="en-US" sz="1300" i="1" dirty="0"/>
              <a:t>flight delay data and bulk</a:t>
            </a:r>
            <a:br>
              <a:rPr lang="en-US" sz="1300" i="1" dirty="0"/>
            </a:br>
            <a:r>
              <a:rPr lang="en-US" sz="1300" i="1" dirty="0"/>
              <a:t>delay predictions</a:t>
            </a:r>
          </a:p>
        </p:txBody>
      </p:sp>
    </p:spTree>
    <p:extLst>
      <p:ext uri="{BB962C8B-B14F-4D97-AF65-F5344CB8AC3E}">
        <p14:creationId xmlns:p14="http://schemas.microsoft.com/office/powerpoint/2010/main" val="427246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72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Visualizing Bulk Delay Predictions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1843861" y="4631385"/>
            <a:ext cx="20720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Notebook uses a JDBC</a:t>
            </a:r>
          </a:p>
          <a:p>
            <a:r>
              <a:rPr lang="en-US" sz="1300" i="1" dirty="0"/>
              <a:t>connection to SQL Database</a:t>
            </a:r>
            <a:br>
              <a:rPr lang="en-US" sz="1300" i="1" dirty="0"/>
            </a:br>
            <a:r>
              <a:rPr lang="en-US" sz="1300" i="1" dirty="0"/>
              <a:t>to write bulk delay</a:t>
            </a:r>
            <a:br>
              <a:rPr lang="en-US" sz="1300" i="1" dirty="0"/>
            </a:br>
            <a:r>
              <a:rPr lang="en-US" sz="1300" i="1" dirty="0"/>
              <a:t>predictions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  <a:stCxn id="27" idx="1"/>
            <a:endCxn id="35" idx="3"/>
          </p:cNvCxnSpPr>
          <p:nvPr/>
        </p:nvCxnSpPr>
        <p:spPr>
          <a:xfrm rot="10800000" flipV="1">
            <a:off x="6966705" y="2554293"/>
            <a:ext cx="1170616" cy="1050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D6DB04-C51C-48E4-AFC6-3C4C4471C8D9}"/>
              </a:ext>
            </a:extLst>
          </p:cNvPr>
          <p:cNvGrpSpPr/>
          <p:nvPr/>
        </p:nvGrpSpPr>
        <p:grpSpPr>
          <a:xfrm>
            <a:off x="7922072" y="2164148"/>
            <a:ext cx="1311417" cy="1537418"/>
            <a:chOff x="9658004" y="1577670"/>
            <a:chExt cx="1311417" cy="1537418"/>
          </a:xfrm>
        </p:grpSpPr>
        <p:pic>
          <p:nvPicPr>
            <p:cNvPr id="27" name="Picture 2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4F2BEED4-2ED3-408A-B438-88930D9D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27FBBC-36BD-4684-BD8C-03E64028942E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F2A4FE-C96D-4F98-8E6B-71CD3F9DC316}"/>
              </a:ext>
            </a:extLst>
          </p:cNvPr>
          <p:cNvGrpSpPr/>
          <p:nvPr/>
        </p:nvGrpSpPr>
        <p:grpSpPr>
          <a:xfrm>
            <a:off x="5953798" y="3263469"/>
            <a:ext cx="1352348" cy="1268215"/>
            <a:chOff x="7660176" y="744653"/>
            <a:chExt cx="1352348" cy="126821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488957-E04F-4C3E-A108-6E41CA430BE9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  <a:endParaRPr lang="en-US" sz="1000" dirty="0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8330128-DD44-4488-ABF8-774FC401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C306C4-F8F1-48B6-9267-336C0CC8579A}"/>
              </a:ext>
            </a:extLst>
          </p:cNvPr>
          <p:cNvSpPr txBox="1"/>
          <p:nvPr/>
        </p:nvSpPr>
        <p:spPr>
          <a:xfrm>
            <a:off x="5652092" y="4635559"/>
            <a:ext cx="195803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Storage contains historical</a:t>
            </a:r>
            <a:br>
              <a:rPr lang="en-US" sz="1300" i="1" dirty="0"/>
            </a:br>
            <a:r>
              <a:rPr lang="en-US" sz="1300" i="1" dirty="0"/>
              <a:t>flight delay data and bulk</a:t>
            </a:r>
            <a:br>
              <a:rPr lang="en-US" sz="1300" i="1" dirty="0"/>
            </a:br>
            <a:r>
              <a:rPr lang="en-US" sz="1300" i="1" dirty="0"/>
              <a:t>delay predictions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DABC88-356A-49CA-8650-83A17590C035}"/>
              </a:ext>
            </a:extLst>
          </p:cNvPr>
          <p:cNvGrpSpPr/>
          <p:nvPr/>
        </p:nvGrpSpPr>
        <p:grpSpPr>
          <a:xfrm>
            <a:off x="1973931" y="3217882"/>
            <a:ext cx="1210785" cy="1303510"/>
            <a:chOff x="5421698" y="1312914"/>
            <a:chExt cx="1210785" cy="130351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966F7E-D5AF-4B38-B44A-0DCC9FF3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E18EE8-658A-47C0-B5CD-05CAD21FBA8C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8D17985-8327-4C9B-BECD-6A9E5D9835E9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 flipV="1">
            <a:off x="2900562" y="3605025"/>
            <a:ext cx="3383031" cy="3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3CF257-F9CB-43E6-AA34-E2881C15D22D}"/>
              </a:ext>
            </a:extLst>
          </p:cNvPr>
          <p:cNvGrpSpPr/>
          <p:nvPr/>
        </p:nvGrpSpPr>
        <p:grpSpPr>
          <a:xfrm>
            <a:off x="3915903" y="1334063"/>
            <a:ext cx="1352348" cy="1088067"/>
            <a:chOff x="2215379" y="4759808"/>
            <a:chExt cx="1352348" cy="1088067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4DE99718-8B4F-4166-B68D-32C6FEBB8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2935" y="4759808"/>
              <a:ext cx="780290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AEA2D9-9211-4AB2-9822-E7AADBA88C58}"/>
                </a:ext>
              </a:extLst>
            </p:cNvPr>
            <p:cNvSpPr txBox="1"/>
            <p:nvPr/>
          </p:nvSpPr>
          <p:spPr>
            <a:xfrm>
              <a:off x="2215379" y="5540098"/>
              <a:ext cx="1352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Key Vault</a:t>
              </a:r>
              <a:endParaRPr lang="en-US" sz="1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4B0B4F9-2862-491E-9EF7-A2FCC519F32D}"/>
              </a:ext>
            </a:extLst>
          </p:cNvPr>
          <p:cNvSpPr txBox="1"/>
          <p:nvPr/>
        </p:nvSpPr>
        <p:spPr>
          <a:xfrm>
            <a:off x="3583674" y="2455909"/>
            <a:ext cx="208935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Key Vault-backed Databricks</a:t>
            </a:r>
            <a:br>
              <a:rPr lang="en-US" sz="1300" i="1" dirty="0"/>
            </a:br>
            <a:r>
              <a:rPr lang="en-US" sz="1300" i="1" dirty="0"/>
              <a:t>secret scope securely stores</a:t>
            </a:r>
            <a:br>
              <a:rPr lang="en-US" sz="1300" i="1" dirty="0"/>
            </a:br>
            <a:r>
              <a:rPr lang="en-US" sz="1300" i="1" dirty="0"/>
              <a:t>JDBC connection string and</a:t>
            </a:r>
            <a:br>
              <a:rPr lang="en-US" sz="1300" i="1" dirty="0"/>
            </a:br>
            <a:r>
              <a:rPr lang="en-US" sz="1300" i="1" dirty="0"/>
              <a:t>other secrets</a:t>
            </a:r>
          </a:p>
        </p:txBody>
      </p:sp>
    </p:spTree>
    <p:extLst>
      <p:ext uri="{BB962C8B-B14F-4D97-AF65-F5344CB8AC3E}">
        <p14:creationId xmlns:p14="http://schemas.microsoft.com/office/powerpoint/2010/main" val="176081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421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22</cp:revision>
  <dcterms:created xsi:type="dcterms:W3CDTF">2018-06-08T01:23:41Z</dcterms:created>
  <dcterms:modified xsi:type="dcterms:W3CDTF">2020-06-19T19:55:52Z</dcterms:modified>
</cp:coreProperties>
</file>