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481" r:id="rId5"/>
    <p:sldId id="2480" r:id="rId6"/>
    <p:sldId id="1532" r:id="rId7"/>
    <p:sldId id="1530" r:id="rId8"/>
    <p:sldId id="302" r:id="rId9"/>
    <p:sldId id="314" r:id="rId10"/>
    <p:sldId id="318" r:id="rId11"/>
    <p:sldId id="320" r:id="rId12"/>
    <p:sldId id="322" r:id="rId13"/>
    <p:sldId id="323" r:id="rId14"/>
    <p:sldId id="324" r:id="rId15"/>
    <p:sldId id="325" r:id="rId16"/>
    <p:sldId id="326" r:id="rId17"/>
    <p:sldId id="418" r:id="rId18"/>
    <p:sldId id="317" r:id="rId19"/>
    <p:sldId id="419" r:id="rId20"/>
    <p:sldId id="421" r:id="rId21"/>
    <p:sldId id="422" r:id="rId22"/>
    <p:sldId id="423" r:id="rId23"/>
    <p:sldId id="424" r:id="rId24"/>
    <p:sldId id="425" r:id="rId25"/>
    <p:sldId id="427" r:id="rId26"/>
    <p:sldId id="428" r:id="rId27"/>
    <p:sldId id="429" r:id="rId28"/>
    <p:sldId id="430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Morrison" initials="TM" lastIdx="2" clrIdx="0">
    <p:extLst>
      <p:ext uri="{19B8F6BF-5375-455C-9EA6-DF929625EA0E}">
        <p15:presenceInfo xmlns:p15="http://schemas.microsoft.com/office/powerpoint/2012/main" userId="S-1-5-21-610354233-1133782292-1394453194-37214" providerId="AD"/>
      </p:ext>
    </p:extLst>
  </p:cmAuthor>
  <p:cmAuthor id="2" name="Tony Morrison (Slalom LLC)" initials="TM(L" lastIdx="1" clrIdx="1">
    <p:extLst>
      <p:ext uri="{19B8F6BF-5375-455C-9EA6-DF929625EA0E}">
        <p15:presenceInfo xmlns:p15="http://schemas.microsoft.com/office/powerpoint/2012/main" userId="S-1-5-21-2127521184-1604012920-1887927527-282065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DA490-E35C-417C-9B47-5908BFF1D31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C89B-FD27-484C-B191-0984B242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415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2AAD32-5FAC-49F3-A8C8-824116AFE40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0599DF-E6E3-49DE-B0DC-50C3815B4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4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78256-368D-4B68-97C3-0D0BD40CE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90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8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1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8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1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7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7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0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n w="0"/>
              </a:rPr>
              <a:t>Update </a:t>
            </a:r>
            <a:r>
              <a:rPr lang="en-US" sz="1200" b="1" dirty="0">
                <a:ln w="0"/>
              </a:rPr>
              <a:t>Title Slide</a:t>
            </a:r>
            <a:r>
              <a:rPr lang="en-US" sz="1200" dirty="0">
                <a:ln w="0"/>
              </a:rPr>
              <a:t>:</a:t>
            </a:r>
          </a:p>
          <a:p>
            <a:r>
              <a:rPr lang="en-US" sz="1200" dirty="0">
                <a:ln w="0"/>
              </a:rPr>
              <a:t>Instructor Name, Title &amp; Company</a:t>
            </a:r>
          </a:p>
          <a:p>
            <a:r>
              <a:rPr lang="en-US" sz="1200" dirty="0">
                <a:ln w="0"/>
              </a:rPr>
              <a:t>Instruct the students to copy the files (note, as the </a:t>
            </a:r>
            <a:r>
              <a:rPr lang="en-US" sz="1200" i="1" dirty="0">
                <a:ln w="0"/>
              </a:rPr>
              <a:t>Module 4 Lab: Creating Parameters and Paths</a:t>
            </a:r>
            <a:r>
              <a:rPr lang="en-US" sz="1200" dirty="0">
                <a:ln w="0"/>
              </a:rPr>
              <a:t> has them creating a dynamic path, they actually can put the files wherever they want to).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29DEA-6433-4493-B9C4-3E0AC755FE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2F60-B5A8-46ED-926C-B9C602A8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581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22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1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1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4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3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http://www.surveygizmo.com/s3/3625920/DIS-Partner-Pre-Day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3/11/2020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7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3/11/2020 11:08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8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9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6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99DF-E6E3-49DE-B0DC-50C3815B44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5A3B7-F59D-478C-994A-F09247CB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C5F-593E-4B2F-B176-D0A843DB93E1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3E70A-2452-41CB-BEAA-24E5EF6B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FA05C-2008-4E01-8F88-FEAD226F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38940-7F85-4D0A-B16B-000F9839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193B-6C29-479D-B178-4A0A13C4C00D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C6F59-C910-404E-BBE1-795189FC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84455-8FB2-421F-9183-74BD2DD8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6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A9260-6806-42C5-8260-54BD514F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D9A8-F3B4-4B74-A61F-C67200136EFF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1E49B-8435-4BE9-BF1C-7921EC97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EF7CF-45D5-421C-BFAE-2C0820D8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3"/>
          <a:stretch/>
        </p:blipFill>
        <p:spPr>
          <a:xfrm>
            <a:off x="0" y="0"/>
            <a:ext cx="12382500" cy="688570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66725" y="266700"/>
            <a:ext cx="6267450" cy="2933700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182" y="457222"/>
            <a:ext cx="1447619" cy="3619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5AD44F4-3293-4BFF-BA36-AC80729615CA}"/>
              </a:ext>
            </a:extLst>
          </p:cNvPr>
          <p:cNvGrpSpPr/>
          <p:nvPr userDrawn="1"/>
        </p:nvGrpSpPr>
        <p:grpSpPr>
          <a:xfrm>
            <a:off x="656821" y="367717"/>
            <a:ext cx="523741" cy="540913"/>
            <a:chOff x="8998039" y="3601791"/>
            <a:chExt cx="523741" cy="5409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326CD8-5CF5-47D6-8894-A48F5D86F64E}"/>
                </a:ext>
              </a:extLst>
            </p:cNvPr>
            <p:cNvSpPr/>
            <p:nvPr userDrawn="1"/>
          </p:nvSpPr>
          <p:spPr>
            <a:xfrm>
              <a:off x="8998039" y="3601791"/>
              <a:ext cx="523741" cy="540913"/>
            </a:xfrm>
            <a:prstGeom prst="rect">
              <a:avLst/>
            </a:prstGeom>
            <a:solidFill>
              <a:srgbClr val="F2C811"/>
            </a:solidFill>
            <a:ln>
              <a:solidFill>
                <a:srgbClr val="F2C8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sign in the dark&#10;&#10;Description generated with high confidence">
              <a:extLst>
                <a:ext uri="{FF2B5EF4-FFF2-40B4-BE49-F238E27FC236}">
                  <a16:creationId xmlns:a16="http://schemas.microsoft.com/office/drawing/2014/main" id="{229D54BB-9576-4FA1-B813-42F27696BB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8039" y="3613060"/>
              <a:ext cx="518374" cy="518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541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1329E-DD53-4AC2-8F76-3074623A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BFC0-7853-4572-BBA7-E34F7B5FA573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19232-1A2A-4220-BF78-F8D876CD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43946-BF31-47C2-B177-74179C70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F648F-CBC3-456C-8662-7C906835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2B87-3103-4638-A62D-1AF62D9E73BA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A5FC6-4D3D-4072-8FFB-A46EAFB3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3FC79-9AA4-45F6-8814-22FBEDE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602D58-C696-4640-9B0A-AC3F742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232D-942A-4E47-86AD-F799EF5E5583}" type="datetime1">
              <a:rPr lang="en-US" smtClean="0"/>
              <a:t>3/11/2020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93B140F-1F20-4A83-A982-49B1AE4E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E6A14C-2FCB-4EA0-AFE4-285E2BD6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9147FA2-911B-4AC3-BFE9-5911359D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1F69-18F3-42AB-BDE3-9B9D7E2F20CC}" type="datetime1">
              <a:rPr lang="en-US" smtClean="0"/>
              <a:t>3/11/2020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2E133F3-8C73-46B8-BAE5-E3D74893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C092D4-550D-4265-9604-67B9A0EE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0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7AAA77-7130-427E-AD69-1B3C2D1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8951-A600-41E2-A95D-9DDF886944CC}" type="datetime1">
              <a:rPr lang="en-US" smtClean="0"/>
              <a:t>3/11/2020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820EC7-DB27-425B-8776-2EF07D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F07E47-1C23-4816-A37F-D37F0D2A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885A7-F51A-4CA9-AA84-0ABF3C17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BA7D-37D2-4F68-A474-04008C7E581C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6F1C-C4AC-4426-9C48-D2E1B853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AFE26-F464-4EAA-A4AF-FF4A700C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3D935F-069A-499D-AB98-C682B2FE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D91E-DDEA-4780-875E-13DB11EFCA91}" type="datetime1">
              <a:rPr lang="en-US" smtClean="0"/>
              <a:t>3/11/2020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FBA493-C2A1-49BE-9ADD-A430913A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45F20B-E325-4D9F-80DE-27E9D718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AB7C1B-1790-4A23-B3F6-A4B37129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DEA86-D3DA-4CDE-BB12-DA18B327EA82}" type="datetime1">
              <a:rPr lang="en-US" smtClean="0"/>
              <a:t>3/11/2020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0BE2B-B89F-46FD-B3B0-04C8E73F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C5EFDE-D9AD-4D32-9F42-74337B76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5010-9A42-4324-A832-143424479DDF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D46E-F84C-4B93-BB99-7A8A2A0644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0A624DAA-0B5E-41BA-9834-382360E8A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4315"/>
            <a:ext cx="41148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2017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07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.microsoft.com/en-US/asset/collection/advanced-shaping-student-collection#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453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bvience.com/" TargetMode="External"/><Relationship Id="rId4" Type="http://schemas.openxmlformats.org/officeDocument/2006/relationships/hyperlink" Target="https://partner.microsoft.com/en-US/asset/collection/advanced-shaping-student-collection#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nalyticsAirliftSurve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hyperlink" Target="https://aka.ms/AnalyticsAirliftPB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462" y="1932891"/>
            <a:ext cx="535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&lt;instructor&gt;</a:t>
            </a:r>
            <a:endParaRPr lang="en-AU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136" y="721863"/>
            <a:ext cx="61543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&amp; Shape your </a:t>
            </a:r>
          </a:p>
          <a:p>
            <a:r>
              <a:rPr lang="en-AU" sz="36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 a day with Power BI</a:t>
            </a:r>
            <a:endParaRPr lang="en-AU" sz="16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430615B1-867B-4573-BDFB-1DDA8CC04361}"/>
              </a:ext>
            </a:extLst>
          </p:cNvPr>
          <p:cNvSpPr txBox="1">
            <a:spLocks/>
          </p:cNvSpPr>
          <p:nvPr/>
        </p:nvSpPr>
        <p:spPr>
          <a:xfrm>
            <a:off x="525136" y="2361817"/>
            <a:ext cx="5570864" cy="9040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February 2020 Version</a:t>
            </a:r>
          </a:p>
          <a:p>
            <a:pPr marL="0" indent="0">
              <a:buNone/>
            </a:pPr>
            <a:r>
              <a:rPr lang="en-US" sz="1800" dirty="0"/>
              <a:t>Based on previous Data  Modeling &amp; Data Shaping courses by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53BD6-AE6A-4CE0-BB2E-1D79EDF0F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433" y="2773267"/>
            <a:ext cx="1390867" cy="4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9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5732E7D-C3FB-4725-9F92-916E775A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873" y="203140"/>
            <a:ext cx="5303520" cy="2983230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Import</a:t>
              </a:r>
              <a:r>
                <a:rPr lang="en-US" sz="1400" dirty="0"/>
                <a:t> CSV document “C:\Power </a:t>
              </a:r>
              <a:r>
                <a:rPr lang="en-US" sz="1400" dirty="0" err="1"/>
                <a:t>BI_Adv_M</a:t>
              </a:r>
              <a:r>
                <a:rPr lang="en-US" sz="1400" dirty="0"/>
                <a:t>\VanArsdel_Budget.csv”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Duplicate</a:t>
              </a:r>
              <a:r>
                <a:rPr lang="en-US" sz="1400" dirty="0"/>
                <a:t> the query we will use this information later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Rename </a:t>
              </a:r>
              <a:r>
                <a:rPr lang="en-US" sz="1400" dirty="0"/>
                <a:t> the first query from </a:t>
              </a:r>
              <a:r>
                <a:rPr lang="en-US" sz="1400" i="1" dirty="0" err="1"/>
                <a:t>VanArsdel_Budget</a:t>
              </a:r>
              <a:r>
                <a:rPr lang="en-US" sz="1400" dirty="0"/>
                <a:t> to </a:t>
              </a:r>
              <a:r>
                <a:rPr lang="en-US" sz="1400" i="1" dirty="0" err="1"/>
                <a:t>BudgetFact_Data</a:t>
              </a:r>
              <a:endParaRPr lang="en-US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</a:rPr>
                <a:t>Remove Rows</a:t>
              </a:r>
              <a:r>
                <a:rPr lang="en-US" sz="1400" dirty="0">
                  <a:ln w="0"/>
                </a:rPr>
                <a:t> &gt;</a:t>
              </a:r>
              <a:r>
                <a:rPr lang="en-US" sz="1400" b="1" dirty="0">
                  <a:ln w="0"/>
                </a:rPr>
                <a:t> Remove Top Rows</a:t>
              </a:r>
              <a:r>
                <a:rPr lang="en-US" sz="1400" dirty="0">
                  <a:ln w="0"/>
                </a:rPr>
                <a:t>, enter </a:t>
              </a:r>
              <a:r>
                <a:rPr lang="en-US" sz="1400" b="1" dirty="0">
                  <a:ln w="0"/>
                </a:rPr>
                <a:t>3</a:t>
              </a:r>
              <a:r>
                <a:rPr lang="en-US" sz="1400" dirty="0">
                  <a:ln w="0"/>
                </a:rPr>
                <a:t> (to remove the first 3 rows)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0" y="309888"/>
            <a:ext cx="3328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 3 Lab 1 Fact Table </a:t>
            </a:r>
          </a:p>
          <a:p>
            <a:r>
              <a:rPr lang="en-US" dirty="0"/>
              <a:t>Create Budget Fact</a:t>
            </a:r>
          </a:p>
          <a:p>
            <a:r>
              <a:rPr lang="en-US" dirty="0"/>
              <a:t>Objective: Create the Budget Fact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146776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3 Lab 1: Create Budget Fact</a:t>
            </a:r>
          </a:p>
        </p:txBody>
      </p:sp>
    </p:spTree>
    <p:extLst>
      <p:ext uri="{BB962C8B-B14F-4D97-AF65-F5344CB8AC3E}">
        <p14:creationId xmlns:p14="http://schemas.microsoft.com/office/powerpoint/2010/main" val="192755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E2FB467-FE31-4591-A3E1-EF00628E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74" y="191215"/>
            <a:ext cx="5299456" cy="2980944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 fontScale="92500" lnSpcReduction="10000"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Transform</a:t>
              </a:r>
              <a:r>
                <a:rPr lang="en-US" sz="1400" dirty="0"/>
                <a:t> &gt; </a:t>
              </a:r>
              <a:r>
                <a:rPr lang="en-US" sz="1400" b="1" dirty="0"/>
                <a:t>Transpose</a:t>
              </a:r>
              <a:endParaRPr lang="en-US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Add Column &gt;</a:t>
              </a:r>
              <a:r>
                <a:rPr lang="en-US" sz="1400" dirty="0"/>
                <a:t> </a:t>
              </a:r>
              <a:r>
                <a:rPr lang="en-US" sz="1400" b="1" dirty="0"/>
                <a:t>Custom Column</a:t>
              </a:r>
              <a:r>
                <a:rPr lang="en-US" sz="1400" dirty="0"/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Add Column </a:t>
              </a:r>
              <a:r>
                <a:rPr lang="en-US" sz="1400" dirty="0"/>
                <a:t>to combine month and year into a date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b="1" dirty="0"/>
                <a:t>Add Column &gt; Custom Column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Name = “Budget Month”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Formula = </a:t>
              </a:r>
              <a:r>
                <a:rPr lang="en-US" sz="1400" i="1" dirty="0"/>
                <a:t>try </a:t>
              </a:r>
              <a:r>
                <a:rPr lang="en-US" sz="1400" i="1" dirty="0" err="1"/>
                <a:t>Date.From</a:t>
              </a:r>
              <a:r>
                <a:rPr lang="en-US" sz="1400" i="1" dirty="0"/>
                <a:t> ([Column3] &amp; [Column2]) otherwise null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Add Column </a:t>
              </a:r>
              <a:r>
                <a:rPr lang="en-US" sz="1400" dirty="0"/>
                <a:t>to combine Month and Scenario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b="1" dirty="0"/>
                <a:t>Add Column &gt; Custom Column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Name = “</a:t>
              </a:r>
              <a:r>
                <a:rPr lang="en-US" sz="1400" i="1" dirty="0" err="1"/>
                <a:t>FullyCombinedHeader</a:t>
              </a:r>
              <a:r>
                <a:rPr lang="en-US" sz="1400" dirty="0"/>
                <a:t>”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Formula = </a:t>
              </a:r>
              <a:r>
                <a:rPr lang="en-US" sz="1400" i="1" dirty="0"/>
                <a:t>if </a:t>
              </a:r>
              <a:r>
                <a:rPr lang="en-US" sz="1400" i="1" dirty="0" err="1"/>
                <a:t>Text.Length</a:t>
              </a:r>
              <a:r>
                <a:rPr lang="en-US" sz="1400" i="1" dirty="0"/>
                <a:t>([Column3]) &gt; 3 then [Column3] else [Column1] &amp; "~" &amp; </a:t>
              </a:r>
              <a:r>
                <a:rPr lang="en-US" sz="1400" i="1" dirty="0" err="1"/>
                <a:t>Date.ToText</a:t>
              </a:r>
              <a:r>
                <a:rPr lang="en-US" sz="1400" i="1" dirty="0"/>
                <a:t>([Budget Month], "M/D/YYYY")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Hint: Day did not come through correctly, as it is case sensitive.  Update to “MM/dd/</a:t>
              </a:r>
              <a:r>
                <a:rPr lang="en-US" sz="1400" dirty="0" err="1"/>
                <a:t>yy</a:t>
              </a:r>
              <a:r>
                <a:rPr lang="en-US" sz="1400" dirty="0"/>
                <a:t>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Remove </a:t>
              </a:r>
              <a:r>
                <a:rPr lang="en-US" sz="1400" dirty="0"/>
                <a:t>all columns except for [</a:t>
              </a:r>
              <a:r>
                <a:rPr lang="en-US" sz="1400" dirty="0" err="1"/>
                <a:t>FullyCombinedHeader</a:t>
              </a:r>
              <a:r>
                <a:rPr lang="en-US" sz="1400" dirty="0"/>
                <a:t>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Transform</a:t>
              </a:r>
              <a:r>
                <a:rPr lang="en-US" sz="1400" dirty="0"/>
                <a:t> &gt; </a:t>
              </a:r>
              <a:r>
                <a:rPr lang="en-US" sz="1400" b="1" dirty="0"/>
                <a:t>Transpose</a:t>
              </a:r>
              <a:r>
                <a:rPr lang="en-US" sz="1400" dirty="0"/>
                <a:t> to transpose back to wide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1" y="309888"/>
            <a:ext cx="5528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3 Lab 2</a:t>
            </a:r>
          </a:p>
          <a:p>
            <a:r>
              <a:rPr lang="en-US" dirty="0"/>
              <a:t>Create Budget Fact part 2</a:t>
            </a:r>
          </a:p>
          <a:p>
            <a:r>
              <a:rPr lang="en-US" dirty="0"/>
              <a:t>Objective: To Create a Header which combines the first three rows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146776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3 Lab 2: Create Budget Fact</a:t>
            </a:r>
          </a:p>
        </p:txBody>
      </p:sp>
    </p:spTree>
    <p:extLst>
      <p:ext uri="{BB962C8B-B14F-4D97-AF65-F5344CB8AC3E}">
        <p14:creationId xmlns:p14="http://schemas.microsoft.com/office/powerpoint/2010/main" val="37871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/>
                <a:t>Append</a:t>
              </a:r>
              <a:r>
                <a:rPr lang="en-US" dirty="0"/>
                <a:t> query </a:t>
              </a:r>
              <a:r>
                <a:rPr lang="en-US" i="1" dirty="0" err="1"/>
                <a:t>BudgetFact_Data</a:t>
              </a:r>
              <a:r>
                <a:rPr lang="en-US" i="1" dirty="0"/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/>
                <a:t>Use First Row as Header </a:t>
              </a:r>
              <a:r>
                <a:rPr lang="en-US" dirty="0"/>
                <a:t>to promote the newly fixed header row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>
                  <a:ln w="0"/>
                </a:rPr>
                <a:t>Remove Rows</a:t>
              </a:r>
              <a:r>
                <a:rPr lang="en-US" dirty="0">
                  <a:ln w="0"/>
                </a:rPr>
                <a:t> &gt;</a:t>
              </a:r>
              <a:r>
                <a:rPr lang="en-US" b="1" dirty="0">
                  <a:ln w="0"/>
                </a:rPr>
                <a:t> Remove Top Rows</a:t>
              </a:r>
              <a:r>
                <a:rPr lang="en-US" dirty="0">
                  <a:ln w="0"/>
                </a:rPr>
                <a:t>, enter </a:t>
              </a:r>
              <a:r>
                <a:rPr lang="en-US" b="1" dirty="0">
                  <a:ln w="0"/>
                </a:rPr>
                <a:t>3</a:t>
              </a:r>
              <a:r>
                <a:rPr lang="en-US" dirty="0">
                  <a:ln w="0"/>
                </a:rPr>
                <a:t> (to remove the first 3 rows – the old header rows)</a:t>
              </a:r>
              <a:endParaRPr lang="en-US" dirty="0"/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1" y="309888"/>
            <a:ext cx="5528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3 Lab 3</a:t>
            </a:r>
          </a:p>
          <a:p>
            <a:r>
              <a:rPr lang="en-US" dirty="0"/>
              <a:t>Create Budget Fact part 3</a:t>
            </a:r>
          </a:p>
          <a:p>
            <a:r>
              <a:rPr lang="en-US" dirty="0"/>
              <a:t>Objective: To Append the new header row to the data to create the new wide data table with a single header 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57C2784-F92C-4CF2-86EF-631BE98B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12" y="251445"/>
            <a:ext cx="5299456" cy="29809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211567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3 Lab 3: Create Budget Fact</a:t>
            </a:r>
          </a:p>
        </p:txBody>
      </p:sp>
    </p:spTree>
    <p:extLst>
      <p:ext uri="{BB962C8B-B14F-4D97-AF65-F5344CB8AC3E}">
        <p14:creationId xmlns:p14="http://schemas.microsoft.com/office/powerpoint/2010/main" val="39568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57F350C-398E-4D4D-9EBE-9199EB72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873" y="270267"/>
            <a:ext cx="5299456" cy="2980944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/>
                <a:t>Highlight</a:t>
              </a:r>
              <a:r>
                <a:rPr lang="en-US" dirty="0"/>
                <a:t> [Category] and [Segment] and </a:t>
              </a:r>
              <a:r>
                <a:rPr lang="en-US" b="1" dirty="0"/>
                <a:t>Transform</a:t>
              </a:r>
              <a:r>
                <a:rPr lang="en-US" dirty="0"/>
                <a:t> &gt; </a:t>
              </a:r>
              <a:r>
                <a:rPr lang="en-US" b="1" dirty="0"/>
                <a:t>Unpivot Other Columns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/>
                <a:t>Highlight </a:t>
              </a:r>
              <a:r>
                <a:rPr lang="en-US" dirty="0"/>
                <a:t>[Attribute] and navigate to Home &gt; Split Column &gt; By Delimiter &gt; </a:t>
              </a:r>
              <a:r>
                <a:rPr lang="en-US" b="1" dirty="0"/>
                <a:t>“~”</a:t>
              </a:r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/>
                <a:t>Rename: </a:t>
              </a:r>
              <a:r>
                <a:rPr lang="en-US" dirty="0"/>
                <a:t>[Attribute.1] = “Scenario”, [Attribute.2] = “Date”, [Value] = “Budget Amount”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/>
                <a:t>Change </a:t>
              </a:r>
              <a:r>
                <a:rPr lang="en-US" dirty="0"/>
                <a:t>the Data Types: [Budget Amount] = Fixed Decimal, [Date] = Date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1" y="309888"/>
            <a:ext cx="5528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3 Lab 4</a:t>
            </a:r>
          </a:p>
          <a:p>
            <a:r>
              <a:rPr lang="en-US" dirty="0"/>
              <a:t>Create Budget Fact part 4</a:t>
            </a:r>
          </a:p>
          <a:p>
            <a:r>
              <a:rPr lang="en-US" dirty="0"/>
              <a:t>Objective: Create the Budget Fact, attribute names and data types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211567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3 Lab 4: Create Budget Fact</a:t>
            </a:r>
          </a:p>
        </p:txBody>
      </p:sp>
    </p:spTree>
    <p:extLst>
      <p:ext uri="{BB962C8B-B14F-4D97-AF65-F5344CB8AC3E}">
        <p14:creationId xmlns:p14="http://schemas.microsoft.com/office/powerpoint/2010/main" val="372067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Home &gt; </a:t>
              </a:r>
              <a:r>
                <a:rPr lang="en-US" sz="1400" b="1" dirty="0"/>
                <a:t>Merge Queries </a:t>
              </a:r>
              <a:r>
                <a:rPr lang="en-US" sz="1400" dirty="0"/>
                <a:t>&gt; Select </a:t>
              </a:r>
              <a:r>
                <a:rPr lang="en-US" sz="1400" dirty="0" err="1"/>
                <a:t>CatSegDim</a:t>
              </a:r>
              <a:endParaRPr lang="en-US" sz="1400" dirty="0"/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/>
                <a:t>From the </a:t>
              </a:r>
              <a:r>
                <a:rPr lang="en-US" sz="1400" dirty="0" err="1"/>
                <a:t>CatSegDim</a:t>
              </a:r>
              <a:r>
                <a:rPr lang="en-US" sz="1400" dirty="0"/>
                <a:t> </a:t>
              </a:r>
              <a:r>
                <a:rPr lang="en-US" sz="1400" b="1" dirty="0"/>
                <a:t>highlight </a:t>
              </a:r>
              <a:r>
                <a:rPr lang="en-US" sz="1400" dirty="0"/>
                <a:t>both [Category] and [Segment] 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/>
                <a:t>Go back up to </a:t>
              </a:r>
              <a:r>
                <a:rPr lang="en-US" sz="1400" dirty="0" err="1"/>
                <a:t>BudgetFact</a:t>
              </a:r>
              <a:r>
                <a:rPr lang="en-US" sz="1400" dirty="0"/>
                <a:t>, </a:t>
              </a:r>
              <a:r>
                <a:rPr lang="en-US" sz="1400" b="1" dirty="0"/>
                <a:t>highlight </a:t>
              </a:r>
              <a:r>
                <a:rPr lang="en-US" sz="1400" dirty="0"/>
                <a:t>both [Category] and [Segment] 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/>
                <a:t>Show the Join Kinds available, and leave “Left Outer”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b="1" dirty="0"/>
                <a:t>Expand </a:t>
              </a:r>
              <a:r>
                <a:rPr lang="en-US" sz="1400" dirty="0"/>
                <a:t>[</a:t>
              </a:r>
              <a:r>
                <a:rPr lang="en-US" sz="1400" dirty="0" err="1"/>
                <a:t>NewColumn</a:t>
              </a:r>
              <a:r>
                <a:rPr lang="en-US" sz="1400" dirty="0"/>
                <a:t>] &gt; </a:t>
              </a:r>
              <a:r>
                <a:rPr lang="en-US" sz="1400" b="1" dirty="0"/>
                <a:t>Select </a:t>
              </a:r>
              <a:r>
                <a:rPr lang="en-US" sz="1400" dirty="0"/>
                <a:t>“</a:t>
              </a:r>
              <a:r>
                <a:rPr lang="en-US" sz="1400" dirty="0" err="1"/>
                <a:t>CatSegID</a:t>
              </a:r>
              <a:r>
                <a:rPr lang="en-US" sz="1400" dirty="0"/>
                <a:t>” and </a:t>
              </a:r>
              <a:r>
                <a:rPr lang="en-US" sz="1400" b="1" dirty="0"/>
                <a:t>deselect “</a:t>
              </a:r>
              <a:r>
                <a:rPr lang="en-US" sz="1400" dirty="0"/>
                <a:t>Use Original column name as prefix”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Remove</a:t>
              </a:r>
              <a:r>
                <a:rPr lang="en-US" sz="1400" dirty="0"/>
                <a:t>: [Category], [Segment]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Reorder: </a:t>
              </a:r>
              <a:r>
                <a:rPr lang="en-US" sz="1400" dirty="0"/>
                <a:t>[</a:t>
              </a:r>
              <a:r>
                <a:rPr lang="en-US" sz="1400" dirty="0" err="1"/>
                <a:t>CatSegID</a:t>
              </a:r>
              <a:r>
                <a:rPr lang="en-US" sz="1400" dirty="0"/>
                <a:t>]</a:t>
              </a:r>
              <a:r>
                <a:rPr lang="en-US" sz="1400" b="1" dirty="0"/>
                <a:t>,</a:t>
              </a:r>
              <a:r>
                <a:rPr lang="en-US" sz="1400" dirty="0"/>
                <a:t> [Scenario], [Date], [Budget Amount]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Disable </a:t>
              </a:r>
              <a:r>
                <a:rPr lang="en-US" sz="1400" dirty="0"/>
                <a:t>the load of </a:t>
              </a:r>
              <a:r>
                <a:rPr lang="en-US" sz="1400" dirty="0" err="1"/>
                <a:t>BudgetFact_Data</a:t>
              </a:r>
              <a:endParaRPr lang="en-US" sz="1400" dirty="0"/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1" y="309888"/>
            <a:ext cx="5528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3 Lab 5</a:t>
            </a:r>
          </a:p>
          <a:p>
            <a:r>
              <a:rPr lang="en-US" dirty="0"/>
              <a:t>Create a Budget Fact</a:t>
            </a:r>
          </a:p>
          <a:p>
            <a:r>
              <a:rPr lang="en-US" dirty="0">
                <a:ln w="0"/>
              </a:rPr>
              <a:t>Objective: Merge the queries together to create the final Budget Fact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B6CE059-AE0A-4DF5-9AE6-497DAA9A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12" y="291878"/>
            <a:ext cx="5299456" cy="29809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274883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3 Lab 5: Create a Budget Fact</a:t>
            </a:r>
          </a:p>
        </p:txBody>
      </p:sp>
    </p:spTree>
    <p:extLst>
      <p:ext uri="{BB962C8B-B14F-4D97-AF65-F5344CB8AC3E}">
        <p14:creationId xmlns:p14="http://schemas.microsoft.com/office/powerpoint/2010/main" val="298431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5831" y="306197"/>
            <a:ext cx="5292725" cy="62186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by Step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n w="0"/>
              </a:rPr>
              <a:t>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Select </a:t>
            </a:r>
            <a:r>
              <a:rPr lang="en-US" sz="1400" b="1" dirty="0">
                <a:ln w="0"/>
              </a:rPr>
              <a:t>Sales</a:t>
            </a:r>
            <a:r>
              <a:rPr lang="en-US" sz="1400" dirty="0">
                <a:ln w="0"/>
              </a:rPr>
              <a:t> Table. From the ribbon select </a:t>
            </a:r>
            <a:r>
              <a:rPr lang="en-US" sz="1400" b="1" dirty="0">
                <a:ln w="0"/>
              </a:rPr>
              <a:t>Modeling -&gt;</a:t>
            </a:r>
            <a:r>
              <a:rPr lang="en-US" sz="1400" dirty="0">
                <a:ln w="0"/>
              </a:rPr>
              <a:t> </a:t>
            </a:r>
            <a:r>
              <a:rPr lang="en-US" sz="1400" b="1" dirty="0">
                <a:ln w="0"/>
              </a:rPr>
              <a:t>New Measure</a:t>
            </a:r>
            <a:r>
              <a:rPr lang="en-US" sz="1400" dirty="0">
                <a:ln w="0"/>
              </a:rPr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In the formula bar enter:</a:t>
            </a:r>
          </a:p>
          <a:p>
            <a:pPr lvl="2"/>
            <a:r>
              <a:rPr lang="en-US" sz="1400" i="1" dirty="0">
                <a:ln w="0"/>
              </a:rPr>
              <a:t>Total Units Sold = SUM(Sales[Units])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From the ribbon select</a:t>
            </a:r>
            <a:r>
              <a:rPr lang="en-US" sz="1400" b="1" dirty="0">
                <a:ln w="0"/>
              </a:rPr>
              <a:t> Format -&gt; Currency -&gt; $ English(United States)</a:t>
            </a:r>
            <a:r>
              <a:rPr lang="en-US" sz="1400" dirty="0">
                <a:ln w="0"/>
              </a:rPr>
              <a:t> to format the measure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n w="0"/>
              </a:rPr>
              <a:t>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Select </a:t>
            </a:r>
            <a:r>
              <a:rPr lang="en-US" sz="1400" b="1" dirty="0">
                <a:ln w="0"/>
              </a:rPr>
              <a:t>Sales</a:t>
            </a:r>
            <a:r>
              <a:rPr lang="en-US" sz="1400" dirty="0">
                <a:ln w="0"/>
              </a:rPr>
              <a:t> table. From the ribbon select </a:t>
            </a:r>
            <a:r>
              <a:rPr lang="en-US" sz="1400" b="1" dirty="0">
                <a:ln w="0"/>
              </a:rPr>
              <a:t>Modeling -&gt; New Column</a:t>
            </a:r>
            <a:r>
              <a:rPr lang="en-US" sz="1400" dirty="0">
                <a:ln w="0"/>
              </a:rPr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In the formula bar enter:</a:t>
            </a:r>
          </a:p>
          <a:p>
            <a:pPr lvl="2"/>
            <a:r>
              <a:rPr lang="en-US" sz="1400" i="1" dirty="0">
                <a:ln w="0"/>
              </a:rPr>
              <a:t>Category, Campaign = RELATED(</a:t>
            </a:r>
            <a:r>
              <a:rPr lang="en-US" sz="1400" i="1" dirty="0" err="1">
                <a:ln w="0"/>
                <a:highlight>
                  <a:srgbClr val="FFFF00"/>
                </a:highlight>
              </a:rPr>
              <a:t>CatSeg</a:t>
            </a:r>
            <a:r>
              <a:rPr lang="en-US" sz="1400" i="1" dirty="0" err="1">
                <a:ln w="0"/>
              </a:rPr>
              <a:t>Dim</a:t>
            </a:r>
            <a:r>
              <a:rPr lang="en-US" sz="1400" i="1" dirty="0">
                <a:ln w="0"/>
              </a:rPr>
              <a:t>[Category]) &amp; ", " &amp; RELATED(</a:t>
            </a:r>
            <a:r>
              <a:rPr lang="en-US" sz="1400" i="1" dirty="0" err="1">
                <a:ln w="0"/>
              </a:rPr>
              <a:t>CampaignDim</a:t>
            </a:r>
            <a:r>
              <a:rPr lang="en-US" sz="1400" i="1" dirty="0">
                <a:ln w="0"/>
              </a:rPr>
              <a:t>[</a:t>
            </a:r>
            <a:r>
              <a:rPr lang="en-US" sz="1400" i="1" dirty="0" err="1">
                <a:ln w="0"/>
              </a:rPr>
              <a:t>TrafficChannel</a:t>
            </a:r>
            <a:r>
              <a:rPr lang="en-US" sz="1400" i="1" dirty="0">
                <a:ln w="0"/>
              </a:rPr>
              <a:t>])</a:t>
            </a:r>
            <a:endParaRPr lang="en-US" sz="1400" dirty="0">
              <a:ln w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n w="0"/>
              </a:rPr>
              <a:t>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Drag newly created </a:t>
            </a:r>
            <a:r>
              <a:rPr lang="en-US" sz="1400" b="1" dirty="0">
                <a:ln w="0"/>
              </a:rPr>
              <a:t>Total Units Sold</a:t>
            </a:r>
            <a:r>
              <a:rPr lang="en-US" sz="1400" dirty="0">
                <a:ln w="0"/>
              </a:rPr>
              <a:t> measure to the canvas. A clustered column chart is created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Drag </a:t>
            </a:r>
            <a:r>
              <a:rPr lang="en-US" sz="1400" b="1" dirty="0">
                <a:ln w="0"/>
              </a:rPr>
              <a:t>Units</a:t>
            </a:r>
            <a:r>
              <a:rPr lang="en-US" sz="1400" dirty="0">
                <a:ln w="0"/>
              </a:rPr>
              <a:t> field from </a:t>
            </a:r>
            <a:r>
              <a:rPr lang="en-US" sz="1400" b="1" dirty="0">
                <a:ln w="0"/>
              </a:rPr>
              <a:t>Sales</a:t>
            </a:r>
            <a:r>
              <a:rPr lang="en-US" sz="1400" dirty="0">
                <a:ln w="0"/>
              </a:rPr>
              <a:t> table to this visual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Select </a:t>
            </a:r>
            <a:r>
              <a:rPr lang="en-US" sz="1400" b="1" dirty="0">
                <a:ln w="0"/>
              </a:rPr>
              <a:t>Device</a:t>
            </a:r>
            <a:r>
              <a:rPr lang="en-US" sz="1400" dirty="0">
                <a:ln w="0"/>
              </a:rPr>
              <a:t> field from </a:t>
            </a:r>
            <a:r>
              <a:rPr lang="en-US" sz="1400" b="1" dirty="0" err="1">
                <a:ln w="0"/>
              </a:rPr>
              <a:t>CampaignDim</a:t>
            </a:r>
            <a:r>
              <a:rPr lang="en-US" sz="1400" dirty="0">
                <a:ln w="0"/>
              </a:rPr>
              <a:t> table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Add the </a:t>
            </a:r>
            <a:r>
              <a:rPr lang="en-US" sz="1400" b="1" dirty="0">
                <a:ln w="0"/>
              </a:rPr>
              <a:t>Device</a:t>
            </a:r>
            <a:r>
              <a:rPr lang="en-US" sz="1400" dirty="0">
                <a:ln w="0"/>
              </a:rPr>
              <a:t> field in both visualizations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n w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07C80-FA1E-4473-8CB7-31FC4FD68748}"/>
              </a:ext>
            </a:extLst>
          </p:cNvPr>
          <p:cNvSpPr txBox="1"/>
          <p:nvPr/>
        </p:nvSpPr>
        <p:spPr>
          <a:xfrm>
            <a:off x="438477" y="356742"/>
            <a:ext cx="5496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4 Lab 1 (30 min)</a:t>
            </a:r>
          </a:p>
          <a:p>
            <a:r>
              <a:rPr lang="en-US" dirty="0"/>
              <a:t>Working with Measures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measure Total units sold </a:t>
            </a:r>
            <a:br>
              <a:rPr lang="en-US" dirty="0"/>
            </a:br>
            <a:r>
              <a:rPr lang="en-US" dirty="0"/>
              <a:t>(Hint – it will probably use SUM)</a:t>
            </a:r>
          </a:p>
          <a:p>
            <a:pPr marL="342900" indent="-342900">
              <a:buAutoNum type="arabicPeriod"/>
            </a:pPr>
            <a:r>
              <a:rPr lang="en-US" dirty="0"/>
              <a:t>Create a CALCULATED COLUMN on the fact table that shows product category and campaign traffic channel combined</a:t>
            </a:r>
          </a:p>
          <a:p>
            <a:pPr marL="342900" indent="-342900">
              <a:buAutoNum type="arabicPeriod"/>
            </a:pPr>
            <a:r>
              <a:rPr lang="en-US" dirty="0"/>
              <a:t>Create visuals to display the Total Units Sold measure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50BC9B-65F9-43E2-B5D3-320E2553F93D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7FBF6E-13FF-44CC-BAA6-1089271AFA3F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FF2CF5-6C69-4016-AE60-79E13EC00D13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12448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1" y="309888"/>
            <a:ext cx="5528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4 Lab 2a</a:t>
            </a:r>
          </a:p>
          <a:p>
            <a:r>
              <a:rPr lang="en-US" dirty="0"/>
              <a:t>Create Parameters</a:t>
            </a:r>
          </a:p>
          <a:p>
            <a:r>
              <a:rPr lang="en-US" dirty="0">
                <a:ln w="0"/>
              </a:rPr>
              <a:t>Objective:</a:t>
            </a:r>
            <a:r>
              <a:rPr lang="en-US" dirty="0"/>
              <a:t> Update file paths to use dynamic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AA1A2-C437-44A0-B6CB-32C949271A08}"/>
              </a:ext>
            </a:extLst>
          </p:cNvPr>
          <p:cNvGrpSpPr>
            <a:grpSpLocks noChangeAspect="1"/>
          </p:cNvGrpSpPr>
          <p:nvPr/>
        </p:nvGrpSpPr>
        <p:grpSpPr>
          <a:xfrm>
            <a:off x="6346178" y="245234"/>
            <a:ext cx="5507976" cy="6168779"/>
            <a:chOff x="6032902" y="3408218"/>
            <a:chExt cx="5174085" cy="26963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CA7D33-9163-40AA-97D4-BE365EEC46E4}"/>
                </a:ext>
              </a:extLst>
            </p:cNvPr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800100" lvl="1" indent="-342900">
                <a:buFont typeface="+mj-lt"/>
                <a:buAutoNum type="alphaLcParenR"/>
              </a:pPr>
              <a:endParaRPr lang="en-US" sz="1400" i="1" dirty="0">
                <a:ln w="0"/>
              </a:endParaRPr>
            </a:p>
            <a:p>
              <a:pPr marL="800100" lvl="1" indent="-342900">
                <a:buFont typeface="+mj-lt"/>
                <a:buAutoNum type="alphaLcParenR"/>
              </a:pPr>
              <a:endParaRPr lang="en-US" sz="1400" i="1" dirty="0">
                <a:ln w="0"/>
              </a:endParaRP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i="1" dirty="0">
                  <a:ln w="0"/>
                </a:rPr>
                <a:t>Open the Parameters pane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i="1" dirty="0">
                  <a:ln w="0"/>
                </a:rPr>
                <a:t>Define 3 parameters: </a:t>
              </a:r>
            </a:p>
            <a:p>
              <a:pPr marL="1257300" lvl="2" indent="-342900">
                <a:buFont typeface="+mj-lt"/>
                <a:buAutoNum type="alphaLcParenR"/>
              </a:pPr>
              <a:r>
                <a:rPr lang="en-US" sz="1400" i="1" dirty="0" err="1">
                  <a:ln w="0"/>
                </a:rPr>
                <a:t>Actuals_File</a:t>
              </a:r>
              <a:endParaRPr lang="en-US" sz="1400" i="1" dirty="0">
                <a:ln w="0"/>
              </a:endParaRPr>
            </a:p>
            <a:p>
              <a:pPr marL="1257300" lvl="2" indent="-342900">
                <a:buFont typeface="+mj-lt"/>
                <a:buAutoNum type="alphaLcParenR"/>
              </a:pPr>
              <a:r>
                <a:rPr lang="en-US" sz="1400" i="1" dirty="0" err="1">
                  <a:ln w="0"/>
                </a:rPr>
                <a:t>Budget_File</a:t>
              </a:r>
              <a:r>
                <a:rPr lang="en-US" sz="1400" i="1" dirty="0">
                  <a:ln w="0"/>
                </a:rPr>
                <a:t> </a:t>
              </a:r>
            </a:p>
            <a:p>
              <a:pPr marL="1257300" lvl="2" indent="-342900">
                <a:buFont typeface="+mj-lt"/>
                <a:buAutoNum type="alphaLcParenR"/>
              </a:pPr>
              <a:r>
                <a:rPr lang="en-US" sz="1400" i="1" dirty="0">
                  <a:ln w="0"/>
                </a:rPr>
                <a:t>Path 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i="1" dirty="0">
                  <a:ln w="0"/>
                </a:rPr>
                <a:t>For the Path define the parameters select the following definitions: </a:t>
              </a:r>
            </a:p>
            <a:p>
              <a:pPr marL="1257300" lvl="2" indent="-342900">
                <a:buFont typeface="+mj-lt"/>
                <a:buAutoNum type="alphaLcParenR"/>
              </a:pPr>
              <a:r>
                <a:rPr lang="en-US" sz="1400" i="1" dirty="0">
                  <a:ln w="0"/>
                </a:rPr>
                <a:t>Required: checked</a:t>
              </a:r>
            </a:p>
            <a:p>
              <a:pPr marL="1257300" lvl="2" indent="-342900">
                <a:buFont typeface="+mj-lt"/>
                <a:buAutoNum type="alphaLcParenR"/>
              </a:pPr>
              <a:r>
                <a:rPr lang="en-US" sz="1400" i="1" dirty="0">
                  <a:ln w="0"/>
                </a:rPr>
                <a:t>Type: Text</a:t>
              </a:r>
            </a:p>
            <a:p>
              <a:pPr marL="1257300" lvl="2" indent="-342900">
                <a:buFont typeface="+mj-lt"/>
                <a:buAutoNum type="alphaLcParenR"/>
              </a:pPr>
              <a:r>
                <a:rPr lang="en-US" sz="1400" i="1" dirty="0">
                  <a:ln w="0"/>
                </a:rPr>
                <a:t>Suggested Value = Any Value</a:t>
              </a:r>
            </a:p>
            <a:p>
              <a:pPr marL="1257300" lvl="2" indent="-342900">
                <a:buFont typeface="+mj-lt"/>
                <a:buAutoNum type="alphaLcParenR"/>
              </a:pPr>
              <a:r>
                <a:rPr lang="en-US" sz="1400" i="1" dirty="0">
                  <a:ln w="0"/>
                </a:rPr>
                <a:t>For the different parameters use: </a:t>
              </a:r>
            </a:p>
            <a:p>
              <a:pPr marL="1714500" lvl="3" indent="-342900">
                <a:buFont typeface="+mj-lt"/>
                <a:buAutoNum type="alphaLcParenR"/>
              </a:pPr>
              <a:r>
                <a:rPr lang="en-US" sz="1400" i="1" dirty="0" err="1">
                  <a:ln w="0"/>
                </a:rPr>
                <a:t>Actuals_File</a:t>
              </a:r>
              <a:r>
                <a:rPr lang="en-US" sz="1400" i="1" dirty="0">
                  <a:ln w="0"/>
                </a:rPr>
                <a:t> = actuals file name </a:t>
              </a:r>
              <a:r>
                <a:rPr lang="en-US" sz="1400" i="1" dirty="0" err="1">
                  <a:ln w="0"/>
                </a:rPr>
                <a:t>VanArsel_Actuals.xslx</a:t>
              </a:r>
              <a:endParaRPr lang="en-US" sz="1400" i="1" dirty="0">
                <a:ln w="0"/>
              </a:endParaRPr>
            </a:p>
            <a:p>
              <a:pPr marL="1714500" lvl="3" indent="-342900">
                <a:buFont typeface="+mj-lt"/>
                <a:buAutoNum type="alphaLcParenR"/>
              </a:pPr>
              <a:r>
                <a:rPr lang="en-US" sz="1400" i="1" dirty="0">
                  <a:ln w="0"/>
                </a:rPr>
                <a:t>Budget _File = budget file name VanArsel_Budget.csv </a:t>
              </a:r>
            </a:p>
            <a:p>
              <a:pPr marL="1714500" lvl="3" indent="-342900">
                <a:buFont typeface="+mj-lt"/>
                <a:buAutoNum type="alphaLcParenR"/>
              </a:pPr>
              <a:r>
                <a:rPr lang="en-US" sz="1400" i="1" dirty="0">
                  <a:ln w="0"/>
                </a:rPr>
                <a:t>Path: the path of the current files location:</a:t>
              </a:r>
              <a:r>
                <a:rPr lang="en-US" sz="1400" b="1" dirty="0">
                  <a:ea typeface="Calibri" panose="020F0502020204030204" pitchFamily="34" charset="0"/>
                  <a:cs typeface="Segoe UI" panose="020B0502040204020203" pitchFamily="34" charset="0"/>
                </a:rPr>
                <a:t> C:\Power </a:t>
              </a:r>
              <a:r>
                <a:rPr lang="en-US" sz="1400" b="1" dirty="0" err="1">
                  <a:ea typeface="Calibri" panose="020F0502020204030204" pitchFamily="34" charset="0"/>
                  <a:cs typeface="Segoe UI" panose="020B0502040204020203" pitchFamily="34" charset="0"/>
                </a:rPr>
                <a:t>BI_Adv_M</a:t>
              </a:r>
              <a:r>
                <a:rPr lang="en-US" sz="1400" b="1" dirty="0">
                  <a:ea typeface="Calibri" panose="020F0502020204030204" pitchFamily="34" charset="0"/>
                  <a:cs typeface="Segoe UI" panose="020B0502040204020203" pitchFamily="34" charset="0"/>
                </a:rPr>
                <a:t>\</a:t>
              </a:r>
              <a:br>
                <a:rPr lang="en-US" sz="1400" b="1" dirty="0">
                  <a:ea typeface="Calibri" panose="020F0502020204030204" pitchFamily="34" charset="0"/>
                  <a:cs typeface="Segoe UI" panose="020B0502040204020203" pitchFamily="34" charset="0"/>
                </a:rPr>
              </a:br>
              <a:r>
                <a:rPr lang="en-US" sz="1400" b="1" dirty="0">
                  <a:ea typeface="Calibri" panose="020F0502020204030204" pitchFamily="34" charset="0"/>
                  <a:cs typeface="Segoe UI" panose="020B0502040204020203" pitchFamily="34" charset="0"/>
                </a:rPr>
                <a:t> </a:t>
              </a:r>
              <a:endParaRPr lang="en-US" sz="1400" i="1" dirty="0">
                <a:ln w="0"/>
              </a:endParaRPr>
            </a:p>
            <a:p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other parameters will be defined in the next page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AFB8A5-7212-4D88-A984-D180767BD9C8}"/>
                </a:ext>
              </a:extLst>
            </p:cNvPr>
            <p:cNvCxnSpPr/>
            <p:nvPr/>
          </p:nvCxnSpPr>
          <p:spPr>
            <a:xfrm flipV="1">
              <a:off x="6032902" y="357732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62097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C0DAED-8797-4D51-B691-A214CBC7D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81" y="381562"/>
            <a:ext cx="5330712" cy="299852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343454" y="1500001"/>
            <a:ext cx="5507976" cy="2900369"/>
            <a:chOff x="471596" y="1728133"/>
            <a:chExt cx="5174085" cy="2526110"/>
          </a:xfrm>
        </p:grpSpPr>
        <p:sp>
          <p:nvSpPr>
            <p:cNvPr id="15" name="TextBox 14"/>
            <p:cNvSpPr txBox="1"/>
            <p:nvPr/>
          </p:nvSpPr>
          <p:spPr>
            <a:xfrm>
              <a:off x="476862" y="1728133"/>
              <a:ext cx="5163553" cy="2526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 lnSpcReduction="10000"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Create</a:t>
              </a:r>
              <a:r>
                <a:rPr lang="en-US" sz="1400" dirty="0"/>
                <a:t> a new blank query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/>
                <a:t>Query Name: “</a:t>
              </a:r>
              <a:r>
                <a:rPr lang="en-US" sz="1400" dirty="0" err="1"/>
                <a:t>Actuals_Path</a:t>
              </a:r>
              <a:r>
                <a:rPr lang="en-US" sz="1400" dirty="0"/>
                <a:t>”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/>
                <a:t>Text as shown in slide (white box) –</a:t>
              </a:r>
              <a:br>
                <a:rPr lang="en-US" sz="1400" dirty="0"/>
              </a:br>
              <a:r>
                <a:rPr lang="en-US" sz="1400" dirty="0"/>
                <a:t>(Please try to write with the autocomplete before copying )</a:t>
              </a:r>
              <a:endParaRPr lang="en-US" sz="1400" dirty="0">
                <a:highlight>
                  <a:srgbClr val="FFFF00"/>
                </a:highlight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Update </a:t>
              </a:r>
              <a:r>
                <a:rPr lang="en-US" sz="1400" dirty="0"/>
                <a:t>Source Applied Step to use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Resolved Path =</a:t>
              </a:r>
              <a:r>
                <a:rPr lang="en-US" sz="1400" b="1" dirty="0"/>
                <a:t> “</a:t>
              </a:r>
              <a:r>
                <a:rPr lang="en-US" sz="1400" dirty="0" err="1"/>
                <a:t>Actuals_Path</a:t>
              </a:r>
              <a:r>
                <a:rPr lang="en-US" sz="1400" dirty="0"/>
                <a:t>” to the following Queries:</a:t>
              </a:r>
              <a:endParaRPr lang="en-US" sz="1400" b="1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/>
                <a:t>CampaignDim</a:t>
              </a:r>
              <a:endParaRPr lang="en-US" sz="1400" dirty="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/>
                <a:t>CustomerDim</a:t>
              </a:r>
              <a:endParaRPr lang="en-US" sz="1400" dirty="0"/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400" dirty="0" err="1"/>
                <a:t>ProductDim</a:t>
              </a:r>
              <a:endParaRPr lang="en-US" sz="1400" dirty="0"/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400" dirty="0" err="1"/>
                <a:t>CatSegDim</a:t>
              </a:r>
              <a:endParaRPr lang="en-US" sz="1400" dirty="0"/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400" dirty="0" err="1"/>
                <a:t>DateDim</a:t>
              </a:r>
              <a:endParaRPr lang="en-US" sz="1400" dirty="0"/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400" dirty="0" err="1"/>
                <a:t>GeoDim</a:t>
              </a:r>
              <a:endParaRPr lang="en-US" sz="1400" dirty="0"/>
            </a:p>
            <a:p>
              <a:pPr marL="800100" lvl="1" indent="-342900">
                <a:buFont typeface="Arial" panose="020B0604020202020204" pitchFamily="34" charset="0"/>
                <a:buChar char="•"/>
                <a:defRPr/>
              </a:pPr>
              <a:r>
                <a:rPr lang="en-US" sz="1400" dirty="0" err="1"/>
                <a:t>SalesFact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471596" y="1959325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17756" y="143237"/>
            <a:ext cx="5528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4 Lab 2b</a:t>
            </a:r>
          </a:p>
          <a:p>
            <a:r>
              <a:rPr lang="en-US" dirty="0"/>
              <a:t>Create Parameters</a:t>
            </a:r>
          </a:p>
          <a:p>
            <a:r>
              <a:rPr lang="en-US" dirty="0">
                <a:ln w="0"/>
              </a:rPr>
              <a:t>Objective:</a:t>
            </a:r>
            <a:r>
              <a:rPr lang="en-US" dirty="0"/>
              <a:t> Create a query to validate if source is Web or Local and resolve path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7430" y="4526286"/>
            <a:ext cx="5507976" cy="1933330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304481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82075" y="398384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4 Lab 2: Dynamic Path to Excel Source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C6E9E-912B-40FF-9953-21B0D0F1807C}"/>
              </a:ext>
            </a:extLst>
          </p:cNvPr>
          <p:cNvSpPr txBox="1"/>
          <p:nvPr/>
        </p:nvSpPr>
        <p:spPr>
          <a:xfrm>
            <a:off x="6336596" y="3579230"/>
            <a:ext cx="5330712" cy="2880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85000" lnSpcReduction="10000"/>
          </a:bodyPr>
          <a:lstStyle>
            <a:defPPr>
              <a:defRPr lang="en-US"/>
            </a:defPPr>
            <a:lvl1pPr>
              <a:def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>
                <a:effectLst/>
              </a:rPr>
              <a:t>Full Blank Query: </a:t>
            </a:r>
            <a:r>
              <a:rPr lang="en-US" dirty="0" err="1">
                <a:effectLst/>
              </a:rPr>
              <a:t>Actuals_Path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let    </a:t>
            </a:r>
          </a:p>
          <a:p>
            <a:r>
              <a:rPr lang="en-US" dirty="0" err="1">
                <a:effectLst/>
              </a:rPr>
              <a:t>FilePath</a:t>
            </a:r>
            <a:r>
              <a:rPr lang="en-US" dirty="0">
                <a:effectLst/>
              </a:rPr>
              <a:t> = Path, //External reference to text query = </a:t>
            </a:r>
            <a:r>
              <a:rPr lang="en-US" dirty="0" err="1">
                <a:effectLst/>
              </a:rPr>
              <a:t>FilePath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FileName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Actuals_File.xslx</a:t>
            </a:r>
            <a:r>
              <a:rPr lang="en-US" dirty="0">
                <a:effectLst/>
              </a:rPr>
              <a:t>, /* Wrapping*/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PathSlash</a:t>
            </a:r>
            <a:r>
              <a:rPr lang="en-US" dirty="0">
                <a:effectLst/>
              </a:rPr>
              <a:t> = if </a:t>
            </a:r>
            <a:r>
              <a:rPr lang="en-US" dirty="0" err="1">
                <a:effectLst/>
              </a:rPr>
              <a:t>Text.StartsWith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FilePath</a:t>
            </a:r>
            <a:r>
              <a:rPr lang="en-US" dirty="0">
                <a:effectLst/>
              </a:rPr>
              <a:t>,"http") then "/" else "\", </a:t>
            </a:r>
          </a:p>
          <a:p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FullPath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FilePath</a:t>
            </a:r>
            <a:r>
              <a:rPr lang="en-US" dirty="0">
                <a:effectLst/>
              </a:rPr>
              <a:t> &amp; (if </a:t>
            </a:r>
            <a:r>
              <a:rPr lang="en-US" dirty="0" err="1">
                <a:effectLst/>
              </a:rPr>
              <a:t>Text.EndsWith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FilePath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PathSlash</a:t>
            </a:r>
            <a:r>
              <a:rPr lang="en-US" dirty="0">
                <a:effectLst/>
              </a:rPr>
              <a:t>) then "" else </a:t>
            </a:r>
            <a:r>
              <a:rPr lang="en-US" dirty="0" err="1">
                <a:effectLst/>
              </a:rPr>
              <a:t>PathSlash</a:t>
            </a:r>
            <a:r>
              <a:rPr lang="en-US" dirty="0">
                <a:effectLst/>
              </a:rPr>
              <a:t>) &amp; </a:t>
            </a:r>
            <a:r>
              <a:rPr lang="en-US" dirty="0" err="1">
                <a:effectLst/>
              </a:rPr>
              <a:t>FileName</a:t>
            </a:r>
            <a:r>
              <a:rPr lang="en-US" dirty="0">
                <a:effectLst/>
              </a:rPr>
              <a:t>, </a:t>
            </a:r>
          </a:p>
          <a:p>
            <a:r>
              <a:rPr lang="en-US" dirty="0">
                <a:effectLst/>
              </a:rPr>
              <a:t>    Source = if </a:t>
            </a:r>
            <a:r>
              <a:rPr lang="en-US" dirty="0" err="1">
                <a:effectLst/>
              </a:rPr>
              <a:t>Text.StartsWith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FilePath</a:t>
            </a:r>
            <a:r>
              <a:rPr lang="en-US" dirty="0">
                <a:effectLst/>
              </a:rPr>
              <a:t>,"http")</a:t>
            </a:r>
          </a:p>
          <a:p>
            <a:r>
              <a:rPr lang="en-US" dirty="0">
                <a:effectLst/>
              </a:rPr>
              <a:t>    then </a:t>
            </a:r>
            <a:r>
              <a:rPr lang="en-US" dirty="0" err="1">
                <a:effectLst/>
              </a:rPr>
              <a:t>Excel.Workbook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Web.Contents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FullPath</a:t>
            </a:r>
            <a:r>
              <a:rPr lang="en-US" dirty="0">
                <a:effectLst/>
              </a:rPr>
              <a:t>), null, true)</a:t>
            </a:r>
          </a:p>
          <a:p>
            <a:r>
              <a:rPr lang="en-US" dirty="0">
                <a:effectLst/>
              </a:rPr>
              <a:t>    else </a:t>
            </a:r>
            <a:r>
              <a:rPr lang="en-US" dirty="0" err="1">
                <a:effectLst/>
              </a:rPr>
              <a:t>Excel.Workbook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File.Contents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FullPath</a:t>
            </a:r>
            <a:r>
              <a:rPr lang="en-US" dirty="0">
                <a:effectLst/>
              </a:rPr>
              <a:t>), null, true)</a:t>
            </a:r>
          </a:p>
          <a:p>
            <a:r>
              <a:rPr lang="en-US" dirty="0">
                <a:effectLst/>
              </a:rPr>
              <a:t>in</a:t>
            </a:r>
          </a:p>
          <a:p>
            <a:r>
              <a:rPr lang="en-US" dirty="0">
                <a:effectLst/>
              </a:rPr>
              <a:t>    Source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B4E01A-85C5-4E55-A234-4C7B22E4865C}"/>
              </a:ext>
            </a:extLst>
          </p:cNvPr>
          <p:cNvCxnSpPr/>
          <p:nvPr/>
        </p:nvCxnSpPr>
        <p:spPr>
          <a:xfrm>
            <a:off x="5497351" y="2459300"/>
            <a:ext cx="1098740" cy="10819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4C34B8-1AE0-4E6B-AFF8-5EF1684C039A}"/>
              </a:ext>
            </a:extLst>
          </p:cNvPr>
          <p:cNvCxnSpPr>
            <a:cxnSpLocks/>
          </p:cNvCxnSpPr>
          <p:nvPr/>
        </p:nvCxnSpPr>
        <p:spPr>
          <a:xfrm>
            <a:off x="6334964" y="3888870"/>
            <a:ext cx="533234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4256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EBA72D1-44AF-482B-A9A6-0FF01EA55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12" y="333137"/>
            <a:ext cx="5299456" cy="2980944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From the table navigation select the </a:t>
              </a:r>
              <a:r>
                <a:rPr lang="en-US" sz="1400" dirty="0" err="1"/>
                <a:t>CampaignDim</a:t>
              </a:r>
              <a:r>
                <a:rPr lang="en-US" sz="1400" dirty="0"/>
                <a:t> query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Find: </a:t>
              </a:r>
              <a:r>
                <a:rPr lang="en-US" sz="1400" dirty="0"/>
                <a:t>Source = “” (The location of the Excel source file)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Replace with the parameter previously created: 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sz="1400" dirty="0"/>
                <a:t>Source = </a:t>
              </a:r>
              <a:r>
                <a:rPr lang="en-US" sz="1400" dirty="0" err="1"/>
                <a:t>Actuals_Path</a:t>
              </a:r>
              <a:r>
                <a:rPr lang="en-US" sz="1400" dirty="0"/>
                <a:t>, </a:t>
              </a: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1" y="309888"/>
            <a:ext cx="5528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4 Lab 4</a:t>
            </a:r>
          </a:p>
          <a:p>
            <a:r>
              <a:rPr lang="en-US" dirty="0"/>
              <a:t>Use Variable in </a:t>
            </a:r>
            <a:r>
              <a:rPr lang="en-US" dirty="0" err="1"/>
              <a:t>dimention</a:t>
            </a:r>
            <a:r>
              <a:rPr lang="en-US" dirty="0"/>
              <a:t> table</a:t>
            </a:r>
          </a:p>
          <a:p>
            <a:r>
              <a:rPr lang="en-US" dirty="0">
                <a:ln w="0"/>
              </a:rPr>
              <a:t>Objective: Use The </a:t>
            </a:r>
            <a:r>
              <a:rPr lang="en-US" dirty="0" err="1">
                <a:ln w="0"/>
              </a:rPr>
              <a:t>Actuals_Path</a:t>
            </a:r>
            <a:r>
              <a:rPr lang="en-US" dirty="0">
                <a:ln w="0"/>
              </a:rPr>
              <a:t> query as a variable to update other queries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274883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4 Lab 4: Replace file path with Parameter </a:t>
            </a:r>
          </a:p>
        </p:txBody>
      </p:sp>
    </p:spTree>
    <p:extLst>
      <p:ext uri="{BB962C8B-B14F-4D97-AF65-F5344CB8AC3E}">
        <p14:creationId xmlns:p14="http://schemas.microsoft.com/office/powerpoint/2010/main" val="193996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 lnSpcReduction="10000"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Create</a:t>
              </a:r>
              <a:r>
                <a:rPr lang="en-US" sz="1400" dirty="0"/>
                <a:t> a new blank query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/>
                <a:t>Query Name: “</a:t>
              </a:r>
              <a:r>
                <a:rPr lang="en-US" sz="1400" dirty="0" err="1"/>
                <a:t>Budget_Path</a:t>
              </a:r>
              <a:r>
                <a:rPr lang="en-US" sz="1400" dirty="0"/>
                <a:t>”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/>
                <a:t>Copy in text from Budget_Path.txt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Update</a:t>
              </a:r>
              <a:r>
                <a:rPr lang="en-US" sz="1400" dirty="0"/>
                <a:t> Source Applied Step to use </a:t>
              </a:r>
              <a:r>
                <a:rPr lang="en-US" sz="1400" dirty="0" err="1"/>
                <a:t>ResolvedBudgetPath</a:t>
              </a:r>
              <a:r>
                <a:rPr lang="en-US" sz="1400" dirty="0"/>
                <a:t> = “</a:t>
              </a:r>
              <a:r>
                <a:rPr lang="en-US" sz="1400" dirty="0" err="1"/>
                <a:t>Budget_Path</a:t>
              </a:r>
              <a:r>
                <a:rPr lang="en-US" sz="1400" dirty="0"/>
                <a:t>” to the following Queries:</a:t>
              </a:r>
              <a:endParaRPr lang="en-US" sz="1400" b="1" dirty="0"/>
            </a:p>
            <a:p>
              <a:pPr marL="631897" lvl="1" indent="-174697">
                <a:buFont typeface="Arial" panose="020B0604020202020204" pitchFamily="34" charset="0"/>
                <a:buChar char="•"/>
              </a:pPr>
              <a:r>
                <a:rPr lang="en-US" sz="1400" dirty="0" err="1"/>
                <a:t>BudgetFact</a:t>
              </a:r>
              <a:endParaRPr lang="en-US" sz="1400" dirty="0"/>
            </a:p>
            <a:p>
              <a:pPr marL="631897" lvl="1" indent="-174697">
                <a:buFont typeface="Arial" panose="020B0604020202020204" pitchFamily="34" charset="0"/>
                <a:buChar char="•"/>
              </a:pPr>
              <a:r>
                <a:rPr lang="en-US" sz="1400" dirty="0" err="1"/>
                <a:t>BudgetFact_Data</a:t>
              </a:r>
              <a:endParaRPr lang="en-US" sz="1400" dirty="0"/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linkClick r:id="rId3"/>
                </a:rPr>
                <a:t>https://partner.microsoft.com/en-US/asset/collection/advanced-shaping-student-collection#/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1" y="309888"/>
            <a:ext cx="5528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4 Lab 5</a:t>
            </a:r>
          </a:p>
          <a:p>
            <a:r>
              <a:rPr lang="en-US" dirty="0"/>
              <a:t>Use Variables in Fact Table</a:t>
            </a:r>
          </a:p>
          <a:p>
            <a:r>
              <a:rPr lang="en-US" dirty="0"/>
              <a:t>Objective: Update CSV file paths to use dynamic variables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E5B6956-4521-4612-B11D-540C35182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61" y="333137"/>
            <a:ext cx="5303520" cy="29832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360261" y="333137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4 Lab 5: Dynamic Path to CSV Source file</a:t>
            </a:r>
          </a:p>
        </p:txBody>
      </p:sp>
    </p:spTree>
    <p:extLst>
      <p:ext uri="{BB962C8B-B14F-4D97-AF65-F5344CB8AC3E}">
        <p14:creationId xmlns:p14="http://schemas.microsoft.com/office/powerpoint/2010/main" val="233533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" y="487"/>
            <a:ext cx="12190271" cy="694944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117" y="28945"/>
            <a:ext cx="11099599" cy="646331"/>
          </a:xfrm>
          <a:prstGeom prst="rect">
            <a:avLst/>
          </a:prstGeom>
          <a:solidFill>
            <a:srgbClr val="F2C81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Prerequisites and Setup Steps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31888" y="723889"/>
            <a:ext cx="11728224" cy="574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642" tIns="44821" rIns="89642" bIns="44821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8963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Segoe UI Light" panose="020B0502040204020203" pitchFamily="34" charset="0"/>
              </a:rPr>
              <a:t>Internet connectivity: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Segoe UI Light" panose="020B0502040204020203" pitchFamily="34" charset="0"/>
              </a:rPr>
              <a:t>  </a:t>
            </a:r>
            <a:r>
              <a:rPr lang="en-US" sz="1600" dirty="0">
                <a:latin typeface="+mn-lt"/>
                <a:ea typeface="Calibri" panose="020F0502020204030204" pitchFamily="34" charset="0"/>
                <a:cs typeface="Segoe UI" panose="020B0502040204020203" pitchFamily="34" charset="0"/>
              </a:rPr>
              <a:t>You must be connected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Segoe UI Light" panose="020B0502040204020203" pitchFamily="34" charset="0"/>
              </a:rPr>
              <a:t>to the internet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lvl="0" defTabSz="896386">
              <a:buFontTx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Segoe UI Light" panose="020B0502040204020203" pitchFamily="34" charset="0"/>
              </a:rPr>
              <a:t> At minimum, a computer with 2-cores and 4GB RAM running </a:t>
            </a:r>
            <a:r>
              <a:rPr lang="en-US" sz="1600" dirty="0">
                <a:solidFill>
                  <a:prstClr val="black"/>
                </a:solidFill>
                <a:latin typeface="+mn-lt"/>
                <a:cs typeface="Segoe UI Light" panose="020B0502040204020203" pitchFamily="34" charset="0"/>
              </a:rPr>
              <a:t>Windows 8 / Windows Server 2008 R2 or later </a:t>
            </a:r>
          </a:p>
          <a:p>
            <a:pPr marL="0" marR="0" lvl="0" indent="0" algn="l" defTabSz="8963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Segoe UI Light" panose="020B0502040204020203" pitchFamily="34" charset="0"/>
              </a:rPr>
              <a:t> Microsoft Power BI Desktop requires Internet Explorer 10 or greater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marL="0" marR="0" lvl="0" indent="0" algn="l" defTabSz="8963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 Verify if you have 32bit or 64bit operating system to decide if you need to install the 32bit or 64bit applications. </a:t>
            </a:r>
          </a:p>
          <a:p>
            <a:pPr marL="896386" marR="0" lvl="2" indent="0" algn="l" defTabSz="8963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 Search for computer on your PC, right click properties for your computer</a:t>
            </a:r>
          </a:p>
          <a:p>
            <a:pPr marL="896386" marR="0" lvl="2" indent="0" algn="l" defTabSz="8963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 You will be able to identify if your operating system is 64 or 32 bit  based on “system type” as shown below</a:t>
            </a:r>
          </a:p>
          <a:p>
            <a:pPr marL="896386" marR="0" lvl="2" indent="0" algn="l" defTabSz="8963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marR="0" lvl="0" algn="l" defTabSz="8963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Download and install Power BI Desktop: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Download and install Microsoft Power BI Desktop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  <a:hlinkClick r:id="rId3"/>
              </a:rPr>
              <a:t>http://www.microsoft.com/en-us/download/details.aspx?id=45331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 Optionally, you can also install the Power BI Desktop tool from 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Power BI Desktop Install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rPr>
              <a:t> folder on the flash drive that will be provided on the day of the session. Please choose appropriate 64-bit or 32-bit version depending on your platform. Microsoft Power BI Desktop is available for 32-bit (x86) and 64-bit (x64) platforms</a:t>
            </a:r>
          </a:p>
          <a:p>
            <a:pPr marL="164960" marR="0" lvl="0" indent="-164960" algn="l" defTabSz="8963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defTabSz="896386"/>
            <a:r>
              <a:rPr lang="en-US" sz="1600" b="1" dirty="0">
                <a:latin typeface="+mn-lt"/>
                <a:ea typeface="Calibri" panose="020F0502020204030204" pitchFamily="34" charset="0"/>
                <a:cs typeface="Segoe UI" panose="020B0502040204020203" pitchFamily="34" charset="0"/>
              </a:rPr>
              <a:t>Download Class Files:</a:t>
            </a:r>
            <a:r>
              <a:rPr lang="en-US" sz="1600" dirty="0">
                <a:latin typeface="+mn-lt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 defTabSz="896386"/>
            <a:r>
              <a:rPr lang="en-US" sz="1600" dirty="0">
                <a:latin typeface="+mn-lt"/>
                <a:ea typeface="Calibri" panose="020F0502020204030204" pitchFamily="34" charset="0"/>
                <a:cs typeface="Segoe UI" panose="020B0502040204020203" pitchFamily="34" charset="0"/>
              </a:rPr>
              <a:t>Copy Files from your USB to </a:t>
            </a:r>
            <a:r>
              <a:rPr lang="en-US" sz="1600" b="1" dirty="0">
                <a:latin typeface="+mn-lt"/>
                <a:ea typeface="Calibri" panose="020F0502020204030204" pitchFamily="34" charset="0"/>
                <a:cs typeface="Segoe UI" panose="020B0502040204020203" pitchFamily="34" charset="0"/>
              </a:rPr>
              <a:t>C:\Power BI_Adv_M\  </a:t>
            </a:r>
            <a:r>
              <a:rPr lang="en-US" sz="1600" dirty="0">
                <a:latin typeface="+mn-lt"/>
                <a:ea typeface="Calibri" panose="020F0502020204030204" pitchFamily="34" charset="0"/>
                <a:cs typeface="Segoe UI" panose="020B0502040204020203" pitchFamily="34" charset="0"/>
              </a:rPr>
              <a:t> (Please return the USBs)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 download from:</a:t>
            </a:r>
          </a:p>
          <a:p>
            <a:pPr defTabSz="896386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https://partner.microsoft.com/en-US/asset/collection/advanced-shaping-student-collection#/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b="1" dirty="0"/>
          </a:p>
          <a:p>
            <a:r>
              <a:rPr lang="en-US" sz="1600" b="1" dirty="0"/>
              <a:t>DIAD: This class assuming that the attendees have already taken Dashboard in a Day and have previous 100 level knowledge of Power BI </a:t>
            </a:r>
          </a:p>
          <a:p>
            <a:r>
              <a:rPr lang="en-US" sz="1600" b="1" dirty="0"/>
              <a:t>NOTE:</a:t>
            </a:r>
            <a:r>
              <a:rPr lang="en-US" sz="1600" dirty="0"/>
              <a:t>  This lab is using real anonymized data and is provided by </a:t>
            </a:r>
            <a:r>
              <a:rPr lang="en-US" sz="1600" dirty="0" err="1"/>
              <a:t>ObviEnce</a:t>
            </a:r>
            <a:r>
              <a:rPr lang="en-US" sz="1600" dirty="0"/>
              <a:t> LLC. Visit their site to learn about their services: </a:t>
            </a:r>
            <a:r>
              <a:rPr lang="en-US" sz="1600" u="sng" dirty="0">
                <a:hlinkClick r:id="rId5"/>
              </a:rPr>
              <a:t>www.obvience.com</a:t>
            </a:r>
            <a:r>
              <a:rPr lang="en-US" sz="1600" dirty="0">
                <a:hlinkClick r:id="rId5"/>
              </a:rPr>
              <a:t>.</a:t>
            </a:r>
            <a:r>
              <a:rPr lang="en-US" sz="1600" dirty="0"/>
              <a:t>   </a:t>
            </a:r>
          </a:p>
          <a:p>
            <a:r>
              <a:rPr lang="en-US" sz="1600" dirty="0"/>
              <a:t>This data is property of </a:t>
            </a:r>
            <a:r>
              <a:rPr lang="en-US" sz="1600" dirty="0" err="1"/>
              <a:t>ObviEnce</a:t>
            </a:r>
            <a:r>
              <a:rPr lang="en-US" sz="1600" dirty="0"/>
              <a:t> LLC and has been shared for the purpose of demonstrating PowerBI functionality with industry sample data.   Any uses of this data must include this attribution to </a:t>
            </a:r>
            <a:r>
              <a:rPr lang="en-US" sz="1600" dirty="0" err="1"/>
              <a:t>ObviEnce</a:t>
            </a:r>
            <a:r>
              <a:rPr lang="en-US" sz="1600" dirty="0"/>
              <a:t> LLC. </a:t>
            </a:r>
            <a:endParaRPr lang="en-US" sz="1600" kern="0" dirty="0"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885C5-CB26-417D-A687-7B5866D648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611112"/>
            <a:ext cx="4114800" cy="228600"/>
          </a:xfrm>
          <a:prstGeom prst="rect">
            <a:avLst/>
          </a:prstGeom>
        </p:spPr>
        <p:txBody>
          <a:bodyPr vert="horz" lIns="0" tIns="0" rIns="91440" bIns="0" rtlCol="0" anchor="ctr" anchorCtr="1"/>
          <a:lstStyle>
            <a:defPPr>
              <a:defRPr lang="en-US"/>
            </a:defPPr>
            <a:lvl1pPr marL="0" algn="ctr" defTabSz="914367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dirty="0" smtClean="0">
                <a:solidFill>
                  <a:srgbClr val="89898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1778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solidFill>
                    <a:schemeClr val="tx1"/>
                  </a:solidFill>
                </a:rPr>
                <a:t>Create</a:t>
              </a:r>
              <a:r>
                <a:rPr lang="en-US" sz="1400" dirty="0">
                  <a:solidFill>
                    <a:schemeClr val="tx1"/>
                  </a:solidFill>
                </a:rPr>
                <a:t> a new blank query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solidFill>
                    <a:schemeClr val="tx1"/>
                  </a:solidFill>
                </a:rPr>
                <a:t>Query Name: “</a:t>
              </a:r>
              <a:r>
                <a:rPr lang="en-US" sz="1400" dirty="0" err="1">
                  <a:solidFill>
                    <a:schemeClr val="tx1"/>
                  </a:solidFill>
                </a:rPr>
                <a:t>fn_DaySinceYearStart</a:t>
              </a:r>
              <a:r>
                <a:rPr lang="en-US" sz="1400" dirty="0">
                  <a:solidFill>
                    <a:schemeClr val="tx1"/>
                  </a:solidFill>
                </a:rPr>
                <a:t>”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solidFill>
                    <a:schemeClr val="tx1"/>
                  </a:solidFill>
                </a:rPr>
                <a:t>In Advanced Editor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solidFill>
                    <a:schemeClr val="tx1"/>
                  </a:solidFill>
                </a:rPr>
                <a:t>Copy in text from Number_Days.txt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solidFill>
                    <a:schemeClr val="tx1"/>
                  </a:solidFill>
                </a:rPr>
                <a:t>Create</a:t>
              </a:r>
              <a:r>
                <a:rPr lang="en-US" sz="1400" dirty="0">
                  <a:solidFill>
                    <a:schemeClr val="tx1"/>
                  </a:solidFill>
                </a:rPr>
                <a:t> a new Parameter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solidFill>
                    <a:schemeClr val="tx1"/>
                  </a:solidFill>
                </a:rPr>
                <a:t>Parameter Name:  </a:t>
              </a:r>
              <a:r>
                <a:rPr lang="en-US" sz="1400" dirty="0" err="1">
                  <a:solidFill>
                    <a:schemeClr val="tx1"/>
                  </a:solidFill>
                </a:rPr>
                <a:t>TransactionDate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solidFill>
                    <a:schemeClr val="tx1"/>
                  </a:solidFill>
                </a:rPr>
                <a:t>Type: Date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solidFill>
                    <a:schemeClr val="tx1"/>
                  </a:solidFill>
                </a:rPr>
                <a:t>Current Value = 1/1/2011</a:t>
              </a:r>
            </a:p>
            <a:p>
              <a:pPr marL="342900" lvl="0" indent="-342900">
                <a:buFont typeface="+mj-lt"/>
                <a:buAutoNum type="arabicPeriod"/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Update </a:t>
              </a:r>
              <a:r>
                <a:rPr lang="en-US" sz="1400" dirty="0">
                  <a:solidFill>
                    <a:schemeClr val="tx1"/>
                  </a:solidFill>
                </a:rPr>
                <a:t>Sales query. Add Column -&gt; Invoke Custom Function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solidFill>
                    <a:schemeClr val="tx1"/>
                  </a:solidFill>
                </a:rPr>
                <a:t>New Column Name:  </a:t>
              </a:r>
              <a:r>
                <a:rPr lang="en-US" sz="1400" dirty="0" err="1">
                  <a:solidFill>
                    <a:schemeClr val="tx1"/>
                  </a:solidFill>
                </a:rPr>
                <a:t>DaysFromYearStart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solidFill>
                    <a:schemeClr val="tx1"/>
                  </a:solidFill>
                </a:rPr>
                <a:t>Function query: </a:t>
              </a:r>
              <a:r>
                <a:rPr lang="en-US" sz="1400" dirty="0" err="1">
                  <a:solidFill>
                    <a:schemeClr val="tx1"/>
                  </a:solidFill>
                </a:rPr>
                <a:t>fn_DaySinceYearStart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>
                  <a:solidFill>
                    <a:schemeClr val="tx1"/>
                  </a:solidFill>
                </a:rPr>
                <a:t>Transaction Date = Date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1" y="309888"/>
            <a:ext cx="5528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5 Lab 1</a:t>
            </a:r>
          </a:p>
          <a:p>
            <a:r>
              <a:rPr lang="en-US" dirty="0"/>
              <a:t>Custom Function </a:t>
            </a:r>
          </a:p>
          <a:p>
            <a:r>
              <a:rPr lang="en-US" dirty="0"/>
              <a:t>Objective: Create a custom function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0C6467E-C8E2-48DB-9E7A-E95D1F7E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07" y="274883"/>
            <a:ext cx="5261990" cy="28607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274883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5 Lab 1: Custom Function</a:t>
            </a:r>
          </a:p>
        </p:txBody>
      </p:sp>
    </p:spTree>
    <p:extLst>
      <p:ext uri="{BB962C8B-B14F-4D97-AF65-F5344CB8AC3E}">
        <p14:creationId xmlns:p14="http://schemas.microsoft.com/office/powerpoint/2010/main" val="44943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ln w="0"/>
                </a:rPr>
                <a:t>From the ribbon use Enter data to create a new table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ln w="0"/>
                </a:rPr>
                <a:t>Name the query that was created: Change Log</a:t>
              </a:r>
            </a:p>
            <a:p>
              <a:pPr marL="342900" indent="-342900">
                <a:buAutoNum type="arabicPeriod"/>
              </a:pPr>
              <a:r>
                <a:rPr lang="en-US" dirty="0">
                  <a:ln w="0"/>
                </a:rPr>
                <a:t>Update the table each time a change is made to the code 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1" y="309888"/>
            <a:ext cx="5528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6 Lab 1</a:t>
            </a:r>
          </a:p>
          <a:p>
            <a:r>
              <a:rPr lang="en-US" dirty="0"/>
              <a:t>Best Practice </a:t>
            </a:r>
          </a:p>
          <a:p>
            <a:r>
              <a:rPr lang="en-US" dirty="0"/>
              <a:t>Objective: Create a change Log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5FDF179-CD55-448D-951D-8D81D324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873" y="333137"/>
            <a:ext cx="5299456" cy="29809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274883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6 Lab 1: Change Log</a:t>
            </a:r>
          </a:p>
        </p:txBody>
      </p:sp>
    </p:spTree>
    <p:extLst>
      <p:ext uri="{BB962C8B-B14F-4D97-AF65-F5344CB8AC3E}">
        <p14:creationId xmlns:p14="http://schemas.microsoft.com/office/powerpoint/2010/main" val="426920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51A072-9831-42E9-A75E-E3F3E56E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12" y="333137"/>
            <a:ext cx="5299456" cy="2980944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9114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1" y="309888"/>
            <a:ext cx="5528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6 Lab 2</a:t>
            </a:r>
          </a:p>
          <a:p>
            <a:r>
              <a:rPr lang="en-US" dirty="0"/>
              <a:t>Objective: Organize Queries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274883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6 Lab 2: Organize 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316F3-3BB8-4EBF-8201-DD2F1352C893}"/>
              </a:ext>
            </a:extLst>
          </p:cNvPr>
          <p:cNvSpPr/>
          <p:nvPr/>
        </p:nvSpPr>
        <p:spPr>
          <a:xfrm>
            <a:off x="6276743" y="3726536"/>
            <a:ext cx="5341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n w="0"/>
              </a:rPr>
              <a:t>Organize Queries into folders - Group the queries according to your model</a:t>
            </a:r>
          </a:p>
          <a:p>
            <a:pPr marL="800100" lvl="1" indent="-342900">
              <a:buAutoNum type="arabicPeriod"/>
            </a:pPr>
            <a:r>
              <a:rPr lang="en-US" dirty="0">
                <a:ln w="0"/>
              </a:rPr>
              <a:t>Create Dimensions Queries folder </a:t>
            </a:r>
          </a:p>
          <a:p>
            <a:pPr marL="1257300" lvl="2" indent="-342900">
              <a:buAutoNum type="arabicPeriod"/>
            </a:pPr>
            <a:r>
              <a:rPr lang="en-US" dirty="0">
                <a:ln w="0"/>
              </a:rPr>
              <a:t>Move all the dimension tables to this folder using drag and drop</a:t>
            </a:r>
          </a:p>
          <a:p>
            <a:pPr marL="800100" lvl="1" indent="-342900">
              <a:buAutoNum type="arabicPeriod"/>
            </a:pPr>
            <a:r>
              <a:rPr lang="en-US" dirty="0">
                <a:ln w="0"/>
              </a:rPr>
              <a:t>Create Fact folder</a:t>
            </a:r>
          </a:p>
          <a:p>
            <a:pPr marL="1257300" lvl="2" indent="-342900">
              <a:buAutoNum type="arabicPeriod"/>
            </a:pPr>
            <a:r>
              <a:rPr lang="en-US" dirty="0">
                <a:ln w="0"/>
              </a:rPr>
              <a:t>Move the fact table into the folder</a:t>
            </a:r>
          </a:p>
          <a:p>
            <a:pPr marL="800100" lvl="1" indent="-342900">
              <a:buAutoNum type="arabicPeriod"/>
            </a:pPr>
            <a:r>
              <a:rPr lang="en-US" dirty="0">
                <a:ln w="0"/>
              </a:rPr>
              <a:t>Create Administrative folder</a:t>
            </a:r>
          </a:p>
          <a:p>
            <a:pPr marL="1257300" lvl="2" indent="-342900">
              <a:buAutoNum type="arabicPeriod"/>
            </a:pPr>
            <a:r>
              <a:rPr lang="en-US" dirty="0">
                <a:ln w="0"/>
              </a:rPr>
              <a:t>Move the change log table to the folder</a:t>
            </a:r>
          </a:p>
          <a:p>
            <a:pPr marL="342900" indent="-342900">
              <a:buAutoNum type="arabicPeriod"/>
            </a:pPr>
            <a:r>
              <a:rPr lang="en-US" dirty="0">
                <a:ln w="0"/>
              </a:rPr>
              <a:t>Change queries names for consistency </a:t>
            </a:r>
          </a:p>
        </p:txBody>
      </p:sp>
    </p:spTree>
    <p:extLst>
      <p:ext uri="{BB962C8B-B14F-4D97-AF65-F5344CB8AC3E}">
        <p14:creationId xmlns:p14="http://schemas.microsoft.com/office/powerpoint/2010/main" val="2889527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A5008-16B2-49A5-98CD-8840D74B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54" y="588989"/>
            <a:ext cx="4000500" cy="1933575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9114" y="2860206"/>
            <a:ext cx="5507976" cy="3664657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0" y="274883"/>
            <a:ext cx="5528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7 – Summary Lab 1</a:t>
            </a:r>
          </a:p>
          <a:p>
            <a:endParaRPr lang="en-US" dirty="0"/>
          </a:p>
          <a:p>
            <a:r>
              <a:rPr lang="en-US" dirty="0"/>
              <a:t>Objective: Create Data Visualization</a:t>
            </a:r>
          </a:p>
          <a:p>
            <a:r>
              <a:rPr lang="en-US" dirty="0"/>
              <a:t>Create data visualizations for the data you have shaped and modeled. </a:t>
            </a:r>
          </a:p>
          <a:p>
            <a:endParaRPr lang="en-US" dirty="0"/>
          </a:p>
          <a:p>
            <a:r>
              <a:rPr lang="en-US" dirty="0"/>
              <a:t>Include a table visualization showing total units sold in the Youth segment, and all other segments; by Campaign Device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274883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6 Lab 2: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316F3-3BB8-4EBF-8201-DD2F1352C893}"/>
              </a:ext>
            </a:extLst>
          </p:cNvPr>
          <p:cNvSpPr/>
          <p:nvPr/>
        </p:nvSpPr>
        <p:spPr>
          <a:xfrm>
            <a:off x="6346671" y="3411266"/>
            <a:ext cx="5341650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Select </a:t>
            </a:r>
            <a:r>
              <a:rPr lang="en-US" sz="1400" b="1" dirty="0">
                <a:ln w="0"/>
              </a:rPr>
              <a:t>Sales</a:t>
            </a:r>
            <a:r>
              <a:rPr lang="en-US" sz="1400" dirty="0">
                <a:ln w="0"/>
              </a:rPr>
              <a:t> Table. From the ribbon select </a:t>
            </a:r>
            <a:r>
              <a:rPr lang="en-US" sz="1400" b="1" dirty="0">
                <a:ln w="0"/>
              </a:rPr>
              <a:t>Modeling -&gt;</a:t>
            </a:r>
            <a:r>
              <a:rPr lang="en-US" sz="1400" dirty="0">
                <a:ln w="0"/>
              </a:rPr>
              <a:t> </a:t>
            </a:r>
            <a:r>
              <a:rPr lang="en-US" sz="1400" b="1" dirty="0">
                <a:ln w="0"/>
              </a:rPr>
              <a:t>New Measure</a:t>
            </a:r>
            <a:r>
              <a:rPr lang="en-US" sz="1400" dirty="0">
                <a:ln w="0"/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Create 3 measures:</a:t>
            </a:r>
          </a:p>
          <a:p>
            <a:pPr lvl="1"/>
            <a:r>
              <a:rPr lang="en-US" sz="1050" i="1" dirty="0">
                <a:ln w="0"/>
              </a:rPr>
              <a:t>Youth Units Sold = CALCULATE([Total Units Sold],FILTER(</a:t>
            </a:r>
            <a:r>
              <a:rPr lang="en-US" sz="1050" i="1" dirty="0" err="1">
                <a:ln w="0"/>
              </a:rPr>
              <a:t>ProductDim,ProductDim</a:t>
            </a:r>
            <a:r>
              <a:rPr lang="en-US" sz="1050" i="1" dirty="0">
                <a:ln w="0"/>
              </a:rPr>
              <a:t>[Segment]="Youth"))</a:t>
            </a:r>
          </a:p>
          <a:p>
            <a:pPr lvl="1"/>
            <a:endParaRPr lang="en-US" sz="1050" i="1" dirty="0">
              <a:ln w="0"/>
            </a:endParaRPr>
          </a:p>
          <a:p>
            <a:r>
              <a:rPr lang="en-US" sz="1050" i="1" dirty="0">
                <a:ln w="0"/>
              </a:rPr>
              <a:t>	Accessory Units Sold = CALCULATE([Total Units 	Sold],FILTER(</a:t>
            </a:r>
            <a:r>
              <a:rPr lang="en-US" sz="1050" i="1" dirty="0" err="1">
                <a:ln w="0"/>
              </a:rPr>
              <a:t>ProductDim,ProductDim</a:t>
            </a:r>
            <a:r>
              <a:rPr lang="en-US" sz="1050" i="1" dirty="0">
                <a:ln w="0"/>
              </a:rPr>
              <a:t>[Segment]="Accessory"))</a:t>
            </a:r>
          </a:p>
          <a:p>
            <a:pPr lvl="1"/>
            <a:endParaRPr lang="en-US" sz="1050" i="1" dirty="0">
              <a:ln w="0"/>
            </a:endParaRPr>
          </a:p>
          <a:p>
            <a:r>
              <a:rPr lang="en-US" sz="1050" i="1" dirty="0">
                <a:ln w="0"/>
              </a:rPr>
              <a:t>	Rest of Company Units Sold = CALCULATE([Total Units 	Sold],FILTER(ALL(</a:t>
            </a:r>
            <a:r>
              <a:rPr lang="en-US" sz="1050" i="1" dirty="0" err="1">
                <a:ln w="0"/>
              </a:rPr>
              <a:t>ProductDim</a:t>
            </a:r>
            <a:r>
              <a:rPr lang="en-US" sz="1050" i="1" dirty="0">
                <a:ln w="0"/>
              </a:rPr>
              <a:t>),AND(</a:t>
            </a:r>
            <a:r>
              <a:rPr lang="en-US" sz="1050" i="1" dirty="0" err="1">
                <a:ln w="0"/>
              </a:rPr>
              <a:t>ProductDim</a:t>
            </a:r>
            <a:r>
              <a:rPr lang="en-US" sz="1050" i="1" dirty="0">
                <a:ln w="0"/>
              </a:rPr>
              <a:t>[Segment]&lt;&gt;"</a:t>
            </a:r>
            <a:r>
              <a:rPr lang="en-US" sz="1050" i="1" dirty="0" err="1">
                <a:ln w="0"/>
              </a:rPr>
              <a:t>Accessory",Prod</a:t>
            </a:r>
            <a:r>
              <a:rPr lang="en-US" sz="1050" i="1" dirty="0">
                <a:ln w="0"/>
              </a:rPr>
              <a:t>	</a:t>
            </a:r>
            <a:r>
              <a:rPr lang="en-US" sz="1050" i="1" dirty="0" err="1">
                <a:ln w="0"/>
              </a:rPr>
              <a:t>uctDim</a:t>
            </a:r>
            <a:r>
              <a:rPr lang="en-US" sz="1050" i="1" dirty="0">
                <a:ln w="0"/>
              </a:rPr>
              <a:t>[Segment]&lt;&gt;"Youth"))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From the ribbon select</a:t>
            </a:r>
            <a:r>
              <a:rPr lang="en-US" sz="1400" b="1" dirty="0">
                <a:ln w="0"/>
              </a:rPr>
              <a:t> Format -&gt; Whole Number and Comma </a:t>
            </a:r>
            <a:r>
              <a:rPr lang="en-US" sz="1400" dirty="0">
                <a:ln w="0"/>
              </a:rPr>
              <a:t>to format the measure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n w="0"/>
              </a:rPr>
              <a:t>Add a table visual and drag </a:t>
            </a:r>
            <a:r>
              <a:rPr lang="en-US" sz="1400" b="1" dirty="0" err="1">
                <a:ln w="0"/>
              </a:rPr>
              <a:t>CampaignDim</a:t>
            </a:r>
            <a:r>
              <a:rPr lang="en-US" sz="1400" b="1" dirty="0">
                <a:ln w="0"/>
              </a:rPr>
              <a:t> -&gt; Device</a:t>
            </a:r>
            <a:r>
              <a:rPr lang="en-US" sz="1400" dirty="0">
                <a:ln w="0"/>
              </a:rPr>
              <a:t> and the </a:t>
            </a:r>
            <a:r>
              <a:rPr lang="en-US" sz="1400" b="1" dirty="0">
                <a:ln w="0"/>
              </a:rPr>
              <a:t>3 newly created measures</a:t>
            </a:r>
          </a:p>
        </p:txBody>
      </p:sp>
    </p:spTree>
    <p:extLst>
      <p:ext uri="{BB962C8B-B14F-4D97-AF65-F5344CB8AC3E}">
        <p14:creationId xmlns:p14="http://schemas.microsoft.com/office/powerpoint/2010/main" val="14560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9114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0" y="274883"/>
            <a:ext cx="5528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7 – Summary Lab 2</a:t>
            </a:r>
          </a:p>
          <a:p>
            <a:r>
              <a:rPr lang="en-US" dirty="0"/>
              <a:t>Best Practice </a:t>
            </a:r>
          </a:p>
          <a:p>
            <a:endParaRPr lang="en-US" dirty="0"/>
          </a:p>
          <a:p>
            <a:r>
              <a:rPr lang="en-US" dirty="0"/>
              <a:t>Objective: Create Data Visualization</a:t>
            </a:r>
          </a:p>
          <a:p>
            <a:r>
              <a:rPr lang="en-US" dirty="0"/>
              <a:t>Include a line chart showing total units sold in Youth and Accessory Segments by month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274883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7 Lab 2: Line 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316F3-3BB8-4EBF-8201-DD2F1352C893}"/>
              </a:ext>
            </a:extLst>
          </p:cNvPr>
          <p:cNvSpPr/>
          <p:nvPr/>
        </p:nvSpPr>
        <p:spPr>
          <a:xfrm>
            <a:off x="6276743" y="3822485"/>
            <a:ext cx="534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n w="0"/>
              </a:rPr>
              <a:t>Select Line Chart visual.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 w="0"/>
              </a:rPr>
              <a:t>Select Date hierarchy from Date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n w="0"/>
              </a:rPr>
              <a:t>Select Youth Units Sold and Accessory Units sold measures</a:t>
            </a:r>
            <a:endParaRPr lang="en-US" sz="2400" dirty="0">
              <a:ln w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279C3-3F49-49A5-A237-2D0DD430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55" y="594638"/>
            <a:ext cx="40100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0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9114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0" y="274883"/>
            <a:ext cx="5528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7 – Summary Lab 3</a:t>
            </a:r>
          </a:p>
          <a:p>
            <a:endParaRPr lang="en-US" dirty="0"/>
          </a:p>
          <a:p>
            <a:r>
              <a:rPr lang="en-US" dirty="0"/>
              <a:t>Objective: Create Data Visualization</a:t>
            </a:r>
          </a:p>
          <a:p>
            <a:r>
              <a:rPr lang="en-US" dirty="0"/>
              <a:t>Use the Unit Cost and Unit Price from </a:t>
            </a:r>
            <a:r>
              <a:rPr lang="en-US" dirty="0" err="1"/>
              <a:t>ProductDim</a:t>
            </a:r>
            <a:r>
              <a:rPr lang="en-US" dirty="0"/>
              <a:t> table to calculate Sales Amount, Cost of Goods Sold, Profit and build some visuals around them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274883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7 Lab 3: Your own custom visuals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316F3-3BB8-4EBF-8201-DD2F1352C893}"/>
              </a:ext>
            </a:extLst>
          </p:cNvPr>
          <p:cNvSpPr/>
          <p:nvPr/>
        </p:nvSpPr>
        <p:spPr>
          <a:xfrm>
            <a:off x="6276743" y="3822485"/>
            <a:ext cx="5341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n w="0"/>
              </a:rPr>
              <a:t>Create following measures and use a visual to analyze data.</a:t>
            </a:r>
          </a:p>
          <a:p>
            <a:pPr lvl="2"/>
            <a:r>
              <a:rPr lang="en-US" sz="1050" i="1" dirty="0">
                <a:ln w="0"/>
              </a:rPr>
              <a:t>Sales Amount = SUMX(Sales, Sales[Units] * RELATED(</a:t>
            </a:r>
            <a:r>
              <a:rPr lang="en-US" sz="1050" i="1" dirty="0" err="1">
                <a:ln w="0"/>
              </a:rPr>
              <a:t>ProductDim</a:t>
            </a:r>
            <a:r>
              <a:rPr lang="en-US" sz="1050" i="1" dirty="0">
                <a:ln w="0"/>
              </a:rPr>
              <a:t>[Unit Price])) </a:t>
            </a:r>
          </a:p>
          <a:p>
            <a:pPr lvl="2"/>
            <a:r>
              <a:rPr lang="en-US" sz="1050" i="1" dirty="0">
                <a:ln w="0"/>
              </a:rPr>
              <a:t>COGS = SUMX(Sales, Sales[Units] * RELATED(</a:t>
            </a:r>
            <a:r>
              <a:rPr lang="en-US" sz="1050" i="1" dirty="0" err="1">
                <a:ln w="0"/>
              </a:rPr>
              <a:t>ProductDim</a:t>
            </a:r>
            <a:r>
              <a:rPr lang="en-US" sz="1050" i="1" dirty="0">
                <a:ln w="0"/>
              </a:rPr>
              <a:t>[Unit Cost])) </a:t>
            </a:r>
          </a:p>
          <a:p>
            <a:pPr lvl="2"/>
            <a:r>
              <a:rPr lang="en-US" sz="1050" i="1" dirty="0">
                <a:ln w="0"/>
              </a:rPr>
              <a:t>Profit = SUMX(Sales, Sales[Units] * (RELATED(</a:t>
            </a:r>
            <a:r>
              <a:rPr lang="en-US" sz="1050" i="1" dirty="0" err="1">
                <a:ln w="0"/>
              </a:rPr>
              <a:t>ProductDim</a:t>
            </a:r>
            <a:r>
              <a:rPr lang="en-US" sz="1050" i="1" dirty="0">
                <a:ln w="0"/>
              </a:rPr>
              <a:t>[Unit Price]) - RELATED(</a:t>
            </a:r>
            <a:r>
              <a:rPr lang="en-US" sz="1050" i="1" dirty="0" err="1">
                <a:ln w="0"/>
              </a:rPr>
              <a:t>ProductDim</a:t>
            </a:r>
            <a:r>
              <a:rPr lang="en-US" sz="1050" i="1" dirty="0">
                <a:ln w="0"/>
              </a:rPr>
              <a:t>[Unit Cost])))</a:t>
            </a:r>
          </a:p>
        </p:txBody>
      </p:sp>
    </p:spTree>
    <p:extLst>
      <p:ext uri="{BB962C8B-B14F-4D97-AF65-F5344CB8AC3E}">
        <p14:creationId xmlns:p14="http://schemas.microsoft.com/office/powerpoint/2010/main" val="18193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>
          <a:xfrm>
            <a:off x="5203773" y="3604233"/>
            <a:ext cx="6723186" cy="1927667"/>
          </a:xfrm>
          <a:prstGeom prst="rect">
            <a:avLst/>
          </a:prstGeom>
        </p:spPr>
        <p:txBody>
          <a:bodyPr vert="horz" wrap="square" lIns="179285" tIns="89642" rIns="179285" bIns="89642" rtlCol="0">
            <a:sp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82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63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745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spcBef>
                <a:spcPct val="0"/>
              </a:spcBef>
            </a:pPr>
            <a:r>
              <a:rPr lang="en-US" sz="2353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  <a:latin typeface="+mn-lt"/>
              </a:rPr>
              <a:t>From your PC, Tablet or Phone, visit </a:t>
            </a:r>
          </a:p>
          <a:p>
            <a:pPr defTabSz="914367">
              <a:spcBef>
                <a:spcPct val="0"/>
              </a:spcBef>
            </a:pPr>
            <a:r>
              <a:rPr lang="en-CA" sz="3200" u="sng" dirty="0">
                <a:hlinkClick r:id="rId3"/>
              </a:rPr>
              <a:t>http://aka.ms/AnalyticsAirliftSurvey</a:t>
            </a:r>
            <a:r>
              <a:rPr lang="en-CA" sz="3200" dirty="0"/>
              <a:t>  </a:t>
            </a:r>
          </a:p>
          <a:p>
            <a:pPr defTabSz="914367">
              <a:spcBef>
                <a:spcPct val="0"/>
              </a:spcBef>
            </a:pPr>
            <a:r>
              <a:rPr lang="en-US" sz="2353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  <a:latin typeface="+mn-lt"/>
                <a:hlinkClick r:id="rId4"/>
              </a:rPr>
              <a:t>https://aka.ms/AnalyticsAirliftPBI</a:t>
            </a:r>
            <a:r>
              <a:rPr lang="en-US" sz="2353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  <a:latin typeface="+mn-lt"/>
              </a:rPr>
              <a:t> </a:t>
            </a:r>
          </a:p>
          <a:p>
            <a:pPr defTabSz="914367">
              <a:spcBef>
                <a:spcPct val="0"/>
              </a:spcBef>
            </a:pPr>
            <a:r>
              <a:rPr lang="en-US" sz="2353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  <a:latin typeface="+mn-lt"/>
              </a:rPr>
              <a:t>to fill out event evaluations.</a:t>
            </a:r>
          </a:p>
          <a:p>
            <a:pPr defTabSz="914367">
              <a:spcBef>
                <a:spcPct val="0"/>
              </a:spcBef>
            </a:pPr>
            <a:endParaRPr lang="en-US" sz="2353" dirty="0">
              <a:gradFill>
                <a:gsLst>
                  <a:gs pos="24779">
                    <a:srgbClr val="292929"/>
                  </a:gs>
                  <a:gs pos="52000">
                    <a:srgbClr val="292929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203773" y="485646"/>
            <a:ext cx="6650804" cy="1255182"/>
          </a:xfrm>
          <a:prstGeom prst="rect">
            <a:avLst/>
          </a:prstGeom>
        </p:spPr>
        <p:txBody>
          <a:bodyPr lIns="179285" tIns="143428" rIns="179285" bIns="143428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313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</a:rPr>
              <a:t>Event Evaluation</a:t>
            </a:r>
            <a:endParaRPr sz="4313" dirty="0">
              <a:gradFill>
                <a:gsLst>
                  <a:gs pos="24779">
                    <a:srgbClr val="292929"/>
                  </a:gs>
                  <a:gs pos="52000">
                    <a:srgbClr val="292929"/>
                  </a:gs>
                </a:gsLst>
                <a:lin ang="5400000" scaled="1"/>
              </a:gradFill>
            </a:endParaRPr>
          </a:p>
          <a:p>
            <a:pPr>
              <a:lnSpc>
                <a:spcPct val="80000"/>
              </a:lnSpc>
            </a:pPr>
            <a:r>
              <a:rPr lang="en-US" sz="3529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</a:rPr>
              <a:t>Your feedback is important to us!</a:t>
            </a:r>
            <a:endParaRPr sz="3921" dirty="0">
              <a:gradFill>
                <a:gsLst>
                  <a:gs pos="24779">
                    <a:srgbClr val="292929"/>
                  </a:gs>
                  <a:gs pos="52000">
                    <a:srgbClr val="292929"/>
                  </a:gs>
                </a:gsLst>
                <a:lin ang="5400000" scaled="1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r="61035"/>
          <a:stretch/>
        </p:blipFill>
        <p:spPr>
          <a:xfrm>
            <a:off x="3521" y="487"/>
            <a:ext cx="4747844" cy="6857027"/>
          </a:xfrm>
          <a:prstGeom prst="rect">
            <a:avLst/>
          </a:prstGeom>
        </p:spPr>
      </p:pic>
      <p:sp>
        <p:nvSpPr>
          <p:cNvPr id="12" name="laptop"/>
          <p:cNvSpPr>
            <a:spLocks noChangeAspect="1" noEditPoints="1"/>
          </p:cNvSpPr>
          <p:nvPr userDrawn="1"/>
        </p:nvSpPr>
        <p:spPr bwMode="auto">
          <a:xfrm>
            <a:off x="5415905" y="2291527"/>
            <a:ext cx="1389690" cy="827324"/>
          </a:xfrm>
          <a:custGeom>
            <a:avLst/>
            <a:gdLst>
              <a:gd name="T0" fmla="*/ 212 w 257"/>
              <a:gd name="T1" fmla="*/ 107 h 153"/>
              <a:gd name="T2" fmla="*/ 43 w 257"/>
              <a:gd name="T3" fmla="*/ 107 h 153"/>
              <a:gd name="T4" fmla="*/ 43 w 257"/>
              <a:gd name="T5" fmla="*/ 0 h 153"/>
              <a:gd name="T6" fmla="*/ 212 w 257"/>
              <a:gd name="T7" fmla="*/ 0 h 153"/>
              <a:gd name="T8" fmla="*/ 212 w 257"/>
              <a:gd name="T9" fmla="*/ 107 h 153"/>
              <a:gd name="T10" fmla="*/ 43 w 257"/>
              <a:gd name="T11" fmla="*/ 107 h 153"/>
              <a:gd name="T12" fmla="*/ 0 w 257"/>
              <a:gd name="T13" fmla="*/ 153 h 153"/>
              <a:gd name="T14" fmla="*/ 257 w 257"/>
              <a:gd name="T15" fmla="*/ 153 h 153"/>
              <a:gd name="T16" fmla="*/ 212 w 257"/>
              <a:gd name="T17" fmla="*/ 10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" h="153">
                <a:moveTo>
                  <a:pt x="212" y="107"/>
                </a:moveTo>
                <a:lnTo>
                  <a:pt x="43" y="107"/>
                </a:lnTo>
                <a:lnTo>
                  <a:pt x="43" y="0"/>
                </a:lnTo>
                <a:lnTo>
                  <a:pt x="212" y="0"/>
                </a:lnTo>
                <a:lnTo>
                  <a:pt x="212" y="107"/>
                </a:lnTo>
                <a:moveTo>
                  <a:pt x="43" y="107"/>
                </a:moveTo>
                <a:lnTo>
                  <a:pt x="0" y="153"/>
                </a:lnTo>
                <a:lnTo>
                  <a:pt x="257" y="153"/>
                </a:lnTo>
                <a:lnTo>
                  <a:pt x="212" y="107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" name="phone"/>
          <p:cNvSpPr>
            <a:spLocks noChangeAspect="1" noEditPoints="1"/>
          </p:cNvSpPr>
          <p:nvPr userDrawn="1"/>
        </p:nvSpPr>
        <p:spPr bwMode="auto">
          <a:xfrm>
            <a:off x="10794454" y="2345822"/>
            <a:ext cx="463766" cy="742647"/>
          </a:xfrm>
          <a:custGeom>
            <a:avLst/>
            <a:gdLst>
              <a:gd name="T0" fmla="*/ 148 w 148"/>
              <a:gd name="T1" fmla="*/ 112 h 237"/>
              <a:gd name="T2" fmla="*/ 148 w 148"/>
              <a:gd name="T3" fmla="*/ 237 h 237"/>
              <a:gd name="T4" fmla="*/ 0 w 148"/>
              <a:gd name="T5" fmla="*/ 237 h 237"/>
              <a:gd name="T6" fmla="*/ 0 w 148"/>
              <a:gd name="T7" fmla="*/ 0 h 237"/>
              <a:gd name="T8" fmla="*/ 148 w 148"/>
              <a:gd name="T9" fmla="*/ 0 h 237"/>
              <a:gd name="T10" fmla="*/ 148 w 148"/>
              <a:gd name="T11" fmla="*/ 112 h 237"/>
              <a:gd name="T12" fmla="*/ 0 w 148"/>
              <a:gd name="T13" fmla="*/ 29 h 237"/>
              <a:gd name="T14" fmla="*/ 148 w 148"/>
              <a:gd name="T15" fmla="*/ 29 h 237"/>
              <a:gd name="T16" fmla="*/ 0 w 148"/>
              <a:gd name="T17" fmla="*/ 172 h 237"/>
              <a:gd name="T18" fmla="*/ 148 w 148"/>
              <a:gd name="T19" fmla="*/ 172 h 237"/>
              <a:gd name="T20" fmla="*/ 66 w 148"/>
              <a:gd name="T21" fmla="*/ 204 h 237"/>
              <a:gd name="T22" fmla="*/ 82 w 148"/>
              <a:gd name="T23" fmla="*/ 204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" h="237">
                <a:moveTo>
                  <a:pt x="148" y="112"/>
                </a:moveTo>
                <a:lnTo>
                  <a:pt x="148" y="237"/>
                </a:lnTo>
                <a:lnTo>
                  <a:pt x="0" y="237"/>
                </a:lnTo>
                <a:lnTo>
                  <a:pt x="0" y="0"/>
                </a:lnTo>
                <a:lnTo>
                  <a:pt x="148" y="0"/>
                </a:lnTo>
                <a:lnTo>
                  <a:pt x="148" y="112"/>
                </a:lnTo>
                <a:moveTo>
                  <a:pt x="0" y="29"/>
                </a:moveTo>
                <a:lnTo>
                  <a:pt x="148" y="29"/>
                </a:lnTo>
                <a:moveTo>
                  <a:pt x="0" y="172"/>
                </a:moveTo>
                <a:lnTo>
                  <a:pt x="148" y="172"/>
                </a:lnTo>
                <a:moveTo>
                  <a:pt x="66" y="204"/>
                </a:moveTo>
                <a:lnTo>
                  <a:pt x="82" y="204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4" name="tablet_2"/>
          <p:cNvSpPr>
            <a:spLocks noChangeAspect="1" noEditPoints="1"/>
          </p:cNvSpPr>
          <p:nvPr userDrawn="1"/>
        </p:nvSpPr>
        <p:spPr bwMode="auto">
          <a:xfrm>
            <a:off x="8251783" y="2315550"/>
            <a:ext cx="1096486" cy="803187"/>
          </a:xfrm>
          <a:custGeom>
            <a:avLst/>
            <a:gdLst>
              <a:gd name="T0" fmla="*/ 243 w 243"/>
              <a:gd name="T1" fmla="*/ 83 h 178"/>
              <a:gd name="T2" fmla="*/ 243 w 243"/>
              <a:gd name="T3" fmla="*/ 178 h 178"/>
              <a:gd name="T4" fmla="*/ 0 w 243"/>
              <a:gd name="T5" fmla="*/ 178 h 178"/>
              <a:gd name="T6" fmla="*/ 0 w 243"/>
              <a:gd name="T7" fmla="*/ 0 h 178"/>
              <a:gd name="T8" fmla="*/ 243 w 243"/>
              <a:gd name="T9" fmla="*/ 0 h 178"/>
              <a:gd name="T10" fmla="*/ 243 w 243"/>
              <a:gd name="T11" fmla="*/ 83 h 178"/>
              <a:gd name="T12" fmla="*/ 113 w 243"/>
              <a:gd name="T13" fmla="*/ 147 h 178"/>
              <a:gd name="T14" fmla="*/ 129 w 243"/>
              <a:gd name="T15" fmla="*/ 14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" h="178">
                <a:moveTo>
                  <a:pt x="243" y="83"/>
                </a:moveTo>
                <a:lnTo>
                  <a:pt x="243" y="178"/>
                </a:lnTo>
                <a:lnTo>
                  <a:pt x="0" y="178"/>
                </a:lnTo>
                <a:lnTo>
                  <a:pt x="0" y="0"/>
                </a:lnTo>
                <a:lnTo>
                  <a:pt x="243" y="0"/>
                </a:lnTo>
                <a:lnTo>
                  <a:pt x="243" y="83"/>
                </a:lnTo>
                <a:moveTo>
                  <a:pt x="113" y="147"/>
                </a:moveTo>
                <a:lnTo>
                  <a:pt x="129" y="147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0" name="people_23"/>
          <p:cNvSpPr>
            <a:spLocks noChangeAspect="1" noEditPoints="1"/>
          </p:cNvSpPr>
          <p:nvPr/>
        </p:nvSpPr>
        <p:spPr bwMode="auto">
          <a:xfrm>
            <a:off x="1028649" y="2094479"/>
            <a:ext cx="2697588" cy="2669042"/>
          </a:xfrm>
          <a:custGeom>
            <a:avLst/>
            <a:gdLst>
              <a:gd name="T0" fmla="*/ 75 w 275"/>
              <a:gd name="T1" fmla="*/ 34 h 273"/>
              <a:gd name="T2" fmla="*/ 75 w 275"/>
              <a:gd name="T3" fmla="*/ 0 h 273"/>
              <a:gd name="T4" fmla="*/ 275 w 275"/>
              <a:gd name="T5" fmla="*/ 0 h 273"/>
              <a:gd name="T6" fmla="*/ 275 w 275"/>
              <a:gd name="T7" fmla="*/ 125 h 273"/>
              <a:gd name="T8" fmla="*/ 247 w 275"/>
              <a:gd name="T9" fmla="*/ 125 h 273"/>
              <a:gd name="T10" fmla="*/ 203 w 275"/>
              <a:gd name="T11" fmla="*/ 170 h 273"/>
              <a:gd name="T12" fmla="*/ 203 w 275"/>
              <a:gd name="T13" fmla="*/ 127 h 273"/>
              <a:gd name="T14" fmla="*/ 181 w 275"/>
              <a:gd name="T15" fmla="*/ 127 h 273"/>
              <a:gd name="T16" fmla="*/ 92 w 275"/>
              <a:gd name="T17" fmla="*/ 71 h 273"/>
              <a:gd name="T18" fmla="*/ 38 w 275"/>
              <a:gd name="T19" fmla="*/ 126 h 273"/>
              <a:gd name="T20" fmla="*/ 92 w 275"/>
              <a:gd name="T21" fmla="*/ 181 h 273"/>
              <a:gd name="T22" fmla="*/ 147 w 275"/>
              <a:gd name="T23" fmla="*/ 126 h 273"/>
              <a:gd name="T24" fmla="*/ 92 w 275"/>
              <a:gd name="T25" fmla="*/ 71 h 273"/>
              <a:gd name="T26" fmla="*/ 185 w 275"/>
              <a:gd name="T27" fmla="*/ 273 h 273"/>
              <a:gd name="T28" fmla="*/ 92 w 275"/>
              <a:gd name="T29" fmla="*/ 181 h 273"/>
              <a:gd name="T30" fmla="*/ 0 w 275"/>
              <a:gd name="T31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73">
                <a:moveTo>
                  <a:pt x="75" y="34"/>
                </a:moveTo>
                <a:cubicBezTo>
                  <a:pt x="75" y="0"/>
                  <a:pt x="75" y="0"/>
                  <a:pt x="75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75" y="125"/>
                  <a:pt x="275" y="125"/>
                  <a:pt x="275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03" y="170"/>
                  <a:pt x="203" y="170"/>
                  <a:pt x="203" y="170"/>
                </a:cubicBezTo>
                <a:cubicBezTo>
                  <a:pt x="203" y="127"/>
                  <a:pt x="203" y="127"/>
                  <a:pt x="203" y="127"/>
                </a:cubicBezTo>
                <a:cubicBezTo>
                  <a:pt x="181" y="127"/>
                  <a:pt x="181" y="127"/>
                  <a:pt x="181" y="127"/>
                </a:cubicBezTo>
                <a:moveTo>
                  <a:pt x="92" y="71"/>
                </a:moveTo>
                <a:cubicBezTo>
                  <a:pt x="62" y="71"/>
                  <a:pt x="38" y="96"/>
                  <a:pt x="38" y="126"/>
                </a:cubicBezTo>
                <a:cubicBezTo>
                  <a:pt x="38" y="156"/>
                  <a:pt x="62" y="181"/>
                  <a:pt x="92" y="181"/>
                </a:cubicBezTo>
                <a:cubicBezTo>
                  <a:pt x="123" y="181"/>
                  <a:pt x="147" y="156"/>
                  <a:pt x="147" y="126"/>
                </a:cubicBezTo>
                <a:cubicBezTo>
                  <a:pt x="147" y="96"/>
                  <a:pt x="123" y="71"/>
                  <a:pt x="92" y="71"/>
                </a:cubicBezTo>
                <a:close/>
                <a:moveTo>
                  <a:pt x="185" y="273"/>
                </a:moveTo>
                <a:cubicBezTo>
                  <a:pt x="185" y="222"/>
                  <a:pt x="144" y="181"/>
                  <a:pt x="92" y="181"/>
                </a:cubicBezTo>
                <a:cubicBezTo>
                  <a:pt x="41" y="181"/>
                  <a:pt x="0" y="222"/>
                  <a:pt x="0" y="273"/>
                </a:cubicBezTo>
              </a:path>
            </a:pathLst>
          </a:custGeom>
          <a:noFill/>
          <a:ln w="317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867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>
          <a:xfrm>
            <a:off x="5203773" y="1486746"/>
            <a:ext cx="6762519" cy="3249695"/>
          </a:xfrm>
          <a:prstGeom prst="rect">
            <a:avLst/>
          </a:prstGeom>
        </p:spPr>
        <p:txBody>
          <a:bodyPr vert="horz" wrap="square" lIns="179285" tIns="89642" rIns="179285" bIns="89642" rtlCol="0">
            <a:sp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4000" kern="1200" spc="0" baseline="0"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582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163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745" marR="0" indent="0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spcBef>
                <a:spcPct val="0"/>
              </a:spcBef>
            </a:pPr>
            <a:r>
              <a:rPr lang="en-US" sz="2745" dirty="0">
                <a:solidFill>
                  <a:srgbClr val="000000"/>
                </a:solidFill>
                <a:latin typeface="+mn-lt"/>
              </a:rPr>
              <a:t>Join the Power BI Community </a:t>
            </a:r>
          </a:p>
          <a:p>
            <a:pPr defTabSz="914367">
              <a:spcBef>
                <a:spcPct val="0"/>
              </a:spcBef>
            </a:pPr>
            <a:r>
              <a:rPr lang="en-US" sz="2745" dirty="0">
                <a:solidFill>
                  <a:srgbClr val="000000"/>
                </a:solidFill>
                <a:latin typeface="+mn-lt"/>
              </a:rPr>
              <a:t>Event Hashtag: #</a:t>
            </a:r>
            <a:r>
              <a:rPr lang="en-US" sz="2745" dirty="0" err="1">
                <a:solidFill>
                  <a:srgbClr val="000000"/>
                </a:solidFill>
                <a:latin typeface="+mn-lt"/>
              </a:rPr>
              <a:t>AnalyticsAirlift</a:t>
            </a:r>
            <a:endParaRPr lang="en-US" sz="2745" dirty="0">
              <a:solidFill>
                <a:srgbClr val="000000"/>
              </a:solidFill>
              <a:latin typeface="+mn-lt"/>
            </a:endParaRPr>
          </a:p>
          <a:p>
            <a:pPr defTabSz="914367">
              <a:spcBef>
                <a:spcPct val="0"/>
              </a:spcBef>
            </a:pPr>
            <a:r>
              <a:rPr lang="en-US" sz="2800" dirty="0">
                <a:hlinkClick r:id="rId3"/>
              </a:rPr>
              <a:t>https://community.powerbi.com/</a:t>
            </a:r>
            <a:r>
              <a:rPr lang="en-US" sz="2800" dirty="0"/>
              <a:t> </a:t>
            </a:r>
            <a:endParaRPr lang="en-US" sz="2745" dirty="0">
              <a:solidFill>
                <a:schemeClr val="tx1"/>
              </a:solidFill>
              <a:latin typeface="+mn-lt"/>
            </a:endParaRPr>
          </a:p>
          <a:p>
            <a:pPr defTabSz="914367">
              <a:spcBef>
                <a:spcPct val="0"/>
              </a:spcBef>
            </a:pPr>
            <a:endParaRPr lang="en-US" sz="2745" dirty="0">
              <a:solidFill>
                <a:srgbClr val="000000"/>
              </a:solidFill>
              <a:latin typeface="+mn-lt"/>
            </a:endParaRPr>
          </a:p>
          <a:p>
            <a:pPr defTabSz="914367">
              <a:spcBef>
                <a:spcPct val="0"/>
              </a:spcBef>
            </a:pPr>
            <a:r>
              <a:rPr lang="en-US" sz="2745" dirty="0">
                <a:solidFill>
                  <a:srgbClr val="000000"/>
                </a:solidFill>
                <a:latin typeface="+mn-lt"/>
              </a:rPr>
              <a:t>Follow us on:</a:t>
            </a:r>
          </a:p>
          <a:p>
            <a:pPr marL="448193" lvl="1" indent="-448193" defTabSz="914225">
              <a:spcAft>
                <a:spcPts val="1765"/>
              </a:spcAft>
              <a:buFont typeface="Arial" panose="020B0604020202020204" pitchFamily="34" charset="0"/>
              <a:buChar char="•"/>
            </a:pPr>
            <a:r>
              <a:rPr lang="en-US" sz="2745" dirty="0">
                <a:solidFill>
                  <a:schemeClr val="tx2"/>
                </a:solidFill>
              </a:rPr>
              <a:t>Twitter: </a:t>
            </a:r>
            <a:r>
              <a:rPr lang="en-US" sz="2745" dirty="0">
                <a:solidFill>
                  <a:srgbClr val="000000"/>
                </a:solidFill>
              </a:rPr>
              <a:t>@</a:t>
            </a:r>
            <a:r>
              <a:rPr lang="en-US" sz="2745" dirty="0" err="1">
                <a:solidFill>
                  <a:srgbClr val="000000"/>
                </a:solidFill>
              </a:rPr>
              <a:t>MSPowerBI</a:t>
            </a:r>
            <a:endParaRPr lang="en-US" sz="2745" dirty="0">
              <a:solidFill>
                <a:srgbClr val="000000"/>
              </a:solidFill>
            </a:endParaRPr>
          </a:p>
          <a:p>
            <a:pPr marL="448193" lvl="1" indent="-448193" defTabSz="914225">
              <a:spcAft>
                <a:spcPts val="1765"/>
              </a:spcAft>
              <a:buFont typeface="Arial" panose="020B0604020202020204" pitchFamily="34" charset="0"/>
              <a:buChar char="•"/>
              <a:defRPr/>
            </a:pPr>
            <a:r>
              <a:rPr lang="en-US" sz="2745" dirty="0">
                <a:solidFill>
                  <a:schemeClr val="tx2"/>
                </a:solidFill>
              </a:rPr>
              <a:t>Facebook: </a:t>
            </a:r>
            <a:r>
              <a:rPr lang="en-US" sz="2745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203773" y="485646"/>
            <a:ext cx="6650804" cy="833974"/>
          </a:xfrm>
          <a:prstGeom prst="rect">
            <a:avLst/>
          </a:prstGeom>
        </p:spPr>
        <p:txBody>
          <a:bodyPr lIns="179285" tIns="143428" rIns="179285" bIns="143428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313" dirty="0">
                <a:gradFill>
                  <a:gsLst>
                    <a:gs pos="24779">
                      <a:srgbClr val="292929"/>
                    </a:gs>
                    <a:gs pos="52000">
                      <a:srgbClr val="292929"/>
                    </a:gs>
                  </a:gsLst>
                  <a:lin ang="5400000" scaled="1"/>
                </a:gradFill>
              </a:rPr>
              <a:t>Get Involved on Social</a:t>
            </a:r>
            <a:endParaRPr sz="4313" dirty="0">
              <a:gradFill>
                <a:gsLst>
                  <a:gs pos="24779">
                    <a:srgbClr val="292929"/>
                  </a:gs>
                  <a:gs pos="52000">
                    <a:srgbClr val="292929"/>
                  </a:gs>
                </a:gsLst>
                <a:lin ang="5400000" scaled="1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61035"/>
          <a:stretch/>
        </p:blipFill>
        <p:spPr>
          <a:xfrm>
            <a:off x="3521" y="487"/>
            <a:ext cx="4747844" cy="685702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2F00F7-4360-4721-A2EA-76828BDDD746}"/>
              </a:ext>
            </a:extLst>
          </p:cNvPr>
          <p:cNvCxnSpPr/>
          <p:nvPr/>
        </p:nvCxnSpPr>
        <p:spPr>
          <a:xfrm flipH="1">
            <a:off x="1613876" y="2308469"/>
            <a:ext cx="373510" cy="2016956"/>
          </a:xfrm>
          <a:prstGeom prst="line">
            <a:avLst/>
          </a:prstGeom>
          <a:ln w="2857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0E614B-E02C-48A0-8CC3-69DCB3670D28}"/>
              </a:ext>
            </a:extLst>
          </p:cNvPr>
          <p:cNvCxnSpPr/>
          <p:nvPr/>
        </p:nvCxnSpPr>
        <p:spPr>
          <a:xfrm flipH="1">
            <a:off x="2642134" y="2308469"/>
            <a:ext cx="373510" cy="2016956"/>
          </a:xfrm>
          <a:prstGeom prst="line">
            <a:avLst/>
          </a:prstGeom>
          <a:ln w="2857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9C4CE5-F4A1-4258-86A0-F7584D49CA9F}"/>
              </a:ext>
            </a:extLst>
          </p:cNvPr>
          <p:cNvCxnSpPr>
            <a:cxnSpLocks/>
          </p:cNvCxnSpPr>
          <p:nvPr/>
        </p:nvCxnSpPr>
        <p:spPr>
          <a:xfrm flipH="1">
            <a:off x="1389770" y="2906086"/>
            <a:ext cx="2016956" cy="0"/>
          </a:xfrm>
          <a:prstGeom prst="line">
            <a:avLst/>
          </a:prstGeom>
          <a:ln w="2857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8CA48E-A322-4B41-B01B-9D760FDA23C4}"/>
              </a:ext>
            </a:extLst>
          </p:cNvPr>
          <p:cNvCxnSpPr>
            <a:cxnSpLocks/>
          </p:cNvCxnSpPr>
          <p:nvPr/>
        </p:nvCxnSpPr>
        <p:spPr>
          <a:xfrm flipH="1">
            <a:off x="1240366" y="3727808"/>
            <a:ext cx="2016956" cy="0"/>
          </a:xfrm>
          <a:prstGeom prst="line">
            <a:avLst/>
          </a:prstGeom>
          <a:ln w="2857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r>
                <a:rPr lang="en-US" sz="1400" dirty="0">
                  <a:ln w="0"/>
                </a:rPr>
                <a:t>VERSION CHECK!!</a:t>
              </a:r>
            </a:p>
            <a:p>
              <a:r>
                <a:rPr lang="en-US" sz="1400" dirty="0">
                  <a:ln w="0"/>
                </a:rPr>
                <a:t>Objective: Import multiple worksheets from an Excel file in one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Get</a:t>
              </a:r>
              <a:r>
                <a:rPr lang="en-US" sz="1400" dirty="0">
                  <a:ln w="0"/>
                  <a:latin typeface="+mj-lt"/>
                </a:rPr>
                <a:t> Data &gt; from Excel </a:t>
              </a:r>
            </a:p>
            <a:p>
              <a:pPr lvl="1"/>
              <a:r>
                <a:rPr lang="en-US" sz="1400" dirty="0">
                  <a:ln w="0"/>
                  <a:latin typeface="+mj-lt"/>
                </a:rPr>
                <a:t>C:\Power </a:t>
              </a:r>
              <a:r>
                <a:rPr lang="en-US" sz="1400" dirty="0" err="1">
                  <a:ln w="0"/>
                  <a:latin typeface="+mj-lt"/>
                </a:rPr>
                <a:t>BI_Adv_M</a:t>
              </a:r>
              <a:r>
                <a:rPr lang="en-US" sz="1400" dirty="0">
                  <a:ln w="0"/>
                  <a:latin typeface="+mj-lt"/>
                </a:rPr>
                <a:t>\VansArsdel_Actuals.xlsx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  <a:latin typeface="+mj-lt"/>
                </a:rPr>
                <a:t>Select</a:t>
              </a:r>
              <a:r>
                <a:rPr lang="en-US" sz="1400" dirty="0">
                  <a:ln w="0"/>
                  <a:latin typeface="+mj-lt"/>
                </a:rPr>
                <a:t> the following Tables (All but </a:t>
              </a:r>
              <a:r>
                <a:rPr lang="en-US" sz="1400" dirty="0" err="1">
                  <a:ln w="0"/>
                  <a:latin typeface="+mj-lt"/>
                </a:rPr>
                <a:t>CustomerDim</a:t>
              </a:r>
              <a:r>
                <a:rPr lang="en-US" sz="1400" dirty="0">
                  <a:ln w="0"/>
                  <a:latin typeface="+mj-lt"/>
                </a:rPr>
                <a:t>):</a:t>
              </a:r>
            </a:p>
            <a:p>
              <a:pPr marL="742950" lvl="1" indent="-285750">
                <a:buFont typeface="+mj-lt"/>
                <a:buAutoNum type="alphaLcParenR"/>
              </a:pPr>
              <a:r>
                <a:rPr lang="en-US" sz="1400" dirty="0" err="1">
                  <a:ln w="0"/>
                  <a:latin typeface="+mj-lt"/>
                </a:rPr>
                <a:t>CampaignDim</a:t>
              </a:r>
              <a:endParaRPr lang="en-US" sz="1400" dirty="0">
                <a:ln w="0"/>
                <a:latin typeface="+mj-lt"/>
              </a:endParaRPr>
            </a:p>
            <a:p>
              <a:pPr marL="742950" lvl="1" indent="-285750">
                <a:buFont typeface="+mj-lt"/>
                <a:buAutoNum type="alphaLcParenR"/>
              </a:pPr>
              <a:r>
                <a:rPr lang="en-US" sz="1400" dirty="0" err="1">
                  <a:ln w="0"/>
                  <a:latin typeface="+mj-lt"/>
                </a:rPr>
                <a:t>GeoDim</a:t>
              </a:r>
              <a:endParaRPr lang="en-US" sz="1400" dirty="0">
                <a:ln w="0"/>
                <a:latin typeface="+mj-lt"/>
              </a:endParaRPr>
            </a:p>
            <a:p>
              <a:pPr marL="742950" lvl="1" indent="-285750">
                <a:buFont typeface="+mj-lt"/>
                <a:buAutoNum type="alphaLcParenR"/>
              </a:pPr>
              <a:r>
                <a:rPr lang="en-US" sz="1400" dirty="0" err="1">
                  <a:ln w="0"/>
                  <a:latin typeface="+mj-lt"/>
                </a:rPr>
                <a:t>ProductDim</a:t>
              </a:r>
              <a:endParaRPr lang="en-US" sz="1400" dirty="0">
                <a:ln w="0"/>
                <a:latin typeface="+mj-lt"/>
              </a:endParaRPr>
            </a:p>
            <a:p>
              <a:pPr marL="742950" lvl="1" indent="-285750">
                <a:buFont typeface="+mj-lt"/>
                <a:buAutoNum type="alphaLcParenR"/>
              </a:pPr>
              <a:r>
                <a:rPr lang="en-US" sz="1400" dirty="0" err="1">
                  <a:ln w="0"/>
                  <a:latin typeface="+mj-lt"/>
                </a:rPr>
                <a:t>DateDim</a:t>
              </a:r>
              <a:endParaRPr lang="en-US" sz="1400" dirty="0">
                <a:ln w="0"/>
                <a:latin typeface="+mj-lt"/>
              </a:endParaRPr>
            </a:p>
            <a:p>
              <a:pPr marL="742950" lvl="1" indent="-285750">
                <a:buFont typeface="+mj-lt"/>
                <a:buAutoNum type="alphaLcParenR"/>
              </a:pPr>
              <a:r>
                <a:rPr lang="en-US" sz="1400" dirty="0">
                  <a:ln w="0"/>
                  <a:latin typeface="+mj-lt"/>
                </a:rPr>
                <a:t>Sales</a:t>
              </a:r>
            </a:p>
            <a:p>
              <a:pPr marL="285750" indent="-285750">
                <a:buFont typeface="+mj-lt"/>
                <a:buAutoNum type="arabicPeriod"/>
              </a:pPr>
              <a:r>
                <a:rPr lang="en-US" sz="1400" dirty="0">
                  <a:ln w="0"/>
                  <a:latin typeface="+mj-lt"/>
                </a:rPr>
                <a:t>Before uploading select Transform Data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ln w="0"/>
                  <a:latin typeface="+mj-lt"/>
                </a:rPr>
                <a:t>In </a:t>
              </a:r>
              <a:r>
                <a:rPr lang="en-US" sz="1400" dirty="0" err="1">
                  <a:ln w="0"/>
                  <a:latin typeface="+mj-lt"/>
                </a:rPr>
                <a:t>GeoDim</a:t>
              </a:r>
              <a:r>
                <a:rPr lang="en-US" sz="1400" dirty="0">
                  <a:ln w="0"/>
                  <a:latin typeface="+mj-lt"/>
                </a:rPr>
                <a:t>, </a:t>
              </a:r>
              <a:r>
                <a:rPr lang="en-US" sz="1400" b="1" dirty="0">
                  <a:ln w="0"/>
                  <a:latin typeface="+mj-lt"/>
                </a:rPr>
                <a:t>change </a:t>
              </a:r>
              <a:r>
                <a:rPr lang="en-US" sz="1400" dirty="0">
                  <a:ln w="0"/>
                  <a:latin typeface="+mj-lt"/>
                </a:rPr>
                <a:t>the [ZIP] Data Type to Text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0" y="274320"/>
            <a:ext cx="5303520" cy="29832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268423" y="319088"/>
            <a:ext cx="258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 1  Lab 1 – 10 min</a:t>
            </a:r>
          </a:p>
          <a:p>
            <a:r>
              <a:rPr lang="en-US" dirty="0"/>
              <a:t>Get Data from Excel</a:t>
            </a:r>
          </a:p>
          <a:p>
            <a:r>
              <a:rPr lang="en-US" dirty="0"/>
              <a:t>Transform data option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0531735-5533-4A7A-9A7C-3D4408FF8220}"/>
              </a:ext>
            </a:extLst>
          </p:cNvPr>
          <p:cNvSpPr/>
          <p:nvPr/>
        </p:nvSpPr>
        <p:spPr>
          <a:xfrm>
            <a:off x="6254909" y="280108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1 Lab: Import Multiple Tables from a data Source</a:t>
            </a:r>
          </a:p>
        </p:txBody>
      </p:sp>
    </p:spTree>
    <p:extLst>
      <p:ext uri="{BB962C8B-B14F-4D97-AF65-F5344CB8AC3E}">
        <p14:creationId xmlns:p14="http://schemas.microsoft.com/office/powerpoint/2010/main" val="188901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25831" y="306197"/>
            <a:ext cx="5292725" cy="62186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by Step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n w="0"/>
              </a:rPr>
              <a:t>Navigate to </a:t>
            </a:r>
            <a:r>
              <a:rPr lang="en-US" sz="1400" b="1" dirty="0">
                <a:ln w="0"/>
              </a:rPr>
              <a:t>Model</a:t>
            </a:r>
            <a:r>
              <a:rPr lang="en-US" sz="1400" dirty="0">
                <a:ln w="0"/>
              </a:rPr>
              <a:t> 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n w="0"/>
              </a:rPr>
              <a:t>Drag a </a:t>
            </a:r>
            <a:r>
              <a:rPr lang="en-US" sz="1400" b="1" dirty="0">
                <a:ln w="0"/>
              </a:rPr>
              <a:t>relationship</a:t>
            </a:r>
            <a:r>
              <a:rPr lang="en-US" sz="1400" dirty="0">
                <a:ln w="0"/>
              </a:rPr>
              <a:t> line between </a:t>
            </a:r>
            <a:r>
              <a:rPr lang="en-US" sz="1400" b="1" dirty="0">
                <a:ln w="0"/>
              </a:rPr>
              <a:t>CampaignID </a:t>
            </a:r>
            <a:r>
              <a:rPr lang="en-US" sz="1400" dirty="0">
                <a:ln w="0"/>
              </a:rPr>
              <a:t>field from </a:t>
            </a:r>
            <a:r>
              <a:rPr lang="en-US" sz="1400" b="1" dirty="0">
                <a:ln w="0"/>
              </a:rPr>
              <a:t>CampaignDim</a:t>
            </a:r>
            <a:r>
              <a:rPr lang="en-US" sz="1400" dirty="0">
                <a:ln w="0"/>
              </a:rPr>
              <a:t> table and </a:t>
            </a:r>
            <a:r>
              <a:rPr lang="en-US" sz="1400" b="1" dirty="0">
                <a:ln w="0"/>
              </a:rPr>
              <a:t>CampaignID</a:t>
            </a:r>
            <a:r>
              <a:rPr lang="en-US" sz="1400" dirty="0">
                <a:ln w="0"/>
              </a:rPr>
              <a:t> field from </a:t>
            </a:r>
            <a:r>
              <a:rPr lang="en-US" sz="1400" b="1" dirty="0">
                <a:ln w="0"/>
              </a:rPr>
              <a:t>Sales</a:t>
            </a:r>
            <a:r>
              <a:rPr lang="en-US" sz="1400" dirty="0">
                <a:ln w="0"/>
              </a:rPr>
              <a:t>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n w="0"/>
              </a:rPr>
              <a:t>Similarly, create relationship between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ln w="0"/>
              </a:rPr>
              <a:t>CustomerID</a:t>
            </a:r>
            <a:r>
              <a:rPr lang="en-US" sz="1400" dirty="0">
                <a:ln w="0"/>
              </a:rPr>
              <a:t> fields in </a:t>
            </a:r>
            <a:r>
              <a:rPr lang="en-US" sz="1400" b="1" dirty="0">
                <a:ln w="0"/>
              </a:rPr>
              <a:t>CustomerDim</a:t>
            </a:r>
            <a:r>
              <a:rPr lang="en-US" sz="1400" dirty="0">
                <a:ln w="0"/>
              </a:rPr>
              <a:t> and </a:t>
            </a:r>
            <a:r>
              <a:rPr lang="en-US" sz="1400" b="1" dirty="0">
                <a:ln w="0"/>
              </a:rPr>
              <a:t>Sales</a:t>
            </a:r>
            <a:r>
              <a:rPr lang="en-US" sz="1400" dirty="0">
                <a:ln w="0"/>
              </a:rPr>
              <a:t>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ln w="0"/>
              </a:rPr>
              <a:t>ProductID</a:t>
            </a:r>
            <a:r>
              <a:rPr lang="en-US" sz="1400" dirty="0">
                <a:ln w="0"/>
              </a:rPr>
              <a:t> fields in </a:t>
            </a:r>
            <a:r>
              <a:rPr lang="en-US" sz="1400" b="1" dirty="0">
                <a:ln w="0"/>
              </a:rPr>
              <a:t>ProductDim</a:t>
            </a:r>
            <a:r>
              <a:rPr lang="en-US" sz="1400" dirty="0">
                <a:ln w="0"/>
              </a:rPr>
              <a:t> and </a:t>
            </a:r>
            <a:r>
              <a:rPr lang="en-US" sz="1400" b="1" dirty="0">
                <a:ln w="0"/>
              </a:rPr>
              <a:t>Sales</a:t>
            </a:r>
            <a:r>
              <a:rPr lang="en-US" sz="1400" dirty="0">
                <a:ln w="0"/>
              </a:rPr>
              <a:t>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1" dirty="0">
                <a:ln w="0"/>
              </a:rPr>
              <a:t>Date</a:t>
            </a:r>
            <a:r>
              <a:rPr lang="en-US" sz="1400" dirty="0">
                <a:ln w="0"/>
              </a:rPr>
              <a:t> fields in </a:t>
            </a:r>
            <a:r>
              <a:rPr lang="en-US" sz="1400" b="1" dirty="0">
                <a:ln w="0"/>
              </a:rPr>
              <a:t>DateDim</a:t>
            </a:r>
            <a:r>
              <a:rPr lang="en-US" sz="1400" dirty="0">
                <a:ln w="0"/>
              </a:rPr>
              <a:t> and </a:t>
            </a:r>
            <a:r>
              <a:rPr lang="en-US" sz="1400" b="1" dirty="0">
                <a:ln w="0"/>
              </a:rPr>
              <a:t>Sales</a:t>
            </a:r>
            <a:r>
              <a:rPr lang="en-US" sz="1400" dirty="0">
                <a:ln w="0"/>
              </a:rPr>
              <a:t>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n w="0"/>
              </a:rPr>
              <a:t>Drag a </a:t>
            </a:r>
            <a:r>
              <a:rPr lang="en-US" sz="1400" b="1" dirty="0">
                <a:ln w="0"/>
              </a:rPr>
              <a:t>relationship</a:t>
            </a:r>
            <a:r>
              <a:rPr lang="en-US" sz="1400" dirty="0">
                <a:ln w="0"/>
              </a:rPr>
              <a:t> line between </a:t>
            </a:r>
            <a:r>
              <a:rPr lang="en-US" sz="1400" b="1" dirty="0">
                <a:ln w="0"/>
              </a:rPr>
              <a:t>Zip </a:t>
            </a:r>
            <a:r>
              <a:rPr lang="en-US" sz="1400" dirty="0">
                <a:ln w="0"/>
              </a:rPr>
              <a:t>field from </a:t>
            </a:r>
            <a:r>
              <a:rPr lang="en-US" sz="1400" b="1" dirty="0">
                <a:ln w="0"/>
              </a:rPr>
              <a:t>GeoDim</a:t>
            </a:r>
            <a:r>
              <a:rPr lang="en-US" sz="1400" dirty="0">
                <a:ln w="0"/>
              </a:rPr>
              <a:t> table and </a:t>
            </a:r>
            <a:r>
              <a:rPr lang="en-US" sz="1400" b="1" dirty="0">
                <a:ln w="0"/>
              </a:rPr>
              <a:t>ZipCode</a:t>
            </a:r>
            <a:r>
              <a:rPr lang="en-US" sz="1400" dirty="0">
                <a:ln w="0"/>
              </a:rPr>
              <a:t> from </a:t>
            </a:r>
            <a:r>
              <a:rPr lang="en-US" sz="1400" b="1" dirty="0">
                <a:ln w="0"/>
              </a:rPr>
              <a:t>CustomerDim</a:t>
            </a:r>
            <a:r>
              <a:rPr lang="en-US" sz="1400" dirty="0">
                <a:ln w="0"/>
              </a:rPr>
              <a:t> table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n w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07C80-FA1E-4473-8CB7-31FC4FD68748}"/>
              </a:ext>
            </a:extLst>
          </p:cNvPr>
          <p:cNvSpPr txBox="1"/>
          <p:nvPr/>
        </p:nvSpPr>
        <p:spPr>
          <a:xfrm>
            <a:off x="452261" y="285257"/>
            <a:ext cx="54645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 2 Lab 1 – 20 min</a:t>
            </a:r>
          </a:p>
          <a:p>
            <a:r>
              <a:rPr lang="en-US" dirty="0"/>
              <a:t>Create relationship between the tables </a:t>
            </a:r>
          </a:p>
          <a:p>
            <a:r>
              <a:rPr lang="en-US" dirty="0"/>
              <a:t>According to business needs </a:t>
            </a:r>
          </a:p>
          <a:p>
            <a:endParaRPr lang="en-US" dirty="0"/>
          </a:p>
          <a:p>
            <a:r>
              <a:rPr lang="en-US" dirty="0"/>
              <a:t>Discuss together in class: </a:t>
            </a:r>
          </a:p>
          <a:p>
            <a:r>
              <a:rPr lang="en-US" dirty="0"/>
              <a:t>Which relationships were already detected by Power BI?</a:t>
            </a:r>
          </a:p>
          <a:p>
            <a:r>
              <a:rPr lang="en-US" dirty="0"/>
              <a:t>Which table is the Fact Table? </a:t>
            </a:r>
          </a:p>
          <a:p>
            <a:r>
              <a:rPr lang="en-US" dirty="0"/>
              <a:t>Which are the dimensions tables? </a:t>
            </a:r>
          </a:p>
          <a:p>
            <a:r>
              <a:rPr lang="en-US" dirty="0"/>
              <a:t>Which type and direction are you going to choose? </a:t>
            </a:r>
          </a:p>
          <a:p>
            <a:r>
              <a:rPr lang="en-US" dirty="0"/>
              <a:t>Which schema have you created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50BC9B-65F9-43E2-B5D3-320E2553F93D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7FBF6E-13FF-44CC-BAA6-1089271AFA3F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FF2CF5-6C69-4016-AE60-79E13EC00D13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05747B4-5F22-4384-AAC5-97C07B169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458" y="2811936"/>
            <a:ext cx="5051499" cy="36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3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r>
                <a:rPr lang="en-US" sz="1400" dirty="0">
                  <a:ln w="0"/>
                </a:rPr>
                <a:t>Objective: Create the Product Category Dimension by extracting Categories from the </a:t>
              </a:r>
              <a:r>
                <a:rPr lang="en-US" sz="1400" dirty="0" err="1">
                  <a:ln w="0"/>
                </a:rPr>
                <a:t>ProductDim</a:t>
              </a:r>
              <a:endParaRPr lang="en-US" sz="1400" dirty="0">
                <a:ln w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</a:rPr>
                <a:t>Duplicate</a:t>
              </a:r>
              <a:r>
                <a:rPr lang="en-US" sz="1400" dirty="0">
                  <a:ln w="0"/>
                </a:rPr>
                <a:t> the </a:t>
              </a:r>
              <a:r>
                <a:rPr lang="en-US" sz="1400" i="1" dirty="0" err="1">
                  <a:ln w="0"/>
                </a:rPr>
                <a:t>ProductDim</a:t>
              </a:r>
              <a:r>
                <a:rPr lang="en-US" sz="1400" dirty="0">
                  <a:ln w="0"/>
                </a:rPr>
                <a:t> query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</a:rPr>
                <a:t>Highlight</a:t>
              </a:r>
              <a:r>
                <a:rPr lang="en-US" sz="1400" dirty="0">
                  <a:ln w="0"/>
                </a:rPr>
                <a:t> [Category] and [Segment], and </a:t>
              </a:r>
              <a:r>
                <a:rPr lang="en-US" sz="1400" b="1" dirty="0">
                  <a:ln w="0"/>
                </a:rPr>
                <a:t>Remove other columns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</a:rPr>
                <a:t>Highlight</a:t>
              </a:r>
              <a:r>
                <a:rPr lang="en-US" sz="1400" dirty="0">
                  <a:ln w="0"/>
                </a:rPr>
                <a:t> [Category] and [Segment], and </a:t>
              </a:r>
              <a:r>
                <a:rPr lang="en-US" sz="1400" b="1" dirty="0">
                  <a:ln w="0"/>
                </a:rPr>
                <a:t>Remove Duplicates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</a:rPr>
                <a:t>Add Column</a:t>
              </a:r>
              <a:r>
                <a:rPr lang="en-US" sz="1400" dirty="0">
                  <a:ln w="0"/>
                </a:rPr>
                <a:t> &gt; </a:t>
              </a:r>
              <a:r>
                <a:rPr lang="en-US" sz="1400" b="1" dirty="0">
                  <a:ln w="0"/>
                </a:rPr>
                <a:t>Add Index Column</a:t>
              </a:r>
              <a:r>
                <a:rPr lang="en-US" sz="1400" dirty="0">
                  <a:ln w="0"/>
                </a:rPr>
                <a:t> starting at 1, with column name [</a:t>
              </a:r>
              <a:r>
                <a:rPr lang="en-US" sz="1400" dirty="0" err="1">
                  <a:ln w="0"/>
                </a:rPr>
                <a:t>CatSegID</a:t>
              </a:r>
              <a:r>
                <a:rPr lang="en-US" sz="1400" dirty="0">
                  <a:ln w="0"/>
                </a:rPr>
                <a:t>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</a:rPr>
                <a:t>Reorder Columns: </a:t>
              </a:r>
              <a:r>
                <a:rPr lang="en-US" sz="1400" dirty="0">
                  <a:ln w="0"/>
                </a:rPr>
                <a:t>[</a:t>
              </a:r>
              <a:r>
                <a:rPr lang="en-US" sz="1400" dirty="0" err="1">
                  <a:ln w="0"/>
                </a:rPr>
                <a:t>CatSegID</a:t>
              </a:r>
              <a:r>
                <a:rPr lang="en-US" sz="1400" dirty="0">
                  <a:ln w="0"/>
                </a:rPr>
                <a:t>], [Category], [Segment]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>
                  <a:ln w="0"/>
                </a:rPr>
                <a:t>Rename </a:t>
              </a:r>
              <a:r>
                <a:rPr lang="en-US" sz="1400" dirty="0">
                  <a:ln w="0"/>
                </a:rPr>
                <a:t>the query “</a:t>
              </a:r>
              <a:r>
                <a:rPr lang="en-US" sz="1400" dirty="0" err="1">
                  <a:ln w="0"/>
                </a:rPr>
                <a:t>CatSegDim</a:t>
              </a:r>
              <a:endParaRPr lang="en-US" sz="1400" dirty="0">
                <a:ln w="0"/>
                <a:latin typeface="+mj-lt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0" y="245559"/>
            <a:ext cx="5779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 2 Lab 2</a:t>
            </a:r>
          </a:p>
          <a:p>
            <a:r>
              <a:rPr lang="en-US" dirty="0"/>
              <a:t>Create New Dimension Table - Product Category Dimension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2A67A36-590C-4EE8-B4A6-B089C422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873" y="182421"/>
            <a:ext cx="5303520" cy="29832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146776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2 Lab 2: Create </a:t>
            </a:r>
            <a:r>
              <a:rPr lang="en-US" sz="1600" dirty="0" err="1">
                <a:solidFill>
                  <a:sysClr val="windowText" lastClr="000000"/>
                </a:solidFill>
              </a:rPr>
              <a:t>CatSegDim</a:t>
            </a:r>
            <a:r>
              <a:rPr lang="en-US" sz="1600" dirty="0">
                <a:solidFill>
                  <a:sysClr val="windowText" lastClr="000000"/>
                </a:solidFill>
              </a:rPr>
              <a:t> (Category Segment)</a:t>
            </a:r>
          </a:p>
        </p:txBody>
      </p:sp>
    </p:spTree>
    <p:extLst>
      <p:ext uri="{BB962C8B-B14F-4D97-AF65-F5344CB8AC3E}">
        <p14:creationId xmlns:p14="http://schemas.microsoft.com/office/powerpoint/2010/main" val="134549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49855" y="3355160"/>
            <a:ext cx="5507976" cy="3218789"/>
            <a:chOff x="6032902" y="3403935"/>
            <a:chExt cx="5174085" cy="2803441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3935"/>
              <a:ext cx="5163553" cy="28034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 lnSpcReduction="10000"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Select the </a:t>
              </a:r>
              <a:r>
                <a:rPr lang="en-US" sz="1400" i="1" dirty="0" err="1"/>
                <a:t>ProductDim</a:t>
              </a:r>
              <a:r>
                <a:rPr lang="en-US" sz="1400" dirty="0"/>
                <a:t> query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From Home Ribbon &gt; Merge Queries &gt; </a:t>
              </a:r>
              <a:r>
                <a:rPr lang="en-US" sz="1400" b="1" dirty="0"/>
                <a:t>Select</a:t>
              </a:r>
              <a:r>
                <a:rPr lang="en-US" sz="1400" dirty="0"/>
                <a:t> </a:t>
              </a:r>
              <a:r>
                <a:rPr lang="en-US" sz="1400" dirty="0" err="1"/>
                <a:t>ProductDim</a:t>
              </a:r>
              <a:endParaRPr lang="en-US" sz="1400" dirty="0"/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/>
                <a:t>From </a:t>
              </a:r>
              <a:r>
                <a:rPr lang="en-US" sz="1400" i="1" dirty="0" err="1"/>
                <a:t>ProductDim</a:t>
              </a:r>
              <a:r>
                <a:rPr lang="en-US" sz="1400" dirty="0"/>
                <a:t>, </a:t>
              </a:r>
              <a:r>
                <a:rPr lang="en-US" sz="1400" b="1" dirty="0"/>
                <a:t>highligh</a:t>
              </a:r>
              <a:r>
                <a:rPr lang="en-US" sz="1400" dirty="0"/>
                <a:t>t [Category] and [Segment] 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/>
                <a:t>From </a:t>
              </a:r>
              <a:r>
                <a:rPr lang="en-US" sz="1400" i="1" dirty="0" err="1"/>
                <a:t>CatSegDim</a:t>
              </a:r>
              <a:r>
                <a:rPr lang="en-US" sz="1400" dirty="0"/>
                <a:t>, </a:t>
              </a:r>
              <a:r>
                <a:rPr lang="en-US" sz="1400" b="1" dirty="0"/>
                <a:t>highlight</a:t>
              </a:r>
              <a:r>
                <a:rPr lang="en-US" sz="1400" dirty="0"/>
                <a:t> [Category] and [Segment] 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dirty="0"/>
                <a:t>Note the Join Kinds available, and leave </a:t>
              </a:r>
              <a:r>
                <a:rPr lang="en-US" sz="1400" b="1" dirty="0"/>
                <a:t>Left Outer</a:t>
              </a:r>
            </a:p>
            <a:p>
              <a:pPr marL="465859" lvl="1"/>
              <a:r>
                <a:rPr lang="en-US" sz="1400" b="1" dirty="0">
                  <a:highlight>
                    <a:srgbClr val="FFFF00"/>
                  </a:highlight>
                </a:rPr>
                <a:t>BETTER explain Step – the menu changed in the left outer join function</a:t>
              </a:r>
            </a:p>
            <a:p>
              <a:pPr marL="808759" lvl="1" indent="-342900">
                <a:buFont typeface="+mj-lt"/>
                <a:buAutoNum type="alphaLcParenR"/>
              </a:pPr>
              <a:r>
                <a:rPr lang="en-US" sz="1400" b="1" dirty="0"/>
                <a:t>Expand</a:t>
              </a:r>
              <a:r>
                <a:rPr lang="en-US" sz="1400" dirty="0"/>
                <a:t> the [</a:t>
              </a:r>
              <a:r>
                <a:rPr lang="en-US" sz="1400" dirty="0" err="1"/>
                <a:t>NewColumn</a:t>
              </a:r>
              <a:r>
                <a:rPr lang="en-US" sz="1400" dirty="0"/>
                <a:t>] &gt; </a:t>
              </a:r>
              <a:r>
                <a:rPr lang="en-US" sz="1400" b="1" dirty="0"/>
                <a:t>Select</a:t>
              </a:r>
              <a:r>
                <a:rPr lang="en-US" sz="1400" dirty="0"/>
                <a:t> [</a:t>
              </a:r>
              <a:r>
                <a:rPr lang="en-US" sz="1400" dirty="0" err="1"/>
                <a:t>CatSegID</a:t>
              </a:r>
              <a:r>
                <a:rPr lang="en-US" sz="1400" dirty="0"/>
                <a:t>] and </a:t>
              </a:r>
              <a:r>
                <a:rPr lang="en-US" sz="1400" b="1" dirty="0"/>
                <a:t>deselect </a:t>
              </a:r>
              <a:r>
                <a:rPr lang="en-US" sz="1400" dirty="0"/>
                <a:t>“Use Original column name as prefix”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Remove columns:</a:t>
              </a:r>
              <a:r>
                <a:rPr lang="en-US" sz="1400" dirty="0"/>
                <a:t> [Category], [Segment], [Manufacturer ID],and [Manufacturer]. 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Hint: There is only one manufacturer name and one manufacturer ID, so we don’t need this information!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Reorder columns</a:t>
              </a:r>
              <a:r>
                <a:rPr lang="en-US" sz="1400" dirty="0"/>
                <a:t>:  [</a:t>
              </a:r>
              <a:r>
                <a:rPr lang="en-US" sz="1400" dirty="0" err="1"/>
                <a:t>ProductID</a:t>
              </a:r>
              <a:r>
                <a:rPr lang="en-US" sz="1400" dirty="0"/>
                <a:t>], [</a:t>
              </a:r>
              <a:r>
                <a:rPr lang="en-US" sz="1400" dirty="0" err="1"/>
                <a:t>CatSegID</a:t>
              </a:r>
              <a:r>
                <a:rPr lang="en-US" sz="1400" dirty="0"/>
                <a:t>], [Product], [Unit Price], [Unit Cost]</a:t>
              </a:r>
              <a:endPara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0" y="309888"/>
            <a:ext cx="5496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Module 2 Lab 3</a:t>
            </a:r>
          </a:p>
          <a:p>
            <a:r>
              <a:rPr lang="en-US" dirty="0"/>
              <a:t>Update Product Dimension Table </a:t>
            </a:r>
          </a:p>
          <a:p>
            <a:r>
              <a:rPr lang="en-US" dirty="0"/>
              <a:t>Objective: Update the Product Category ID in the </a:t>
            </a:r>
            <a:r>
              <a:rPr lang="en-US" dirty="0" err="1"/>
              <a:t>ProductDim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355160"/>
            <a:ext cx="5507976" cy="318375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BA6F9-A44B-4338-8179-3EE5BEEBE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42" y="146776"/>
            <a:ext cx="5303520" cy="29832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146776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2 Lab 3: Update Product Dim</a:t>
            </a:r>
          </a:p>
        </p:txBody>
      </p:sp>
    </p:spTree>
    <p:extLst>
      <p:ext uri="{BB962C8B-B14F-4D97-AF65-F5344CB8AC3E}">
        <p14:creationId xmlns:p14="http://schemas.microsoft.com/office/powerpoint/2010/main" val="40434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8E54785-1674-49BC-B1A4-DC96AC22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37" y="203139"/>
            <a:ext cx="5299456" cy="2980944"/>
          </a:xfrm>
          <a:prstGeom prst="rect">
            <a:avLst/>
          </a:prstGeom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263639" y="3429001"/>
            <a:ext cx="5507976" cy="3095862"/>
            <a:chOff x="6032902" y="3408218"/>
            <a:chExt cx="5174085" cy="2696377"/>
          </a:xfrm>
        </p:grpSpPr>
        <p:sp>
          <p:nvSpPr>
            <p:cNvPr id="15" name="TextBox 14"/>
            <p:cNvSpPr txBox="1"/>
            <p:nvPr/>
          </p:nvSpPr>
          <p:spPr>
            <a:xfrm>
              <a:off x="6032902" y="3408218"/>
              <a:ext cx="5163553" cy="26963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 lnSpcReduction="10000"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Step by Step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>
                  <a:solidFill>
                    <a:schemeClr val="tx1"/>
                  </a:solidFill>
                </a:rPr>
                <a:t>Use</a:t>
              </a:r>
              <a:r>
                <a:rPr lang="en-US" sz="1400" b="1" dirty="0">
                  <a:solidFill>
                    <a:schemeClr val="tx1"/>
                  </a:solidFill>
                </a:rPr>
                <a:t> Recent Sources </a:t>
              </a:r>
              <a:r>
                <a:rPr lang="en-US" sz="1400" dirty="0">
                  <a:solidFill>
                    <a:schemeClr val="tx1"/>
                  </a:solidFill>
                </a:rPr>
                <a:t>to get </a:t>
              </a:r>
              <a:r>
                <a:rPr lang="en-US" sz="1400" i="1" dirty="0" err="1">
                  <a:solidFill>
                    <a:schemeClr val="tx1"/>
                  </a:solidFill>
                </a:rPr>
                <a:t>CustomerDim</a:t>
              </a:r>
              <a:r>
                <a:rPr lang="en-US" sz="1400" dirty="0">
                  <a:solidFill>
                    <a:schemeClr val="tx1"/>
                  </a:solidFill>
                </a:rPr>
                <a:t> from Excel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Change the </a:t>
              </a:r>
              <a:r>
                <a:rPr lang="en-US" sz="1400" b="1" dirty="0" err="1"/>
                <a:t>ZipCode</a:t>
              </a:r>
              <a:r>
                <a:rPr lang="en-US" sz="1400" b="1" dirty="0"/>
                <a:t> column data type to TEXT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Split</a:t>
              </a:r>
              <a:r>
                <a:rPr lang="en-US" sz="1400" dirty="0"/>
                <a:t> by Delimiter </a:t>
              </a:r>
              <a:r>
                <a:rPr lang="en-US" sz="1400" b="1" dirty="0"/>
                <a:t>Custom</a:t>
              </a:r>
              <a:r>
                <a:rPr lang="en-US" sz="1400" dirty="0"/>
                <a:t> “: “  colon space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Replace</a:t>
              </a:r>
              <a:r>
                <a:rPr lang="en-US" sz="1400" dirty="0"/>
                <a:t> to Remove ( @ ) </a:t>
              </a:r>
              <a:endParaRPr lang="en-US" sz="1400" dirty="0">
                <a:highlight>
                  <a:srgbClr val="FFFF00"/>
                </a:highlight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1" dirty="0"/>
                <a:t>Add Column </a:t>
              </a:r>
              <a:r>
                <a:rPr lang="en-US" sz="1400" dirty="0"/>
                <a:t>to find </a:t>
              </a:r>
              <a:r>
                <a:rPr lang="en-US" sz="1400" dirty="0" err="1"/>
                <a:t>Text.PositionOf</a:t>
              </a:r>
              <a:r>
                <a:rPr lang="en-US" sz="1400" dirty="0"/>
                <a:t>() the comma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b="1" dirty="0"/>
                <a:t>Add Column &gt; Custom Column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Name = “Separator”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400" dirty="0"/>
                <a:t>Formula = </a:t>
              </a:r>
              <a:r>
                <a:rPr lang="en-US" sz="1400" dirty="0" err="1"/>
                <a:t>Text.PositionOf</a:t>
              </a:r>
              <a:r>
                <a:rPr lang="en-US" sz="1400" dirty="0"/>
                <a:t>([Email Name.2],",")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/>
                <a:t>Use position of comma to split Last Name and First Name</a:t>
              </a:r>
              <a:br>
                <a:rPr lang="en-US" sz="1400" dirty="0"/>
              </a:br>
              <a:r>
                <a:rPr lang="en-US" sz="1400" b="1" dirty="0"/>
                <a:t>Add Columns </a:t>
              </a:r>
              <a:r>
                <a:rPr lang="en-US" sz="1400" dirty="0"/>
                <a:t>for First Name, Last Name and Full Name</a:t>
              </a:r>
              <a:br>
                <a:rPr lang="en-US" sz="1400" b="1" dirty="0"/>
              </a:br>
              <a:r>
                <a:rPr lang="en-US" sz="1400" i="1" dirty="0"/>
                <a:t>Last Name =  </a:t>
              </a:r>
              <a:r>
                <a:rPr lang="en-US" sz="1400" i="1" dirty="0" err="1"/>
                <a:t>Text.Start</a:t>
              </a:r>
              <a:r>
                <a:rPr lang="en-US" sz="1400" i="1" dirty="0"/>
                <a:t>([Email Name.2],[Separator])</a:t>
              </a:r>
              <a:br>
                <a:rPr lang="en-US" sz="1400" i="1" dirty="0"/>
              </a:br>
              <a:r>
                <a:rPr lang="en-US" sz="1400" i="1" dirty="0"/>
                <a:t>First Name = </a:t>
              </a:r>
              <a:r>
                <a:rPr lang="en-US" sz="1400" i="1" dirty="0" err="1"/>
                <a:t>Text.Range</a:t>
              </a:r>
              <a:r>
                <a:rPr lang="en-US" sz="1400" i="1" dirty="0"/>
                <a:t>([Email Name.2],[Separator]+2)</a:t>
              </a:r>
              <a:br>
                <a:rPr lang="en-US" sz="1400" i="1" dirty="0"/>
              </a:br>
              <a:r>
                <a:rPr lang="en-US" sz="1400" i="1" dirty="0"/>
                <a:t>Full Name = [First Name] &amp; " " &amp; [Last Name]</a:t>
              </a:r>
              <a:endParaRPr lang="en-US" sz="1400" b="1" i="1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032902" y="3680270"/>
              <a:ext cx="5174085" cy="846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C0BD46E-F84C-4B93-BB99-7A8A2A06442D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C2517-D05D-42C1-95F8-88A2CFF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2020 Microsoft.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58850-AFFF-439B-8F9E-64C18540C2B5}"/>
              </a:ext>
            </a:extLst>
          </p:cNvPr>
          <p:cNvSpPr txBox="1"/>
          <p:nvPr/>
        </p:nvSpPr>
        <p:spPr>
          <a:xfrm>
            <a:off x="349060" y="239884"/>
            <a:ext cx="44184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 2 Lab 4</a:t>
            </a:r>
          </a:p>
          <a:p>
            <a:r>
              <a:rPr lang="en-US" dirty="0"/>
              <a:t>Create Customer Dimension Table</a:t>
            </a:r>
          </a:p>
          <a:p>
            <a:r>
              <a:rPr lang="en-US" dirty="0"/>
              <a:t>Objective: Create a First, Last, and Full Name </a:t>
            </a:r>
          </a:p>
          <a:p>
            <a:r>
              <a:rPr lang="en-US" dirty="0"/>
              <a:t>columns based on the Email Name column.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C41DD-6CB9-4973-9318-6DA52750F67E}"/>
              </a:ext>
            </a:extLst>
          </p:cNvPr>
          <p:cNvGrpSpPr/>
          <p:nvPr/>
        </p:nvGrpSpPr>
        <p:grpSpPr>
          <a:xfrm>
            <a:off x="349060" y="3443050"/>
            <a:ext cx="5507976" cy="3095862"/>
            <a:chOff x="1062893" y="781695"/>
            <a:chExt cx="5507976" cy="30958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2048E4-8286-498A-844F-BD60279544EB}"/>
                </a:ext>
              </a:extLst>
            </p:cNvPr>
            <p:cNvSpPr txBox="1"/>
            <p:nvPr/>
          </p:nvSpPr>
          <p:spPr>
            <a:xfrm>
              <a:off x="1062893" y="781695"/>
              <a:ext cx="5496764" cy="309586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Students Notes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FBBE66-97AE-4480-B984-DF11C3F0BA51}"/>
                </a:ext>
              </a:extLst>
            </p:cNvPr>
            <p:cNvCxnSpPr/>
            <p:nvPr/>
          </p:nvCxnSpPr>
          <p:spPr>
            <a:xfrm flipV="1">
              <a:off x="1062893" y="1094052"/>
              <a:ext cx="5507976" cy="972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50C46E8-A0DE-477E-9F5D-A9D45FA492C6}"/>
              </a:ext>
            </a:extLst>
          </p:cNvPr>
          <p:cNvSpPr/>
          <p:nvPr/>
        </p:nvSpPr>
        <p:spPr>
          <a:xfrm>
            <a:off x="6297412" y="146776"/>
            <a:ext cx="5320981" cy="326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Module 2 Lab 4: Create Customer Dimension</a:t>
            </a:r>
          </a:p>
        </p:txBody>
      </p:sp>
    </p:spTree>
    <p:extLst>
      <p:ext uri="{BB962C8B-B14F-4D97-AF65-F5344CB8AC3E}">
        <p14:creationId xmlns:p14="http://schemas.microsoft.com/office/powerpoint/2010/main" val="301263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9BD5E2DAB4FB40A2EA7E8D43D511D7" ma:contentTypeVersion="8" ma:contentTypeDescription="Create a new document." ma:contentTypeScope="" ma:versionID="a88581fb5169e765c4d7ee8b730da514">
  <xsd:schema xmlns:xsd="http://www.w3.org/2001/XMLSchema" xmlns:xs="http://www.w3.org/2001/XMLSchema" xmlns:p="http://schemas.microsoft.com/office/2006/metadata/properties" xmlns:ns2="b2855774-7864-472c-b53f-a1c9f38f1d59" targetNamespace="http://schemas.microsoft.com/office/2006/metadata/properties" ma:root="true" ma:fieldsID="9c3b61a897072dbf1ce405b97b756f98" ns2:_="">
    <xsd:import namespace="b2855774-7864-472c-b53f-a1c9f38f1d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55774-7864-472c-b53f-a1c9f38f1d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9086A3-3752-4845-BD61-4581707CB1DD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b2855774-7864-472c-b53f-a1c9f38f1d5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5407DA-3240-4EF9-924B-2504EED33D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0C0BE-8A23-4525-B487-2C1FAC5CD6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855774-7864-472c-b53f-a1c9f38f1d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11564</TotalTime>
  <Words>3301</Words>
  <Application>Microsoft Office PowerPoint</Application>
  <PresentationFormat>Widescreen</PresentationFormat>
  <Paragraphs>443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Slalom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Your Data Into a Data Model</dc:title>
  <dc:subject>Power BI</dc:subject>
  <dc:creator>Barbara Raney</dc:creator>
  <cp:keywords>M; Power Query</cp:keywords>
  <cp:lastModifiedBy>Yana Berkovich</cp:lastModifiedBy>
  <cp:revision>53</cp:revision>
  <cp:lastPrinted>2017-01-06T19:53:35Z</cp:lastPrinted>
  <dcterms:created xsi:type="dcterms:W3CDTF">2016-11-17T18:43:38Z</dcterms:created>
  <dcterms:modified xsi:type="dcterms:W3CDTF">2020-03-11T18:17:52Z</dcterms:modified>
  <cp:category>Power BI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0x010100CE9BD5E2DAB4FB40A2EA7E8D43D511D7</vt:lpwstr>
  </property>
  <property fmtid="{D5CDD505-2E9C-101B-9397-08002B2CF9AE}" pid="3" name="Order">
    <vt:r8>59000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MSIP_Label_f42aa342-8706-4288-bd11-ebb85995028c_Enabled">
    <vt:lpwstr>True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Owner">
    <vt:lpwstr>v-jerrm@microsoft.com</vt:lpwstr>
  </property>
  <property fmtid="{D5CDD505-2E9C-101B-9397-08002B2CF9AE}" pid="10" name="MSIP_Label_f42aa342-8706-4288-bd11-ebb85995028c_SetDate">
    <vt:lpwstr>2018-02-19T18:58:34.1903612Z</vt:lpwstr>
  </property>
  <property fmtid="{D5CDD505-2E9C-101B-9397-08002B2CF9AE}" pid="11" name="MSIP_Label_f42aa342-8706-4288-bd11-ebb85995028c_Name">
    <vt:lpwstr>General</vt:lpwstr>
  </property>
  <property fmtid="{D5CDD505-2E9C-101B-9397-08002B2CF9AE}" pid="12" name="MSIP_Label_f42aa342-8706-4288-bd11-ebb85995028c_Application">
    <vt:lpwstr>Microsoft Azure Information Protection</vt:lpwstr>
  </property>
  <property fmtid="{D5CDD505-2E9C-101B-9397-08002B2CF9AE}" pid="13" name="MSIP_Label_f42aa342-8706-4288-bd11-ebb85995028c_Extended_MSFT_Method">
    <vt:lpwstr>Automatic</vt:lpwstr>
  </property>
  <property fmtid="{D5CDD505-2E9C-101B-9397-08002B2CF9AE}" pid="14" name="Sensitivity">
    <vt:lpwstr>General</vt:lpwstr>
  </property>
</Properties>
</file>