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58" r:id="rId2"/>
  </p:sldMasterIdLst>
  <p:notesMasterIdLst>
    <p:notesMasterId r:id="rId16"/>
  </p:notesMasterIdLst>
  <p:sldIdLst>
    <p:sldId id="259" r:id="rId3"/>
    <p:sldId id="2076136837" r:id="rId4"/>
    <p:sldId id="288" r:id="rId5"/>
    <p:sldId id="1933" r:id="rId6"/>
    <p:sldId id="2076136829" r:id="rId7"/>
    <p:sldId id="2076136830" r:id="rId8"/>
    <p:sldId id="2076136779" r:id="rId9"/>
    <p:sldId id="10226" r:id="rId10"/>
    <p:sldId id="2076136838" r:id="rId11"/>
    <p:sldId id="2076136823" r:id="rId12"/>
    <p:sldId id="2076136839" r:id="rId13"/>
    <p:sldId id="256" r:id="rId14"/>
    <p:sldId id="20761368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FF7A6-8F5B-3724-80EB-307986D0A376}" v="21" dt="2020-02-21T21:42:08.827"/>
    <p1510:client id="{5D8D6C3E-7E68-408B-84B3-B4BA5D8632C6}" v="14" dt="2020-02-12T15:12:08.399"/>
    <p1510:client id="{7BA1E413-BC43-A47A-040E-530CCA9C7418}" v="84" dt="2020-02-21T23:57:40.904"/>
    <p1510:client id="{B49F32AF-609D-F8D8-9DD8-62A1F2577086}" v="4" dt="2020-02-21T21:13:04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A1C3B-725A-4DDB-98C2-B366F889D14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B7E65-6540-4553-863A-D30CC6406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04DDF1-948D-4526-BE7B-3487445566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3/6/2020 4:31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4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3/6/2020 4:31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3/6/2020 4:31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4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C4EB-C4BD-6D48-A31B-769FB804D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49" y="665163"/>
            <a:ext cx="8943666" cy="220272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3EBC-71E7-5245-8E3A-A5EDD4A937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349" y="4123113"/>
            <a:ext cx="7154487" cy="11622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</a:t>
            </a:r>
          </a:p>
          <a:p>
            <a:r>
              <a:rPr lang="en-US"/>
              <a:t>Speaker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87668-59B9-4467-B734-59DAD4610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88006" y="222422"/>
            <a:ext cx="489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6B99-FD3A-B14A-A99D-5E300D7B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D34D-E3B2-EA42-9B4F-3C742639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04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38C2-3707-D143-86CD-9AC8A363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231495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1C4B-1A37-C24A-84EE-BC1EB9F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2314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58A93-D307-45A4-92BC-BBEC373B1E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7800" y="2146300"/>
            <a:ext cx="3124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38C2-3707-D143-86CD-9AC8A363C2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7231495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1C4B-1A37-C24A-84EE-BC1EB9F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2314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58A93-D307-45A4-92BC-BBEC373B1E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7800" y="2146300"/>
            <a:ext cx="3124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0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809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65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0AF5A-8EF4-294B-B264-E04977D4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A5E4-C133-5D4A-81F2-B3C99691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26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0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nroth27/BestForYouRecip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F25DF8-8A50-D74B-B0B8-CD319AD3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006" y="222422"/>
            <a:ext cx="4896809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6220BFA-B472-4264-BD93-BB14B45EF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Building Blazor Applications</a:t>
            </a:r>
            <a:br>
              <a:rPr lang="en-US"/>
            </a:br>
            <a:r>
              <a:rPr lang="en-US"/>
              <a:t>on a Mac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DD9733D-5C22-4659-B5AE-859C5B684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49" y="4123112"/>
            <a:ext cx="7154487" cy="1958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Daniel Roth</a:t>
            </a:r>
            <a:br>
              <a:rPr lang="en-US"/>
            </a:br>
            <a:r>
              <a:rPr lang="en-US"/>
              <a:t>Program Manager</a:t>
            </a:r>
            <a:br>
              <a:rPr lang="en-US"/>
            </a:br>
            <a:br>
              <a:rPr lang="en-US"/>
            </a:br>
            <a:r>
              <a:rPr lang="en-US"/>
              <a:t>Kendra Havens</a:t>
            </a:r>
            <a:br>
              <a:rPr lang="en-US"/>
            </a:br>
            <a:r>
              <a:rPr lang="en-US"/>
              <a:t>VS and .NET PM</a:t>
            </a:r>
          </a:p>
        </p:txBody>
      </p:sp>
    </p:spTree>
    <p:extLst>
      <p:ext uri="{BB962C8B-B14F-4D97-AF65-F5344CB8AC3E}">
        <p14:creationId xmlns:p14="http://schemas.microsoft.com/office/powerpoint/2010/main" val="12705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394CDF-2DB0-47A7-A814-D7BC5177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Blazor WebAssembly roadmap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024A97-C75B-4A9B-9BC1-737A3197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Current focus for the Blazor team</a:t>
            </a:r>
          </a:p>
          <a:p>
            <a:r>
              <a:rPr lang="en-US"/>
              <a:t>Release in May 2020 including support in Visual Studio for Mac</a:t>
            </a:r>
          </a:p>
          <a:p>
            <a:r>
              <a:rPr lang="en-US"/>
              <a:t>Initial release based on .NET Core 3.1</a:t>
            </a:r>
          </a:p>
          <a:p>
            <a:r>
              <a:rPr lang="en-US"/>
              <a:t>Template will ship in a .NET Core 3.1 SDK update</a:t>
            </a:r>
          </a:p>
          <a:p>
            <a:r>
              <a:rPr lang="en-US"/>
              <a:t>Will be a </a:t>
            </a:r>
            <a:r>
              <a:rPr lang="en-US" i="1"/>
              <a:t>Current</a:t>
            </a:r>
            <a:r>
              <a:rPr lang="en-US"/>
              <a:t> release, not an </a:t>
            </a:r>
            <a:r>
              <a:rPr lang="en-US" i="1"/>
              <a:t>LTS</a:t>
            </a:r>
            <a:r>
              <a:rPr lang="en-US"/>
              <a:t> release</a:t>
            </a:r>
          </a:p>
          <a:p>
            <a:r>
              <a:rPr lang="en-US"/>
              <a:t>Packages will be versioned as 3.2</a:t>
            </a:r>
          </a:p>
          <a:p>
            <a:r>
              <a:rPr lang="en-US"/>
              <a:t>After May, Blazor WebAssembly will move into .NET 5 and be part of the normal release train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5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645C-C25A-4560-88EA-ED255612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1C6F-96A9-46AB-9991-26CA06E3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229600" cy="4351338"/>
          </a:xfrm>
        </p:spPr>
        <p:txBody>
          <a:bodyPr/>
          <a:lstStyle/>
          <a:p>
            <a:r>
              <a:rPr lang="en-US"/>
              <a:t>Get productive building beautiful Blazor apps with Visual Studio for Mac 8.4</a:t>
            </a:r>
          </a:p>
          <a:p>
            <a:r>
              <a:rPr lang="en-US"/>
              <a:t>Blazor Server available for production use today with .NET Core 3.1</a:t>
            </a:r>
          </a:p>
          <a:p>
            <a:r>
              <a:rPr lang="en-US"/>
              <a:t>Blazor WebAssembly shipping in May 2020 with support in Visual Studio for Mac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44A02-310C-46D0-BD45-F577DCEC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2146300"/>
            <a:ext cx="3124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0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EBBBF2-79B9-4C44-8A99-B8F5BF71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78" y="-172994"/>
            <a:ext cx="2501043" cy="7030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4EA8A-600E-4F35-84EA-A4433760F65C}"/>
              </a:ext>
            </a:extLst>
          </p:cNvPr>
          <p:cNvSpPr txBox="1">
            <a:spLocks/>
          </p:cNvSpPr>
          <p:nvPr/>
        </p:nvSpPr>
        <p:spPr>
          <a:xfrm>
            <a:off x="1631302" y="2542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/>
              <a:t>Q&amp;A</a:t>
            </a:r>
            <a:endParaRPr lang="en-US" sz="88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679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EBBBF2-79B9-4C44-8A99-B8F5BF71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78" y="-172994"/>
            <a:ext cx="2501043" cy="7030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4EA8A-600E-4F35-84EA-A4433760F65C}"/>
              </a:ext>
            </a:extLst>
          </p:cNvPr>
          <p:cNvSpPr txBox="1">
            <a:spLocks/>
          </p:cNvSpPr>
          <p:nvPr/>
        </p:nvSpPr>
        <p:spPr>
          <a:xfrm>
            <a:off x="464975" y="162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8C2A3-F19D-4A71-9A2D-B6ED777DA3EA}"/>
              </a:ext>
            </a:extLst>
          </p:cNvPr>
          <p:cNvSpPr txBox="1"/>
          <p:nvPr/>
        </p:nvSpPr>
        <p:spPr>
          <a:xfrm>
            <a:off x="961053" y="1816359"/>
            <a:ext cx="110785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ea typeface="+mn-lt"/>
                <a:cs typeface="+mn-lt"/>
                <a:hlinkClick r:id="rId3"/>
              </a:rPr>
              <a:t>http://blazor.net/</a:t>
            </a:r>
            <a:endParaRPr lang="en-US" sz="3600">
              <a:cs typeface="Calibri"/>
            </a:endParaRPr>
          </a:p>
          <a:p>
            <a:endParaRPr lang="en-US" sz="3600">
              <a:ea typeface="+mn-lt"/>
              <a:cs typeface="+mn-lt"/>
            </a:endParaRPr>
          </a:p>
          <a:p>
            <a:pPr algn="l"/>
            <a:r>
              <a:rPr lang="en-US" sz="3600">
                <a:ea typeface="+mn-lt"/>
                <a:cs typeface="+mn-lt"/>
                <a:hlinkClick r:id="rId4"/>
              </a:rPr>
              <a:t>https://github.com/danroth27/BestForYouRecipes</a:t>
            </a: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87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91AB-03D6-42FC-90CE-6CE7E682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Blazor?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C4854-983F-444E-B8E7-F786CBFAF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708946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653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37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6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1057995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6DF952-40B5-4BA2-BE85-F105359DC584}"/>
              </a:ext>
            </a:extLst>
          </p:cNvPr>
          <p:cNvGrpSpPr/>
          <p:nvPr/>
        </p:nvGrpSpPr>
        <p:grpSpPr>
          <a:xfrm rot="21106531">
            <a:off x="5390997" y="2157820"/>
            <a:ext cx="2274957" cy="2542359"/>
            <a:chOff x="4860128" y="2197348"/>
            <a:chExt cx="1590712" cy="2542359"/>
          </a:xfrm>
        </p:grpSpPr>
        <p:pic>
          <p:nvPicPr>
            <p:cNvPr id="21" name="Graphic 20" descr="Line Arrow: Clockwise curve">
              <a:extLst>
                <a:ext uri="{FF2B5EF4-FFF2-40B4-BE49-F238E27FC236}">
                  <a16:creationId xmlns:a16="http://schemas.microsoft.com/office/drawing/2014/main" id="{562C8EDC-19E5-43AB-ADC6-B74F88E1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200000">
              <a:off x="5052262" y="2197348"/>
              <a:ext cx="1398578" cy="1398578"/>
            </a:xfrm>
            <a:prstGeom prst="rect">
              <a:avLst/>
            </a:prstGeom>
          </p:spPr>
        </p:pic>
        <p:pic>
          <p:nvPicPr>
            <p:cNvPr id="47" name="Graphic 46" descr="Line Arrow: Clockwise curve">
              <a:extLst>
                <a:ext uri="{FF2B5EF4-FFF2-40B4-BE49-F238E27FC236}">
                  <a16:creationId xmlns:a16="http://schemas.microsoft.com/office/drawing/2014/main" id="{9BB20BAA-630C-4C2D-BA43-61EF2EEC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200000" flipH="1" flipV="1">
              <a:off x="4860128" y="3341129"/>
              <a:ext cx="1398578" cy="1398578"/>
            </a:xfrm>
            <a:prstGeom prst="rect">
              <a:avLst/>
            </a:prstGeom>
          </p:spPr>
        </p:pic>
      </p:grp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7972" y="997626"/>
            <a:ext cx="3738664" cy="373866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7528157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BD5B54-7F50-4437-B743-54FD8C02CFA6}"/>
              </a:ext>
            </a:extLst>
          </p:cNvPr>
          <p:cNvGrpSpPr/>
          <p:nvPr/>
        </p:nvGrpSpPr>
        <p:grpSpPr>
          <a:xfrm>
            <a:off x="1254055" y="3027604"/>
            <a:ext cx="3618881" cy="770317"/>
            <a:chOff x="1254055" y="3027604"/>
            <a:chExt cx="3618881" cy="7703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BFB06E8-7A0D-4DB3-9291-C817FC4102CB}"/>
                </a:ext>
              </a:extLst>
            </p:cNvPr>
            <p:cNvGrpSpPr/>
            <p:nvPr/>
          </p:nvGrpSpPr>
          <p:grpSpPr>
            <a:xfrm>
              <a:off x="2216248" y="3102752"/>
              <a:ext cx="2656688" cy="624681"/>
              <a:chOff x="977953" y="2433131"/>
              <a:chExt cx="6182954" cy="1453829"/>
            </a:xfrm>
            <a:solidFill>
              <a:schemeClr val="tx1"/>
            </a:solidFill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46E14C2-1C99-4B41-BB44-040955B9015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7B22F2F-AE9B-4825-A8B3-D457995A1F4A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4BF6DB2-DDFA-48B5-BA82-F2BA48CC86C6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AC37AB4-A5F0-4598-BC03-C67C1DF38111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BAE7E19-D69D-48AA-BF9E-CD7BE17E322C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CCA213E-AB15-45AE-B31E-E534C2AEE7EA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62" name="Picture 61" descr="A picture containing object, ball, drawing, clock&#10;&#10;Description automatically generated">
              <a:extLst>
                <a:ext uri="{FF2B5EF4-FFF2-40B4-BE49-F238E27FC236}">
                  <a16:creationId xmlns:a16="http://schemas.microsoft.com/office/drawing/2014/main" id="{5C172638-FFBC-4EB0-A192-F0953E7FD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54055" y="3027604"/>
              <a:ext cx="770317" cy="77031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AEAA58-48B6-47E9-8205-3C636E67DDB2}"/>
              </a:ext>
            </a:extLst>
          </p:cNvPr>
          <p:cNvGrpSpPr/>
          <p:nvPr/>
        </p:nvGrpSpPr>
        <p:grpSpPr>
          <a:xfrm>
            <a:off x="8972606" y="3244157"/>
            <a:ext cx="1326770" cy="1292804"/>
            <a:chOff x="8972606" y="3244157"/>
            <a:chExt cx="1326770" cy="12928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E32DB6-8961-491C-B850-4E7C8F343C18}"/>
                </a:ext>
              </a:extLst>
            </p:cNvPr>
            <p:cNvSpPr/>
            <p:nvPr/>
          </p:nvSpPr>
          <p:spPr bwMode="auto">
            <a:xfrm>
              <a:off x="8972606" y="3244157"/>
              <a:ext cx="1313567" cy="129280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D4D283-7253-4356-8CA5-B132B77D490B}"/>
                </a:ext>
              </a:extLst>
            </p:cNvPr>
            <p:cNvSpPr txBox="1"/>
            <p:nvPr/>
          </p:nvSpPr>
          <p:spPr>
            <a:xfrm>
              <a:off x="8972606" y="3522516"/>
              <a:ext cx="1326770" cy="78021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10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.NET</a:t>
              </a:r>
              <a:endParaRPr kumimoji="0" lang="en-US" sz="35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27B-8B2B-4E43-98E4-694E71D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Blazor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E85C-F67D-4C60-96CF-FE478C62CD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sz="3600"/>
              <a:t>Build client-side web UI with .NET instead of JavaScript</a:t>
            </a:r>
          </a:p>
          <a:p>
            <a:r>
              <a:rPr lang="en-US" sz="3600"/>
              <a:t>Write reusable web UI components with C# and Razor</a:t>
            </a:r>
          </a:p>
          <a:p>
            <a:r>
              <a:rPr lang="en-US" sz="3600"/>
              <a:t>Share .NET code with both the client and the server </a:t>
            </a:r>
          </a:p>
          <a:p>
            <a:r>
              <a:rPr lang="en-US" sz="3600"/>
              <a:t>Call into JavaScript libraries &amp; browser APIs as needed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EAE1DC0A-EE0F-4BD6-B259-7505FC7E3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389" y="3501733"/>
            <a:ext cx="4263189" cy="4263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36D849-DA86-4DA0-83E3-090D0F58368A}"/>
              </a:ext>
            </a:extLst>
          </p:cNvPr>
          <p:cNvSpPr txBox="1"/>
          <p:nvPr/>
        </p:nvSpPr>
        <p:spPr>
          <a:xfrm>
            <a:off x="9129962" y="4891734"/>
            <a:ext cx="15400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5C2D9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7DEF4-A546-475D-BF5B-54F3EF967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0" y="331901"/>
            <a:ext cx="682676" cy="6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27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3B8-0F9D-42B6-B15B-E1A3C4258E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Blazor works</a:t>
            </a:r>
          </a:p>
        </p:txBody>
      </p:sp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27CAA8E3-C0C5-478D-88F5-227BC997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9269" y="1862051"/>
            <a:ext cx="3532339" cy="33104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5F2E1-69D0-4E59-B900-E630CDEE9FAE}"/>
              </a:ext>
            </a:extLst>
          </p:cNvPr>
          <p:cNvGrpSpPr/>
          <p:nvPr/>
        </p:nvGrpSpPr>
        <p:grpSpPr>
          <a:xfrm>
            <a:off x="2842805" y="2935954"/>
            <a:ext cx="3756141" cy="2791184"/>
            <a:chOff x="5624219" y="3540444"/>
            <a:chExt cx="3094572" cy="205986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08E1CEA-ADD8-406B-9D3D-6D10D9F1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D50AC14-2B18-4A12-B2F9-CA0DD5D2B729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C3F4D7F-CA80-4F5B-A986-A150ABC25F8F}"/>
              </a:ext>
            </a:extLst>
          </p:cNvPr>
          <p:cNvGrpSpPr/>
          <p:nvPr/>
        </p:nvGrpSpPr>
        <p:grpSpPr>
          <a:xfrm>
            <a:off x="7285118" y="2206022"/>
            <a:ext cx="1950483" cy="3364279"/>
            <a:chOff x="7698994" y="1757819"/>
            <a:chExt cx="1950483" cy="336427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5AD6AA-8E91-4F25-8EFA-A0622CA043EC}"/>
                </a:ext>
              </a:extLst>
            </p:cNvPr>
            <p:cNvGrpSpPr/>
            <p:nvPr/>
          </p:nvGrpSpPr>
          <p:grpSpPr>
            <a:xfrm>
              <a:off x="7698994" y="1757819"/>
              <a:ext cx="1950483" cy="3364279"/>
              <a:chOff x="6763968" y="1188192"/>
              <a:chExt cx="3257666" cy="420214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C831615-EFD2-42EB-BB0B-4B64777CB17C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65A9D25-1DE2-4EF7-8A83-70F4183E3DDE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11624F9-005A-4E2E-9D9A-5CF127DD6261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https...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56AF8CA-4173-4416-8C82-A4C170672F09}"/>
                  </a:ext>
                </a:extLst>
              </p:cNvPr>
              <p:cNvSpPr/>
              <p:nvPr/>
            </p:nvSpPr>
            <p:spPr>
              <a:xfrm>
                <a:off x="9625114" y="1188192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5A609AB-55B3-4BE9-AEED-1C867C4272F4}"/>
                  </a:ext>
                </a:extLst>
              </p:cNvPr>
              <p:cNvSpPr/>
              <p:nvPr/>
            </p:nvSpPr>
            <p:spPr>
              <a:xfrm>
                <a:off x="9164059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413A09F-616B-45D8-AC43-F72452AB91C1}"/>
                  </a:ext>
                </a:extLst>
              </p:cNvPr>
              <p:cNvSpPr/>
              <p:nvPr/>
            </p:nvSpPr>
            <p:spPr>
              <a:xfrm>
                <a:off x="8702217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C4139E99-0778-4675-8FD9-D423B547A1CD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7D3EB8A-2026-400B-9C42-A6ABBC7AA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B293B2-2792-4A89-9CF3-DFAB84D86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FB24E4C-E8FB-48FE-97DA-CD91DCAC6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DA20A19-B53A-4F1F-9CE4-653D93B72E81}"/>
                  </a:ext>
                </a:extLst>
              </p:cNvPr>
              <p:cNvGrpSpPr/>
              <p:nvPr/>
            </p:nvGrpSpPr>
            <p:grpSpPr>
              <a:xfrm>
                <a:off x="9745492" y="1259858"/>
                <a:ext cx="166801" cy="125053"/>
                <a:chOff x="6250177" y="1290073"/>
                <a:chExt cx="96832" cy="54279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BF67F3B-995D-4C2F-AFDE-2EFB3558400D}"/>
                    </a:ext>
                  </a:extLst>
                </p:cNvPr>
                <p:cNvCxnSpPr/>
                <p:nvPr/>
              </p:nvCxnSpPr>
              <p:spPr>
                <a:xfrm>
                  <a:off x="6250307" y="1290078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B57B947-6743-4FB3-9F13-29C6019A6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0177" y="129007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3D7AB6A-9D2D-4D83-B4C5-6336980C1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B65B358-3458-4118-9BAB-41E51FEAECC0}"/>
                  </a:ext>
                </a:extLst>
              </p:cNvPr>
              <p:cNvGrpSpPr/>
              <p:nvPr/>
            </p:nvGrpSpPr>
            <p:grpSpPr>
              <a:xfrm>
                <a:off x="9260184" y="1260021"/>
                <a:ext cx="198355" cy="120716"/>
                <a:chOff x="5770527" y="1244809"/>
                <a:chExt cx="126354" cy="56133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BA67724-8598-45BE-885E-13640BC4A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27" y="1300942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46B67FC-8DEB-4FE7-99ED-B424478F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83" y="1245205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9F52A67-2AB2-490B-842A-432607A5D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816" y="12448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F84FBE0-9452-434E-9306-F1C670744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407" y="12448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C31141-5D79-4E82-84AE-17DB38192352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DOM</a:t>
              </a:r>
              <a:endParaRPr kumimoji="0" lang="en-GB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00C837E-6F01-4B69-A6B9-73E443E982A2}"/>
              </a:ext>
            </a:extLst>
          </p:cNvPr>
          <p:cNvSpPr txBox="1"/>
          <p:nvPr/>
        </p:nvSpPr>
        <p:spPr>
          <a:xfrm>
            <a:off x="3831113" y="3579769"/>
            <a:ext cx="206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ASP.NET Core</a:t>
            </a:r>
          </a:p>
        </p:txBody>
      </p:sp>
      <p:pic>
        <p:nvPicPr>
          <p:cNvPr id="136" name="Graphic 135" descr="Line Arrow: Clockwise curve">
            <a:extLst>
              <a:ext uri="{FF2B5EF4-FFF2-40B4-BE49-F238E27FC236}">
                <a16:creationId xmlns:a16="http://schemas.microsoft.com/office/drawing/2014/main" id="{AEE7D39D-884C-4DC0-8557-489E4F2146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097434">
            <a:off x="6430908" y="3963270"/>
            <a:ext cx="911865" cy="1492262"/>
          </a:xfrm>
          <a:prstGeom prst="rect">
            <a:avLst/>
          </a:prstGeom>
          <a:effectLst/>
        </p:spPr>
      </p:pic>
      <p:pic>
        <p:nvPicPr>
          <p:cNvPr id="137" name="Graphic 136" descr="Line Arrow: Clockwise curve">
            <a:extLst>
              <a:ext uri="{FF2B5EF4-FFF2-40B4-BE49-F238E27FC236}">
                <a16:creationId xmlns:a16="http://schemas.microsoft.com/office/drawing/2014/main" id="{7893083A-0448-4A22-BFBB-5111F89B0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097434" flipH="1" flipV="1">
            <a:off x="6467133" y="3520016"/>
            <a:ext cx="911864" cy="1492262"/>
          </a:xfrm>
          <a:prstGeom prst="rect">
            <a:avLst/>
          </a:prstGeom>
          <a:effectLst/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224A91F-626B-4095-9AF2-52376EA424E7}"/>
              </a:ext>
            </a:extLst>
          </p:cNvPr>
          <p:cNvSpPr txBox="1"/>
          <p:nvPr/>
        </p:nvSpPr>
        <p:spPr>
          <a:xfrm>
            <a:off x="6482078" y="42883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D27C2E0-E635-4952-A763-09DF24A02498}"/>
              </a:ext>
            </a:extLst>
          </p:cNvPr>
          <p:cNvSpPr txBox="1"/>
          <p:nvPr/>
        </p:nvSpPr>
        <p:spPr>
          <a:xfrm>
            <a:off x="4762609" y="1189038"/>
            <a:ext cx="257141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Blazor Server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9CD836-6997-4F72-8905-1098A8E0CB22}"/>
              </a:ext>
            </a:extLst>
          </p:cNvPr>
          <p:cNvGrpSpPr/>
          <p:nvPr/>
        </p:nvGrpSpPr>
        <p:grpSpPr>
          <a:xfrm>
            <a:off x="3664420" y="4061811"/>
            <a:ext cx="2259720" cy="1453971"/>
            <a:chOff x="2044967" y="2752181"/>
            <a:chExt cx="2259720" cy="145397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3AB6488-3E31-45AD-A6C5-42A1900F88A0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13629AD-D1DA-449B-90F6-A0800006048E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804680F-4D0C-4D23-865E-BE564387B7E8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9BEB48C-B304-4BD2-9BDB-CEF0A84E0489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7CE2548-04A9-4E6C-8E72-3A2372B267BE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ADD490B0-D851-418E-95FA-9EF39F003FF0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903AFFA5-7305-49ED-B07E-98294076AF22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13A3405-5798-4098-AD36-FCDC89FFAD82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9F2003D-2AB2-431D-AFBB-677FF7297E9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8670830-3F1E-4FF0-B507-F411DDAAF87E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44AF85-86AE-468E-A28E-E5C26E2B3745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26A6FC-55E9-4096-A952-0BF6E8F86DFE}"/>
              </a:ext>
            </a:extLst>
          </p:cNvPr>
          <p:cNvSpPr txBox="1"/>
          <p:nvPr/>
        </p:nvSpPr>
        <p:spPr>
          <a:xfrm>
            <a:off x="4726173" y="5789783"/>
            <a:ext cx="274453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.NET Core 3.1 LTS</a:t>
            </a:r>
          </a:p>
        </p:txBody>
      </p:sp>
    </p:spTree>
    <p:extLst>
      <p:ext uri="{BB962C8B-B14F-4D97-AF65-F5344CB8AC3E}">
        <p14:creationId xmlns:p14="http://schemas.microsoft.com/office/powerpoint/2010/main" val="6059367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3B8-0F9D-42B6-B15B-E1A3C4258E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Blazor works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A715652-C090-4294-B44A-14B5064B82FC}"/>
              </a:ext>
            </a:extLst>
          </p:cNvPr>
          <p:cNvGrpSpPr/>
          <p:nvPr/>
        </p:nvGrpSpPr>
        <p:grpSpPr>
          <a:xfrm>
            <a:off x="4072850" y="2225396"/>
            <a:ext cx="4046299" cy="3358240"/>
            <a:chOff x="6763966" y="1195735"/>
            <a:chExt cx="6758067" cy="419460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0FFFAA-7FAB-4F56-A609-D64DD21124FF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6B004D4-ED9E-43D0-A671-3A104F1205F1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A6EEF41-14A3-4B91-A4BA-315538275AB1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DA81392-0DCB-4922-AA4D-1EDB946197A2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A5375-1B69-4C73-9128-D1CBFB1FA04A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00C11E-221D-47F4-87DF-4203011CBCBC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DA9C549B-3B23-4AC4-8736-DD3C2D9510FB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A4E2853-0C8F-40A5-97EB-4BCE083D2E55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CF47152-A90C-4430-8D2E-C47550DFE22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A46C0-7576-4717-BA3B-39A0B1BD3CE9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996C414-8875-411C-A5DE-1CF21B100B0E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7EA4409-960C-457D-A724-52C71650855D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F81D97F-FDAD-4BC4-B761-79EFB3B98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4E6CCD5-1CCE-49D0-982B-8167079955F2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E672847-5AB4-458B-B9AF-5062B966385C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C95E573-536A-4BDF-862F-5015DAB97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67F4635-79CA-4AE6-9693-C0C238227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340733F-F2E1-4EA9-A064-BBCB5F8DC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271081D-37A5-4E33-A525-96FDEACF8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671A7-5054-415C-9BF1-B3059A5C3572}"/>
              </a:ext>
            </a:extLst>
          </p:cNvPr>
          <p:cNvSpPr/>
          <p:nvPr/>
        </p:nvSpPr>
        <p:spPr>
          <a:xfrm>
            <a:off x="6954623" y="3975818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DOM</a:t>
            </a:r>
            <a:endParaRPr kumimoji="0" lang="en-GB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155029D-5657-4128-83F0-C5E432C5F33B}"/>
              </a:ext>
            </a:extLst>
          </p:cNvPr>
          <p:cNvGrpSpPr/>
          <p:nvPr/>
        </p:nvGrpSpPr>
        <p:grpSpPr>
          <a:xfrm>
            <a:off x="4265151" y="3219411"/>
            <a:ext cx="2259720" cy="2123864"/>
            <a:chOff x="2044967" y="2687833"/>
            <a:chExt cx="2259720" cy="2123864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60ED1A4-5AD2-4333-A264-E3127E14451E}"/>
                </a:ext>
              </a:extLst>
            </p:cNvPr>
            <p:cNvGrpSpPr/>
            <p:nvPr/>
          </p:nvGrpSpPr>
          <p:grpSpPr>
            <a:xfrm>
              <a:off x="2044967" y="2687833"/>
              <a:ext cx="2259720" cy="2123864"/>
              <a:chOff x="784337" y="2208439"/>
              <a:chExt cx="2259720" cy="2123864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7CFB1E0B-96BF-43A6-9CD6-FBA0DA3F5D22}"/>
                  </a:ext>
                </a:extLst>
              </p:cNvPr>
              <p:cNvSpPr/>
              <p:nvPr/>
            </p:nvSpPr>
            <p:spPr>
              <a:xfrm>
                <a:off x="784337" y="2208439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72D2AB3-3AC9-4B69-A390-118C8A25E3C2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751F9F7-A66B-442C-9A26-10070A0CEE41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53A9C143-B67B-48A1-9608-DC13C06B28B8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437C1851-DAC9-4ACF-8F10-211CBA44A81F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CF5E0669-6F2A-4B31-8752-F7AD7565EC6B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111080DF-3CB2-4B1A-8371-ECF5E38525FF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1EB2BE24-21FE-4867-B37F-3C813A89044C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4E1BFBD-7343-4D59-8D5C-0240909EB2F9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3A96EB-5C7F-4BB0-B0C7-D14DFB24C150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5C82FEC-E86F-4056-8080-6650091DED16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</a:t>
              </a:r>
            </a:p>
          </p:txBody>
        </p:sp>
      </p:grpSp>
      <p:pic>
        <p:nvPicPr>
          <p:cNvPr id="156" name="Graphic 155" descr="Line Arrow: Clockwise curve">
            <a:extLst>
              <a:ext uri="{FF2B5EF4-FFF2-40B4-BE49-F238E27FC236}">
                <a16:creationId xmlns:a16="http://schemas.microsoft.com/office/drawing/2014/main" id="{E9996831-7DE3-4B97-A91C-742F0CC1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617782" flipH="1" flipV="1">
            <a:off x="6603244" y="3862484"/>
            <a:ext cx="351788" cy="575702"/>
          </a:xfrm>
          <a:prstGeom prst="rect">
            <a:avLst/>
          </a:prstGeom>
        </p:spPr>
      </p:pic>
      <p:pic>
        <p:nvPicPr>
          <p:cNvPr id="157" name="Graphic 156" descr="Line Arrow: Clockwise curve">
            <a:extLst>
              <a:ext uri="{FF2B5EF4-FFF2-40B4-BE49-F238E27FC236}">
                <a16:creationId xmlns:a16="http://schemas.microsoft.com/office/drawing/2014/main" id="{5404D8FB-52D3-416B-A5A5-932D30D0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53512" flipH="1" flipV="1">
            <a:off x="6531689" y="4123871"/>
            <a:ext cx="351788" cy="57570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43B9FAB-7DE7-4D66-A74B-5740627F8AD6}"/>
              </a:ext>
            </a:extLst>
          </p:cNvPr>
          <p:cNvSpPr txBox="1"/>
          <p:nvPr/>
        </p:nvSpPr>
        <p:spPr>
          <a:xfrm>
            <a:off x="4173497" y="1189038"/>
            <a:ext cx="391658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Blazor WebAssembly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AAD335A-9E6E-41B9-9F64-8B1D06BC422F}"/>
              </a:ext>
            </a:extLst>
          </p:cNvPr>
          <p:cNvSpPr txBox="1"/>
          <p:nvPr/>
        </p:nvSpPr>
        <p:spPr>
          <a:xfrm>
            <a:off x="5443394" y="5807619"/>
            <a:ext cx="120577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40257804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3B8-0F9D-42B6-B15B-E1A3C4258E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Shared component model</a:t>
            </a:r>
          </a:p>
        </p:txBody>
      </p:sp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27CAA8E3-C0C5-478D-88F5-227BC997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969" y="1981886"/>
            <a:ext cx="3532339" cy="33104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5F2E1-69D0-4E59-B900-E630CDEE9FAE}"/>
              </a:ext>
            </a:extLst>
          </p:cNvPr>
          <p:cNvGrpSpPr/>
          <p:nvPr/>
        </p:nvGrpSpPr>
        <p:grpSpPr>
          <a:xfrm>
            <a:off x="442505" y="3055789"/>
            <a:ext cx="3756141" cy="2791184"/>
            <a:chOff x="5624219" y="3540444"/>
            <a:chExt cx="3094572" cy="205986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08E1CEA-ADD8-406B-9D3D-6D10D9F1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D50AC14-2B18-4A12-B2F9-CA0DD5D2B729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C3F4D7F-CA80-4F5B-A986-A150ABC25F8F}"/>
              </a:ext>
            </a:extLst>
          </p:cNvPr>
          <p:cNvGrpSpPr/>
          <p:nvPr/>
        </p:nvGrpSpPr>
        <p:grpSpPr>
          <a:xfrm>
            <a:off x="4884818" y="2325857"/>
            <a:ext cx="1950483" cy="3364279"/>
            <a:chOff x="7698994" y="1757819"/>
            <a:chExt cx="1950483" cy="336427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5AD6AA-8E91-4F25-8EFA-A0622CA043EC}"/>
                </a:ext>
              </a:extLst>
            </p:cNvPr>
            <p:cNvGrpSpPr/>
            <p:nvPr/>
          </p:nvGrpSpPr>
          <p:grpSpPr>
            <a:xfrm>
              <a:off x="7698994" y="1757819"/>
              <a:ext cx="1950483" cy="3364279"/>
              <a:chOff x="6763968" y="1188192"/>
              <a:chExt cx="3257666" cy="420214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C831615-EFD2-42EB-BB0B-4B64777CB17C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65A9D25-1DE2-4EF7-8A83-70F4183E3DDE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11624F9-005A-4E2E-9D9A-5CF127DD6261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https...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56AF8CA-4173-4416-8C82-A4C170672F09}"/>
                  </a:ext>
                </a:extLst>
              </p:cNvPr>
              <p:cNvSpPr/>
              <p:nvPr/>
            </p:nvSpPr>
            <p:spPr>
              <a:xfrm>
                <a:off x="9625114" y="1188192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5A609AB-55B3-4BE9-AEED-1C867C4272F4}"/>
                  </a:ext>
                </a:extLst>
              </p:cNvPr>
              <p:cNvSpPr/>
              <p:nvPr/>
            </p:nvSpPr>
            <p:spPr>
              <a:xfrm>
                <a:off x="9164059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413A09F-616B-45D8-AC43-F72452AB91C1}"/>
                  </a:ext>
                </a:extLst>
              </p:cNvPr>
              <p:cNvSpPr/>
              <p:nvPr/>
            </p:nvSpPr>
            <p:spPr>
              <a:xfrm>
                <a:off x="8702217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C4139E99-0778-4675-8FD9-D423B547A1CD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7D3EB8A-2026-400B-9C42-A6ABBC7AA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B293B2-2792-4A89-9CF3-DFAB84D86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FB24E4C-E8FB-48FE-97DA-CD91DCAC6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DA20A19-B53A-4F1F-9CE4-653D93B72E81}"/>
                  </a:ext>
                </a:extLst>
              </p:cNvPr>
              <p:cNvGrpSpPr/>
              <p:nvPr/>
            </p:nvGrpSpPr>
            <p:grpSpPr>
              <a:xfrm>
                <a:off x="9745492" y="1259858"/>
                <a:ext cx="166801" cy="125053"/>
                <a:chOff x="6250177" y="1290073"/>
                <a:chExt cx="96832" cy="54279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BF67F3B-995D-4C2F-AFDE-2EFB3558400D}"/>
                    </a:ext>
                  </a:extLst>
                </p:cNvPr>
                <p:cNvCxnSpPr/>
                <p:nvPr/>
              </p:nvCxnSpPr>
              <p:spPr>
                <a:xfrm>
                  <a:off x="6250307" y="1290078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B57B947-6743-4FB3-9F13-29C6019A6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0177" y="129007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3D7AB6A-9D2D-4D83-B4C5-6336980C1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B65B358-3458-4118-9BAB-41E51FEAECC0}"/>
                  </a:ext>
                </a:extLst>
              </p:cNvPr>
              <p:cNvGrpSpPr/>
              <p:nvPr/>
            </p:nvGrpSpPr>
            <p:grpSpPr>
              <a:xfrm>
                <a:off x="9260184" y="1260021"/>
                <a:ext cx="198355" cy="120716"/>
                <a:chOff x="5770527" y="1244809"/>
                <a:chExt cx="126354" cy="56133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BA67724-8598-45BE-885E-13640BC4A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27" y="1300942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46B67FC-8DEB-4FE7-99ED-B424478F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83" y="1245205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9F52A67-2AB2-490B-842A-432607A5D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816" y="12448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F84FBE0-9452-434E-9306-F1C670744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407" y="12448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C31141-5D79-4E82-84AE-17DB38192352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DOM</a:t>
              </a:r>
              <a:endParaRPr kumimoji="0" lang="en-GB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00C837E-6F01-4B69-A6B9-73E443E982A2}"/>
              </a:ext>
            </a:extLst>
          </p:cNvPr>
          <p:cNvSpPr txBox="1"/>
          <p:nvPr/>
        </p:nvSpPr>
        <p:spPr>
          <a:xfrm>
            <a:off x="1430813" y="3699604"/>
            <a:ext cx="206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ASP.NET Core</a:t>
            </a:r>
          </a:p>
        </p:txBody>
      </p:sp>
      <p:pic>
        <p:nvPicPr>
          <p:cNvPr id="136" name="Graphic 135" descr="Line Arrow: Clockwise curve">
            <a:extLst>
              <a:ext uri="{FF2B5EF4-FFF2-40B4-BE49-F238E27FC236}">
                <a16:creationId xmlns:a16="http://schemas.microsoft.com/office/drawing/2014/main" id="{AEE7D39D-884C-4DC0-8557-489E4F2146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097434">
            <a:off x="4030608" y="4083105"/>
            <a:ext cx="911865" cy="1492262"/>
          </a:xfrm>
          <a:prstGeom prst="rect">
            <a:avLst/>
          </a:prstGeom>
          <a:effectLst/>
        </p:spPr>
      </p:pic>
      <p:pic>
        <p:nvPicPr>
          <p:cNvPr id="137" name="Graphic 136" descr="Line Arrow: Clockwise curve">
            <a:extLst>
              <a:ext uri="{FF2B5EF4-FFF2-40B4-BE49-F238E27FC236}">
                <a16:creationId xmlns:a16="http://schemas.microsoft.com/office/drawing/2014/main" id="{7893083A-0448-4A22-BFBB-5111F89B0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097434" flipH="1" flipV="1">
            <a:off x="4066833" y="3639851"/>
            <a:ext cx="911864" cy="1492262"/>
          </a:xfrm>
          <a:prstGeom prst="rect">
            <a:avLst/>
          </a:prstGeom>
          <a:effectLst/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224A91F-626B-4095-9AF2-52376EA424E7}"/>
              </a:ext>
            </a:extLst>
          </p:cNvPr>
          <p:cNvSpPr txBox="1"/>
          <p:nvPr/>
        </p:nvSpPr>
        <p:spPr>
          <a:xfrm>
            <a:off x="4081778" y="44081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8C40236-2930-4B45-B64D-4D460FDD06CA}"/>
              </a:ext>
            </a:extLst>
          </p:cNvPr>
          <p:cNvCxnSpPr/>
          <p:nvPr/>
        </p:nvCxnSpPr>
        <p:spPr>
          <a:xfrm>
            <a:off x="7184488" y="1593669"/>
            <a:ext cx="0" cy="4741817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D27C2E0-E635-4952-A763-09DF24A02498}"/>
              </a:ext>
            </a:extLst>
          </p:cNvPr>
          <p:cNvSpPr txBox="1"/>
          <p:nvPr/>
        </p:nvSpPr>
        <p:spPr>
          <a:xfrm>
            <a:off x="2362309" y="1308873"/>
            <a:ext cx="257141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err="1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Blazor</a:t>
            </a:r>
            <a:r>
              <a:rPr kumimoji="0" lang="en-US" sz="3200" b="0" i="0" u="none" strike="noStrike" kern="1200" cap="none" spc="-10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Server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3AB6488-3E31-45AD-A6C5-42A1900F88A0}"/>
              </a:ext>
            </a:extLst>
          </p:cNvPr>
          <p:cNvGrpSpPr/>
          <p:nvPr/>
        </p:nvGrpSpPr>
        <p:grpSpPr>
          <a:xfrm>
            <a:off x="1264120" y="4181646"/>
            <a:ext cx="2259720" cy="1453971"/>
            <a:chOff x="784337" y="2272787"/>
            <a:chExt cx="2259720" cy="1453971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13629AD-D1DA-449B-90F6-A0800006048E}"/>
                </a:ext>
              </a:extLst>
            </p:cNvPr>
            <p:cNvSpPr/>
            <p:nvPr/>
          </p:nvSpPr>
          <p:spPr>
            <a:xfrm>
              <a:off x="784337" y="2272787"/>
              <a:ext cx="2259720" cy="1453971"/>
            </a:xfrm>
            <a:prstGeom prst="roundRect">
              <a:avLst>
                <a:gd name="adj" fmla="val 6024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804680F-4D0C-4D23-865E-BE564387B7E8}"/>
                </a:ext>
              </a:extLst>
            </p:cNvPr>
            <p:cNvGrpSpPr/>
            <p:nvPr/>
          </p:nvGrpSpPr>
          <p:grpSpPr>
            <a:xfrm>
              <a:off x="1204474" y="2411592"/>
              <a:ext cx="1442545" cy="339191"/>
              <a:chOff x="977953" y="2433131"/>
              <a:chExt cx="6182954" cy="1453829"/>
            </a:xfrm>
            <a:solidFill>
              <a:sysClr val="windowText" lastClr="000000"/>
            </a:solidFill>
            <a:effectLst/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9BEB48C-B304-4BD2-9BDB-CEF0A84E048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7CE2548-04A9-4E6C-8E72-3A2372B267BE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D490B0-D851-418E-95FA-9EF39F003FF0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03AFFA5-7305-49ED-B07E-98294076AF22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13A3405-5798-4098-AD36-FCDC89FFAD82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9F2003D-2AB2-431D-AFBB-677FF7297E92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26A6FC-55E9-4096-A952-0BF6E8F86DFE}"/>
              </a:ext>
            </a:extLst>
          </p:cNvPr>
          <p:cNvSpPr txBox="1"/>
          <p:nvPr/>
        </p:nvSpPr>
        <p:spPr>
          <a:xfrm>
            <a:off x="2325873" y="5909618"/>
            <a:ext cx="274453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.NET Core 3.1 LTS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A715652-C090-4294-B44A-14B5064B82FC}"/>
              </a:ext>
            </a:extLst>
          </p:cNvPr>
          <p:cNvGrpSpPr/>
          <p:nvPr/>
        </p:nvGrpSpPr>
        <p:grpSpPr>
          <a:xfrm>
            <a:off x="7556728" y="2327395"/>
            <a:ext cx="4046299" cy="3358240"/>
            <a:chOff x="6763966" y="1195735"/>
            <a:chExt cx="6758067" cy="419460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0FFFAA-7FAB-4F56-A609-D64DD21124FF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6B004D4-ED9E-43D0-A671-3A104F1205F1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A6EEF41-14A3-4B91-A4BA-315538275AB1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DA81392-0DCB-4922-AA4D-1EDB946197A2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A5375-1B69-4C73-9128-D1CBFB1FA04A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00C11E-221D-47F4-87DF-4203011CBCBC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DA9C549B-3B23-4AC4-8736-DD3C2D9510FB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A4E2853-0C8F-40A5-97EB-4BCE083D2E55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CF47152-A90C-4430-8D2E-C47550DFE22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A46C0-7576-4717-BA3B-39A0B1BD3CE9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996C414-8875-411C-A5DE-1CF21B100B0E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7EA4409-960C-457D-A724-52C71650855D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F81D97F-FDAD-4BC4-B761-79EFB3B98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4E6CCD5-1CCE-49D0-982B-8167079955F2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E672847-5AB4-458B-B9AF-5062B966385C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C95E573-536A-4BDF-862F-5015DAB97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67F4635-79CA-4AE6-9693-C0C238227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340733F-F2E1-4EA9-A064-BBCB5F8DC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271081D-37A5-4E33-A525-96FDEACF8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671A7-5054-415C-9BF1-B3059A5C3572}"/>
              </a:ext>
            </a:extLst>
          </p:cNvPr>
          <p:cNvSpPr/>
          <p:nvPr/>
        </p:nvSpPr>
        <p:spPr>
          <a:xfrm>
            <a:off x="10438501" y="4077817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DOM</a:t>
            </a:r>
            <a:endParaRPr kumimoji="0" lang="en-GB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60ED1A4-5AD2-4333-A264-E3127E14451E}"/>
              </a:ext>
            </a:extLst>
          </p:cNvPr>
          <p:cNvGrpSpPr/>
          <p:nvPr/>
        </p:nvGrpSpPr>
        <p:grpSpPr>
          <a:xfrm>
            <a:off x="7749029" y="3321410"/>
            <a:ext cx="2259720" cy="2123864"/>
            <a:chOff x="784337" y="2208439"/>
            <a:chExt cx="2259720" cy="2123864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7CFB1E0B-96BF-43A6-9CD6-FBA0DA3F5D22}"/>
                </a:ext>
              </a:extLst>
            </p:cNvPr>
            <p:cNvSpPr/>
            <p:nvPr/>
          </p:nvSpPr>
          <p:spPr>
            <a:xfrm>
              <a:off x="784337" y="2208439"/>
              <a:ext cx="2259720" cy="2123864"/>
            </a:xfrm>
            <a:prstGeom prst="roundRect">
              <a:avLst>
                <a:gd name="adj" fmla="val 6024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72D2AB3-3AC9-4B69-A390-118C8A25E3C2}"/>
                </a:ext>
              </a:extLst>
            </p:cNvPr>
            <p:cNvGrpSpPr/>
            <p:nvPr/>
          </p:nvGrpSpPr>
          <p:grpSpPr>
            <a:xfrm>
              <a:off x="1204474" y="2411592"/>
              <a:ext cx="1442545" cy="339191"/>
              <a:chOff x="977953" y="2433131"/>
              <a:chExt cx="6182954" cy="1453829"/>
            </a:xfrm>
            <a:solidFill>
              <a:sysClr val="windowText" lastClr="000000"/>
            </a:solidFill>
            <a:effectLst/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751F9F7-A66B-442C-9A26-10070A0CEE41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3A9C143-B67B-48A1-9608-DC13C06B28B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7C1851-DAC9-4ACF-8F10-211CBA44A81F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F5E0669-6F2A-4B31-8752-F7AD7565EC6B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11080DF-3CB2-4B1A-8371-ECF5E38525F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EB2BE24-21FE-4867-B37F-3C813A89044C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C82FEC-E86F-4056-8080-6650091DED16}"/>
              </a:ext>
            </a:extLst>
          </p:cNvPr>
          <p:cNvSpPr/>
          <p:nvPr/>
        </p:nvSpPr>
        <p:spPr>
          <a:xfrm>
            <a:off x="7854794" y="4768789"/>
            <a:ext cx="2048189" cy="403557"/>
          </a:xfrm>
          <a:prstGeom prst="rect">
            <a:avLst/>
          </a:prstGeom>
          <a:solidFill>
            <a:srgbClr val="654FF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WebAssembly</a:t>
            </a:r>
          </a:p>
        </p:txBody>
      </p:sp>
      <p:pic>
        <p:nvPicPr>
          <p:cNvPr id="156" name="Graphic 155" descr="Line Arrow: Clockwise curve">
            <a:extLst>
              <a:ext uri="{FF2B5EF4-FFF2-40B4-BE49-F238E27FC236}">
                <a16:creationId xmlns:a16="http://schemas.microsoft.com/office/drawing/2014/main" id="{E9996831-7DE3-4B97-A91C-742F0CC18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617782" flipH="1" flipV="1">
            <a:off x="10087122" y="3964483"/>
            <a:ext cx="351788" cy="575702"/>
          </a:xfrm>
          <a:prstGeom prst="rect">
            <a:avLst/>
          </a:prstGeom>
        </p:spPr>
      </p:pic>
      <p:pic>
        <p:nvPicPr>
          <p:cNvPr id="157" name="Graphic 156" descr="Line Arrow: Clockwise curve">
            <a:extLst>
              <a:ext uri="{FF2B5EF4-FFF2-40B4-BE49-F238E27FC236}">
                <a16:creationId xmlns:a16="http://schemas.microsoft.com/office/drawing/2014/main" id="{5404D8FB-52D3-416B-A5A5-932D30D0C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53512" flipH="1" flipV="1">
            <a:off x="10015567" y="4225870"/>
            <a:ext cx="351788" cy="57570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43B9FAB-7DE7-4D66-A74B-5740627F8AD6}"/>
              </a:ext>
            </a:extLst>
          </p:cNvPr>
          <p:cNvSpPr txBox="1"/>
          <p:nvPr/>
        </p:nvSpPr>
        <p:spPr>
          <a:xfrm>
            <a:off x="7657375" y="1291037"/>
            <a:ext cx="391658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err="1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Blazor</a:t>
            </a:r>
            <a:r>
              <a:rPr kumimoji="0" lang="en-US" sz="3200" b="0" i="0" u="none" strike="noStrike" kern="1200" cap="none" spc="-10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</a:t>
            </a:r>
            <a:r>
              <a:rPr kumimoji="0" lang="en-US" sz="3200" b="0" i="0" u="none" strike="noStrike" kern="1200" cap="none" spc="-100" normalizeH="0" baseline="0" noProof="0" err="1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WebAssembly</a:t>
            </a:r>
            <a:endParaRPr kumimoji="0" lang="en-US" sz="3200" b="0" i="0" u="none" strike="noStrike" kern="1200" cap="none" spc="-10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AAD335A-9E6E-41B9-9F64-8B1D06BC422F}"/>
              </a:ext>
            </a:extLst>
          </p:cNvPr>
          <p:cNvSpPr txBox="1"/>
          <p:nvPr/>
        </p:nvSpPr>
        <p:spPr>
          <a:xfrm>
            <a:off x="8927272" y="5909618"/>
            <a:ext cx="120577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Preview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670830-3F1E-4FF0-B507-F411DDAAF87E}"/>
              </a:ext>
            </a:extLst>
          </p:cNvPr>
          <p:cNvSpPr/>
          <p:nvPr/>
        </p:nvSpPr>
        <p:spPr>
          <a:xfrm>
            <a:off x="1369885" y="4793238"/>
            <a:ext cx="2048189" cy="416720"/>
          </a:xfrm>
          <a:prstGeom prst="rect">
            <a:avLst/>
          </a:prstGeom>
          <a:solidFill>
            <a:srgbClr val="682A7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Razor Components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44AF85-86AE-468E-A28E-E5C26E2B3745}"/>
              </a:ext>
            </a:extLst>
          </p:cNvPr>
          <p:cNvSpPr/>
          <p:nvPr/>
        </p:nvSpPr>
        <p:spPr>
          <a:xfrm>
            <a:off x="1369885" y="5239702"/>
            <a:ext cx="2048189" cy="290870"/>
          </a:xfrm>
          <a:prstGeom prst="rect">
            <a:avLst/>
          </a:prstGeom>
          <a:solidFill>
            <a:srgbClr val="682A7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.NET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4E1BFBD-7343-4D59-8D5C-0240909EB2F9}"/>
              </a:ext>
            </a:extLst>
          </p:cNvPr>
          <p:cNvSpPr/>
          <p:nvPr/>
        </p:nvSpPr>
        <p:spPr>
          <a:xfrm>
            <a:off x="7854794" y="3997350"/>
            <a:ext cx="2048189" cy="416720"/>
          </a:xfrm>
          <a:prstGeom prst="rect">
            <a:avLst/>
          </a:prstGeom>
          <a:solidFill>
            <a:srgbClr val="682A7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Razor Components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3A96EB-5C7F-4BB0-B0C7-D14DFB24C150}"/>
              </a:ext>
            </a:extLst>
          </p:cNvPr>
          <p:cNvSpPr/>
          <p:nvPr/>
        </p:nvSpPr>
        <p:spPr>
          <a:xfrm>
            <a:off x="7854794" y="4443814"/>
            <a:ext cx="2048189" cy="290870"/>
          </a:xfrm>
          <a:prstGeom prst="rect">
            <a:avLst/>
          </a:prstGeom>
          <a:solidFill>
            <a:srgbClr val="682A7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4BF62D-2DB3-431A-8308-9B981539A852}"/>
              </a:ext>
            </a:extLst>
          </p:cNvPr>
          <p:cNvSpPr/>
          <p:nvPr/>
        </p:nvSpPr>
        <p:spPr bwMode="auto">
          <a:xfrm>
            <a:off x="1369885" y="4768789"/>
            <a:ext cx="2048189" cy="799622"/>
          </a:xfrm>
          <a:prstGeom prst="rect">
            <a:avLst/>
          </a:prstGeom>
          <a:noFill/>
          <a:ln w="1270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D342DA7-E9DC-4F29-84C3-F7A25B1B35A1}"/>
              </a:ext>
            </a:extLst>
          </p:cNvPr>
          <p:cNvSpPr/>
          <p:nvPr/>
        </p:nvSpPr>
        <p:spPr bwMode="auto">
          <a:xfrm>
            <a:off x="7850139" y="3970466"/>
            <a:ext cx="2048189" cy="822771"/>
          </a:xfrm>
          <a:prstGeom prst="rect">
            <a:avLst/>
          </a:prstGeom>
          <a:noFill/>
          <a:ln w="1270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46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0B3A-F09A-4956-879D-D3AD55ADC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/>
              <a:t>Go to </a:t>
            </a:r>
            <a:r>
              <a:rPr lang="en-US">
                <a:hlinkClick r:id="rId2"/>
              </a:rPr>
              <a:t>https://blazor.net</a:t>
            </a:r>
            <a:r>
              <a:rPr lang="en-US"/>
              <a:t> </a:t>
            </a:r>
          </a:p>
          <a:p>
            <a:r>
              <a:rPr lang="en-US"/>
              <a:t>Install .NET Core 3.1</a:t>
            </a:r>
          </a:p>
          <a:p>
            <a:r>
              <a:rPr lang="en-US"/>
              <a:t>Install the Blazor WebAssembly template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B7541-2400-4E91-A449-A405CB14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started with Blazor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93F140-5AAC-4AC5-B164-648A1A660FB6}"/>
              </a:ext>
            </a:extLst>
          </p:cNvPr>
          <p:cNvGrpSpPr/>
          <p:nvPr/>
        </p:nvGrpSpPr>
        <p:grpSpPr>
          <a:xfrm>
            <a:off x="867230" y="3358141"/>
            <a:ext cx="2742147" cy="2911462"/>
            <a:chOff x="867230" y="3358141"/>
            <a:chExt cx="2742147" cy="2911462"/>
          </a:xfrm>
        </p:grpSpPr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5ADCCA6C-99DA-4F04-A236-CBFADBF7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30" y="3358141"/>
              <a:ext cx="2742147" cy="2142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11A1A6-E7F2-470A-AFF8-D85E6CCA6168}"/>
                </a:ext>
              </a:extLst>
            </p:cNvPr>
            <p:cNvSpPr txBox="1"/>
            <p:nvPr/>
          </p:nvSpPr>
          <p:spPr>
            <a:xfrm>
              <a:off x="1174550" y="5232396"/>
              <a:ext cx="2127506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Visual Studio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2019 16.4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DD142-7CC7-4B71-9A73-3494FE7453F1}"/>
              </a:ext>
            </a:extLst>
          </p:cNvPr>
          <p:cNvGrpSpPr/>
          <p:nvPr/>
        </p:nvGrpSpPr>
        <p:grpSpPr>
          <a:xfrm>
            <a:off x="4323355" y="3626031"/>
            <a:ext cx="3257623" cy="2675992"/>
            <a:chOff x="4323355" y="3626031"/>
            <a:chExt cx="3257623" cy="2675992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EC16E-6F38-41D4-BC62-785C7EAA6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3348" y="3626031"/>
              <a:ext cx="1515439" cy="160636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5D8334-D67C-410A-8718-53B27FD489BC}"/>
                </a:ext>
              </a:extLst>
            </p:cNvPr>
            <p:cNvSpPr txBox="1"/>
            <p:nvPr/>
          </p:nvSpPr>
          <p:spPr>
            <a:xfrm>
              <a:off x="4323355" y="5264816"/>
              <a:ext cx="3257623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Visual Studio for Mac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8.4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2DCD53-2134-4032-AEFF-F787E1DA50D8}"/>
              </a:ext>
            </a:extLst>
          </p:cNvPr>
          <p:cNvGrpSpPr/>
          <p:nvPr/>
        </p:nvGrpSpPr>
        <p:grpSpPr>
          <a:xfrm>
            <a:off x="8164599" y="3735140"/>
            <a:ext cx="2925802" cy="2566882"/>
            <a:chOff x="8164599" y="3735140"/>
            <a:chExt cx="2925802" cy="2566882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DD9006E8-96DF-4664-A538-2B6EB9ABF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3585" y="3735140"/>
              <a:ext cx="1388146" cy="138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592D1BDD-CBC3-4699-9427-AD1B05953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1610" y="4271011"/>
              <a:ext cx="720241" cy="72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055984-B0CC-4C37-A0F8-B8FC2C9D458B}"/>
                </a:ext>
              </a:extLst>
            </p:cNvPr>
            <p:cNvSpPr txBox="1"/>
            <p:nvPr/>
          </p:nvSpPr>
          <p:spPr>
            <a:xfrm>
              <a:off x="8164599" y="5264815"/>
              <a:ext cx="2925802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Visual Studio Code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+ C# extension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006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3DDB-1D94-4F73-AED6-51B8C1AA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Blazor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6344-B0E6-4D80-B815-E65E7D275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 Mac Refresh - PowerPoint templates.pptx" id="{85EAFF36-D5FE-4378-BA6D-C78F6A16E5F5}" vid="{537D6794-45E4-4641-9E92-9AD8BC4A92CF}"/>
    </a:ext>
  </a:extLst>
</a:theme>
</file>

<file path=ppt/theme/theme2.xml><?xml version="1.0" encoding="utf-8"?>
<a:theme xmlns:a="http://schemas.openxmlformats.org/drawingml/2006/main" name="Dotnet_Templat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</Words>
  <Application>Microsoft Office PowerPoint</Application>
  <PresentationFormat>Widescreen</PresentationFormat>
  <Paragraphs>83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Dotnet_Template</vt:lpstr>
      <vt:lpstr>Building Blazor Applications on a Mac</vt:lpstr>
      <vt:lpstr>What is Blazor?</vt:lpstr>
      <vt:lpstr>PowerPoint Presentation</vt:lpstr>
      <vt:lpstr>      Blazor</vt:lpstr>
      <vt:lpstr>How Blazor works</vt:lpstr>
      <vt:lpstr>How Blazor works</vt:lpstr>
      <vt:lpstr>Shared component model</vt:lpstr>
      <vt:lpstr>Get started with Blazor</vt:lpstr>
      <vt:lpstr>Demo: Blazor in Action</vt:lpstr>
      <vt:lpstr>Blazor WebAssembly roadmap</vt:lpstr>
      <vt:lpstr>In 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2020-03-07T00:32:11Z</dcterms:created>
  <dcterms:modified xsi:type="dcterms:W3CDTF">2020-03-07T00:33:17Z</dcterms:modified>
</cp:coreProperties>
</file>