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10539" r:id="rId3"/>
    <p:sldId id="10542" r:id="rId4"/>
    <p:sldId id="527" r:id="rId5"/>
    <p:sldId id="529" r:id="rId6"/>
    <p:sldId id="10546" r:id="rId7"/>
    <p:sldId id="10540" r:id="rId8"/>
    <p:sldId id="1968" r:id="rId9"/>
    <p:sldId id="1942" r:id="rId10"/>
    <p:sldId id="1944" r:id="rId11"/>
    <p:sldId id="1943" r:id="rId12"/>
    <p:sldId id="10545" r:id="rId13"/>
    <p:sldId id="10543" r:id="rId14"/>
    <p:sldId id="10544" r:id="rId15"/>
    <p:sldId id="10541" r:id="rId16"/>
    <p:sldId id="556" r:id="rId17"/>
    <p:sldId id="558" r:id="rId18"/>
    <p:sldId id="559" r:id="rId19"/>
    <p:sldId id="560" r:id="rId20"/>
    <p:sldId id="561" r:id="rId21"/>
    <p:sldId id="515" r:id="rId22"/>
    <p:sldId id="270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81472"/>
  </p:normalViewPr>
  <p:slideViewPr>
    <p:cSldViewPr snapToGrid="0" snapToObjects="1">
      <p:cViewPr varScale="1">
        <p:scale>
          <a:sx n="110" d="100"/>
          <a:sy n="11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86A00-870D-9B49-A957-C653142A51A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4DC13-6AA5-F044-AA31-CDFA858EF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browse/@microsoft/signalr@3.1.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4DC13-6AA5-F044-AA31-CDFA858EF9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8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UNPKG URL: </a:t>
            </a:r>
            <a:r>
              <a:rPr lang="en-US" dirty="0">
                <a:hlinkClick r:id="rId3"/>
              </a:rPr>
              <a:t>https://unpkg.com/browse/@microsoft/signalr@3.1.2/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4DC13-6AA5-F044-AA31-CDFA858EF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4DC13-6AA5-F044-AA31-CDFA858EF9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4DC13-6AA5-F044-AA31-CDFA858EF9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4DC13-6AA5-F044-AA31-CDFA858EF9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4EB-C4BD-6D48-A31B-769FB804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49" y="665163"/>
            <a:ext cx="8943666" cy="220272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3EBC-71E7-5245-8E3A-A5EDD4A937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6349" y="4123113"/>
            <a:ext cx="7154487" cy="11622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  <a:p>
            <a:r>
              <a:rPr lang="en-US" dirty="0"/>
              <a:t>Speaker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87668-59B9-4467-B734-59DAD4610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38C2-3707-D143-86CD-9AC8A363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231495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1C4B-1A37-C24A-84EE-BC1EB9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A93-D307-45A4-92BC-BBEC373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38C2-3707-D143-86CD-9AC8A363C2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7231495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1C4B-1A37-C24A-84EE-BC1EB9F6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58A93-D307-45A4-92BC-BBEC373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7800" y="2146300"/>
            <a:ext cx="312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04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0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2" y="1355077"/>
            <a:ext cx="11277599" cy="5025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12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0AF5A-8EF4-294B-B264-E04977D4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5E4-C133-5D4A-81F2-B3C99691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26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1.png"/><Relationship Id="rId3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29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7.png"/><Relationship Id="rId19" Type="http://schemas.openxmlformats.org/officeDocument/2006/relationships/image" Target="../media/image32.svg"/><Relationship Id="rId4" Type="http://schemas.openxmlformats.org/officeDocument/2006/relationships/image" Target="../media/image23.png"/><Relationship Id="rId9" Type="http://schemas.openxmlformats.org/officeDocument/2006/relationships/image" Target="../media/image26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F25DF8-8A50-D74B-B0B8-CD319AD3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006" y="222422"/>
            <a:ext cx="4896809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6220BFA-B472-4264-BD93-BB14B45E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Realtime web applications, </a:t>
            </a:r>
            <a:br>
              <a:rPr lang="en-US" b="1" dirty="0"/>
            </a:br>
            <a:r>
              <a:rPr lang="en-US" b="1" dirty="0"/>
              <a:t>from your Mac to the Cloud, </a:t>
            </a:r>
            <a:br>
              <a:rPr lang="en-US" b="1" dirty="0"/>
            </a:br>
            <a:r>
              <a:rPr lang="en-US" b="1" dirty="0"/>
              <a:t>with SignalR and Azure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DD9733D-5C22-4659-B5AE-859C5B684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Brady Gaster</a:t>
            </a:r>
          </a:p>
          <a:p>
            <a:r>
              <a:rPr lang="en-US" dirty="0"/>
              <a:t>Senior Program Manager, .NET Team</a:t>
            </a:r>
          </a:p>
          <a:p>
            <a:r>
              <a:rPr lang="en-US" dirty="0"/>
              <a:t>@</a:t>
            </a:r>
            <a:r>
              <a:rPr lang="en-US" dirty="0" err="1"/>
              <a:t>bradygaster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5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1" y="1894308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3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869" y="2668459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289" y="3899783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382" y="1100771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259" y="3366383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9" y="2046709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90" y="1280942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6" y="2808709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3" y="4492202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10" y="3399818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249" y="4840314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4623" y="1250901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3426" y="1406390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59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538" y="2570297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8009" y="5024411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434" y="4626806"/>
            <a:ext cx="503055" cy="503055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083" y="2448851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7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7000" y="4302751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287" y="3673039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0631" y="2353415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1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71461" y="3318278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8615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7" y="1277389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6389" y="1983302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96366" y="2732510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8585" y="3211934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715" y="2358937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7470" y="3457323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939" y="4871694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638" y="3980278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62" y="3796537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859" y="3456166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09860" y="3408775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1854" y="2762854"/>
            <a:ext cx="503055" cy="503055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5033" y="4171266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6531" y="3063799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2378" y="3466403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1538" y="3126450"/>
            <a:ext cx="503055" cy="503055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8749" y="1761811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108" y="3921751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4899" y="4391647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7855" y="1198285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74671" y="1648018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1405" y="888410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8602" y="1180570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6993" y="1277389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9099" y="1338109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07602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7873" y="3565339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2058" y="4732311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5351" y="1083530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2174" y="1087554"/>
            <a:ext cx="503055" cy="503055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5954" y="874430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6853" y="5061845"/>
            <a:ext cx="503055" cy="503055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36642" y="5005982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198" y="2914554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2083" y="5008058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830" y="1968558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5" y="4744922"/>
            <a:ext cx="633847" cy="63384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FDFF650-8648-C747-AEEB-D75CD214E1AB}"/>
              </a:ext>
            </a:extLst>
          </p:cNvPr>
          <p:cNvSpPr txBox="1"/>
          <p:nvPr/>
        </p:nvSpPr>
        <p:spPr>
          <a:xfrm>
            <a:off x="2405508" y="5976621"/>
            <a:ext cx="76277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Clients.Groups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(“Seattle”).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SendAsync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472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9855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9981" y="1894308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2380" y="2985383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1869" y="2668459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8289" y="3899783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3382" y="1100771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6259" y="3366383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259" y="2046709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7090" y="1280942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466" y="2808709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6193" y="4492202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2910" y="3399818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249" y="4840314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24623" y="1250901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3426" y="1406390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9059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2538" y="2570297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009" y="5024411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7434" y="4626806"/>
            <a:ext cx="503055" cy="503055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8083" y="2448851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8096" y="2153487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000" y="4302751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71287" y="3673039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0631" y="2353415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0187" y="2906051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1461" y="3318278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8615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1357" y="1277389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6389" y="1983302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6366" y="2732510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8585" y="3211934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9715" y="2358937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57470" y="3457323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8939" y="4871694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2638" y="3980278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0262" y="3796537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5859" y="3456166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9860" y="3408775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854" y="2762854"/>
            <a:ext cx="503055" cy="503055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5033" y="4171266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6531" y="3063799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378" y="3466403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538" y="3126450"/>
            <a:ext cx="503055" cy="503055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8749" y="1761811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08" y="3921751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899" y="4391647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7855" y="1198285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4671" y="1648018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1405" y="888410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8602" y="1180570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993" y="1277389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9099" y="1338109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7602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873" y="3565339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2058" y="4732311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5351" y="1083530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174" y="1087554"/>
            <a:ext cx="503055" cy="503055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5954" y="874430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853" y="5061845"/>
            <a:ext cx="503055" cy="503055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642" y="5005982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198" y="2914554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083" y="5008058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830" y="1968558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615" y="4744922"/>
            <a:ext cx="633847" cy="63384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CD49CB0-31B4-7549-8DBE-654B82BD7D80}"/>
              </a:ext>
            </a:extLst>
          </p:cNvPr>
          <p:cNvSpPr txBox="1"/>
          <p:nvPr/>
        </p:nvSpPr>
        <p:spPr>
          <a:xfrm>
            <a:off x="2672148" y="5976621"/>
            <a:ext cx="70944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Clients.User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(“Brady”).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SendAsync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6972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9855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9981" y="1894308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2380" y="2985383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1869" y="2668459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8289" y="3899783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3382" y="1100771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6259" y="3366383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8259" y="2046709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7090" y="1280942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466" y="2808709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6193" y="4492202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2910" y="3399818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249" y="4840314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24623" y="1250901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3426" y="1406390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9059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2538" y="2570297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009" y="5024411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7434" y="4626806"/>
            <a:ext cx="503055" cy="503055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8083" y="2448851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8096" y="2153487"/>
            <a:ext cx="1162400" cy="11624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0631" y="2353415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0187" y="2906051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1461" y="3318278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8615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1357" y="1277389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6389" y="1983302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6366" y="2732510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8585" y="3211934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9715" y="2358937"/>
            <a:ext cx="704863" cy="704863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8939" y="4871694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2638" y="3980278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0262" y="3796537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5859" y="3456166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9860" y="3408775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854" y="2762854"/>
            <a:ext cx="503055" cy="503055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5033" y="4171266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6531" y="3063799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378" y="3466403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538" y="3126450"/>
            <a:ext cx="503055" cy="503055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8749" y="1761811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08" y="3921751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899" y="4391647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7855" y="1198285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4671" y="1648018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1405" y="888410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8602" y="1180570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993" y="1277389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9099" y="1338109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7602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873" y="3565339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2058" y="4732311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5351" y="1083530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174" y="1087554"/>
            <a:ext cx="503055" cy="503055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5954" y="874430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853" y="5061845"/>
            <a:ext cx="503055" cy="503055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642" y="5005982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198" y="2914554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2083" y="5008058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830" y="1968558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9615" y="4744922"/>
            <a:ext cx="633847" cy="63384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CD49CB0-31B4-7549-8DBE-654B82BD7D80}"/>
              </a:ext>
            </a:extLst>
          </p:cNvPr>
          <p:cNvSpPr txBox="1"/>
          <p:nvPr/>
        </p:nvSpPr>
        <p:spPr>
          <a:xfrm>
            <a:off x="1542673" y="5976621"/>
            <a:ext cx="93533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Clients.Client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("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asdkfhadskfhaskjhf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").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SendAsync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  <p:pic>
        <p:nvPicPr>
          <p:cNvPr id="86" name="Graphic 85" descr="Computer">
            <a:extLst>
              <a:ext uri="{FF2B5EF4-FFF2-40B4-BE49-F238E27FC236}">
                <a16:creationId xmlns:a16="http://schemas.microsoft.com/office/drawing/2014/main" id="{A86E1B10-3188-E841-B3A1-4CA4EBFC15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000" y="4302751"/>
            <a:ext cx="1120555" cy="1120555"/>
          </a:xfrm>
          <a:prstGeom prst="rect">
            <a:avLst/>
          </a:prstGeom>
        </p:spPr>
      </p:pic>
      <p:pic>
        <p:nvPicPr>
          <p:cNvPr id="97" name="Graphic 96" descr="Tablet">
            <a:extLst>
              <a:ext uri="{FF2B5EF4-FFF2-40B4-BE49-F238E27FC236}">
                <a16:creationId xmlns:a16="http://schemas.microsoft.com/office/drawing/2014/main" id="{B9A93208-2306-C84C-9822-2052849302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71287" y="3673039"/>
            <a:ext cx="762000" cy="762000"/>
          </a:xfrm>
          <a:prstGeom prst="rect">
            <a:avLst/>
          </a:prstGeom>
        </p:spPr>
      </p:pic>
      <p:pic>
        <p:nvPicPr>
          <p:cNvPr id="101" name="Graphic 100" descr="Smart Phone">
            <a:extLst>
              <a:ext uri="{FF2B5EF4-FFF2-40B4-BE49-F238E27FC236}">
                <a16:creationId xmlns:a16="http://schemas.microsoft.com/office/drawing/2014/main" id="{69E4E47C-4E02-424F-A1A3-CBF9CB8C77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57470" y="3457323"/>
            <a:ext cx="796004" cy="7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FE33F-35F3-DB45-87C3-2755A70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EF1D-81B2-5C44-8744-FF524A5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/>
          <a:p>
            <a:r>
              <a:rPr lang="en-US" dirty="0"/>
              <a:t>Client targeting and background process monitoring</a:t>
            </a:r>
          </a:p>
        </p:txBody>
      </p:sp>
    </p:spTree>
    <p:extLst>
      <p:ext uri="{BB962C8B-B14F-4D97-AF65-F5344CB8AC3E}">
        <p14:creationId xmlns:p14="http://schemas.microsoft.com/office/powerpoint/2010/main" val="165450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FE33F-35F3-DB45-87C3-2755A70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EF1D-81B2-5C44-8744-FF524A5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/>
          <a:p>
            <a:r>
              <a:rPr lang="en-US" dirty="0"/>
              <a:t>Blazor </a:t>
            </a:r>
            <a:r>
              <a:rPr lang="en-US" dirty="0" err="1"/>
              <a:t>WebAssembly</a:t>
            </a:r>
            <a:r>
              <a:rPr lang="en-US" dirty="0"/>
              <a:t> &amp; SignalR Automatic Reconnection</a:t>
            </a:r>
          </a:p>
        </p:txBody>
      </p:sp>
    </p:spTree>
    <p:extLst>
      <p:ext uri="{BB962C8B-B14F-4D97-AF65-F5344CB8AC3E}">
        <p14:creationId xmlns:p14="http://schemas.microsoft.com/office/powerpoint/2010/main" val="137257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with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C42D-6D17-AD4C-A2E8-64EC4A1F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out SignalR &amp; Blazor, and Serverless Real-time</a:t>
            </a:r>
          </a:p>
        </p:txBody>
      </p:sp>
    </p:spTree>
    <p:extLst>
      <p:ext uri="{BB962C8B-B14F-4D97-AF65-F5344CB8AC3E}">
        <p14:creationId xmlns:p14="http://schemas.microsoft.com/office/powerpoint/2010/main" val="420494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63" y="43393"/>
            <a:ext cx="8965292" cy="908505"/>
          </a:xfrm>
        </p:spPr>
        <p:txBody>
          <a:bodyPr/>
          <a:lstStyle/>
          <a:p>
            <a:r>
              <a:rPr lang="en-US" dirty="0"/>
              <a:t>SignalR Hubs are Server-bound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A2F44-A344-2247-9A5F-ED6A733F5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765734"/>
            <a:ext cx="2559423" cy="255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1F825-D2D6-2C4B-AA5C-2F03EA1A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413001"/>
            <a:ext cx="2559423" cy="25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301DA-47CB-2E47-9C4D-5DA108C5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091974"/>
            <a:ext cx="2559423" cy="25594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844EF5-AE38-1147-9B10-1D2988484AD0}"/>
              </a:ext>
            </a:extLst>
          </p:cNvPr>
          <p:cNvGrpSpPr/>
          <p:nvPr/>
        </p:nvGrpSpPr>
        <p:grpSpPr>
          <a:xfrm>
            <a:off x="7010400" y="1391223"/>
            <a:ext cx="4334933" cy="4334933"/>
            <a:chOff x="5257800" y="1043417"/>
            <a:chExt cx="3251200" cy="325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E297A-418E-9647-820F-6FA38798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FB75F-1A36-B148-9DB3-73258E7D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A4F324-1C93-DE43-90BC-85EC975B0753}"/>
              </a:ext>
            </a:extLst>
          </p:cNvPr>
          <p:cNvCxnSpPr>
            <a:cxnSpLocks/>
          </p:cNvCxnSpPr>
          <p:nvPr/>
        </p:nvCxnSpPr>
        <p:spPr bwMode="auto">
          <a:xfrm>
            <a:off x="4132854" y="1898901"/>
            <a:ext cx="3769276" cy="140133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62D5-498E-8840-A0E0-8A6E117683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64002" y="2045445"/>
            <a:ext cx="3805381" cy="138355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0EB662-FE02-F04D-B675-6D02DCEDEC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4" y="3750384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7B7CD5-E970-1342-BB22-601CC7D132B5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5" y="4091974"/>
            <a:ext cx="3736528" cy="146587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47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F44-A344-2247-9A5F-ED6A733F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765734"/>
            <a:ext cx="2559423" cy="255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1F825-D2D6-2C4B-AA5C-2F03EA1A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413001"/>
            <a:ext cx="2559423" cy="25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301DA-47CB-2E47-9C4D-5DA108C5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091974"/>
            <a:ext cx="2559423" cy="25594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844EF5-AE38-1147-9B10-1D2988484AD0}"/>
              </a:ext>
            </a:extLst>
          </p:cNvPr>
          <p:cNvGrpSpPr/>
          <p:nvPr/>
        </p:nvGrpSpPr>
        <p:grpSpPr>
          <a:xfrm>
            <a:off x="7010400" y="1391223"/>
            <a:ext cx="4334933" cy="4334933"/>
            <a:chOff x="5257800" y="1043417"/>
            <a:chExt cx="3251200" cy="325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E297A-418E-9647-820F-6FA38798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FB75F-1A36-B148-9DB3-73258E7D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B69E5E-2FFC-2B49-8319-5F68310C054F}"/>
              </a:ext>
            </a:extLst>
          </p:cNvPr>
          <p:cNvCxnSpPr>
            <a:cxnSpLocks/>
          </p:cNvCxnSpPr>
          <p:nvPr/>
        </p:nvCxnSpPr>
        <p:spPr bwMode="auto">
          <a:xfrm>
            <a:off x="4165601" y="3632200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62D5-498E-8840-A0E0-8A6E117683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64002" y="2045445"/>
            <a:ext cx="3805381" cy="138355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0EB662-FE02-F04D-B675-6D02DCEDEC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4" y="3750384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7B7CD5-E970-1342-BB22-601CC7D132B5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5" y="4091974"/>
            <a:ext cx="3736528" cy="146587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itle 2">
            <a:extLst>
              <a:ext uri="{FF2B5EF4-FFF2-40B4-BE49-F238E27FC236}">
                <a16:creationId xmlns:a16="http://schemas.microsoft.com/office/drawing/2014/main" id="{3593FA0A-4362-3B47-8FC5-24E7BE4E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3" y="43393"/>
            <a:ext cx="8965292" cy="908505"/>
          </a:xfrm>
        </p:spPr>
        <p:txBody>
          <a:bodyPr/>
          <a:lstStyle/>
          <a:p>
            <a:r>
              <a:rPr lang="en-US" dirty="0"/>
              <a:t>SignalR Hubs are Server-bound</a:t>
            </a:r>
          </a:p>
        </p:txBody>
      </p:sp>
    </p:spTree>
    <p:extLst>
      <p:ext uri="{BB962C8B-B14F-4D97-AF65-F5344CB8AC3E}">
        <p14:creationId xmlns:p14="http://schemas.microsoft.com/office/powerpoint/2010/main" val="685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F44-A344-2247-9A5F-ED6A733F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765734"/>
            <a:ext cx="2559423" cy="255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1F825-D2D6-2C4B-AA5C-2F03EA1A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413001"/>
            <a:ext cx="2559423" cy="25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301DA-47CB-2E47-9C4D-5DA108C5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091974"/>
            <a:ext cx="2559423" cy="25594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844EF5-AE38-1147-9B10-1D2988484AD0}"/>
              </a:ext>
            </a:extLst>
          </p:cNvPr>
          <p:cNvGrpSpPr/>
          <p:nvPr/>
        </p:nvGrpSpPr>
        <p:grpSpPr>
          <a:xfrm>
            <a:off x="7010400" y="1391223"/>
            <a:ext cx="4334933" cy="4334933"/>
            <a:chOff x="5257800" y="1043417"/>
            <a:chExt cx="3251200" cy="325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E297A-418E-9647-820F-6FA38798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FB75F-1A36-B148-9DB3-73258E7D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4421E-258F-E945-AB91-370754DBA2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142930" y="3973791"/>
            <a:ext cx="3726453" cy="140491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62D5-498E-8840-A0E0-8A6E1176833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64002" y="2045445"/>
            <a:ext cx="3805381" cy="138355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0EB662-FE02-F04D-B675-6D02DCEDEC14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4" y="3750384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7B7CD5-E970-1342-BB22-601CC7D132B5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2855" y="4091974"/>
            <a:ext cx="3736528" cy="146587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ABE0988-9FE3-E244-8B7D-7F8796DD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3" y="43393"/>
            <a:ext cx="8965292" cy="908505"/>
          </a:xfrm>
        </p:spPr>
        <p:txBody>
          <a:bodyPr/>
          <a:lstStyle/>
          <a:p>
            <a:r>
              <a:rPr lang="en-US" dirty="0"/>
              <a:t>SignalR Hubs are Server-bound</a:t>
            </a:r>
          </a:p>
        </p:txBody>
      </p:sp>
    </p:spTree>
    <p:extLst>
      <p:ext uri="{BB962C8B-B14F-4D97-AF65-F5344CB8AC3E}">
        <p14:creationId xmlns:p14="http://schemas.microsoft.com/office/powerpoint/2010/main" val="30393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F44-A344-2247-9A5F-ED6A733F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" y="681759"/>
            <a:ext cx="2559423" cy="255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1F825-D2D6-2C4B-AA5C-2F03EA1A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" y="2329026"/>
            <a:ext cx="2559423" cy="25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301DA-47CB-2E47-9C4D-5DA108C5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" y="4007999"/>
            <a:ext cx="2559423" cy="25594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844EF5-AE38-1147-9B10-1D2988484AD0}"/>
              </a:ext>
            </a:extLst>
          </p:cNvPr>
          <p:cNvGrpSpPr/>
          <p:nvPr/>
        </p:nvGrpSpPr>
        <p:grpSpPr>
          <a:xfrm>
            <a:off x="6336370" y="963275"/>
            <a:ext cx="2194895" cy="2194895"/>
            <a:chOff x="5257800" y="1043417"/>
            <a:chExt cx="3251200" cy="325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E297A-418E-9647-820F-6FA38798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FB75F-1A36-B148-9DB3-73258E7D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9079F-E6BB-4C42-A1F3-F58BA27DBCF9}"/>
              </a:ext>
            </a:extLst>
          </p:cNvPr>
          <p:cNvGrpSpPr/>
          <p:nvPr/>
        </p:nvGrpSpPr>
        <p:grpSpPr>
          <a:xfrm>
            <a:off x="6336370" y="2521411"/>
            <a:ext cx="2194895" cy="2194895"/>
            <a:chOff x="5257800" y="1043417"/>
            <a:chExt cx="3251200" cy="32512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CE56A4-8BC7-F94B-80AF-1FA2FDA7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0B8928-6864-C048-9588-523DA60F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FA1F4C-3DD4-324D-B1A1-B69D7629D3E0}"/>
              </a:ext>
            </a:extLst>
          </p:cNvPr>
          <p:cNvGrpSpPr/>
          <p:nvPr/>
        </p:nvGrpSpPr>
        <p:grpSpPr>
          <a:xfrm>
            <a:off x="6336370" y="4056226"/>
            <a:ext cx="2194895" cy="2194895"/>
            <a:chOff x="5257800" y="1043417"/>
            <a:chExt cx="3251200" cy="32512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42749E-0A59-474B-9BD5-29C8FA2B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815F72-66F5-C44C-BCAA-B9528D02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59B01-90A8-DD47-B153-06846A0E6D89}"/>
              </a:ext>
            </a:extLst>
          </p:cNvPr>
          <p:cNvCxnSpPr>
            <a:cxnSpLocks/>
          </p:cNvCxnSpPr>
          <p:nvPr/>
        </p:nvCxnSpPr>
        <p:spPr bwMode="auto">
          <a:xfrm>
            <a:off x="2663486" y="1821025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294E7-A109-DF48-A8A1-923E6EACB35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0740" y="1939209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1BA050-2A1C-3B4C-B657-35E7B458C884}"/>
              </a:ext>
            </a:extLst>
          </p:cNvPr>
          <p:cNvCxnSpPr>
            <a:cxnSpLocks/>
          </p:cNvCxnSpPr>
          <p:nvPr/>
        </p:nvCxnSpPr>
        <p:spPr bwMode="auto">
          <a:xfrm>
            <a:off x="2696233" y="3430041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462F7-B413-9F45-8A56-FE204FC477F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3486" y="3548225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136F6-A038-A44A-9DEE-D76DF9ACCEB7}"/>
              </a:ext>
            </a:extLst>
          </p:cNvPr>
          <p:cNvCxnSpPr>
            <a:cxnSpLocks/>
          </p:cNvCxnSpPr>
          <p:nvPr/>
        </p:nvCxnSpPr>
        <p:spPr bwMode="auto">
          <a:xfrm>
            <a:off x="2663486" y="5124152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A9DD2-3EC2-BE45-ABF4-68977C1A281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0740" y="5242336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itle 2">
            <a:extLst>
              <a:ext uri="{FF2B5EF4-FFF2-40B4-BE49-F238E27FC236}">
                <a16:creationId xmlns:a16="http://schemas.microsoft.com/office/drawing/2014/main" id="{B710CA91-F21D-EC4C-B9FE-A35EAE6C0957}"/>
              </a:ext>
            </a:extLst>
          </p:cNvPr>
          <p:cNvSpPr txBox="1">
            <a:spLocks/>
          </p:cNvSpPr>
          <p:nvPr/>
        </p:nvSpPr>
        <p:spPr>
          <a:xfrm>
            <a:off x="104063" y="43393"/>
            <a:ext cx="11157986" cy="90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So, does SignalR not work in a server farm?</a:t>
            </a:r>
          </a:p>
        </p:txBody>
      </p:sp>
    </p:spTree>
    <p:extLst>
      <p:ext uri="{BB962C8B-B14F-4D97-AF65-F5344CB8AC3E}">
        <p14:creationId xmlns:p14="http://schemas.microsoft.com/office/powerpoint/2010/main" val="166353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C42D-6D17-AD4C-A2E8-64EC4A1F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F44-A344-2247-9A5F-ED6A733F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" y="681758"/>
            <a:ext cx="2559423" cy="255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1F825-D2D6-2C4B-AA5C-2F03EA1A2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" y="2329025"/>
            <a:ext cx="2559423" cy="255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301DA-47CB-2E47-9C4D-5DA108C5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" y="4007998"/>
            <a:ext cx="2559423" cy="25594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5844EF5-AE38-1147-9B10-1D2988484AD0}"/>
              </a:ext>
            </a:extLst>
          </p:cNvPr>
          <p:cNvGrpSpPr/>
          <p:nvPr/>
        </p:nvGrpSpPr>
        <p:grpSpPr>
          <a:xfrm>
            <a:off x="6336368" y="963274"/>
            <a:ext cx="2194895" cy="2194895"/>
            <a:chOff x="5257800" y="1043417"/>
            <a:chExt cx="3251200" cy="325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8E297A-418E-9647-820F-6FA38798F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BFB75F-1A36-B148-9DB3-73258E7D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9079F-E6BB-4C42-A1F3-F58BA27DBCF9}"/>
              </a:ext>
            </a:extLst>
          </p:cNvPr>
          <p:cNvGrpSpPr/>
          <p:nvPr/>
        </p:nvGrpSpPr>
        <p:grpSpPr>
          <a:xfrm>
            <a:off x="6336368" y="2521410"/>
            <a:ext cx="2194895" cy="2194895"/>
            <a:chOff x="5257800" y="1043417"/>
            <a:chExt cx="3251200" cy="32512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CE56A4-8BC7-F94B-80AF-1FA2FDA78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0B8928-6864-C048-9588-523DA60FD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FA1F4C-3DD4-324D-B1A1-B69D7629D3E0}"/>
              </a:ext>
            </a:extLst>
          </p:cNvPr>
          <p:cNvGrpSpPr/>
          <p:nvPr/>
        </p:nvGrpSpPr>
        <p:grpSpPr>
          <a:xfrm>
            <a:off x="6336368" y="4056225"/>
            <a:ext cx="2194895" cy="2194895"/>
            <a:chOff x="5257800" y="1043417"/>
            <a:chExt cx="3251200" cy="32512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42749E-0A59-474B-9BD5-29C8FA2B7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1043417"/>
              <a:ext cx="3251200" cy="32512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815F72-66F5-C44C-BCAA-B9528D02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283" y="1634116"/>
              <a:ext cx="1166234" cy="1166234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4294E7-A109-DF48-A8A1-923E6EACB35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0738" y="1939208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1BA050-2A1C-3B4C-B657-35E7B458C884}"/>
              </a:ext>
            </a:extLst>
          </p:cNvPr>
          <p:cNvCxnSpPr>
            <a:cxnSpLocks/>
          </p:cNvCxnSpPr>
          <p:nvPr/>
        </p:nvCxnSpPr>
        <p:spPr bwMode="auto">
          <a:xfrm>
            <a:off x="2696231" y="3430040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462F7-B413-9F45-8A56-FE204FC477F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63484" y="3548224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A9DD2-3EC2-BE45-ABF4-68977C1A281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0738" y="5242335"/>
            <a:ext cx="3736529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C84884-B0D0-314D-8EEF-E7AEB91531DE}"/>
              </a:ext>
            </a:extLst>
          </p:cNvPr>
          <p:cNvGrpSpPr/>
          <p:nvPr/>
        </p:nvGrpSpPr>
        <p:grpSpPr>
          <a:xfrm>
            <a:off x="9127305" y="839240"/>
            <a:ext cx="711200" cy="5181600"/>
            <a:chOff x="8139032" y="692412"/>
            <a:chExt cx="533400" cy="388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3D5DB7-2DB3-AA42-B044-0098EC2A35AA}"/>
                </a:ext>
              </a:extLst>
            </p:cNvPr>
            <p:cNvSpPr/>
            <p:nvPr/>
          </p:nvSpPr>
          <p:spPr bwMode="auto">
            <a:xfrm>
              <a:off x="8139032" y="692412"/>
              <a:ext cx="533400" cy="38862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667" dirty="0">
                <a:latin typeface="Tekton Pro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34A53C-7ACC-D640-9CC7-491B5862070E}"/>
                </a:ext>
              </a:extLst>
            </p:cNvPr>
            <p:cNvSpPr txBox="1"/>
            <p:nvPr/>
          </p:nvSpPr>
          <p:spPr bwMode="auto">
            <a:xfrm rot="5400000">
              <a:off x="7492505" y="2462388"/>
              <a:ext cx="182646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ekton Pro" pitchFamily="34" charset="0"/>
                </a:rPr>
                <a:t>SignalR Backplane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040256-EB4F-C84E-96A5-9C635B6EC260}"/>
              </a:ext>
            </a:extLst>
          </p:cNvPr>
          <p:cNvCxnSpPr>
            <a:cxnSpLocks/>
          </p:cNvCxnSpPr>
          <p:nvPr/>
        </p:nvCxnSpPr>
        <p:spPr bwMode="auto">
          <a:xfrm>
            <a:off x="8042683" y="3340984"/>
            <a:ext cx="1002179" cy="1049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307C71-B74F-A647-B8DA-6E8F9E943F72}"/>
              </a:ext>
            </a:extLst>
          </p:cNvPr>
          <p:cNvCxnSpPr>
            <a:cxnSpLocks/>
          </p:cNvCxnSpPr>
          <p:nvPr/>
        </p:nvCxnSpPr>
        <p:spPr bwMode="auto">
          <a:xfrm flipH="1">
            <a:off x="8009937" y="3459168"/>
            <a:ext cx="1034925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951285-CB56-3645-87A3-CAA8744F28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3800" y="5242335"/>
            <a:ext cx="1034925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F24F4-14F1-3849-B3CA-4E8D68106BA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09937" y="1939208"/>
            <a:ext cx="1034925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itle 2">
            <a:extLst>
              <a:ext uri="{FF2B5EF4-FFF2-40B4-BE49-F238E27FC236}">
                <a16:creationId xmlns:a16="http://schemas.microsoft.com/office/drawing/2014/main" id="{9081FB55-6D2A-2F41-8115-0476989DE9BE}"/>
              </a:ext>
            </a:extLst>
          </p:cNvPr>
          <p:cNvSpPr txBox="1">
            <a:spLocks/>
          </p:cNvSpPr>
          <p:nvPr/>
        </p:nvSpPr>
        <p:spPr>
          <a:xfrm>
            <a:off x="104063" y="43393"/>
            <a:ext cx="11157986" cy="908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you add a backplane, yes!</a:t>
            </a:r>
          </a:p>
        </p:txBody>
      </p:sp>
    </p:spTree>
    <p:extLst>
      <p:ext uri="{BB962C8B-B14F-4D97-AF65-F5344CB8AC3E}">
        <p14:creationId xmlns:p14="http://schemas.microsoft.com/office/powerpoint/2010/main" val="14223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2B4E-16CA-634D-BFD6-91BB555C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SignalR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9EDEC-5BB0-9348-B25B-AE66D21B46BE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Offload ASP.NET Core SignalR scale-out to a managed service</a:t>
            </a:r>
          </a:p>
          <a:p>
            <a:r>
              <a:rPr lang="en-US" dirty="0"/>
              <a:t>Free tier – Up to 20 connections</a:t>
            </a:r>
          </a:p>
          <a:p>
            <a:r>
              <a:rPr lang="en-US" dirty="0"/>
              <a:t>Pay for “units” of 1,000 connections, up to 100,000 connections</a:t>
            </a:r>
          </a:p>
          <a:p>
            <a:r>
              <a:rPr lang="en-US" dirty="0"/>
              <a:t>Add NuGet package and 2 lines of code</a:t>
            </a:r>
          </a:p>
          <a:p>
            <a:r>
              <a:rPr lang="en-US" dirty="0"/>
              <a:t>Azure SignalR bindings provide message transmission from Functions</a:t>
            </a:r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5CCE4843-08D3-B942-8DE1-AD3A0B303693}"/>
              </a:ext>
            </a:extLst>
          </p:cNvPr>
          <p:cNvSpPr/>
          <p:nvPr/>
        </p:nvSpPr>
        <p:spPr>
          <a:xfrm>
            <a:off x="9915926" y="4777177"/>
            <a:ext cx="1729551" cy="1743239"/>
          </a:xfrm>
          <a:custGeom>
            <a:avLst/>
            <a:gdLst>
              <a:gd name="connsiteX0" fmla="*/ 1787857 w 3575714"/>
              <a:gd name="connsiteY0" fmla="*/ 0 h 3575714"/>
              <a:gd name="connsiteX1" fmla="*/ 3575714 w 3575714"/>
              <a:gd name="connsiteY1" fmla="*/ 1787857 h 3575714"/>
              <a:gd name="connsiteX2" fmla="*/ 2925100 w 3575714"/>
              <a:gd name="connsiteY2" fmla="*/ 3167455 h 3575714"/>
              <a:gd name="connsiteX3" fmla="*/ 2813407 w 3575714"/>
              <a:gd name="connsiteY3" fmla="*/ 3250977 h 3575714"/>
              <a:gd name="connsiteX4" fmla="*/ 2166450 w 3575714"/>
              <a:gd name="connsiteY4" fmla="*/ 2605650 h 3575714"/>
              <a:gd name="connsiteX5" fmla="*/ 2234550 w 3575714"/>
              <a:gd name="connsiteY5" fmla="*/ 2599092 h 3575714"/>
              <a:gd name="connsiteX6" fmla="*/ 2922894 w 3575714"/>
              <a:gd name="connsiteY6" fmla="*/ 1792406 h 3575714"/>
              <a:gd name="connsiteX7" fmla="*/ 2234550 w 3575714"/>
              <a:gd name="connsiteY7" fmla="*/ 985720 h 3575714"/>
              <a:gd name="connsiteX8" fmla="*/ 2182203 w 3575714"/>
              <a:gd name="connsiteY8" fmla="*/ 978089 h 3575714"/>
              <a:gd name="connsiteX9" fmla="*/ 2114336 w 3575714"/>
              <a:gd name="connsiteY9" fmla="*/ 978089 h 3575714"/>
              <a:gd name="connsiteX10" fmla="*/ 1936191 w 3575714"/>
              <a:gd name="connsiteY10" fmla="*/ 978089 h 3575714"/>
              <a:gd name="connsiteX11" fmla="*/ 1456523 w 3575714"/>
              <a:gd name="connsiteY11" fmla="*/ 978089 h 3575714"/>
              <a:gd name="connsiteX12" fmla="*/ 1456523 w 3575714"/>
              <a:gd name="connsiteY12" fmla="*/ 663536 h 3575714"/>
              <a:gd name="connsiteX13" fmla="*/ 1136422 w 3575714"/>
              <a:gd name="connsiteY13" fmla="*/ 978089 h 3575714"/>
              <a:gd name="connsiteX14" fmla="*/ 1135807 w 3575714"/>
              <a:gd name="connsiteY14" fmla="*/ 978089 h 3575714"/>
              <a:gd name="connsiteX15" fmla="*/ 647534 w 3575714"/>
              <a:gd name="connsiteY15" fmla="*/ 1466362 h 3575714"/>
              <a:gd name="connsiteX16" fmla="*/ 2114336 w 3575714"/>
              <a:gd name="connsiteY16" fmla="*/ 1466362 h 3575714"/>
              <a:gd name="connsiteX17" fmla="*/ 2114336 w 3575714"/>
              <a:gd name="connsiteY17" fmla="*/ 1465899 h 3575714"/>
              <a:gd name="connsiteX18" fmla="*/ 2170041 w 3575714"/>
              <a:gd name="connsiteY18" fmla="*/ 1471515 h 3575714"/>
              <a:gd name="connsiteX19" fmla="*/ 2431575 w 3575714"/>
              <a:gd name="connsiteY19" fmla="*/ 1792406 h 3575714"/>
              <a:gd name="connsiteX20" fmla="*/ 2104029 w 3575714"/>
              <a:gd name="connsiteY20" fmla="*/ 2119952 h 3575714"/>
              <a:gd name="connsiteX21" fmla="*/ 1680331 w 3575714"/>
              <a:gd name="connsiteY21" fmla="*/ 2119952 h 3575714"/>
              <a:gd name="connsiteX22" fmla="*/ 1468804 w 3575714"/>
              <a:gd name="connsiteY22" fmla="*/ 2616480 h 3575714"/>
              <a:gd name="connsiteX23" fmla="*/ 2341728 w 3575714"/>
              <a:gd name="connsiteY23" fmla="*/ 3487204 h 3575714"/>
              <a:gd name="connsiteX24" fmla="*/ 2319511 w 3575714"/>
              <a:gd name="connsiteY24" fmla="*/ 3495336 h 3575714"/>
              <a:gd name="connsiteX25" fmla="*/ 1787857 w 3575714"/>
              <a:gd name="connsiteY25" fmla="*/ 3575714 h 3575714"/>
              <a:gd name="connsiteX26" fmla="*/ 0 w 3575714"/>
              <a:gd name="connsiteY26" fmla="*/ 1787857 h 3575714"/>
              <a:gd name="connsiteX27" fmla="*/ 1787857 w 3575714"/>
              <a:gd name="connsiteY27" fmla="*/ 0 h 35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5714" h="3575714">
                <a:moveTo>
                  <a:pt x="1787857" y="0"/>
                </a:moveTo>
                <a:cubicBezTo>
                  <a:pt x="2775263" y="0"/>
                  <a:pt x="3575714" y="800451"/>
                  <a:pt x="3575714" y="1787857"/>
                </a:cubicBezTo>
                <a:cubicBezTo>
                  <a:pt x="3575714" y="2343273"/>
                  <a:pt x="3322447" y="2839535"/>
                  <a:pt x="2925100" y="3167455"/>
                </a:cubicBezTo>
                <a:lnTo>
                  <a:pt x="2813407" y="3250977"/>
                </a:lnTo>
                <a:lnTo>
                  <a:pt x="2166450" y="2605650"/>
                </a:lnTo>
                <a:lnTo>
                  <a:pt x="2234550" y="2599092"/>
                </a:lnTo>
                <a:cubicBezTo>
                  <a:pt x="2627388" y="2522312"/>
                  <a:pt x="2922894" y="2190321"/>
                  <a:pt x="2922894" y="1792406"/>
                </a:cubicBezTo>
                <a:cubicBezTo>
                  <a:pt x="2922894" y="1394491"/>
                  <a:pt x="2627388" y="1062500"/>
                  <a:pt x="2234550" y="985720"/>
                </a:cubicBezTo>
                <a:lnTo>
                  <a:pt x="2182203" y="978089"/>
                </a:lnTo>
                <a:lnTo>
                  <a:pt x="2114336" y="978089"/>
                </a:lnTo>
                <a:lnTo>
                  <a:pt x="1936191" y="978089"/>
                </a:lnTo>
                <a:lnTo>
                  <a:pt x="1456523" y="978089"/>
                </a:lnTo>
                <a:lnTo>
                  <a:pt x="1456523" y="663536"/>
                </a:lnTo>
                <a:lnTo>
                  <a:pt x="1136422" y="978089"/>
                </a:lnTo>
                <a:lnTo>
                  <a:pt x="1135807" y="978089"/>
                </a:lnTo>
                <a:lnTo>
                  <a:pt x="647534" y="1466362"/>
                </a:lnTo>
                <a:lnTo>
                  <a:pt x="2114336" y="1466362"/>
                </a:lnTo>
                <a:lnTo>
                  <a:pt x="2114336" y="1465899"/>
                </a:lnTo>
                <a:lnTo>
                  <a:pt x="2170041" y="1471515"/>
                </a:lnTo>
                <a:cubicBezTo>
                  <a:pt x="2319299" y="1502057"/>
                  <a:pt x="2431575" y="1634120"/>
                  <a:pt x="2431575" y="1792406"/>
                </a:cubicBezTo>
                <a:cubicBezTo>
                  <a:pt x="2431575" y="1973305"/>
                  <a:pt x="2284928" y="2119952"/>
                  <a:pt x="2104029" y="2119952"/>
                </a:cubicBezTo>
                <a:lnTo>
                  <a:pt x="1680331" y="2119952"/>
                </a:lnTo>
                <a:lnTo>
                  <a:pt x="1468804" y="2616480"/>
                </a:lnTo>
                <a:lnTo>
                  <a:pt x="2341728" y="3487204"/>
                </a:lnTo>
                <a:lnTo>
                  <a:pt x="2319511" y="3495336"/>
                </a:lnTo>
                <a:cubicBezTo>
                  <a:pt x="2151562" y="3547573"/>
                  <a:pt x="1972996" y="3575714"/>
                  <a:pt x="1787857" y="3575714"/>
                </a:cubicBezTo>
                <a:cubicBezTo>
                  <a:pt x="800451" y="3575714"/>
                  <a:pt x="0" y="2775263"/>
                  <a:pt x="0" y="1787857"/>
                </a:cubicBezTo>
                <a:cubicBezTo>
                  <a:pt x="0" y="800451"/>
                  <a:pt x="800451" y="0"/>
                  <a:pt x="1787857" y="0"/>
                </a:cubicBezTo>
                <a:close/>
              </a:path>
            </a:pathLst>
          </a:cu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76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47812" y="121026"/>
            <a:ext cx="11712493" cy="511655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1309466" y="1522683"/>
            <a:ext cx="3596199" cy="20236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</a:t>
            </a:r>
          </a:p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3702360" y="1895911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5164311" y="5635743"/>
            <a:ext cx="1598711" cy="104559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646351" y="2884993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505914" y="4057767"/>
            <a:ext cx="2658399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4561922" y="3068688"/>
            <a:ext cx="602391" cy="3089857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886938" y="6004656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>
              <a:defRPr/>
            </a:pPr>
            <a:r>
              <a:rPr lang="en-US" sz="2000" dirty="0">
                <a:latin typeface="Segoe UI"/>
              </a:rPr>
              <a:t>Web traffic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3D0B5-643E-D04D-B334-776E66D920D7}"/>
              </a:ext>
            </a:extLst>
          </p:cNvPr>
          <p:cNvSpPr txBox="1"/>
          <p:nvPr/>
        </p:nvSpPr>
        <p:spPr>
          <a:xfrm>
            <a:off x="3957100" y="5160636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>
              <a:defRPr/>
            </a:pPr>
            <a:r>
              <a:rPr lang="en-US" sz="2000" dirty="0">
                <a:latin typeface="Segoe UI"/>
              </a:rPr>
              <a:t>SignalR traffic</a:t>
            </a:r>
          </a:p>
        </p:txBody>
      </p:sp>
    </p:spTree>
    <p:extLst>
      <p:ext uri="{BB962C8B-B14F-4D97-AF65-F5344CB8AC3E}">
        <p14:creationId xmlns:p14="http://schemas.microsoft.com/office/powerpoint/2010/main" val="36187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3D7DA9A-E6C1-2241-859E-5C982EB4986E}"/>
              </a:ext>
            </a:extLst>
          </p:cNvPr>
          <p:cNvSpPr/>
          <p:nvPr/>
        </p:nvSpPr>
        <p:spPr bwMode="auto">
          <a:xfrm>
            <a:off x="147812" y="121026"/>
            <a:ext cx="11712493" cy="5109881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D78D-01A9-954E-B725-59DE1BB75512}"/>
              </a:ext>
            </a:extLst>
          </p:cNvPr>
          <p:cNvSpPr/>
          <p:nvPr/>
        </p:nvSpPr>
        <p:spPr bwMode="auto">
          <a:xfrm>
            <a:off x="1309466" y="1522683"/>
            <a:ext cx="3596199" cy="20236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</a:t>
            </a:r>
          </a:p>
          <a:p>
            <a:pPr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F0FD9-310E-CF48-A573-29071B6B3487}"/>
              </a:ext>
            </a:extLst>
          </p:cNvPr>
          <p:cNvSpPr/>
          <p:nvPr/>
        </p:nvSpPr>
        <p:spPr bwMode="auto">
          <a:xfrm>
            <a:off x="3702360" y="1895911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Business Logic (Hub)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D8D8D71-01E5-0641-9DD0-022AAE43FF16}"/>
              </a:ext>
            </a:extLst>
          </p:cNvPr>
          <p:cNvSpPr/>
          <p:nvPr/>
        </p:nvSpPr>
        <p:spPr bwMode="auto">
          <a:xfrm>
            <a:off x="5164311" y="5635743"/>
            <a:ext cx="1598711" cy="1045599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8" name="Rectangle: Rounded Corners 13">
            <a:extLst>
              <a:ext uri="{FF2B5EF4-FFF2-40B4-BE49-F238E27FC236}">
                <a16:creationId xmlns:a16="http://schemas.microsoft.com/office/drawing/2014/main" id="{262668B0-7EA1-0347-B724-AFAB94790D05}"/>
              </a:ext>
            </a:extLst>
          </p:cNvPr>
          <p:cNvSpPr/>
          <p:nvPr/>
        </p:nvSpPr>
        <p:spPr bwMode="auto">
          <a:xfrm>
            <a:off x="1646351" y="2884993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Pages</a:t>
            </a: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5C02BB58-3EC6-4347-84B7-CE4B9C34C3C4}"/>
              </a:ext>
            </a:extLst>
          </p:cNvPr>
          <p:cNvSpPr/>
          <p:nvPr/>
        </p:nvSpPr>
        <p:spPr bwMode="auto">
          <a:xfrm>
            <a:off x="7021671" y="1522683"/>
            <a:ext cx="3596199" cy="2023600"/>
          </a:xfrm>
          <a:prstGeom prst="roundRect">
            <a:avLst/>
          </a:prstGeom>
          <a:solidFill>
            <a:srgbClr val="07214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4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663AAFAD-298A-5C40-9C0E-716FDAC72954}"/>
              </a:ext>
            </a:extLst>
          </p:cNvPr>
          <p:cNvSpPr/>
          <p:nvPr/>
        </p:nvSpPr>
        <p:spPr bwMode="auto">
          <a:xfrm>
            <a:off x="8561861" y="2884993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Client Endpoint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EF2703A1-2318-DA46-B657-46D3C9627D83}"/>
              </a:ext>
            </a:extLst>
          </p:cNvPr>
          <p:cNvSpPr/>
          <p:nvPr/>
        </p:nvSpPr>
        <p:spPr bwMode="auto">
          <a:xfrm>
            <a:off x="6505852" y="1895911"/>
            <a:ext cx="1719123" cy="1172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rPr>
              <a:t>Server Endpoint</a:t>
            </a:r>
          </a:p>
        </p:txBody>
      </p:sp>
      <p:cxnSp>
        <p:nvCxnSpPr>
          <p:cNvPr id="12" name="Connector: Curved 18">
            <a:extLst>
              <a:ext uri="{FF2B5EF4-FFF2-40B4-BE49-F238E27FC236}">
                <a16:creationId xmlns:a16="http://schemas.microsoft.com/office/drawing/2014/main" id="{2E3FCE3A-D06E-5244-B4AF-5EA1C3F30E4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505914" y="4057767"/>
            <a:ext cx="2658399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22">
            <a:extLst>
              <a:ext uri="{FF2B5EF4-FFF2-40B4-BE49-F238E27FC236}">
                <a16:creationId xmlns:a16="http://schemas.microsoft.com/office/drawing/2014/main" id="{DFE93E74-D180-B64B-A753-FD9383172CC7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6763022" y="4057767"/>
            <a:ext cx="2658401" cy="2100776"/>
          </a:xfrm>
          <a:prstGeom prst="curvedConnector2">
            <a:avLst/>
          </a:prstGeom>
          <a:ln w="127000">
            <a:solidFill>
              <a:schemeClr val="accent1">
                <a:lumMod val="40000"/>
                <a:lumOff val="60000"/>
              </a:schemeClr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715632-97A8-E541-8A14-B9160DE32560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421484" y="2482299"/>
            <a:ext cx="108436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B0F6A5-ACBF-7C43-839D-057B867FB101}"/>
              </a:ext>
            </a:extLst>
          </p:cNvPr>
          <p:cNvSpPr txBox="1"/>
          <p:nvPr/>
        </p:nvSpPr>
        <p:spPr>
          <a:xfrm>
            <a:off x="8010884" y="6004656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>
              <a:defRPr/>
            </a:pPr>
            <a:r>
              <a:rPr lang="en-US" sz="2000" dirty="0">
                <a:latin typeface="Segoe UI"/>
              </a:rPr>
              <a:t>SignalR traffic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198D5-48BF-9644-9A4B-A9AC3578627F}"/>
              </a:ext>
            </a:extLst>
          </p:cNvPr>
          <p:cNvSpPr txBox="1"/>
          <p:nvPr/>
        </p:nvSpPr>
        <p:spPr>
          <a:xfrm>
            <a:off x="2886938" y="6004656"/>
            <a:ext cx="1704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44">
              <a:defRPr/>
            </a:pPr>
            <a:r>
              <a:rPr lang="en-US" sz="2000" dirty="0">
                <a:latin typeface="Segoe UI"/>
              </a:rPr>
              <a:t>Web traffic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9A6F05-A170-F34B-93FC-638C1947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83" y="1600576"/>
            <a:ext cx="1129079" cy="11394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22D1AF-7107-EC4E-8A8D-21F3E3E25F6A}"/>
              </a:ext>
            </a:extLst>
          </p:cNvPr>
          <p:cNvSpPr txBox="1"/>
          <p:nvPr/>
        </p:nvSpPr>
        <p:spPr>
          <a:xfrm>
            <a:off x="7306726" y="1013211"/>
            <a:ext cx="32966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16671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FE33F-35F3-DB45-87C3-2755A70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EF1D-81B2-5C44-8744-FF524A5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656368" cy="1500187"/>
          </a:xfrm>
        </p:spPr>
        <p:txBody>
          <a:bodyPr/>
          <a:lstStyle/>
          <a:p>
            <a:r>
              <a:rPr lang="en-US" dirty="0"/>
              <a:t>Setting up a new web project for interactivity with SignalR</a:t>
            </a:r>
          </a:p>
        </p:txBody>
      </p:sp>
    </p:spTree>
    <p:extLst>
      <p:ext uri="{BB962C8B-B14F-4D97-AF65-F5344CB8AC3E}">
        <p14:creationId xmlns:p14="http://schemas.microsoft.com/office/powerpoint/2010/main" val="241014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polling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051561"/>
            <a:ext cx="11277600" cy="49303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727201" y="2124559"/>
            <a:ext cx="8242300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Request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80DA7-F6AA-5243-903B-7739C4762D99}"/>
              </a:ext>
            </a:extLst>
          </p:cNvPr>
          <p:cNvSpPr/>
          <p:nvPr/>
        </p:nvSpPr>
        <p:spPr>
          <a:xfrm flipH="1">
            <a:off x="1727200" y="4260850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Response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245FF56-75EE-FF42-91CC-87EE23DB2C44}"/>
              </a:ext>
            </a:extLst>
          </p:cNvPr>
          <p:cNvSpPr/>
          <p:nvPr/>
        </p:nvSpPr>
        <p:spPr>
          <a:xfrm>
            <a:off x="1727200" y="4920103"/>
            <a:ext cx="8242301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Request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0C917F-B4C3-FA43-8186-A9A8757BC8EE}"/>
              </a:ext>
            </a:extLst>
          </p:cNvPr>
          <p:cNvGrpSpPr/>
          <p:nvPr/>
        </p:nvGrpSpPr>
        <p:grpSpPr>
          <a:xfrm>
            <a:off x="10198110" y="4189855"/>
            <a:ext cx="1062899" cy="819149"/>
            <a:chOff x="10198098" y="4443854"/>
            <a:chExt cx="1062897" cy="819149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0406DD83-B529-A04B-9FE1-BDB255D19411}"/>
                </a:ext>
              </a:extLst>
            </p:cNvPr>
            <p:cNvSpPr/>
            <p:nvPr/>
          </p:nvSpPr>
          <p:spPr>
            <a:xfrm>
              <a:off x="10198098" y="4443854"/>
              <a:ext cx="558800" cy="819149"/>
            </a:xfrm>
            <a:prstGeom prst="lightningBolt">
              <a:avLst/>
            </a:prstGeom>
            <a:solidFill>
              <a:srgbClr val="FFC000"/>
            </a:solidFill>
            <a:ln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33E943-B438-4C4F-BE18-CE6D57D1058B}"/>
                </a:ext>
              </a:extLst>
            </p:cNvPr>
            <p:cNvSpPr txBox="1"/>
            <p:nvPr/>
          </p:nvSpPr>
          <p:spPr>
            <a:xfrm>
              <a:off x="10706101" y="4713730"/>
              <a:ext cx="554894" cy="276999"/>
            </a:xfrm>
            <a:prstGeom prst="rect">
              <a:avLst/>
            </a:prstGeom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451739" y="1703285"/>
            <a:ext cx="841577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9401937" y="1703285"/>
            <a:ext cx="926216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84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8B76-D62B-7441-A06A-FCD1ACC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6FBB-BE8D-A345-96BE-4E5A981231A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051561"/>
            <a:ext cx="11277600" cy="49303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CC1354-6250-5C44-AFD8-04BB18D3EA92}"/>
              </a:ext>
            </a:extLst>
          </p:cNvPr>
          <p:cNvSpPr/>
          <p:nvPr/>
        </p:nvSpPr>
        <p:spPr>
          <a:xfrm>
            <a:off x="1727201" y="2124559"/>
            <a:ext cx="8242300" cy="6477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58D2B-C0A8-254E-B3F7-AFB12A8EC4C5}"/>
              </a:ext>
            </a:extLst>
          </p:cNvPr>
          <p:cNvSpPr txBox="1"/>
          <p:nvPr/>
        </p:nvSpPr>
        <p:spPr>
          <a:xfrm>
            <a:off x="1451739" y="1703285"/>
            <a:ext cx="841577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F8438-182C-A34B-B7DB-196C38B94868}"/>
              </a:ext>
            </a:extLst>
          </p:cNvPr>
          <p:cNvSpPr txBox="1"/>
          <p:nvPr/>
        </p:nvSpPr>
        <p:spPr>
          <a:xfrm>
            <a:off x="9401937" y="1703285"/>
            <a:ext cx="926216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46C9BAE3-0CC0-2745-A535-E80596A93C0D}"/>
              </a:ext>
            </a:extLst>
          </p:cNvPr>
          <p:cNvSpPr/>
          <p:nvPr/>
        </p:nvSpPr>
        <p:spPr>
          <a:xfrm>
            <a:off x="1727199" y="3931054"/>
            <a:ext cx="8242300" cy="6477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34CB0E0-E989-4148-B09C-ED6D5A9F2248}"/>
              </a:ext>
            </a:extLst>
          </p:cNvPr>
          <p:cNvSpPr/>
          <p:nvPr/>
        </p:nvSpPr>
        <p:spPr>
          <a:xfrm flipH="1">
            <a:off x="1727200" y="2703957"/>
            <a:ext cx="8242301" cy="6477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7F43F-6E42-B84A-BC32-A39448C188CA}"/>
              </a:ext>
            </a:extLst>
          </p:cNvPr>
          <p:cNvSpPr txBox="1"/>
          <p:nvPr/>
        </p:nvSpPr>
        <p:spPr>
          <a:xfrm>
            <a:off x="10222483" y="2612992"/>
            <a:ext cx="230832" cy="73866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800" dirty="0"/>
              <a:t>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6DBF4-B3B1-FF49-8645-E14F06BCCD68}"/>
              </a:ext>
            </a:extLst>
          </p:cNvPr>
          <p:cNvSpPr txBox="1"/>
          <p:nvPr/>
        </p:nvSpPr>
        <p:spPr>
          <a:xfrm>
            <a:off x="10222485" y="3981854"/>
            <a:ext cx="615553" cy="73866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4800" dirty="0"/>
              <a:t>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2F009-60AE-EC43-B890-BBC841C46E43}"/>
              </a:ext>
            </a:extLst>
          </p:cNvPr>
          <p:cNvSpPr txBox="1"/>
          <p:nvPr/>
        </p:nvSpPr>
        <p:spPr>
          <a:xfrm>
            <a:off x="889000" y="3981854"/>
            <a:ext cx="615553" cy="73866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4800" dirty="0"/>
              <a:t>🙂</a:t>
            </a:r>
          </a:p>
        </p:txBody>
      </p:sp>
    </p:spTree>
    <p:extLst>
      <p:ext uri="{BB962C8B-B14F-4D97-AF65-F5344CB8AC3E}">
        <p14:creationId xmlns:p14="http://schemas.microsoft.com/office/powerpoint/2010/main" val="30488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25" grpId="0" animBg="1"/>
      <p:bldP spid="11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FE33F-35F3-DB45-87C3-2755A709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EF1D-81B2-5C44-8744-FF524A56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231495" cy="1500187"/>
          </a:xfrm>
        </p:spPr>
        <p:txBody>
          <a:bodyPr/>
          <a:lstStyle/>
          <a:p>
            <a:r>
              <a:rPr lang="en-US" dirty="0"/>
              <a:t>Transport detection &amp; selection</a:t>
            </a:r>
          </a:p>
        </p:txBody>
      </p:sp>
    </p:spTree>
    <p:extLst>
      <p:ext uri="{BB962C8B-B14F-4D97-AF65-F5344CB8AC3E}">
        <p14:creationId xmlns:p14="http://schemas.microsoft.com/office/powerpoint/2010/main" val="364036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 Targeting using Hubs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C42D-6D17-AD4C-A2E8-64EC4A1F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5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1" y="1894308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3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91869" y="2668459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08289" y="3899783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3382" y="1100771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6259" y="3366383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9" y="2046709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90" y="1280942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6" y="2808709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3" y="4492202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2910" y="3399818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17249" y="4840314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24623" y="1250901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43426" y="1406390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29059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42538" y="2570297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18009" y="5024411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97434" y="4626806"/>
            <a:ext cx="503055" cy="503055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083" y="2448851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7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7000" y="4302751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1287" y="3673039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0631" y="2353415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1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1461" y="3318278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58615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7" y="1277389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389" y="1983302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66" y="2732510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585" y="3211934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79715" y="2358937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7470" y="3457323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98939" y="4871694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62638" y="3980278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0262" y="3796537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65859" y="3456166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9860" y="3408775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854" y="2762854"/>
            <a:ext cx="503055" cy="503055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033" y="4171266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531" y="3063799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2378" y="3466403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91538" y="3126450"/>
            <a:ext cx="503055" cy="503055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8749" y="1761811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108" y="3921751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4899" y="4391647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55" y="1198285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671" y="1648018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1405" y="888410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098602" y="1180570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993" y="1277389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99099" y="1338109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07602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67873" y="3565339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2058" y="4732311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95351" y="1083530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42174" y="1087554"/>
            <a:ext cx="503055" cy="503055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45954" y="874430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6853" y="5061845"/>
            <a:ext cx="503055" cy="503055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42" y="5005982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198" y="2914554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02083" y="5008058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830" y="1968558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5" y="4744922"/>
            <a:ext cx="633847" cy="63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blet">
            <a:extLst>
              <a:ext uri="{FF2B5EF4-FFF2-40B4-BE49-F238E27FC236}">
                <a16:creationId xmlns:a16="http://schemas.microsoft.com/office/drawing/2014/main" id="{ABEA25F9-43CD-EE4C-9081-AABA67AA7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855" y="4604645"/>
            <a:ext cx="914400" cy="914400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F08F25C5-8988-4248-B939-AF8CE7F79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052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862FD7A8-9D1E-324A-9AEF-3EAE9C35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981" y="1894308"/>
            <a:ext cx="981033" cy="981033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6D97CE41-FFF6-7F47-BA7C-7814B929D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22380" y="2985383"/>
            <a:ext cx="914400" cy="914400"/>
          </a:xfrm>
          <a:prstGeom prst="rect">
            <a:avLst/>
          </a:prstGeom>
        </p:spPr>
      </p:pic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E7FAD90E-8C19-1943-8C28-33BDF910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3788" y="5042305"/>
            <a:ext cx="762000" cy="76200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A8499070-13B8-5A40-B531-3D0E61AF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869" y="2668459"/>
            <a:ext cx="633847" cy="633847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071C02BE-1578-324D-99CB-A953B8A3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8289" y="3899783"/>
            <a:ext cx="762000" cy="7620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D09D6EC6-4A62-F64C-9D9A-A50A18228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017" y="2732508"/>
            <a:ext cx="762000" cy="762000"/>
          </a:xfrm>
          <a:prstGeom prst="rect">
            <a:avLst/>
          </a:prstGeom>
        </p:spPr>
      </p:pic>
      <p:pic>
        <p:nvPicPr>
          <p:cNvPr id="15" name="Graphic 14" descr="Tablet">
            <a:extLst>
              <a:ext uri="{FF2B5EF4-FFF2-40B4-BE49-F238E27FC236}">
                <a16:creationId xmlns:a16="http://schemas.microsoft.com/office/drawing/2014/main" id="{8F42F19D-83D1-9D48-A314-9F7205AD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580" y="1894307"/>
            <a:ext cx="762000" cy="7620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3DEC52A0-D451-084D-93CA-7BB837F0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382" y="1100771"/>
            <a:ext cx="628999" cy="628999"/>
          </a:xfrm>
          <a:prstGeom prst="rect">
            <a:avLst/>
          </a:prstGeom>
        </p:spPr>
      </p:pic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7FF0E527-0589-5D44-914B-C87B9F185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7663" y="3996900"/>
            <a:ext cx="762000" cy="7620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4822967-13AA-CB42-A447-2B23F3A44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6259" y="3366383"/>
            <a:ext cx="762000" cy="762000"/>
          </a:xfrm>
          <a:prstGeom prst="rect">
            <a:avLst/>
          </a:prstGeom>
        </p:spPr>
      </p:pic>
      <p:pic>
        <p:nvPicPr>
          <p:cNvPr id="19" name="Graphic 18" descr="Tablet">
            <a:extLst>
              <a:ext uri="{FF2B5EF4-FFF2-40B4-BE49-F238E27FC236}">
                <a16:creationId xmlns:a16="http://schemas.microsoft.com/office/drawing/2014/main" id="{A5533A05-892B-DE41-A2C2-4DCBEDD4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259" y="2046709"/>
            <a:ext cx="533399" cy="533399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BF3D02-4FFD-294D-AF52-A39A73819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090" y="1280942"/>
            <a:ext cx="533399" cy="533399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988E45E0-097D-C649-B60D-A428A768B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466" y="2808709"/>
            <a:ext cx="533399" cy="533399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2076B91E-34D9-2F41-8C15-CD4A04AB97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6193" y="4492202"/>
            <a:ext cx="533399" cy="533399"/>
          </a:xfrm>
          <a:prstGeom prst="rect">
            <a:avLst/>
          </a:prstGeom>
        </p:spPr>
      </p:pic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0241F533-4C1E-1543-A1CF-6EC9709D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910" y="3399818"/>
            <a:ext cx="704863" cy="704863"/>
          </a:xfrm>
          <a:prstGeom prst="rect">
            <a:avLst/>
          </a:prstGeom>
        </p:spPr>
      </p:pic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7221F559-E820-7043-8190-AF9D08BD1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249" y="4840314"/>
            <a:ext cx="704863" cy="704863"/>
          </a:xfrm>
          <a:prstGeom prst="rect">
            <a:avLst/>
          </a:prstGeom>
        </p:spPr>
      </p:pic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5D35F21C-1A67-054B-BEFD-EE33E68AD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4623" y="1250901"/>
            <a:ext cx="704863" cy="704863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6B582CE6-D10C-D14C-8C6F-74F37EB68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3426" y="1406390"/>
            <a:ext cx="704863" cy="704863"/>
          </a:xfrm>
          <a:prstGeom prst="rect">
            <a:avLst/>
          </a:prstGeom>
        </p:spPr>
      </p:pic>
      <p:pic>
        <p:nvPicPr>
          <p:cNvPr id="27" name="Graphic 26" descr="Smart Phone">
            <a:extLst>
              <a:ext uri="{FF2B5EF4-FFF2-40B4-BE49-F238E27FC236}">
                <a16:creationId xmlns:a16="http://schemas.microsoft.com/office/drawing/2014/main" id="{C4D33F51-15A7-664D-BCFB-3889FD94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9059" y="4126731"/>
            <a:ext cx="411956" cy="411956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1866143E-D1FF-764D-BEBE-21D504CB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2538" y="2570297"/>
            <a:ext cx="493503" cy="493503"/>
          </a:xfrm>
          <a:prstGeom prst="rect">
            <a:avLst/>
          </a:prstGeom>
        </p:spPr>
      </p:pic>
      <p:pic>
        <p:nvPicPr>
          <p:cNvPr id="31" name="Graphic 30" descr="Internet">
            <a:extLst>
              <a:ext uri="{FF2B5EF4-FFF2-40B4-BE49-F238E27FC236}">
                <a16:creationId xmlns:a16="http://schemas.microsoft.com/office/drawing/2014/main" id="{96A4A794-7D4A-954C-9A4B-D39E9C4BF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8009" y="5024411"/>
            <a:ext cx="491008" cy="491008"/>
          </a:xfrm>
          <a:prstGeom prst="rect">
            <a:avLst/>
          </a:prstGeom>
        </p:spPr>
      </p:pic>
      <p:pic>
        <p:nvPicPr>
          <p:cNvPr id="32" name="Graphic 31" descr="Tablet">
            <a:extLst>
              <a:ext uri="{FF2B5EF4-FFF2-40B4-BE49-F238E27FC236}">
                <a16:creationId xmlns:a16="http://schemas.microsoft.com/office/drawing/2014/main" id="{8F5A62F5-D007-704F-8295-E33DE81B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7434" y="4626806"/>
            <a:ext cx="503055" cy="503055"/>
          </a:xfrm>
          <a:prstGeom prst="rect">
            <a:avLst/>
          </a:prstGeom>
        </p:spPr>
      </p:pic>
      <p:pic>
        <p:nvPicPr>
          <p:cNvPr id="33" name="Graphic 32" descr="Internet">
            <a:extLst>
              <a:ext uri="{FF2B5EF4-FFF2-40B4-BE49-F238E27FC236}">
                <a16:creationId xmlns:a16="http://schemas.microsoft.com/office/drawing/2014/main" id="{32132CC0-4E4E-764A-82C3-BF788E307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028" y="1840061"/>
            <a:ext cx="491008" cy="491008"/>
          </a:xfrm>
          <a:prstGeom prst="rect">
            <a:avLst/>
          </a:prstGeom>
        </p:spPr>
      </p:pic>
      <p:pic>
        <p:nvPicPr>
          <p:cNvPr id="34" name="Graphic 33" descr="Tablet">
            <a:extLst>
              <a:ext uri="{FF2B5EF4-FFF2-40B4-BE49-F238E27FC236}">
                <a16:creationId xmlns:a16="http://schemas.microsoft.com/office/drawing/2014/main" id="{E777FAD6-DCC3-9E4A-87ED-A25E21AB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5269" y="1444535"/>
            <a:ext cx="914400" cy="914400"/>
          </a:xfrm>
          <a:prstGeom prst="rect">
            <a:avLst/>
          </a:prstGeom>
        </p:spPr>
      </p:pic>
      <p:pic>
        <p:nvPicPr>
          <p:cNvPr id="35" name="Graphic 34" descr="Smart Phone">
            <a:extLst>
              <a:ext uri="{FF2B5EF4-FFF2-40B4-BE49-F238E27FC236}">
                <a16:creationId xmlns:a16="http://schemas.microsoft.com/office/drawing/2014/main" id="{BD44596E-425E-EE4E-AEC3-D771AF6CB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083" y="2448851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06C07EE9-4BC6-5343-8E5A-70CF83426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8096" y="2153487"/>
            <a:ext cx="1162400" cy="11624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B826AC1C-1EC1-0140-80D9-7A92732D2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7000" y="4302751"/>
            <a:ext cx="1120555" cy="1120555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1D98DE81-D20A-644B-A086-46B6430D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287" y="3673039"/>
            <a:ext cx="762000" cy="762000"/>
          </a:xfrm>
          <a:prstGeom prst="rect">
            <a:avLst/>
          </a:prstGeom>
        </p:spPr>
      </p:pic>
      <p:pic>
        <p:nvPicPr>
          <p:cNvPr id="44" name="Graphic 43" descr="Smart Phone">
            <a:extLst>
              <a:ext uri="{FF2B5EF4-FFF2-40B4-BE49-F238E27FC236}">
                <a16:creationId xmlns:a16="http://schemas.microsoft.com/office/drawing/2014/main" id="{CD4943E0-7583-0748-B50B-90CAFC80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0631" y="2353415"/>
            <a:ext cx="633847" cy="633847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61502DC2-EDF9-1640-A89B-413844C69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187" y="2906051"/>
            <a:ext cx="899276" cy="899276"/>
          </a:xfrm>
          <a:prstGeom prst="rect">
            <a:avLst/>
          </a:prstGeom>
        </p:spPr>
      </p:pic>
      <p:pic>
        <p:nvPicPr>
          <p:cNvPr id="46" name="Graphic 45" descr="Computer">
            <a:extLst>
              <a:ext uri="{FF2B5EF4-FFF2-40B4-BE49-F238E27FC236}">
                <a16:creationId xmlns:a16="http://schemas.microsoft.com/office/drawing/2014/main" id="{A34954EC-4BD2-8D4A-870A-B5D505A8B1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9861" y="1582651"/>
            <a:ext cx="762000" cy="762000"/>
          </a:xfrm>
          <a:prstGeom prst="rect">
            <a:avLst/>
          </a:prstGeom>
        </p:spPr>
      </p:pic>
      <p:pic>
        <p:nvPicPr>
          <p:cNvPr id="47" name="Graphic 46" descr="Tablet">
            <a:extLst>
              <a:ext uri="{FF2B5EF4-FFF2-40B4-BE49-F238E27FC236}">
                <a16:creationId xmlns:a16="http://schemas.microsoft.com/office/drawing/2014/main" id="{E22AFDFA-0134-FA4B-AF5D-2314ED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324" y="3977309"/>
            <a:ext cx="932664" cy="932664"/>
          </a:xfrm>
          <a:prstGeom prst="rect">
            <a:avLst/>
          </a:prstGeom>
        </p:spPr>
      </p:pic>
      <p:pic>
        <p:nvPicPr>
          <p:cNvPr id="48" name="Graphic 47" descr="Smart Phone">
            <a:extLst>
              <a:ext uri="{FF2B5EF4-FFF2-40B4-BE49-F238E27FC236}">
                <a16:creationId xmlns:a16="http://schemas.microsoft.com/office/drawing/2014/main" id="{0B1ECA1B-53E4-9F45-BDB9-B4A53FC3F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1461" y="3318278"/>
            <a:ext cx="628999" cy="628999"/>
          </a:xfrm>
          <a:prstGeom prst="rect">
            <a:avLst/>
          </a:prstGeom>
        </p:spPr>
      </p:pic>
      <p:pic>
        <p:nvPicPr>
          <p:cNvPr id="49" name="Graphic 48" descr="Internet">
            <a:extLst>
              <a:ext uri="{FF2B5EF4-FFF2-40B4-BE49-F238E27FC236}">
                <a16:creationId xmlns:a16="http://schemas.microsoft.com/office/drawing/2014/main" id="{7D6D757D-7D78-D042-9039-1532771D2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615" y="1723503"/>
            <a:ext cx="762000" cy="762000"/>
          </a:xfrm>
          <a:prstGeom prst="rect">
            <a:avLst/>
          </a:prstGeom>
        </p:spPr>
      </p:pic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8CC7F6DB-5A09-C145-BDDF-F5280B0BB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537" y="2120956"/>
            <a:ext cx="762000" cy="762000"/>
          </a:xfrm>
          <a:prstGeom prst="rect">
            <a:avLst/>
          </a:prstGeom>
        </p:spPr>
      </p:pic>
      <p:pic>
        <p:nvPicPr>
          <p:cNvPr id="51" name="Graphic 50" descr="Tablet">
            <a:extLst>
              <a:ext uri="{FF2B5EF4-FFF2-40B4-BE49-F238E27FC236}">
                <a16:creationId xmlns:a16="http://schemas.microsoft.com/office/drawing/2014/main" id="{E2632522-065F-F247-9A9F-EF0F167C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357" y="1277389"/>
            <a:ext cx="533399" cy="533399"/>
          </a:xfrm>
          <a:prstGeom prst="rect">
            <a:avLst/>
          </a:prstGeom>
        </p:spPr>
      </p:pic>
      <p:pic>
        <p:nvPicPr>
          <p:cNvPr id="52" name="Graphic 51" descr="Smart Phone">
            <a:extLst>
              <a:ext uri="{FF2B5EF4-FFF2-40B4-BE49-F238E27FC236}">
                <a16:creationId xmlns:a16="http://schemas.microsoft.com/office/drawing/2014/main" id="{91A6559A-1599-2C42-9D18-30820480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389" y="1983302"/>
            <a:ext cx="533399" cy="533399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3F5ED1B1-7DE2-434C-8AD5-56210517F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366" y="2732510"/>
            <a:ext cx="533399" cy="533399"/>
          </a:xfrm>
          <a:prstGeom prst="rect">
            <a:avLst/>
          </a:prstGeom>
        </p:spPr>
      </p:pic>
      <p:pic>
        <p:nvPicPr>
          <p:cNvPr id="54" name="Graphic 53" descr="Computer">
            <a:extLst>
              <a:ext uri="{FF2B5EF4-FFF2-40B4-BE49-F238E27FC236}">
                <a16:creationId xmlns:a16="http://schemas.microsoft.com/office/drawing/2014/main" id="{D5BB0341-1EEB-4E41-8464-20C24D4AA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8585" y="3211934"/>
            <a:ext cx="533399" cy="533399"/>
          </a:xfrm>
          <a:prstGeom prst="rect">
            <a:avLst/>
          </a:prstGeom>
        </p:spPr>
      </p:pic>
      <p:pic>
        <p:nvPicPr>
          <p:cNvPr id="55" name="Graphic 54" descr="Tablet">
            <a:extLst>
              <a:ext uri="{FF2B5EF4-FFF2-40B4-BE49-F238E27FC236}">
                <a16:creationId xmlns:a16="http://schemas.microsoft.com/office/drawing/2014/main" id="{0C2A473C-3039-824A-B2DA-5B101BD7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715" y="2358937"/>
            <a:ext cx="704863" cy="704863"/>
          </a:xfrm>
          <a:prstGeom prst="rect">
            <a:avLst/>
          </a:prstGeom>
        </p:spPr>
      </p:pic>
      <p:pic>
        <p:nvPicPr>
          <p:cNvPr id="56" name="Graphic 55" descr="Smart Phone">
            <a:extLst>
              <a:ext uri="{FF2B5EF4-FFF2-40B4-BE49-F238E27FC236}">
                <a16:creationId xmlns:a16="http://schemas.microsoft.com/office/drawing/2014/main" id="{1BCED98F-2516-8146-A71B-3CC52A0E2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7470" y="3457323"/>
            <a:ext cx="796004" cy="796004"/>
          </a:xfrm>
          <a:prstGeom prst="rect">
            <a:avLst/>
          </a:prstGeom>
        </p:spPr>
      </p:pic>
      <p:pic>
        <p:nvPicPr>
          <p:cNvPr id="57" name="Graphic 56" descr="Internet">
            <a:extLst>
              <a:ext uri="{FF2B5EF4-FFF2-40B4-BE49-F238E27FC236}">
                <a16:creationId xmlns:a16="http://schemas.microsoft.com/office/drawing/2014/main" id="{C5E8FF8F-92A1-094D-9D64-A64E22C18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939" y="4871694"/>
            <a:ext cx="704863" cy="704863"/>
          </a:xfrm>
          <a:prstGeom prst="rect">
            <a:avLst/>
          </a:prstGeom>
        </p:spPr>
      </p:pic>
      <p:pic>
        <p:nvPicPr>
          <p:cNvPr id="58" name="Graphic 57" descr="Computer">
            <a:extLst>
              <a:ext uri="{FF2B5EF4-FFF2-40B4-BE49-F238E27FC236}">
                <a16:creationId xmlns:a16="http://schemas.microsoft.com/office/drawing/2014/main" id="{A97ECEDA-6BA0-AC48-89B9-C2AC65725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2638" y="3980278"/>
            <a:ext cx="704863" cy="704863"/>
          </a:xfrm>
          <a:prstGeom prst="rect">
            <a:avLst/>
          </a:prstGeom>
        </p:spPr>
      </p:pic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502BC837-96DD-4F47-8E78-3DC1EB5D3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262" y="3796537"/>
            <a:ext cx="411956" cy="411956"/>
          </a:xfrm>
          <a:prstGeom prst="rect">
            <a:avLst/>
          </a:prstGeom>
        </p:spPr>
      </p:pic>
      <p:pic>
        <p:nvPicPr>
          <p:cNvPr id="60" name="Graphic 59" descr="Smart Phone">
            <a:extLst>
              <a:ext uri="{FF2B5EF4-FFF2-40B4-BE49-F238E27FC236}">
                <a16:creationId xmlns:a16="http://schemas.microsoft.com/office/drawing/2014/main" id="{6C113481-C522-CF43-9F20-D32782DF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5859" y="3456166"/>
            <a:ext cx="493503" cy="493503"/>
          </a:xfrm>
          <a:prstGeom prst="rect">
            <a:avLst/>
          </a:prstGeom>
        </p:spPr>
      </p:pic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1A9F788C-454B-CA4B-AC6A-30A4C7C0E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9860" y="3408775"/>
            <a:ext cx="491008" cy="491008"/>
          </a:xfrm>
          <a:prstGeom prst="rect">
            <a:avLst/>
          </a:prstGeom>
        </p:spPr>
      </p:pic>
      <p:pic>
        <p:nvPicPr>
          <p:cNvPr id="62" name="Graphic 61" descr="Tablet">
            <a:extLst>
              <a:ext uri="{FF2B5EF4-FFF2-40B4-BE49-F238E27FC236}">
                <a16:creationId xmlns:a16="http://schemas.microsoft.com/office/drawing/2014/main" id="{1BA127D1-92FD-4E47-8F53-10F389F5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854" y="2762854"/>
            <a:ext cx="503055" cy="503055"/>
          </a:xfrm>
          <a:prstGeom prst="rect">
            <a:avLst/>
          </a:prstGeom>
        </p:spPr>
      </p:pic>
      <p:pic>
        <p:nvPicPr>
          <p:cNvPr id="63" name="Graphic 62" descr="Internet">
            <a:extLst>
              <a:ext uri="{FF2B5EF4-FFF2-40B4-BE49-F238E27FC236}">
                <a16:creationId xmlns:a16="http://schemas.microsoft.com/office/drawing/2014/main" id="{F6EF5B9E-F9E6-B84E-9909-02CB862F6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287" y="4245599"/>
            <a:ext cx="491008" cy="491008"/>
          </a:xfrm>
          <a:prstGeom prst="rect">
            <a:avLst/>
          </a:prstGeom>
        </p:spPr>
      </p:pic>
      <p:pic>
        <p:nvPicPr>
          <p:cNvPr id="64" name="Graphic 63" descr="Tablet">
            <a:extLst>
              <a:ext uri="{FF2B5EF4-FFF2-40B4-BE49-F238E27FC236}">
                <a16:creationId xmlns:a16="http://schemas.microsoft.com/office/drawing/2014/main" id="{6F764B71-7CD5-7C4C-BAA4-C4CECC6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3871" y="2397279"/>
            <a:ext cx="914400" cy="914400"/>
          </a:xfrm>
          <a:prstGeom prst="rect">
            <a:avLst/>
          </a:prstGeom>
        </p:spPr>
      </p:pic>
      <p:pic>
        <p:nvPicPr>
          <p:cNvPr id="65" name="Graphic 64" descr="Internet">
            <a:extLst>
              <a:ext uri="{FF2B5EF4-FFF2-40B4-BE49-F238E27FC236}">
                <a16:creationId xmlns:a16="http://schemas.microsoft.com/office/drawing/2014/main" id="{3D0B8473-40E7-724A-A065-ACEA192C7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5033" y="4171266"/>
            <a:ext cx="981033" cy="981033"/>
          </a:xfrm>
          <a:prstGeom prst="rect">
            <a:avLst/>
          </a:prstGeom>
        </p:spPr>
      </p:pic>
      <p:pic>
        <p:nvPicPr>
          <p:cNvPr id="66" name="Graphic 65" descr="Tablet">
            <a:extLst>
              <a:ext uri="{FF2B5EF4-FFF2-40B4-BE49-F238E27FC236}">
                <a16:creationId xmlns:a16="http://schemas.microsoft.com/office/drawing/2014/main" id="{257BE57E-0E16-6448-9103-3BB5ECED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7891" y="3541949"/>
            <a:ext cx="762000" cy="762000"/>
          </a:xfrm>
          <a:prstGeom prst="rect">
            <a:avLst/>
          </a:prstGeom>
        </p:spPr>
      </p:pic>
      <p:pic>
        <p:nvPicPr>
          <p:cNvPr id="67" name="Graphic 66" descr="Computer">
            <a:extLst>
              <a:ext uri="{FF2B5EF4-FFF2-40B4-BE49-F238E27FC236}">
                <a16:creationId xmlns:a16="http://schemas.microsoft.com/office/drawing/2014/main" id="{2B616BAB-C284-EF40-8187-BED9A5761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6531" y="3063799"/>
            <a:ext cx="533399" cy="533399"/>
          </a:xfrm>
          <a:prstGeom prst="rect">
            <a:avLst/>
          </a:prstGeom>
        </p:spPr>
      </p:pic>
      <p:pic>
        <p:nvPicPr>
          <p:cNvPr id="68" name="Graphic 67" descr="Smart Phone">
            <a:extLst>
              <a:ext uri="{FF2B5EF4-FFF2-40B4-BE49-F238E27FC236}">
                <a16:creationId xmlns:a16="http://schemas.microsoft.com/office/drawing/2014/main" id="{DC349886-471F-A749-8A03-5F687122A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2378" y="3466403"/>
            <a:ext cx="704863" cy="704863"/>
          </a:xfrm>
          <a:prstGeom prst="rect">
            <a:avLst/>
          </a:prstGeom>
        </p:spPr>
      </p:pic>
      <p:pic>
        <p:nvPicPr>
          <p:cNvPr id="69" name="Graphic 68" descr="Smart Phone">
            <a:extLst>
              <a:ext uri="{FF2B5EF4-FFF2-40B4-BE49-F238E27FC236}">
                <a16:creationId xmlns:a16="http://schemas.microsoft.com/office/drawing/2014/main" id="{F51A46F5-53C7-4B41-8D10-DD3DC85D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151" y="2614863"/>
            <a:ext cx="411956" cy="411956"/>
          </a:xfrm>
          <a:prstGeom prst="rect">
            <a:avLst/>
          </a:prstGeom>
        </p:spPr>
      </p:pic>
      <p:pic>
        <p:nvPicPr>
          <p:cNvPr id="70" name="Graphic 69" descr="Internet">
            <a:extLst>
              <a:ext uri="{FF2B5EF4-FFF2-40B4-BE49-F238E27FC236}">
                <a16:creationId xmlns:a16="http://schemas.microsoft.com/office/drawing/2014/main" id="{BCD80719-4312-CF47-BBB9-5E4F041E8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2112" y="3688176"/>
            <a:ext cx="491008" cy="491008"/>
          </a:xfrm>
          <a:prstGeom prst="rect">
            <a:avLst/>
          </a:prstGeom>
        </p:spPr>
      </p:pic>
      <p:pic>
        <p:nvPicPr>
          <p:cNvPr id="71" name="Graphic 70" descr="Tablet">
            <a:extLst>
              <a:ext uri="{FF2B5EF4-FFF2-40B4-BE49-F238E27FC236}">
                <a16:creationId xmlns:a16="http://schemas.microsoft.com/office/drawing/2014/main" id="{9168C4F6-9D3A-AD4F-AA25-FFE0E300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538" y="3126450"/>
            <a:ext cx="503055" cy="503055"/>
          </a:xfrm>
          <a:prstGeom prst="rect">
            <a:avLst/>
          </a:prstGeom>
        </p:spPr>
      </p:pic>
      <p:pic>
        <p:nvPicPr>
          <p:cNvPr id="72" name="Graphic 71" descr="Tablet">
            <a:extLst>
              <a:ext uri="{FF2B5EF4-FFF2-40B4-BE49-F238E27FC236}">
                <a16:creationId xmlns:a16="http://schemas.microsoft.com/office/drawing/2014/main" id="{909972D1-F4D1-0045-AFD4-35356949E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28" y="2291356"/>
            <a:ext cx="762000" cy="762000"/>
          </a:xfrm>
          <a:prstGeom prst="rect">
            <a:avLst/>
          </a:prstGeom>
        </p:spPr>
      </p:pic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1474DD9B-EE6B-5646-9892-6C2B8E483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749" y="1761811"/>
            <a:ext cx="704863" cy="704863"/>
          </a:xfrm>
          <a:prstGeom prst="rect">
            <a:avLst/>
          </a:prstGeom>
        </p:spPr>
      </p:pic>
      <p:pic>
        <p:nvPicPr>
          <p:cNvPr id="74" name="Graphic 73" descr="Tablet">
            <a:extLst>
              <a:ext uri="{FF2B5EF4-FFF2-40B4-BE49-F238E27FC236}">
                <a16:creationId xmlns:a16="http://schemas.microsoft.com/office/drawing/2014/main" id="{242BFAA1-43EB-7841-9CAC-2EFA7E34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4108" y="3921751"/>
            <a:ext cx="762000" cy="762000"/>
          </a:xfrm>
          <a:prstGeom prst="rect">
            <a:avLst/>
          </a:prstGeom>
        </p:spPr>
      </p:pic>
      <p:pic>
        <p:nvPicPr>
          <p:cNvPr id="75" name="Graphic 74" descr="Smart Phone">
            <a:extLst>
              <a:ext uri="{FF2B5EF4-FFF2-40B4-BE49-F238E27FC236}">
                <a16:creationId xmlns:a16="http://schemas.microsoft.com/office/drawing/2014/main" id="{28951DC2-64E4-364E-A608-E631968FC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4899" y="4391647"/>
            <a:ext cx="628999" cy="628999"/>
          </a:xfrm>
          <a:prstGeom prst="rect">
            <a:avLst/>
          </a:prstGeom>
        </p:spPr>
      </p:pic>
      <p:pic>
        <p:nvPicPr>
          <p:cNvPr id="76" name="Graphic 75" descr="Tablet">
            <a:extLst>
              <a:ext uri="{FF2B5EF4-FFF2-40B4-BE49-F238E27FC236}">
                <a16:creationId xmlns:a16="http://schemas.microsoft.com/office/drawing/2014/main" id="{1B22AAB7-DE57-DF48-A1FC-D74D10F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55" y="1198285"/>
            <a:ext cx="533399" cy="533399"/>
          </a:xfrm>
          <a:prstGeom prst="rect">
            <a:avLst/>
          </a:prstGeom>
        </p:spPr>
      </p:pic>
      <p:pic>
        <p:nvPicPr>
          <p:cNvPr id="77" name="Graphic 76" descr="Smart Phone">
            <a:extLst>
              <a:ext uri="{FF2B5EF4-FFF2-40B4-BE49-F238E27FC236}">
                <a16:creationId xmlns:a16="http://schemas.microsoft.com/office/drawing/2014/main" id="{125DD878-ECBB-D54E-B3DA-1D3F957B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671" y="1648018"/>
            <a:ext cx="533399" cy="533399"/>
          </a:xfrm>
          <a:prstGeom prst="rect">
            <a:avLst/>
          </a:prstGeom>
        </p:spPr>
      </p:pic>
      <p:pic>
        <p:nvPicPr>
          <p:cNvPr id="78" name="Graphic 77" descr="Internet">
            <a:extLst>
              <a:ext uri="{FF2B5EF4-FFF2-40B4-BE49-F238E27FC236}">
                <a16:creationId xmlns:a16="http://schemas.microsoft.com/office/drawing/2014/main" id="{BA2BA597-6958-9741-824B-BCA5441A8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1405" y="888410"/>
            <a:ext cx="704863" cy="704863"/>
          </a:xfrm>
          <a:prstGeom prst="rect">
            <a:avLst/>
          </a:prstGeom>
        </p:spPr>
      </p:pic>
      <p:pic>
        <p:nvPicPr>
          <p:cNvPr id="79" name="Graphic 78" descr="Computer">
            <a:extLst>
              <a:ext uri="{FF2B5EF4-FFF2-40B4-BE49-F238E27FC236}">
                <a16:creationId xmlns:a16="http://schemas.microsoft.com/office/drawing/2014/main" id="{EBABCE53-B1DF-E948-BFA7-F88A50C43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8602" y="1180570"/>
            <a:ext cx="704863" cy="704863"/>
          </a:xfrm>
          <a:prstGeom prst="rect">
            <a:avLst/>
          </a:prstGeom>
        </p:spPr>
      </p:pic>
      <p:pic>
        <p:nvPicPr>
          <p:cNvPr id="80" name="Graphic 79" descr="Internet">
            <a:extLst>
              <a:ext uri="{FF2B5EF4-FFF2-40B4-BE49-F238E27FC236}">
                <a16:creationId xmlns:a16="http://schemas.microsoft.com/office/drawing/2014/main" id="{5D45F477-0BBD-B14E-BEA5-160142CA1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59" y="4626189"/>
            <a:ext cx="491008" cy="491008"/>
          </a:xfrm>
          <a:prstGeom prst="rect">
            <a:avLst/>
          </a:prstGeom>
        </p:spPr>
      </p:pic>
      <p:pic>
        <p:nvPicPr>
          <p:cNvPr id="81" name="Graphic 80" descr="Computer">
            <a:extLst>
              <a:ext uri="{FF2B5EF4-FFF2-40B4-BE49-F238E27FC236}">
                <a16:creationId xmlns:a16="http://schemas.microsoft.com/office/drawing/2014/main" id="{F7A0E393-50A6-6F44-AC70-290D21A8B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3052" y="1668361"/>
            <a:ext cx="762000" cy="762000"/>
          </a:xfrm>
          <a:prstGeom prst="rect">
            <a:avLst/>
          </a:prstGeom>
        </p:spPr>
      </p:pic>
      <p:pic>
        <p:nvPicPr>
          <p:cNvPr id="82" name="Graphic 81" descr="Tablet">
            <a:extLst>
              <a:ext uri="{FF2B5EF4-FFF2-40B4-BE49-F238E27FC236}">
                <a16:creationId xmlns:a16="http://schemas.microsoft.com/office/drawing/2014/main" id="{9B660EAB-8B16-7049-962D-40DE72A3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993" y="1277389"/>
            <a:ext cx="533399" cy="533399"/>
          </a:xfrm>
          <a:prstGeom prst="rect">
            <a:avLst/>
          </a:prstGeom>
        </p:spPr>
      </p:pic>
      <p:pic>
        <p:nvPicPr>
          <p:cNvPr id="83" name="Graphic 82" descr="Smart Phone">
            <a:extLst>
              <a:ext uri="{FF2B5EF4-FFF2-40B4-BE49-F238E27FC236}">
                <a16:creationId xmlns:a16="http://schemas.microsoft.com/office/drawing/2014/main" id="{B0D9BB03-60E9-794C-A7C6-C89E97B47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9099" y="1338109"/>
            <a:ext cx="411956" cy="411956"/>
          </a:xfrm>
          <a:prstGeom prst="rect">
            <a:avLst/>
          </a:prstGeom>
        </p:spPr>
      </p:pic>
      <p:pic>
        <p:nvPicPr>
          <p:cNvPr id="84" name="Graphic 83" descr="Smart Phone">
            <a:extLst>
              <a:ext uri="{FF2B5EF4-FFF2-40B4-BE49-F238E27FC236}">
                <a16:creationId xmlns:a16="http://schemas.microsoft.com/office/drawing/2014/main" id="{C037A6DB-837F-724D-A076-825EC5C6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7602" y="4338711"/>
            <a:ext cx="411956" cy="411956"/>
          </a:xfrm>
          <a:prstGeom prst="rect">
            <a:avLst/>
          </a:prstGeom>
        </p:spPr>
      </p:pic>
      <p:pic>
        <p:nvPicPr>
          <p:cNvPr id="85" name="Graphic 84" descr="Tablet">
            <a:extLst>
              <a:ext uri="{FF2B5EF4-FFF2-40B4-BE49-F238E27FC236}">
                <a16:creationId xmlns:a16="http://schemas.microsoft.com/office/drawing/2014/main" id="{1DC7F8BB-DF2F-2248-96F4-5164C928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873" y="3565339"/>
            <a:ext cx="403388" cy="403388"/>
          </a:xfrm>
          <a:prstGeom prst="rect">
            <a:avLst/>
          </a:prstGeom>
        </p:spPr>
      </p:pic>
      <p:pic>
        <p:nvPicPr>
          <p:cNvPr id="87" name="Graphic 86" descr="Computer">
            <a:extLst>
              <a:ext uri="{FF2B5EF4-FFF2-40B4-BE49-F238E27FC236}">
                <a16:creationId xmlns:a16="http://schemas.microsoft.com/office/drawing/2014/main" id="{2E3BB86E-A448-7548-B166-0671CDE92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2058" y="4732311"/>
            <a:ext cx="509407" cy="509407"/>
          </a:xfrm>
          <a:prstGeom prst="rect">
            <a:avLst/>
          </a:prstGeom>
        </p:spPr>
      </p:pic>
      <p:pic>
        <p:nvPicPr>
          <p:cNvPr id="88" name="Graphic 87" descr="Computer">
            <a:extLst>
              <a:ext uri="{FF2B5EF4-FFF2-40B4-BE49-F238E27FC236}">
                <a16:creationId xmlns:a16="http://schemas.microsoft.com/office/drawing/2014/main" id="{AE4A9B5C-0F01-FE4F-8F69-B1F68E2E5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51" y="1083530"/>
            <a:ext cx="660244" cy="660244"/>
          </a:xfrm>
          <a:prstGeom prst="rect">
            <a:avLst/>
          </a:prstGeom>
        </p:spPr>
      </p:pic>
      <p:pic>
        <p:nvPicPr>
          <p:cNvPr id="89" name="Graphic 88" descr="Tablet">
            <a:extLst>
              <a:ext uri="{FF2B5EF4-FFF2-40B4-BE49-F238E27FC236}">
                <a16:creationId xmlns:a16="http://schemas.microsoft.com/office/drawing/2014/main" id="{3C672B12-AB3E-3446-856C-C0BAD4B0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2174" y="1087554"/>
            <a:ext cx="503055" cy="503055"/>
          </a:xfrm>
          <a:prstGeom prst="rect">
            <a:avLst/>
          </a:prstGeom>
        </p:spPr>
      </p:pic>
      <p:pic>
        <p:nvPicPr>
          <p:cNvPr id="90" name="Graphic 89" descr="Smart Phone">
            <a:extLst>
              <a:ext uri="{FF2B5EF4-FFF2-40B4-BE49-F238E27FC236}">
                <a16:creationId xmlns:a16="http://schemas.microsoft.com/office/drawing/2014/main" id="{A8199399-712B-7C4A-9FE2-410C8C978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954" y="874430"/>
            <a:ext cx="633847" cy="633847"/>
          </a:xfrm>
          <a:prstGeom prst="rect">
            <a:avLst/>
          </a:prstGeom>
        </p:spPr>
      </p:pic>
      <p:pic>
        <p:nvPicPr>
          <p:cNvPr id="91" name="Graphic 90" descr="Tablet">
            <a:extLst>
              <a:ext uri="{FF2B5EF4-FFF2-40B4-BE49-F238E27FC236}">
                <a16:creationId xmlns:a16="http://schemas.microsoft.com/office/drawing/2014/main" id="{FD980CED-FEA2-1D4E-9680-112DA1A5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6853" y="5061845"/>
            <a:ext cx="503055" cy="503055"/>
          </a:xfrm>
          <a:prstGeom prst="rect">
            <a:avLst/>
          </a:prstGeom>
        </p:spPr>
      </p:pic>
      <p:pic>
        <p:nvPicPr>
          <p:cNvPr id="92" name="Graphic 91" descr="Internet">
            <a:extLst>
              <a:ext uri="{FF2B5EF4-FFF2-40B4-BE49-F238E27FC236}">
                <a16:creationId xmlns:a16="http://schemas.microsoft.com/office/drawing/2014/main" id="{2BAF029B-6ABD-EF46-8425-022ED01D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42" y="5005982"/>
            <a:ext cx="533399" cy="533399"/>
          </a:xfrm>
          <a:prstGeom prst="rect">
            <a:avLst/>
          </a:prstGeom>
        </p:spPr>
      </p:pic>
      <p:pic>
        <p:nvPicPr>
          <p:cNvPr id="93" name="Graphic 92" descr="Smart Phone">
            <a:extLst>
              <a:ext uri="{FF2B5EF4-FFF2-40B4-BE49-F238E27FC236}">
                <a16:creationId xmlns:a16="http://schemas.microsoft.com/office/drawing/2014/main" id="{74DA6418-3048-E34E-8F42-595516959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198" y="2914554"/>
            <a:ext cx="628999" cy="628999"/>
          </a:xfrm>
          <a:prstGeom prst="rect">
            <a:avLst/>
          </a:prstGeom>
        </p:spPr>
      </p:pic>
      <p:pic>
        <p:nvPicPr>
          <p:cNvPr id="94" name="Graphic 93" descr="Internet">
            <a:extLst>
              <a:ext uri="{FF2B5EF4-FFF2-40B4-BE49-F238E27FC236}">
                <a16:creationId xmlns:a16="http://schemas.microsoft.com/office/drawing/2014/main" id="{9DBFA1B3-5B88-A24A-B31F-A28813A4F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589" y="4280305"/>
            <a:ext cx="762000" cy="762000"/>
          </a:xfrm>
          <a:prstGeom prst="rect">
            <a:avLst/>
          </a:prstGeom>
        </p:spPr>
      </p:pic>
      <p:pic>
        <p:nvPicPr>
          <p:cNvPr id="95" name="Graphic 94" descr="Tablet">
            <a:extLst>
              <a:ext uri="{FF2B5EF4-FFF2-40B4-BE49-F238E27FC236}">
                <a16:creationId xmlns:a16="http://schemas.microsoft.com/office/drawing/2014/main" id="{81684BF5-87E4-794A-8949-051DE7A7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083" y="5008058"/>
            <a:ext cx="403388" cy="403388"/>
          </a:xfrm>
          <a:prstGeom prst="rect">
            <a:avLst/>
          </a:prstGeom>
        </p:spPr>
      </p:pic>
      <p:pic>
        <p:nvPicPr>
          <p:cNvPr id="96" name="Graphic 95" descr="Computer">
            <a:extLst>
              <a:ext uri="{FF2B5EF4-FFF2-40B4-BE49-F238E27FC236}">
                <a16:creationId xmlns:a16="http://schemas.microsoft.com/office/drawing/2014/main" id="{553A4F6E-2015-1F4B-8A5E-3250D47A4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830" y="1968558"/>
            <a:ext cx="533399" cy="533399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17FEDD1E-713C-D743-8177-D283CB4CC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615" y="4744922"/>
            <a:ext cx="633847" cy="63384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5B2148F-74BC-6B4B-A51F-BEEE3A6143CA}"/>
              </a:ext>
            </a:extLst>
          </p:cNvPr>
          <p:cNvSpPr txBox="1"/>
          <p:nvPr/>
        </p:nvSpPr>
        <p:spPr>
          <a:xfrm>
            <a:off x="3544915" y="5976621"/>
            <a:ext cx="534890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Clients.All.SendAsync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(”Hello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2897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 Mac Refresh - PowerPoint templates.pptx" id="{85EAFF36-D5FE-4378-BA6D-C78F6A16E5F5}" vid="{537D6794-45E4-4641-9E92-9AD8BC4A9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Widescreen</PresentationFormat>
  <Paragraphs>71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Segoe Semibold</vt:lpstr>
      <vt:lpstr>Segoe UI</vt:lpstr>
      <vt:lpstr>Tekton Pro</vt:lpstr>
      <vt:lpstr>Office Theme</vt:lpstr>
      <vt:lpstr>Realtime web applications,  from your Mac to the Cloud,  with SignalR and Azure</vt:lpstr>
      <vt:lpstr>What is SignalR?</vt:lpstr>
      <vt:lpstr>DEMO</vt:lpstr>
      <vt:lpstr>Long polling</vt:lpstr>
      <vt:lpstr>WebSockets</vt:lpstr>
      <vt:lpstr>DEMO</vt:lpstr>
      <vt:lpstr>Client Targeting using Hubs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  <vt:lpstr>Scaling Out with Azure</vt:lpstr>
      <vt:lpstr>SignalR Hubs are Server-bound</vt:lpstr>
      <vt:lpstr>SignalR Hubs are Server-bound</vt:lpstr>
      <vt:lpstr>SignalR Hubs are Server-bound</vt:lpstr>
      <vt:lpstr>PowerPoint Presentation</vt:lpstr>
      <vt:lpstr>PowerPoint Presentation</vt:lpstr>
      <vt:lpstr>Azure SignalR Service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2020-03-07T00:35:01Z</dcterms:created>
  <dcterms:modified xsi:type="dcterms:W3CDTF">2020-03-07T00:35:16Z</dcterms:modified>
</cp:coreProperties>
</file>