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9" r:id="rId2"/>
    <p:sldId id="311" r:id="rId3"/>
    <p:sldId id="1589" r:id="rId4"/>
    <p:sldId id="2076136720" r:id="rId5"/>
    <p:sldId id="2076136614" r:id="rId6"/>
    <p:sldId id="2076136616" r:id="rId7"/>
    <p:sldId id="260" r:id="rId8"/>
    <p:sldId id="256" r:id="rId9"/>
    <p:sldId id="320" r:id="rId10"/>
    <p:sldId id="1994" r:id="rId11"/>
    <p:sldId id="1924" r:id="rId12"/>
    <p:sldId id="20761367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51B81-CF6C-4D43-9969-E6C5915B7C9C}" v="4" dt="2020-02-23T04:07:39.102"/>
    <p1510:client id="{F03C3339-34ED-8C43-9D4C-614ADEB657A7}" v="145" dt="2020-02-24T19:45:11.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56"/>
    <p:restoredTop sz="94731"/>
  </p:normalViewPr>
  <p:slideViewPr>
    <p:cSldViewPr snapToGrid="0" snapToObjects="1">
      <p:cViewPr varScale="1">
        <p:scale>
          <a:sx n="104" d="100"/>
          <a:sy n="104" d="100"/>
        </p:scale>
        <p:origin x="3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14A5F-2D91-6C4E-9AB9-802C55F3FF53}"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F8842-0ED4-5E4F-8FD2-4DBD031F904B}" type="slidenum">
              <a:rPr lang="en-US" smtClean="0"/>
              <a:t>‹#›</a:t>
            </a:fld>
            <a:endParaRPr lang="en-US"/>
          </a:p>
        </p:txBody>
      </p:sp>
    </p:spTree>
    <p:extLst>
      <p:ext uri="{BB962C8B-B14F-4D97-AF65-F5344CB8AC3E}">
        <p14:creationId xmlns:p14="http://schemas.microsoft.com/office/powerpoint/2010/main" val="2699705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9DDDB1C8-BABC-4722-AFCC-130D14D20E88}" type="slidenum">
              <a:rPr lang="en-US" smtClean="0"/>
              <a:t>2</a:t>
            </a:fld>
            <a:endParaRPr lang="en-US" dirty="0"/>
          </a:p>
        </p:txBody>
      </p:sp>
    </p:spTree>
    <p:extLst>
      <p:ext uri="{BB962C8B-B14F-4D97-AF65-F5344CB8AC3E}">
        <p14:creationId xmlns:p14="http://schemas.microsoft.com/office/powerpoint/2010/main" val="319436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Domain Specific Language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3/6/2020 4:35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269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DLB</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3/6/2020 4:35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288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https://docs.microsoft.com/en-us/azure/architecture/reference-architectures/serverless/event-processing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3/6/2020 4:35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67778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https://docs.microsoft.com/en-us/azure/architecture/reference-architectures/serverless/web-app</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3/6/2020 4:35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40573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Segoe UI" panose="020B0502040204020203" pitchFamily="34" charset="0"/>
                <a:cs typeface="Segoe UI" panose="020B0502040204020203" pitchFamily="34" charset="0"/>
              </a:rPr>
              <a:t>There is a lot of code you can save thanks to the Functions programming model based on triggers and bindings, as this code to connect to different services (either for trigger data and input/output operations) is done by the platform, improving your development time as you don’t lose a minute on connections code that tend to be reused a lot of times.</a:t>
            </a:r>
          </a:p>
          <a:p>
            <a:endParaRPr lang="en-US" sz="1000" b="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Segoe UI" panose="020B0502040204020203" pitchFamily="34" charset="0"/>
                <a:cs typeface="Segoe UI" panose="020B0502040204020203" pitchFamily="34" charset="0"/>
              </a:rPr>
              <a:t>See the full list of services with </a:t>
            </a:r>
            <a:r>
              <a:rPr lang="en-US" sz="1000" dirty="0">
                <a:latin typeface="Segoe UI" panose="020B0502040204020203" pitchFamily="34" charset="0"/>
                <a:cs typeface="Segoe UI" panose="020B0502040204020203" pitchFamily="34" charset="0"/>
              </a:rPr>
              <a:t>Triggers and bindings – https://docs.microsoft.com/en-us/azure/azure-functions/functions-triggers-bindings</a:t>
            </a:r>
            <a:endParaRPr lang="en-US" sz="1000" b="1"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9DDDB1C8-BABC-4722-AFCC-130D14D20E88}" type="slidenum">
              <a:rPr lang="en-US" smtClean="0"/>
              <a:t>9</a:t>
            </a:fld>
            <a:endParaRPr lang="en-US" dirty="0"/>
          </a:p>
        </p:txBody>
      </p:sp>
    </p:spTree>
    <p:extLst>
      <p:ext uri="{BB962C8B-B14F-4D97-AF65-F5344CB8AC3E}">
        <p14:creationId xmlns:p14="http://schemas.microsoft.com/office/powerpoint/2010/main" val="1750675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Imagine</a:t>
            </a:r>
            <a:r>
              <a:rPr lang="en-US" baseline="0"/>
              <a:t> a scenario where I have to take the output of a Function and use it as the input to call another Function. I’ll have to coordinate the chaining manually. </a:t>
            </a:r>
          </a:p>
          <a:p>
            <a:pPr marL="228600" indent="-228600">
              <a:buAutoNum type="arabicPeriod"/>
            </a:pPr>
            <a:endParaRPr lang="en-US" baseline="0"/>
          </a:p>
          <a:p>
            <a:pPr marL="228600" indent="-228600">
              <a:buAutoNum type="arabicPeriod"/>
            </a:pPr>
            <a:r>
              <a:rPr lang="en-US" baseline="0"/>
              <a:t>If I have to have a function that takes some sort of event and then parallelizes it into multiple Functions, I can still do that but how will I know when all Functions have finished executing so I can aggregate the results and move on. </a:t>
            </a:r>
          </a:p>
          <a:p>
            <a:pPr marL="228600" indent="-228600">
              <a:buAutoNum type="arabicPeriod"/>
            </a:pPr>
            <a:endParaRPr lang="en-US" baseline="0"/>
          </a:p>
          <a:p>
            <a:pPr marL="228600" indent="-228600">
              <a:buAutoNum type="arabicPeriod"/>
            </a:pPr>
            <a:r>
              <a:rPr lang="en-US" baseline="0"/>
              <a:t>What if I had to listen on multiple events and aggregate their outcome to determine which specific job or function to run in my application. </a:t>
            </a:r>
          </a:p>
          <a:p>
            <a:pPr marL="228600" indent="-228600">
              <a:buAutoNum type="arabicPeriod"/>
            </a:pPr>
            <a:endParaRPr lang="en-US" baseline="0"/>
          </a:p>
          <a:p>
            <a:pPr marL="228600" indent="-228600">
              <a:buAutoNum type="arabicPeriod"/>
            </a:pPr>
            <a:r>
              <a:rPr lang="en-US"/>
              <a:t>What if I wanted</a:t>
            </a:r>
            <a:r>
              <a:rPr lang="en-US" baseline="0"/>
              <a:t> to do some kind of extended monitoring on an endpoint? For example, if I were to monitor the temperature of a remote machine and take action x if the temperature were lower than a certain threshold, else do y or run job y. </a:t>
            </a:r>
          </a:p>
          <a:p>
            <a:pPr marL="228600" indent="-228600">
              <a:buAutoNum type="arabicPeriod"/>
            </a:pPr>
            <a:endParaRPr lang="en-US" baseline="0"/>
          </a:p>
          <a:p>
            <a:pPr marL="228600" indent="-228600">
              <a:buAutoNum type="arabicPeriod"/>
            </a:pPr>
            <a:r>
              <a:rPr lang="en-US" baseline="0"/>
              <a:t>What if I have an API or endpoint that was running for a long time? I know Functions are short-lived but sometimes you guys put some serious load on them. Could there be a mechanism to provide status of the execution back to the client so they’re not left hanging? </a:t>
            </a:r>
          </a:p>
          <a:p>
            <a:pPr marL="228600" indent="-228600">
              <a:buAutoNum type="arabicPeriod"/>
            </a:pPr>
            <a:endParaRPr lang="en-US" baseline="0"/>
          </a:p>
          <a:p>
            <a:pPr marL="228600" indent="-228600">
              <a:buAutoNum type="arabicPeriod"/>
            </a:pPr>
            <a:r>
              <a:rPr lang="en-US" baseline="0"/>
              <a:t>And lastly, what if I wanted to get some sort of human interaction in there? For example, if I am to do some sort of 2FA in the middle of my function execution but also don</a:t>
            </a:r>
            <a:r>
              <a:rPr lang="mr-IN" baseline="0"/>
              <a:t>’</a:t>
            </a:r>
            <a:r>
              <a:rPr lang="en-US" baseline="0"/>
              <a:t>t want to wait forever because sometimes people take forever to reply especially when the texts are automated. </a:t>
            </a:r>
          </a:p>
          <a:p>
            <a:pPr marL="228600" indent="-228600">
              <a:buAutoNum type="arabicPeriod"/>
            </a:pPr>
            <a:endParaRPr lang="en-US" baseline="0"/>
          </a:p>
          <a:p>
            <a:pPr marL="0" indent="0">
              <a:buNone/>
            </a:pPr>
            <a:r>
              <a:rPr lang="en-US" baseline="0"/>
              <a:t>Today, I’m going to be talking about some of these problems </a:t>
            </a:r>
            <a:r>
              <a:rPr lang="mr-IN" baseline="0"/>
              <a:t>–</a:t>
            </a:r>
            <a:r>
              <a:rPr lang="en-US" baseline="0"/>
              <a:t> how you can approach them in regular </a:t>
            </a:r>
            <a:r>
              <a:rPr lang="en-US" baseline="0" err="1"/>
              <a:t>FaaS</a:t>
            </a:r>
            <a:r>
              <a:rPr lang="en-US" baseline="0"/>
              <a:t>? And how they can be simplified with the technology of </a:t>
            </a:r>
            <a:r>
              <a:rPr lang="en-US" b="1" baseline="0"/>
              <a:t>Durable Functions. </a:t>
            </a:r>
            <a:endParaRPr lang="en-US" baseline="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DDB1C8-BABC-4722-AFCC-130D14D20E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966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aseline="0"/>
              <a:t>&gt; So in Durable Functions, we introduce the concept of “an orchestrator" that will orchestrate or manage what happens between rest of the Functions. </a:t>
            </a:r>
          </a:p>
          <a:p>
            <a:endParaRPr lang="en-US" sz="3200" baseline="0"/>
          </a:p>
          <a:p>
            <a:r>
              <a:rPr lang="en-US" sz="3200" baseline="0"/>
              <a:t>&gt; It is responsible for calling and receiving output from activity functions that you’re familiar with as regular functions. When an activity returns, it return value becomes part of the local state of the orchestrator function so you’re able to work with it as any other variable in that block of code. </a:t>
            </a:r>
          </a:p>
          <a:p>
            <a:endParaRPr lang="en-US" sz="3200" baseline="0"/>
          </a:p>
          <a:p>
            <a:r>
              <a:rPr lang="en-US" sz="3200"/>
              <a:t>&gt; </a:t>
            </a:r>
            <a:r>
              <a:rPr lang="en-US" sz="3200" err="1"/>
              <a:t>CallFunctionAsync</a:t>
            </a:r>
            <a:r>
              <a:rPr lang="en-US" sz="3200"/>
              <a:t> uses queues under the covers, thus they can be scaled out to multiple VMs.</a:t>
            </a:r>
          </a:p>
          <a:p>
            <a:endParaRPr lang="en-US" sz="3200"/>
          </a:p>
          <a:p>
            <a:r>
              <a:rPr lang="en-US" sz="3200"/>
              <a:t>The other thing is that if I want to have exceptions in my code, say something goes wrong in a particular function, I can do that.</a:t>
            </a:r>
            <a:r>
              <a:rPr lang="en-US" sz="3200" baseline="0"/>
              <a:t> We’re all familiar with the syntax and now we can do it in a distributed way. </a:t>
            </a:r>
            <a:endParaRPr lang="en-US" sz="3200"/>
          </a:p>
          <a:p>
            <a:endParaRPr lang="en-US" sz="3200"/>
          </a:p>
          <a:p>
            <a:r>
              <a:rPr lang="en-US" sz="3200"/>
              <a:t>Mention rewind feature to talk about in new developments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07145BA-C3B4-4DFD-8BEA-002ACC8A21A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070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C4EB-C4BD-6D48-A31B-769FB804D0A3}"/>
              </a:ext>
            </a:extLst>
          </p:cNvPr>
          <p:cNvSpPr>
            <a:spLocks noGrp="1"/>
          </p:cNvSpPr>
          <p:nvPr>
            <p:ph type="ctrTitle"/>
          </p:nvPr>
        </p:nvSpPr>
        <p:spPr>
          <a:xfrm>
            <a:off x="576349" y="665163"/>
            <a:ext cx="8943666" cy="2202728"/>
          </a:xfr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F0553EBC-71E7-5245-8E3A-A5EDD4A93717}"/>
              </a:ext>
            </a:extLst>
          </p:cNvPr>
          <p:cNvSpPr>
            <a:spLocks noGrp="1"/>
          </p:cNvSpPr>
          <p:nvPr>
            <p:ph type="subTitle" idx="1" hasCustomPrompt="1"/>
          </p:nvPr>
        </p:nvSpPr>
        <p:spPr>
          <a:xfrm>
            <a:off x="576349" y="4123113"/>
            <a:ext cx="7154487" cy="116225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a:t>
            </a:r>
          </a:p>
          <a:p>
            <a:r>
              <a:rPr lang="en-US" dirty="0"/>
              <a:t>Speaker Title</a:t>
            </a:r>
          </a:p>
        </p:txBody>
      </p:sp>
      <p:pic>
        <p:nvPicPr>
          <p:cNvPr id="10" name="Picture 9">
            <a:extLst>
              <a:ext uri="{FF2B5EF4-FFF2-40B4-BE49-F238E27FC236}">
                <a16:creationId xmlns:a16="http://schemas.microsoft.com/office/drawing/2014/main" id="{5B887668-59B9-4467-B734-59DAD4610CF1}"/>
              </a:ext>
            </a:extLst>
          </p:cNvPr>
          <p:cNvPicPr>
            <a:picLocks noChangeAspect="1"/>
          </p:cNvPicPr>
          <p:nvPr userDrawn="1"/>
        </p:nvPicPr>
        <p:blipFill>
          <a:blip r:embed="rId2"/>
          <a:stretch>
            <a:fillRect/>
          </a:stretch>
        </p:blipFill>
        <p:spPr>
          <a:xfrm>
            <a:off x="8788006" y="222422"/>
            <a:ext cx="4896809" cy="6858000"/>
          </a:xfrm>
          <a:prstGeom prst="rect">
            <a:avLst/>
          </a:prstGeom>
        </p:spPr>
      </p:pic>
    </p:spTree>
    <p:extLst>
      <p:ext uri="{BB962C8B-B14F-4D97-AF65-F5344CB8AC3E}">
        <p14:creationId xmlns:p14="http://schemas.microsoft.com/office/powerpoint/2010/main" val="28500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6B99-FD3A-B14A-A99D-5E300D7B7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5D34D-E3B2-EA42-9B4F-3C742639F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204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m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38C2-3707-D143-86CD-9AC8A363C20C}"/>
              </a:ext>
            </a:extLst>
          </p:cNvPr>
          <p:cNvSpPr>
            <a:spLocks noGrp="1"/>
          </p:cNvSpPr>
          <p:nvPr>
            <p:ph type="title" hasCustomPrompt="1"/>
          </p:nvPr>
        </p:nvSpPr>
        <p:spPr>
          <a:xfrm>
            <a:off x="831850" y="1709738"/>
            <a:ext cx="7231495" cy="2852737"/>
          </a:xfrm>
        </p:spPr>
        <p:txBody>
          <a:bodyPr anchor="b">
            <a:normAutofit/>
          </a:bodyPr>
          <a:lstStyle>
            <a:lvl1pPr>
              <a:defRPr sz="4800"/>
            </a:lvl1pPr>
          </a:lstStyle>
          <a:p>
            <a:r>
              <a:rPr lang="en-US" dirty="0"/>
              <a:t>DEMO</a:t>
            </a:r>
          </a:p>
        </p:txBody>
      </p:sp>
      <p:sp>
        <p:nvSpPr>
          <p:cNvPr id="3" name="Text Placeholder 2">
            <a:extLst>
              <a:ext uri="{FF2B5EF4-FFF2-40B4-BE49-F238E27FC236}">
                <a16:creationId xmlns:a16="http://schemas.microsoft.com/office/drawing/2014/main" id="{EAD51C4B-1A37-C24A-84EE-BC1EB9F6F140}"/>
              </a:ext>
            </a:extLst>
          </p:cNvPr>
          <p:cNvSpPr>
            <a:spLocks noGrp="1"/>
          </p:cNvSpPr>
          <p:nvPr>
            <p:ph type="body" idx="1"/>
          </p:nvPr>
        </p:nvSpPr>
        <p:spPr>
          <a:xfrm>
            <a:off x="831850" y="4589463"/>
            <a:ext cx="723149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E158A93-D307-45A4-92BC-BBEC373B1E28}"/>
              </a:ext>
            </a:extLst>
          </p:cNvPr>
          <p:cNvPicPr>
            <a:picLocks noChangeAspect="1"/>
          </p:cNvPicPr>
          <p:nvPr userDrawn="1"/>
        </p:nvPicPr>
        <p:blipFill>
          <a:blip r:embed="rId2"/>
          <a:stretch>
            <a:fillRect/>
          </a:stretch>
        </p:blipFill>
        <p:spPr>
          <a:xfrm>
            <a:off x="9067800" y="2146300"/>
            <a:ext cx="3124200" cy="4711700"/>
          </a:xfrm>
          <a:prstGeom prst="rect">
            <a:avLst/>
          </a:prstGeom>
        </p:spPr>
      </p:pic>
    </p:spTree>
    <p:extLst>
      <p:ext uri="{BB962C8B-B14F-4D97-AF65-F5344CB8AC3E}">
        <p14:creationId xmlns:p14="http://schemas.microsoft.com/office/powerpoint/2010/main" val="215650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F12F-C0C6-1647-86A1-A4CB1F96E7E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40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04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0758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768">
          <p15:clr>
            <a:srgbClr val="FBAE40"/>
          </p15:clr>
        </p15:guide>
        <p15:guide id="5" orient="horz" pos="3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11587" y="292608"/>
            <a:ext cx="11360800" cy="763600"/>
          </a:xfrm>
          <a:noFill/>
          <a:ln>
            <a:noFill/>
          </a:ln>
        </p:spPr>
        <p:txBody>
          <a:bodyPr wrap="square" lIns="91425" tIns="91425" rIns="91425" bIns="91425" anchor="t" anchorCtr="0"/>
          <a:lstStyle>
            <a:lvl1pPr>
              <a:defRPr lang="en-US" sz="4000">
                <a:solidFill>
                  <a:schemeClr val="bg2"/>
                </a:solidFill>
              </a:defRPr>
            </a:lvl1pPr>
          </a:lstStyle>
          <a:p>
            <a:pPr lvl="0">
              <a:buSzPct val="100000"/>
              <a:buFont typeface="Roboto Light"/>
            </a:pPr>
            <a:r>
              <a:rPr lang="en-US"/>
              <a:t>Click to edit Master title style</a:t>
            </a:r>
          </a:p>
        </p:txBody>
      </p:sp>
      <p:sp>
        <p:nvSpPr>
          <p:cNvPr id="4" name="Content Placeholder 3"/>
          <p:cNvSpPr>
            <a:spLocks noGrp="1"/>
          </p:cNvSpPr>
          <p:nvPr>
            <p:ph sz="quarter" idx="10"/>
          </p:nvPr>
        </p:nvSpPr>
        <p:spPr>
          <a:xfrm>
            <a:off x="414446" y="1328331"/>
            <a:ext cx="11358345" cy="5136264"/>
          </a:xfrm>
        </p:spPr>
        <p:txBody>
          <a:bodyPr vert="horz" wrap="square" lIns="146304" tIns="91440" rIns="146304" bIns="91440" rtlCol="0">
            <a:noAutofit/>
          </a:bodyPr>
          <a:lstStyle>
            <a:lvl1pPr>
              <a:defRPr lang="en-US" sz="3528" b="0" i="0" kern="1200" spc="0" baseline="0" smtClean="0">
                <a:solidFill>
                  <a:srgbClr val="737373"/>
                </a:solidFill>
                <a:latin typeface="Segoe UI Light" charset="0"/>
                <a:ea typeface="Segoe UI Light" charset="0"/>
                <a:cs typeface="Segoe UI Light" charset="0"/>
              </a:defRPr>
            </a:lvl1pPr>
            <a:lvl2pPr>
              <a:defRPr lang="en-US" sz="2744" b="0" i="0" kern="1200" spc="0" baseline="0" smtClean="0">
                <a:solidFill>
                  <a:srgbClr val="737373"/>
                </a:solidFill>
                <a:latin typeface="Segoe UI Light" charset="0"/>
                <a:ea typeface="Segoe UI Light" charset="0"/>
                <a:cs typeface="Segoe UI Light" charset="0"/>
              </a:defRPr>
            </a:lvl2pPr>
            <a:lvl3pPr>
              <a:defRPr lang="en-US" sz="2352" b="0" i="0" kern="1200" spc="0" baseline="0" smtClean="0">
                <a:solidFill>
                  <a:srgbClr val="737373"/>
                </a:solidFill>
                <a:latin typeface="Segoe UI Light" charset="0"/>
                <a:ea typeface="Segoe UI Light" charset="0"/>
                <a:cs typeface="Segoe UI Light" charset="0"/>
              </a:defRPr>
            </a:lvl3pPr>
            <a:lvl4pPr>
              <a:defRPr lang="en-US" sz="2156" b="0" i="0" kern="1200" spc="0" baseline="0" smtClean="0">
                <a:solidFill>
                  <a:srgbClr val="737373"/>
                </a:solidFill>
                <a:latin typeface="Segoe UI Light" charset="0"/>
                <a:ea typeface="Segoe UI Light" charset="0"/>
                <a:cs typeface="Segoe UI Light" charset="0"/>
              </a:defRPr>
            </a:lvl4pPr>
            <a:lvl5pPr>
              <a:defRPr lang="en-US" sz="2156" b="0" i="0" kern="1200" spc="0" baseline="0">
                <a:solidFill>
                  <a:srgbClr val="737373"/>
                </a:solidFill>
                <a:latin typeface="Segoe UI Light" charset="0"/>
                <a:ea typeface="Segoe UI Light" charset="0"/>
                <a:cs typeface="Segoe UI Light" charset="0"/>
              </a:defRPr>
            </a:lvl5pPr>
          </a:lstStyle>
          <a:p>
            <a:pPr marL="224030" lvl="0" indent="-224030" defTabSz="914093"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Click to edit Master text styles</a:t>
            </a:r>
          </a:p>
          <a:p>
            <a:pPr marL="448059" lvl="1" indent="-224030" defTabSz="914093"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672088" lvl="2" indent="-224030" defTabSz="914093"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896117" lvl="3" indent="-224030" defTabSz="914093"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1120147" lvl="4" indent="-224030" defTabSz="914093"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284156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354828"/>
            <a:ext cx="11655840" cy="899665"/>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5618468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0AF5A-8EF4-294B-B264-E04977D455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CBA5E4-C133-5D4A-81F2-B3C99691F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526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4" r:id="rId4"/>
    <p:sldLayoutId id="2147483655" r:id="rId5"/>
    <p:sldLayoutId id="2147483658" r:id="rId6"/>
    <p:sldLayoutId id="2147483659" r:id="rId7"/>
    <p:sldLayoutId id="214748366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microsoft.com/office/2007/relationships/hdphoto" Target="../media/hdphoto2.wdp"/><Relationship Id="rId11" Type="http://schemas.openxmlformats.org/officeDocument/2006/relationships/image" Target="../media/image12.svg"/><Relationship Id="rId5" Type="http://schemas.openxmlformats.org/officeDocument/2006/relationships/image" Target="../media/image8.png"/><Relationship Id="rId10"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10.emf"/><Relationship Id="rId14" Type="http://schemas.openxmlformats.org/officeDocument/2006/relationships/image" Target="../media/image15.emf"/></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11.png"/><Relationship Id="rId7"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svg"/><Relationship Id="rId11" Type="http://schemas.openxmlformats.org/officeDocument/2006/relationships/image" Target="../media/image21.emf"/><Relationship Id="rId5" Type="http://schemas.openxmlformats.org/officeDocument/2006/relationships/image" Target="../media/image17.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5.emf"/><Relationship Id="rId3" Type="http://schemas.openxmlformats.org/officeDocument/2006/relationships/image" Target="../media/image22.emf"/><Relationship Id="rId7" Type="http://schemas.openxmlformats.org/officeDocument/2006/relationships/image" Target="../media/image16.svg"/><Relationship Id="rId12"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7.png"/><Relationship Id="rId5" Type="http://schemas.openxmlformats.org/officeDocument/2006/relationships/image" Target="../media/image13.emf"/><Relationship Id="rId10" Type="http://schemas.openxmlformats.org/officeDocument/2006/relationships/image" Target="../media/image10.emf"/><Relationship Id="rId4" Type="http://schemas.openxmlformats.org/officeDocument/2006/relationships/image" Target="../media/image15.emf"/><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aka.ms/functions" TargetMode="External"/><Relationship Id="rId2" Type="http://schemas.openxmlformats.org/officeDocument/2006/relationships/image" Target="../media/image26.emf"/><Relationship Id="rId1" Type="http://schemas.openxmlformats.org/officeDocument/2006/relationships/slideLayout" Target="../slideLayouts/slideLayout1.xml"/><Relationship Id="rId4" Type="http://schemas.openxmlformats.org/officeDocument/2006/relationships/hyperlink" Target="https://aka.ms/vs/mac/downloa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0.emf"/><Relationship Id="rId5" Type="http://schemas.openxmlformats.org/officeDocument/2006/relationships/image" Target="../media/image29.sv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F25DF8-8A50-D74B-B0B8-CD319AD3D817}"/>
              </a:ext>
            </a:extLst>
          </p:cNvPr>
          <p:cNvPicPr>
            <a:picLocks noChangeAspect="1"/>
          </p:cNvPicPr>
          <p:nvPr/>
        </p:nvPicPr>
        <p:blipFill>
          <a:blip r:embed="rId2"/>
          <a:stretch>
            <a:fillRect/>
          </a:stretch>
        </p:blipFill>
        <p:spPr>
          <a:xfrm>
            <a:off x="8788006" y="222422"/>
            <a:ext cx="4896809" cy="6858000"/>
          </a:xfrm>
          <a:prstGeom prst="rect">
            <a:avLst/>
          </a:prstGeom>
        </p:spPr>
      </p:pic>
      <p:sp>
        <p:nvSpPr>
          <p:cNvPr id="11" name="Title 10">
            <a:extLst>
              <a:ext uri="{FF2B5EF4-FFF2-40B4-BE49-F238E27FC236}">
                <a16:creationId xmlns:a16="http://schemas.microsoft.com/office/drawing/2014/main" id="{66220BFA-B472-4264-BD93-BB14B45EF101}"/>
              </a:ext>
            </a:extLst>
          </p:cNvPr>
          <p:cNvSpPr>
            <a:spLocks noGrp="1"/>
          </p:cNvSpPr>
          <p:nvPr>
            <p:ph type="ctrTitle"/>
          </p:nvPr>
        </p:nvSpPr>
        <p:spPr/>
        <p:txBody>
          <a:bodyPr/>
          <a:lstStyle/>
          <a:p>
            <a:r>
              <a:rPr lang="en-US" dirty="0"/>
              <a:t>Serverless apps with .NET Core and macOS</a:t>
            </a:r>
          </a:p>
        </p:txBody>
      </p:sp>
      <p:sp>
        <p:nvSpPr>
          <p:cNvPr id="12" name="Subtitle 11">
            <a:extLst>
              <a:ext uri="{FF2B5EF4-FFF2-40B4-BE49-F238E27FC236}">
                <a16:creationId xmlns:a16="http://schemas.microsoft.com/office/drawing/2014/main" id="{DDD9733D-5C22-4659-B5AE-859C5B68446A}"/>
              </a:ext>
            </a:extLst>
          </p:cNvPr>
          <p:cNvSpPr>
            <a:spLocks noGrp="1"/>
          </p:cNvSpPr>
          <p:nvPr>
            <p:ph type="subTitle" idx="1"/>
          </p:nvPr>
        </p:nvSpPr>
        <p:spPr/>
        <p:txBody>
          <a:bodyPr/>
          <a:lstStyle/>
          <a:p>
            <a:r>
              <a:rPr lang="en-US" dirty="0"/>
              <a:t>Jeff </a:t>
            </a:r>
            <a:r>
              <a:rPr lang="en-US" dirty="0" err="1"/>
              <a:t>Hollan</a:t>
            </a:r>
            <a:endParaRPr lang="en-US" dirty="0"/>
          </a:p>
          <a:p>
            <a:r>
              <a:rPr lang="en-US" dirty="0"/>
              <a:t>Principal PM Manager – Azure Serverless</a:t>
            </a:r>
          </a:p>
        </p:txBody>
      </p:sp>
    </p:spTree>
    <p:extLst>
      <p:ext uri="{BB962C8B-B14F-4D97-AF65-F5344CB8AC3E}">
        <p14:creationId xmlns:p14="http://schemas.microsoft.com/office/powerpoint/2010/main" val="127057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
            <a:extLst>
              <a:ext uri="{FF2B5EF4-FFF2-40B4-BE49-F238E27FC236}">
                <a16:creationId xmlns:a16="http://schemas.microsoft.com/office/drawing/2014/main" id="{0A5C4915-D33C-4846-9003-CE0020AA428E}"/>
              </a:ext>
            </a:extLst>
          </p:cNvPr>
          <p:cNvSpPr txBox="1">
            <a:spLocks/>
          </p:cNvSpPr>
          <p:nvPr/>
        </p:nvSpPr>
        <p:spPr>
          <a:xfrm>
            <a:off x="270067" y="233597"/>
            <a:ext cx="11654187" cy="899409"/>
          </a:xfrm>
          <a:prstGeom prst="rect">
            <a:avLst/>
          </a:prstGeom>
        </p:spPr>
        <p:txBody>
          <a:bodyPr vert="horz" wrap="square" lIns="143407" tIns="89630" rIns="143407" bIns="89630" rtlCol="0" anchor="t">
            <a:noAutofit/>
          </a:bodyPr>
          <a:lstStyle>
            <a:lvl1pPr algn="l" defTabSz="932384" rtl="0" eaLnBrk="1" latinLnBrk="0" hangingPunct="1">
              <a:lnSpc>
                <a:spcPct val="90000"/>
              </a:lnSpc>
              <a:spcBef>
                <a:spcPct val="0"/>
              </a:spcBef>
              <a:buNone/>
              <a:defRPr lang="en-US" sz="4798" b="0" kern="1200" cap="none" spc="-102" baseline="0">
                <a:ln w="3175">
                  <a:noFill/>
                </a:ln>
                <a:solidFill>
                  <a:schemeClr val="bg1"/>
                </a:solidFill>
                <a:effectLst/>
                <a:latin typeface="+mj-lt"/>
                <a:ea typeface="+mn-ea"/>
                <a:cs typeface="Segoe UI" pitchFamily="34" charset="0"/>
              </a:defRPr>
            </a:lvl1pPr>
          </a:lstStyle>
          <a:p>
            <a:pPr defTabSz="913841">
              <a:defRPr/>
            </a:pPr>
            <a:r>
              <a:rPr lang="en-US" sz="4702" spc="-100">
                <a:gradFill>
                  <a:gsLst>
                    <a:gs pos="1250">
                      <a:srgbClr val="505050"/>
                    </a:gs>
                    <a:gs pos="100000">
                      <a:srgbClr val="505050"/>
                    </a:gs>
                  </a:gsLst>
                  <a:lin ang="5400000" scaled="0"/>
                </a:gradFill>
                <a:latin typeface="Segoe UI Light"/>
              </a:rPr>
              <a:t>Durable Functions Patterns</a:t>
            </a:r>
            <a:endParaRPr lang="en-US" sz="1765" spc="-100">
              <a:gradFill>
                <a:gsLst>
                  <a:gs pos="1250">
                    <a:srgbClr val="505050"/>
                  </a:gs>
                  <a:gs pos="100000">
                    <a:srgbClr val="505050"/>
                  </a:gs>
                </a:gsLst>
                <a:lin ang="5400000" scaled="0"/>
              </a:gradFill>
              <a:latin typeface="Segoe UI Semilight" panose="020B0402040204020203" pitchFamily="34" charset="0"/>
              <a:cs typeface="Segoe UI Semilight" panose="020B0402040204020203" pitchFamily="34" charset="0"/>
            </a:endParaRPr>
          </a:p>
          <a:p>
            <a:pPr defTabSz="913841">
              <a:defRPr/>
            </a:pPr>
            <a:endParaRPr lang="en-US" sz="4702" spc="-100">
              <a:solidFill>
                <a:srgbClr val="FFFFFF"/>
              </a:solidFill>
              <a:latin typeface="Segoe UI Light"/>
            </a:endParaRPr>
          </a:p>
        </p:txBody>
      </p:sp>
      <p:pic>
        <p:nvPicPr>
          <p:cNvPr id="88" name="Picture 87"/>
          <p:cNvPicPr>
            <a:picLocks noChangeAspect="1"/>
          </p:cNvPicPr>
          <p:nvPr/>
        </p:nvPicPr>
        <p:blipFill rotWithShape="1">
          <a:blip r:embed="rId3"/>
          <a:srcRect r="66712" b="50252"/>
          <a:stretch/>
        </p:blipFill>
        <p:spPr>
          <a:xfrm>
            <a:off x="452804" y="1282526"/>
            <a:ext cx="3818656" cy="2409085"/>
          </a:xfrm>
          <a:prstGeom prst="rect">
            <a:avLst/>
          </a:prstGeom>
        </p:spPr>
      </p:pic>
      <p:pic>
        <p:nvPicPr>
          <p:cNvPr id="91" name="Picture 90"/>
          <p:cNvPicPr>
            <a:picLocks noChangeAspect="1"/>
          </p:cNvPicPr>
          <p:nvPr/>
        </p:nvPicPr>
        <p:blipFill rotWithShape="1">
          <a:blip r:embed="rId3"/>
          <a:srcRect t="49530" r="66528"/>
          <a:stretch/>
        </p:blipFill>
        <p:spPr>
          <a:xfrm>
            <a:off x="452805" y="3681067"/>
            <a:ext cx="3839745" cy="2444078"/>
          </a:xfrm>
          <a:prstGeom prst="rect">
            <a:avLst/>
          </a:prstGeom>
        </p:spPr>
      </p:pic>
      <p:pic>
        <p:nvPicPr>
          <p:cNvPr id="93" name="Picture 92"/>
          <p:cNvPicPr>
            <a:picLocks noChangeAspect="1"/>
          </p:cNvPicPr>
          <p:nvPr/>
        </p:nvPicPr>
        <p:blipFill rotWithShape="1">
          <a:blip r:embed="rId3"/>
          <a:srcRect l="33104" r="33620" b="49817"/>
          <a:stretch/>
        </p:blipFill>
        <p:spPr>
          <a:xfrm>
            <a:off x="4250373" y="1282526"/>
            <a:ext cx="3817174" cy="2430175"/>
          </a:xfrm>
          <a:prstGeom prst="rect">
            <a:avLst/>
          </a:prstGeom>
        </p:spPr>
      </p:pic>
      <p:pic>
        <p:nvPicPr>
          <p:cNvPr id="94" name="Picture 93"/>
          <p:cNvPicPr>
            <a:picLocks noChangeAspect="1"/>
          </p:cNvPicPr>
          <p:nvPr/>
        </p:nvPicPr>
        <p:blipFill rotWithShape="1">
          <a:blip r:embed="rId3"/>
          <a:srcRect l="33196" t="49748" r="33436"/>
          <a:stretch/>
        </p:blipFill>
        <p:spPr>
          <a:xfrm>
            <a:off x="8076768" y="3706804"/>
            <a:ext cx="3827718" cy="2433535"/>
          </a:xfrm>
          <a:prstGeom prst="rect">
            <a:avLst/>
          </a:prstGeom>
        </p:spPr>
      </p:pic>
      <p:pic>
        <p:nvPicPr>
          <p:cNvPr id="95" name="Picture 94"/>
          <p:cNvPicPr>
            <a:picLocks noChangeAspect="1"/>
          </p:cNvPicPr>
          <p:nvPr/>
        </p:nvPicPr>
        <p:blipFill rotWithShape="1">
          <a:blip r:embed="rId3"/>
          <a:srcRect l="66380" b="49817"/>
          <a:stretch/>
        </p:blipFill>
        <p:spPr>
          <a:xfrm>
            <a:off x="4292550" y="3681067"/>
            <a:ext cx="3856710" cy="2430175"/>
          </a:xfrm>
          <a:prstGeom prst="rect">
            <a:avLst/>
          </a:prstGeom>
        </p:spPr>
      </p:pic>
      <p:pic>
        <p:nvPicPr>
          <p:cNvPr id="96" name="Picture 95"/>
          <p:cNvPicPr>
            <a:picLocks noChangeAspect="1"/>
          </p:cNvPicPr>
          <p:nvPr/>
        </p:nvPicPr>
        <p:blipFill rotWithShape="1">
          <a:blip r:embed="rId3"/>
          <a:srcRect l="66288" t="49965"/>
          <a:stretch/>
        </p:blipFill>
        <p:spPr>
          <a:xfrm>
            <a:off x="8057001" y="1312914"/>
            <a:ext cx="3867254" cy="2422989"/>
          </a:xfrm>
          <a:prstGeom prst="rect">
            <a:avLst/>
          </a:prstGeom>
        </p:spPr>
      </p:pic>
    </p:spTree>
    <p:extLst>
      <p:ext uri="{BB962C8B-B14F-4D97-AF65-F5344CB8AC3E}">
        <p14:creationId xmlns:p14="http://schemas.microsoft.com/office/powerpoint/2010/main" val="793956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78914" y="2045886"/>
            <a:ext cx="9557499" cy="4046944"/>
          </a:xfrm>
          <a:prstGeom prst="rect">
            <a:avLst/>
          </a:prstGeom>
        </p:spPr>
        <p:txBody>
          <a:bodyPr wrap="square">
            <a:spAutoFit/>
          </a:bodyPr>
          <a:lstStyle/>
          <a:p>
            <a:pPr defTabSz="914367"/>
            <a:r>
              <a:rPr lang="en-US">
                <a:solidFill>
                  <a:srgbClr val="008000"/>
                </a:solidFill>
                <a:latin typeface="Consolas" panose="020B0609020204030204" pitchFamily="49" charset="0"/>
                <a:ea typeface="Yu Gothic" panose="020B0400000000000000" pitchFamily="34" charset="-128"/>
                <a:cs typeface="Consolas" panose="020B0609020204030204" pitchFamily="49" charset="0"/>
              </a:rPr>
              <a:t>// calls functions in sequence</a:t>
            </a:r>
            <a:endParaRPr lang="en-US">
              <a:solidFill>
                <a:srgbClr val="0000FF"/>
              </a:solidFill>
              <a:latin typeface="Consolas" panose="020B0609020204030204" pitchFamily="49" charset="0"/>
              <a:ea typeface="Yu Gothic" panose="020B0400000000000000" pitchFamily="34" charset="-128"/>
              <a:cs typeface="Consolas" panose="020B0609020204030204" pitchFamily="49" charset="0"/>
            </a:endParaRPr>
          </a:p>
          <a:p>
            <a:pPr defTabSz="914367"/>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public</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static</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async</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a:solidFill>
                  <a:srgbClr val="2B91AF"/>
                </a:solidFill>
                <a:latin typeface="Consolas" panose="020B0609020204030204" pitchFamily="49" charset="0"/>
                <a:ea typeface="Yu Gothic" panose="020B0400000000000000" pitchFamily="34" charset="-128"/>
                <a:cs typeface="Consolas" panose="020B0609020204030204" pitchFamily="49" charset="0"/>
              </a:rPr>
              <a:t>Task</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&lt;</a:t>
            </a:r>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object</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&gt; Run(</a:t>
            </a:r>
            <a:r>
              <a:rPr lang="en-US" err="1">
                <a:solidFill>
                  <a:srgbClr val="2B91AF"/>
                </a:solidFill>
                <a:latin typeface="Consolas" panose="020B0609020204030204" pitchFamily="49" charset="0"/>
                <a:ea typeface="Yu Gothic" panose="020B0400000000000000" pitchFamily="34" charset="-128"/>
                <a:cs typeface="Consolas" panose="020B0609020204030204" pitchFamily="49" charset="0"/>
              </a:rPr>
              <a:t>DurableOrchestrationContext</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err="1">
                <a:solidFill>
                  <a:srgbClr val="000000"/>
                </a:solidFill>
                <a:latin typeface="Consolas" panose="020B0609020204030204" pitchFamily="49" charset="0"/>
                <a:ea typeface="Yu Gothic" panose="020B0400000000000000" pitchFamily="34" charset="-128"/>
                <a:cs typeface="Consolas" panose="020B0609020204030204" pitchFamily="49" charset="0"/>
              </a:rPr>
              <a:t>ctx</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try</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err="1">
                <a:solidFill>
                  <a:srgbClr val="0000FF"/>
                </a:solidFill>
                <a:latin typeface="Consolas" panose="020B0609020204030204" pitchFamily="49" charset="0"/>
                <a:ea typeface="Yu Gothic" panose="020B0400000000000000" pitchFamily="34" charset="-128"/>
                <a:cs typeface="Consolas" panose="020B0609020204030204" pitchFamily="49" charset="0"/>
              </a:rPr>
              <a:t>var</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x = </a:t>
            </a:r>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ctx.CallFunctionAsync</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a:solidFill>
                  <a:srgbClr val="A31515"/>
                </a:solidFill>
                <a:latin typeface="Consolas" panose="020B0609020204030204" pitchFamily="49" charset="0"/>
                <a:ea typeface="Yu Gothic" panose="020B0400000000000000" pitchFamily="34" charset="-128"/>
                <a:cs typeface="Consolas" panose="020B0609020204030204" pitchFamily="49" charset="0"/>
              </a:rPr>
              <a:t>"F1"</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err="1">
                <a:solidFill>
                  <a:srgbClr val="0000FF"/>
                </a:solidFill>
                <a:latin typeface="Consolas" panose="020B0609020204030204" pitchFamily="49" charset="0"/>
                <a:ea typeface="Yu Gothic" panose="020B0400000000000000" pitchFamily="34" charset="-128"/>
                <a:cs typeface="Consolas" panose="020B0609020204030204" pitchFamily="49" charset="0"/>
              </a:rPr>
              <a:t>var</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y = </a:t>
            </a:r>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ctx.CallFunctionAsync</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a:solidFill>
                  <a:srgbClr val="A31515"/>
                </a:solidFill>
                <a:latin typeface="Consolas" panose="020B0609020204030204" pitchFamily="49" charset="0"/>
                <a:ea typeface="Yu Gothic" panose="020B0400000000000000" pitchFamily="34" charset="-128"/>
                <a:cs typeface="Consolas" panose="020B0609020204030204" pitchFamily="49" charset="0"/>
              </a:rPr>
              <a:t>"F2"</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x);</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return</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await</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err="1">
                <a:solidFill>
                  <a:srgbClr val="000000"/>
                </a:solidFill>
                <a:latin typeface="Consolas" panose="020B0609020204030204" pitchFamily="49" charset="0"/>
                <a:ea typeface="Yu Gothic" panose="020B0400000000000000" pitchFamily="34" charset="-128"/>
                <a:cs typeface="Consolas" panose="020B0609020204030204" pitchFamily="49" charset="0"/>
              </a:rPr>
              <a:t>ctx.CallFunctionAsync</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a:t>
            </a:r>
            <a:r>
              <a:rPr lang="en-US">
                <a:solidFill>
                  <a:srgbClr val="A31515"/>
                </a:solidFill>
                <a:latin typeface="Consolas" panose="020B0609020204030204" pitchFamily="49" charset="0"/>
                <a:ea typeface="Yu Gothic" panose="020B0400000000000000" pitchFamily="34" charset="-128"/>
                <a:cs typeface="Consolas" panose="020B0609020204030204" pitchFamily="49" charset="0"/>
              </a:rPr>
              <a:t>"F3"</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y);</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a:solidFill>
                  <a:srgbClr val="0000FF"/>
                </a:solidFill>
                <a:latin typeface="Consolas" panose="020B0609020204030204" pitchFamily="49" charset="0"/>
                <a:ea typeface="Yu Gothic" panose="020B0400000000000000" pitchFamily="34" charset="-128"/>
                <a:cs typeface="Consolas" panose="020B0609020204030204" pitchFamily="49" charset="0"/>
              </a:rPr>
              <a:t>catch</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a:solidFill>
                  <a:srgbClr val="2B91AF"/>
                </a:solidFill>
                <a:latin typeface="Consolas" panose="020B0609020204030204" pitchFamily="49" charset="0"/>
                <a:ea typeface="Yu Gothic" panose="020B0400000000000000" pitchFamily="34" charset="-128"/>
                <a:cs typeface="Consolas" panose="020B0609020204030204" pitchFamily="49" charset="0"/>
              </a:rPr>
              <a:t>Exception</a:t>
            </a:r>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r>
              <a:rPr lang="en-US">
                <a:solidFill>
                  <a:srgbClr val="008000"/>
                </a:solidFill>
                <a:latin typeface="Consolas" panose="020B0609020204030204" pitchFamily="49" charset="0"/>
                <a:ea typeface="Yu Gothic" panose="020B0400000000000000" pitchFamily="34" charset="-128"/>
                <a:cs typeface="Consolas" panose="020B0609020204030204" pitchFamily="49" charset="0"/>
              </a:rPr>
              <a:t>// global error handling/compensation goes here</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    }</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a:p>
            <a:pPr defTabSz="914367"/>
            <a:r>
              <a:rPr lang="en-US">
                <a:solidFill>
                  <a:srgbClr val="000000"/>
                </a:solidFill>
                <a:latin typeface="Consolas" panose="020B0609020204030204" pitchFamily="49" charset="0"/>
                <a:ea typeface="Yu Gothic" panose="020B0400000000000000" pitchFamily="34" charset="-128"/>
                <a:cs typeface="Consolas" panose="020B0609020204030204" pitchFamily="49" charset="0"/>
              </a:rPr>
              <a:t>}</a:t>
            </a:r>
            <a:endParaRPr lang="en-US" sz="2400">
              <a:solidFill>
                <a:srgbClr val="434343"/>
              </a:solidFill>
              <a:latin typeface="Calibri" panose="020F0502020204030204" pitchFamily="34" charset="0"/>
              <a:ea typeface="Yu Gothic" panose="020B0400000000000000" pitchFamily="34" charset="-128"/>
              <a:cs typeface="Times New Roman" panose="02020603050405020304" pitchFamily="18" charset="0"/>
            </a:endParaRPr>
          </a:p>
        </p:txBody>
      </p:sp>
      <p:sp>
        <p:nvSpPr>
          <p:cNvPr id="11" name="TextBox 10">
            <a:extLst>
              <a:ext uri="{FF2B5EF4-FFF2-40B4-BE49-F238E27FC236}">
                <a16:creationId xmlns:a16="http://schemas.microsoft.com/office/drawing/2014/main" id="{BE3C65ED-ECF2-473E-8147-8D67B67CA088}"/>
              </a:ext>
            </a:extLst>
          </p:cNvPr>
          <p:cNvSpPr txBox="1"/>
          <p:nvPr/>
        </p:nvSpPr>
        <p:spPr>
          <a:xfrm>
            <a:off x="324790" y="415433"/>
            <a:ext cx="4423519" cy="815929"/>
          </a:xfrm>
          <a:prstGeom prst="rect">
            <a:avLst/>
          </a:prstGeom>
          <a:noFill/>
        </p:spPr>
        <p:txBody>
          <a:bodyPr wrap="none" rtlCol="0">
            <a:spAutoFit/>
          </a:bodyPr>
          <a:lstStyle/>
          <a:p>
            <a:pPr defTabSz="914367"/>
            <a:r>
              <a:rPr lang="en-US" sz="4702" spc="-147">
                <a:ln w="3175">
                  <a:noFill/>
                </a:ln>
                <a:gradFill>
                  <a:gsLst>
                    <a:gs pos="1250">
                      <a:srgbClr val="434343"/>
                    </a:gs>
                    <a:gs pos="100000">
                      <a:srgbClr val="434343"/>
                    </a:gs>
                  </a:gsLst>
                  <a:lin ang="5400000" scaled="0"/>
                </a:gradFill>
                <a:latin typeface="Segoe UI Light"/>
                <a:cs typeface="Segoe UI" pitchFamily="34" charset="0"/>
              </a:rPr>
              <a:t>What It Looks Like</a:t>
            </a:r>
          </a:p>
        </p:txBody>
      </p:sp>
      <p:sp>
        <p:nvSpPr>
          <p:cNvPr id="4" name="Rectangle 3"/>
          <p:cNvSpPr/>
          <p:nvPr/>
        </p:nvSpPr>
        <p:spPr>
          <a:xfrm>
            <a:off x="3523724" y="2370585"/>
            <a:ext cx="6354342" cy="333839"/>
          </a:xfrm>
          <a:prstGeom prst="rect">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defTabSz="914367"/>
            <a:endParaRPr lang="en-US">
              <a:solidFill>
                <a:srgbClr val="7030A0"/>
              </a:solidFill>
              <a:latin typeface="Segoe UI"/>
            </a:endParaRPr>
          </a:p>
        </p:txBody>
      </p:sp>
      <p:sp>
        <p:nvSpPr>
          <p:cNvPr id="5" name="Rectangle 4"/>
          <p:cNvSpPr/>
          <p:nvPr/>
        </p:nvSpPr>
        <p:spPr>
          <a:xfrm>
            <a:off x="3030352" y="3423880"/>
            <a:ext cx="4795192" cy="915693"/>
          </a:xfrm>
          <a:prstGeom prst="rect">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defTabSz="914367"/>
            <a:endParaRPr lang="en-US">
              <a:solidFill>
                <a:srgbClr val="B3EBFB"/>
              </a:solidFill>
              <a:latin typeface="Segoe UI"/>
            </a:endParaRPr>
          </a:p>
        </p:txBody>
      </p:sp>
      <p:sp>
        <p:nvSpPr>
          <p:cNvPr id="2" name="TextBox 1"/>
          <p:cNvSpPr txBox="1"/>
          <p:nvPr/>
        </p:nvSpPr>
        <p:spPr>
          <a:xfrm>
            <a:off x="7051847" y="1909096"/>
            <a:ext cx="2952152" cy="452560"/>
          </a:xfrm>
          <a:prstGeom prst="rect">
            <a:avLst/>
          </a:prstGeom>
          <a:solidFill>
            <a:srgbClr val="702FA0"/>
          </a:solidFill>
        </p:spPr>
        <p:txBody>
          <a:bodyPr wrap="none" lIns="179259" tIns="89630" rIns="179259" bIns="89630" rtlCol="0">
            <a:spAutoFit/>
          </a:bodyPr>
          <a:lstStyle/>
          <a:p>
            <a:pPr defTabSz="914367">
              <a:lnSpc>
                <a:spcPct val="90000"/>
              </a:lnSpc>
              <a:spcAft>
                <a:spcPts val="588"/>
              </a:spcAft>
            </a:pPr>
            <a:r>
              <a:rPr lang="en-US" sz="1961" b="1">
                <a:solidFill>
                  <a:prstClr val="white"/>
                </a:solidFill>
                <a:latin typeface="Segoe UI"/>
              </a:rPr>
              <a:t>Orchestrator Function</a:t>
            </a:r>
          </a:p>
        </p:txBody>
      </p:sp>
      <p:sp>
        <p:nvSpPr>
          <p:cNvPr id="9" name="TextBox 8"/>
          <p:cNvSpPr txBox="1"/>
          <p:nvPr/>
        </p:nvSpPr>
        <p:spPr>
          <a:xfrm>
            <a:off x="5382319" y="2983302"/>
            <a:ext cx="2481189" cy="452560"/>
          </a:xfrm>
          <a:prstGeom prst="rect">
            <a:avLst/>
          </a:prstGeom>
          <a:solidFill>
            <a:srgbClr val="702FA0"/>
          </a:solidFill>
        </p:spPr>
        <p:txBody>
          <a:bodyPr wrap="none" lIns="179259" tIns="89630" rIns="179259" bIns="89630" rtlCol="0">
            <a:spAutoFit/>
          </a:bodyPr>
          <a:lstStyle/>
          <a:p>
            <a:pPr defTabSz="914367">
              <a:lnSpc>
                <a:spcPct val="90000"/>
              </a:lnSpc>
              <a:spcAft>
                <a:spcPts val="588"/>
              </a:spcAft>
            </a:pPr>
            <a:r>
              <a:rPr lang="en-US" sz="1961" b="1">
                <a:solidFill>
                  <a:prstClr val="white"/>
                </a:solidFill>
                <a:latin typeface="Segoe UI"/>
              </a:rPr>
              <a:t>Activity Functions</a:t>
            </a:r>
          </a:p>
        </p:txBody>
      </p:sp>
    </p:spTree>
    <p:extLst>
      <p:ext uri="{BB962C8B-B14F-4D97-AF65-F5344CB8AC3E}">
        <p14:creationId xmlns:p14="http://schemas.microsoft.com/office/powerpoint/2010/main" val="2284713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1CF1-6A06-EF47-90D9-62BE3D7285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07BB8E-09E4-E245-8B0C-9C72C6BC83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294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erson sitting at a desk using a computer&#10;&#10;Description generated with high confidence">
            <a:extLst>
              <a:ext uri="{FF2B5EF4-FFF2-40B4-BE49-F238E27FC236}">
                <a16:creationId xmlns:a16="http://schemas.microsoft.com/office/drawing/2014/main" id="{510D7259-4125-4F6F-AC15-69AD5908E8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flipH="1">
            <a:off x="-2052502" y="-645251"/>
            <a:ext cx="8148502" cy="8148502"/>
          </a:xfrm>
          <a:prstGeom prst="ellipse">
            <a:avLst/>
          </a:prstGeom>
          <a:ln w="127000" cap="rnd">
            <a:solidFill>
              <a:schemeClr val="tx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18" name="Group 17">
            <a:extLst>
              <a:ext uri="{FF2B5EF4-FFF2-40B4-BE49-F238E27FC236}">
                <a16:creationId xmlns:a16="http://schemas.microsoft.com/office/drawing/2014/main" id="{4C3C31C8-4278-4DB1-B5E6-4E141A83B628}"/>
              </a:ext>
            </a:extLst>
          </p:cNvPr>
          <p:cNvGrpSpPr/>
          <p:nvPr/>
        </p:nvGrpSpPr>
        <p:grpSpPr>
          <a:xfrm>
            <a:off x="5504345" y="4248595"/>
            <a:ext cx="5240587" cy="971885"/>
            <a:chOff x="5641612" y="4333291"/>
            <a:chExt cx="5345672" cy="991373"/>
          </a:xfrm>
        </p:grpSpPr>
        <p:grpSp>
          <p:nvGrpSpPr>
            <p:cNvPr id="17" name="Group 16">
              <a:extLst>
                <a:ext uri="{FF2B5EF4-FFF2-40B4-BE49-F238E27FC236}">
                  <a16:creationId xmlns:a16="http://schemas.microsoft.com/office/drawing/2014/main" id="{10ED040F-08DA-4540-8BA3-408C2C19098D}"/>
                </a:ext>
              </a:extLst>
            </p:cNvPr>
            <p:cNvGrpSpPr/>
            <p:nvPr/>
          </p:nvGrpSpPr>
          <p:grpSpPr>
            <a:xfrm>
              <a:off x="5641612" y="4333291"/>
              <a:ext cx="5345672" cy="991373"/>
              <a:chOff x="5641612" y="4333291"/>
              <a:chExt cx="5345672" cy="991373"/>
            </a:xfrm>
          </p:grpSpPr>
          <p:grpSp>
            <p:nvGrpSpPr>
              <p:cNvPr id="10" name="Group 9">
                <a:extLst>
                  <a:ext uri="{FF2B5EF4-FFF2-40B4-BE49-F238E27FC236}">
                    <a16:creationId xmlns:a16="http://schemas.microsoft.com/office/drawing/2014/main" id="{1FBCF7CA-B811-4A67-B932-FDBC344EF3FF}"/>
                  </a:ext>
                </a:extLst>
              </p:cNvPr>
              <p:cNvGrpSpPr/>
              <p:nvPr/>
            </p:nvGrpSpPr>
            <p:grpSpPr>
              <a:xfrm>
                <a:off x="6689604" y="4333291"/>
                <a:ext cx="4297680" cy="991373"/>
                <a:chOff x="6635816" y="4329674"/>
                <a:chExt cx="4297680" cy="991373"/>
              </a:xfrm>
            </p:grpSpPr>
            <p:sp>
              <p:nvSpPr>
                <p:cNvPr id="34" name="TextBox 33">
                  <a:extLst>
                    <a:ext uri="{FF2B5EF4-FFF2-40B4-BE49-F238E27FC236}">
                      <a16:creationId xmlns:a16="http://schemas.microsoft.com/office/drawing/2014/main" id="{84B03DBA-93E2-493A-BF38-083D2F1D9500}"/>
                    </a:ext>
                  </a:extLst>
                </p:cNvPr>
                <p:cNvSpPr txBox="1"/>
                <p:nvPr/>
              </p:nvSpPr>
              <p:spPr>
                <a:xfrm>
                  <a:off x="6635816" y="4329674"/>
                  <a:ext cx="1162198" cy="340307"/>
                </a:xfrm>
                <a:prstGeom prst="rect">
                  <a:avLst/>
                </a:prstGeom>
                <a:noFill/>
              </p:spPr>
              <p:txBody>
                <a:bodyPr wrap="none" rtlCol="0">
                  <a:spAutoFit/>
                </a:bodyPr>
                <a:lstStyle/>
                <a:p>
                  <a:r>
                    <a:rPr lang="en-US" sz="1568"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Pay-per-use</a:t>
                  </a:r>
                </a:p>
              </p:txBody>
            </p:sp>
            <p:sp>
              <p:nvSpPr>
                <p:cNvPr id="35" name="TextBox 34">
                  <a:extLst>
                    <a:ext uri="{FF2B5EF4-FFF2-40B4-BE49-F238E27FC236}">
                      <a16:creationId xmlns:a16="http://schemas.microsoft.com/office/drawing/2014/main" id="{59680B86-A85B-46B5-B034-8D21016CFAB9}"/>
                    </a:ext>
                  </a:extLst>
                </p:cNvPr>
                <p:cNvSpPr txBox="1"/>
                <p:nvPr/>
              </p:nvSpPr>
              <p:spPr>
                <a:xfrm>
                  <a:off x="6635816" y="4582383"/>
                  <a:ext cx="4297680" cy="738664"/>
                </a:xfrm>
                <a:prstGeom prst="rect">
                  <a:avLst/>
                </a:prstGeom>
                <a:noFill/>
              </p:spPr>
              <p:txBody>
                <a:bodyPr wrap="square" rtlCol="0">
                  <a:spAutoFit/>
                </a:bodyPr>
                <a:lstStyle/>
                <a:p>
                  <a:r>
                    <a:rPr lang="en-US" sz="1372"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Only pay for what you use: billing is typically calculated on the number of function calls, </a:t>
                  </a:r>
                  <a:br>
                    <a:rPr lang="en-US" sz="1372"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br>
                  <a:r>
                    <a:rPr lang="en-US" sz="1372"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code execution time, and memory used.</a:t>
                  </a:r>
                </a:p>
              </p:txBody>
            </p:sp>
          </p:grpSp>
          <p:sp>
            <p:nvSpPr>
              <p:cNvPr id="31" name="Oval 30">
                <a:extLst>
                  <a:ext uri="{FF2B5EF4-FFF2-40B4-BE49-F238E27FC236}">
                    <a16:creationId xmlns:a16="http://schemas.microsoft.com/office/drawing/2014/main" id="{2BB641C0-CB8D-4BF3-886D-731F82BAC6B2}"/>
                  </a:ext>
                </a:extLst>
              </p:cNvPr>
              <p:cNvSpPr/>
              <p:nvPr/>
            </p:nvSpPr>
            <p:spPr>
              <a:xfrm>
                <a:off x="5641612" y="4371777"/>
                <a:ext cx="914400" cy="914400"/>
              </a:xfrm>
              <a:prstGeom prst="ellipse">
                <a:avLst/>
              </a:prstGeom>
              <a:solidFill>
                <a:srgbClr val="F2F2F2"/>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gradFill>
                    <a:gsLst>
                      <a:gs pos="1250">
                        <a:schemeClr val="tx1"/>
                      </a:gs>
                      <a:gs pos="100000">
                        <a:schemeClr val="tx1"/>
                      </a:gs>
                    </a:gsLst>
                    <a:lin ang="5400000" scaled="0"/>
                  </a:gradFill>
                </a:endParaRPr>
              </a:p>
            </p:txBody>
          </p:sp>
        </p:grpSp>
        <p:sp>
          <p:nvSpPr>
            <p:cNvPr id="55" name="Freeform 159">
              <a:extLst>
                <a:ext uri="{FF2B5EF4-FFF2-40B4-BE49-F238E27FC236}">
                  <a16:creationId xmlns:a16="http://schemas.microsoft.com/office/drawing/2014/main" id="{8ADFE60B-11A0-4AE7-9D13-8FA114526D1F}"/>
                </a:ext>
              </a:extLst>
            </p:cNvPr>
            <p:cNvSpPr>
              <a:spLocks noChangeAspect="1" noEditPoints="1"/>
            </p:cNvSpPr>
            <p:nvPr/>
          </p:nvSpPr>
          <p:spPr bwMode="black">
            <a:xfrm>
              <a:off x="5965076" y="4627809"/>
              <a:ext cx="267472" cy="402336"/>
            </a:xfrm>
            <a:custGeom>
              <a:avLst/>
              <a:gdLst>
                <a:gd name="T0" fmla="*/ 101 w 283"/>
                <a:gd name="T1" fmla="*/ 50 h 426"/>
                <a:gd name="T2" fmla="*/ 202 w 283"/>
                <a:gd name="T3" fmla="*/ 50 h 426"/>
                <a:gd name="T4" fmla="*/ 271 w 283"/>
                <a:gd name="T5" fmla="*/ 254 h 426"/>
                <a:gd name="T6" fmla="*/ 274 w 283"/>
                <a:gd name="T7" fmla="*/ 266 h 426"/>
                <a:gd name="T8" fmla="*/ 204 w 283"/>
                <a:gd name="T9" fmla="*/ 298 h 426"/>
                <a:gd name="T10" fmla="*/ 210 w 283"/>
                <a:gd name="T11" fmla="*/ 426 h 426"/>
                <a:gd name="T12" fmla="*/ 179 w 283"/>
                <a:gd name="T13" fmla="*/ 407 h 426"/>
                <a:gd name="T14" fmla="*/ 141 w 283"/>
                <a:gd name="T15" fmla="*/ 315 h 426"/>
                <a:gd name="T16" fmla="*/ 94 w 283"/>
                <a:gd name="T17" fmla="*/ 426 h 426"/>
                <a:gd name="T18" fmla="*/ 70 w 283"/>
                <a:gd name="T19" fmla="*/ 395 h 426"/>
                <a:gd name="T20" fmla="*/ 54 w 283"/>
                <a:gd name="T21" fmla="*/ 338 h 426"/>
                <a:gd name="T22" fmla="*/ 34 w 283"/>
                <a:gd name="T23" fmla="*/ 326 h 426"/>
                <a:gd name="T24" fmla="*/ 0 w 283"/>
                <a:gd name="T25" fmla="*/ 198 h 426"/>
                <a:gd name="T26" fmla="*/ 49 w 283"/>
                <a:gd name="T27" fmla="*/ 172 h 426"/>
                <a:gd name="T28" fmla="*/ 110 w 283"/>
                <a:gd name="T29" fmla="*/ 125 h 426"/>
                <a:gd name="T30" fmla="*/ 195 w 283"/>
                <a:gd name="T31" fmla="*/ 133 h 426"/>
                <a:gd name="T32" fmla="*/ 224 w 283"/>
                <a:gd name="T33" fmla="*/ 126 h 426"/>
                <a:gd name="T34" fmla="*/ 261 w 283"/>
                <a:gd name="T35" fmla="*/ 215 h 426"/>
                <a:gd name="T36" fmla="*/ 283 w 283"/>
                <a:gd name="T37" fmla="*/ 235 h 426"/>
                <a:gd name="T38" fmla="*/ 86 w 283"/>
                <a:gd name="T39" fmla="*/ 208 h 426"/>
                <a:gd name="T40" fmla="*/ 230 w 283"/>
                <a:gd name="T41" fmla="*/ 141 h 426"/>
                <a:gd name="T42" fmla="*/ 222 w 283"/>
                <a:gd name="T43" fmla="*/ 136 h 426"/>
                <a:gd name="T44" fmla="*/ 86 w 283"/>
                <a:gd name="T45" fmla="*/ 194 h 426"/>
                <a:gd name="T46" fmla="*/ 17 w 283"/>
                <a:gd name="T47" fmla="*/ 226 h 426"/>
                <a:gd name="T48" fmla="*/ 46 w 283"/>
                <a:gd name="T49" fmla="*/ 183 h 426"/>
                <a:gd name="T50" fmla="*/ 10 w 283"/>
                <a:gd name="T51" fmla="*/ 198 h 426"/>
                <a:gd name="T52" fmla="*/ 17 w 283"/>
                <a:gd name="T53" fmla="*/ 226 h 426"/>
                <a:gd name="T54" fmla="*/ 263 w 283"/>
                <a:gd name="T55" fmla="*/ 264 h 426"/>
                <a:gd name="T56" fmla="*/ 86 w 283"/>
                <a:gd name="T57" fmla="*/ 244 h 426"/>
                <a:gd name="T58" fmla="*/ 86 w 283"/>
                <a:gd name="T59" fmla="*/ 246 h 426"/>
                <a:gd name="T60" fmla="*/ 48 w 283"/>
                <a:gd name="T61" fmla="*/ 255 h 426"/>
                <a:gd name="T62" fmla="*/ 43 w 283"/>
                <a:gd name="T63" fmla="*/ 323 h 426"/>
                <a:gd name="T64" fmla="*/ 52 w 283"/>
                <a:gd name="T65" fmla="*/ 328 h 426"/>
                <a:gd name="T66" fmla="*/ 264 w 283"/>
                <a:gd name="T67" fmla="*/ 266 h 426"/>
                <a:gd name="T68" fmla="*/ 245 w 283"/>
                <a:gd name="T69" fmla="*/ 259 h 426"/>
                <a:gd name="T70" fmla="*/ 222 w 283"/>
                <a:gd name="T71" fmla="*/ 246 h 426"/>
                <a:gd name="T72" fmla="*/ 215 w 283"/>
                <a:gd name="T73" fmla="*/ 248 h 426"/>
                <a:gd name="T74" fmla="*/ 202 w 283"/>
                <a:gd name="T75" fmla="*/ 270 h 426"/>
                <a:gd name="T76" fmla="*/ 215 w 283"/>
                <a:gd name="T77" fmla="*/ 24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3" h="426">
                  <a:moveTo>
                    <a:pt x="151" y="100"/>
                  </a:moveTo>
                  <a:cubicBezTo>
                    <a:pt x="124" y="100"/>
                    <a:pt x="101" y="77"/>
                    <a:pt x="101" y="50"/>
                  </a:cubicBezTo>
                  <a:cubicBezTo>
                    <a:pt x="101" y="22"/>
                    <a:pt x="124" y="0"/>
                    <a:pt x="151" y="0"/>
                  </a:cubicBezTo>
                  <a:cubicBezTo>
                    <a:pt x="179" y="0"/>
                    <a:pt x="202" y="22"/>
                    <a:pt x="202" y="50"/>
                  </a:cubicBezTo>
                  <a:cubicBezTo>
                    <a:pt x="202" y="77"/>
                    <a:pt x="179" y="100"/>
                    <a:pt x="151" y="100"/>
                  </a:cubicBezTo>
                  <a:close/>
                  <a:moveTo>
                    <a:pt x="271" y="254"/>
                  </a:moveTo>
                  <a:cubicBezTo>
                    <a:pt x="273" y="262"/>
                    <a:pt x="273" y="262"/>
                    <a:pt x="273" y="262"/>
                  </a:cubicBezTo>
                  <a:cubicBezTo>
                    <a:pt x="273" y="263"/>
                    <a:pt x="274" y="265"/>
                    <a:pt x="274" y="266"/>
                  </a:cubicBezTo>
                  <a:cubicBezTo>
                    <a:pt x="274" y="274"/>
                    <a:pt x="269" y="280"/>
                    <a:pt x="261" y="282"/>
                  </a:cubicBezTo>
                  <a:cubicBezTo>
                    <a:pt x="204" y="298"/>
                    <a:pt x="204" y="298"/>
                    <a:pt x="204" y="298"/>
                  </a:cubicBezTo>
                  <a:cubicBezTo>
                    <a:pt x="228" y="395"/>
                    <a:pt x="228" y="395"/>
                    <a:pt x="228" y="395"/>
                  </a:cubicBezTo>
                  <a:cubicBezTo>
                    <a:pt x="231" y="409"/>
                    <a:pt x="223" y="422"/>
                    <a:pt x="210" y="426"/>
                  </a:cubicBezTo>
                  <a:cubicBezTo>
                    <a:pt x="208" y="426"/>
                    <a:pt x="206" y="426"/>
                    <a:pt x="204" y="426"/>
                  </a:cubicBezTo>
                  <a:cubicBezTo>
                    <a:pt x="192" y="426"/>
                    <a:pt x="182" y="419"/>
                    <a:pt x="179" y="407"/>
                  </a:cubicBezTo>
                  <a:cubicBezTo>
                    <a:pt x="155" y="311"/>
                    <a:pt x="155" y="311"/>
                    <a:pt x="155" y="311"/>
                  </a:cubicBezTo>
                  <a:cubicBezTo>
                    <a:pt x="141" y="315"/>
                    <a:pt x="141" y="315"/>
                    <a:pt x="141" y="315"/>
                  </a:cubicBezTo>
                  <a:cubicBezTo>
                    <a:pt x="118" y="407"/>
                    <a:pt x="118" y="407"/>
                    <a:pt x="118" y="407"/>
                  </a:cubicBezTo>
                  <a:cubicBezTo>
                    <a:pt x="116" y="419"/>
                    <a:pt x="105" y="426"/>
                    <a:pt x="94" y="426"/>
                  </a:cubicBezTo>
                  <a:cubicBezTo>
                    <a:pt x="92" y="426"/>
                    <a:pt x="90" y="426"/>
                    <a:pt x="88" y="426"/>
                  </a:cubicBezTo>
                  <a:cubicBezTo>
                    <a:pt x="75" y="422"/>
                    <a:pt x="67" y="409"/>
                    <a:pt x="70" y="395"/>
                  </a:cubicBezTo>
                  <a:cubicBezTo>
                    <a:pt x="86" y="329"/>
                    <a:pt x="86" y="329"/>
                    <a:pt x="86" y="329"/>
                  </a:cubicBezTo>
                  <a:cubicBezTo>
                    <a:pt x="54" y="338"/>
                    <a:pt x="54" y="338"/>
                    <a:pt x="54" y="338"/>
                  </a:cubicBezTo>
                  <a:cubicBezTo>
                    <a:pt x="53" y="338"/>
                    <a:pt x="51" y="338"/>
                    <a:pt x="50" y="338"/>
                  </a:cubicBezTo>
                  <a:cubicBezTo>
                    <a:pt x="42" y="338"/>
                    <a:pt x="36" y="334"/>
                    <a:pt x="34" y="326"/>
                  </a:cubicBezTo>
                  <a:cubicBezTo>
                    <a:pt x="0" y="202"/>
                    <a:pt x="0" y="202"/>
                    <a:pt x="0" y="202"/>
                  </a:cubicBezTo>
                  <a:cubicBezTo>
                    <a:pt x="0" y="201"/>
                    <a:pt x="0" y="200"/>
                    <a:pt x="0" y="198"/>
                  </a:cubicBezTo>
                  <a:cubicBezTo>
                    <a:pt x="0" y="191"/>
                    <a:pt x="5" y="184"/>
                    <a:pt x="12" y="182"/>
                  </a:cubicBezTo>
                  <a:cubicBezTo>
                    <a:pt x="49" y="172"/>
                    <a:pt x="49" y="172"/>
                    <a:pt x="49" y="172"/>
                  </a:cubicBezTo>
                  <a:cubicBezTo>
                    <a:pt x="106" y="127"/>
                    <a:pt x="106" y="127"/>
                    <a:pt x="106" y="127"/>
                  </a:cubicBezTo>
                  <a:cubicBezTo>
                    <a:pt x="107" y="126"/>
                    <a:pt x="109" y="125"/>
                    <a:pt x="110" y="125"/>
                  </a:cubicBezTo>
                  <a:cubicBezTo>
                    <a:pt x="117" y="119"/>
                    <a:pt x="130" y="116"/>
                    <a:pt x="149" y="116"/>
                  </a:cubicBezTo>
                  <a:cubicBezTo>
                    <a:pt x="175" y="116"/>
                    <a:pt x="189" y="123"/>
                    <a:pt x="195" y="133"/>
                  </a:cubicBezTo>
                  <a:cubicBezTo>
                    <a:pt x="219" y="126"/>
                    <a:pt x="219" y="126"/>
                    <a:pt x="219" y="126"/>
                  </a:cubicBezTo>
                  <a:cubicBezTo>
                    <a:pt x="221" y="126"/>
                    <a:pt x="222" y="126"/>
                    <a:pt x="224" y="126"/>
                  </a:cubicBezTo>
                  <a:cubicBezTo>
                    <a:pt x="231" y="126"/>
                    <a:pt x="238" y="131"/>
                    <a:pt x="240" y="138"/>
                  </a:cubicBezTo>
                  <a:cubicBezTo>
                    <a:pt x="261" y="215"/>
                    <a:pt x="261" y="215"/>
                    <a:pt x="261" y="215"/>
                  </a:cubicBezTo>
                  <a:cubicBezTo>
                    <a:pt x="263" y="215"/>
                    <a:pt x="263" y="215"/>
                    <a:pt x="263" y="215"/>
                  </a:cubicBezTo>
                  <a:cubicBezTo>
                    <a:pt x="275" y="215"/>
                    <a:pt x="283" y="224"/>
                    <a:pt x="283" y="235"/>
                  </a:cubicBezTo>
                  <a:cubicBezTo>
                    <a:pt x="283" y="244"/>
                    <a:pt x="278" y="251"/>
                    <a:pt x="271" y="254"/>
                  </a:cubicBezTo>
                  <a:close/>
                  <a:moveTo>
                    <a:pt x="86" y="208"/>
                  </a:moveTo>
                  <a:cubicBezTo>
                    <a:pt x="237" y="167"/>
                    <a:pt x="237" y="167"/>
                    <a:pt x="237" y="167"/>
                  </a:cubicBezTo>
                  <a:cubicBezTo>
                    <a:pt x="230" y="141"/>
                    <a:pt x="230" y="141"/>
                    <a:pt x="230" y="141"/>
                  </a:cubicBezTo>
                  <a:cubicBezTo>
                    <a:pt x="230" y="138"/>
                    <a:pt x="227" y="136"/>
                    <a:pt x="224" y="136"/>
                  </a:cubicBezTo>
                  <a:cubicBezTo>
                    <a:pt x="223" y="136"/>
                    <a:pt x="223" y="136"/>
                    <a:pt x="222" y="136"/>
                  </a:cubicBezTo>
                  <a:cubicBezTo>
                    <a:pt x="127" y="161"/>
                    <a:pt x="127" y="161"/>
                    <a:pt x="127" y="161"/>
                  </a:cubicBezTo>
                  <a:cubicBezTo>
                    <a:pt x="86" y="194"/>
                    <a:pt x="86" y="194"/>
                    <a:pt x="86" y="194"/>
                  </a:cubicBezTo>
                  <a:lnTo>
                    <a:pt x="86" y="208"/>
                  </a:lnTo>
                  <a:close/>
                  <a:moveTo>
                    <a:pt x="17" y="226"/>
                  </a:moveTo>
                  <a:cubicBezTo>
                    <a:pt x="46" y="219"/>
                    <a:pt x="46" y="219"/>
                    <a:pt x="46" y="219"/>
                  </a:cubicBezTo>
                  <a:cubicBezTo>
                    <a:pt x="46" y="183"/>
                    <a:pt x="46" y="183"/>
                    <a:pt x="46" y="183"/>
                  </a:cubicBezTo>
                  <a:cubicBezTo>
                    <a:pt x="15" y="191"/>
                    <a:pt x="15" y="191"/>
                    <a:pt x="15" y="191"/>
                  </a:cubicBezTo>
                  <a:cubicBezTo>
                    <a:pt x="12" y="192"/>
                    <a:pt x="10" y="195"/>
                    <a:pt x="10" y="198"/>
                  </a:cubicBezTo>
                  <a:cubicBezTo>
                    <a:pt x="10" y="199"/>
                    <a:pt x="10" y="199"/>
                    <a:pt x="10" y="200"/>
                  </a:cubicBezTo>
                  <a:lnTo>
                    <a:pt x="17" y="226"/>
                  </a:lnTo>
                  <a:close/>
                  <a:moveTo>
                    <a:pt x="264" y="266"/>
                  </a:moveTo>
                  <a:cubicBezTo>
                    <a:pt x="264" y="266"/>
                    <a:pt x="264" y="265"/>
                    <a:pt x="263" y="264"/>
                  </a:cubicBezTo>
                  <a:cubicBezTo>
                    <a:pt x="247" y="201"/>
                    <a:pt x="247" y="201"/>
                    <a:pt x="247" y="201"/>
                  </a:cubicBezTo>
                  <a:cubicBezTo>
                    <a:pt x="86" y="244"/>
                    <a:pt x="86" y="244"/>
                    <a:pt x="86" y="244"/>
                  </a:cubicBezTo>
                  <a:cubicBezTo>
                    <a:pt x="86" y="246"/>
                    <a:pt x="86" y="246"/>
                    <a:pt x="86" y="246"/>
                  </a:cubicBezTo>
                  <a:cubicBezTo>
                    <a:pt x="86" y="246"/>
                    <a:pt x="86" y="246"/>
                    <a:pt x="86" y="246"/>
                  </a:cubicBezTo>
                  <a:cubicBezTo>
                    <a:pt x="86" y="257"/>
                    <a:pt x="77" y="266"/>
                    <a:pt x="66" y="266"/>
                  </a:cubicBezTo>
                  <a:cubicBezTo>
                    <a:pt x="58" y="266"/>
                    <a:pt x="51" y="262"/>
                    <a:pt x="48" y="255"/>
                  </a:cubicBezTo>
                  <a:cubicBezTo>
                    <a:pt x="26" y="260"/>
                    <a:pt x="26" y="260"/>
                    <a:pt x="26" y="260"/>
                  </a:cubicBezTo>
                  <a:cubicBezTo>
                    <a:pt x="43" y="323"/>
                    <a:pt x="43" y="323"/>
                    <a:pt x="43" y="323"/>
                  </a:cubicBezTo>
                  <a:cubicBezTo>
                    <a:pt x="44" y="326"/>
                    <a:pt x="47" y="328"/>
                    <a:pt x="50" y="328"/>
                  </a:cubicBezTo>
                  <a:cubicBezTo>
                    <a:pt x="50" y="328"/>
                    <a:pt x="51" y="328"/>
                    <a:pt x="52" y="328"/>
                  </a:cubicBezTo>
                  <a:cubicBezTo>
                    <a:pt x="259" y="273"/>
                    <a:pt x="259" y="273"/>
                    <a:pt x="259" y="273"/>
                  </a:cubicBezTo>
                  <a:cubicBezTo>
                    <a:pt x="262" y="272"/>
                    <a:pt x="264" y="269"/>
                    <a:pt x="264" y="266"/>
                  </a:cubicBezTo>
                  <a:close/>
                  <a:moveTo>
                    <a:pt x="240" y="241"/>
                  </a:moveTo>
                  <a:cubicBezTo>
                    <a:pt x="245" y="259"/>
                    <a:pt x="245" y="259"/>
                    <a:pt x="245" y="259"/>
                  </a:cubicBezTo>
                  <a:cubicBezTo>
                    <a:pt x="227" y="264"/>
                    <a:pt x="227" y="264"/>
                    <a:pt x="227" y="264"/>
                  </a:cubicBezTo>
                  <a:cubicBezTo>
                    <a:pt x="222" y="246"/>
                    <a:pt x="222" y="246"/>
                    <a:pt x="222" y="246"/>
                  </a:cubicBezTo>
                  <a:lnTo>
                    <a:pt x="240" y="241"/>
                  </a:lnTo>
                  <a:close/>
                  <a:moveTo>
                    <a:pt x="215" y="248"/>
                  </a:moveTo>
                  <a:cubicBezTo>
                    <a:pt x="220" y="265"/>
                    <a:pt x="220" y="265"/>
                    <a:pt x="220" y="265"/>
                  </a:cubicBezTo>
                  <a:cubicBezTo>
                    <a:pt x="202" y="270"/>
                    <a:pt x="202" y="270"/>
                    <a:pt x="202" y="270"/>
                  </a:cubicBezTo>
                  <a:cubicBezTo>
                    <a:pt x="197" y="253"/>
                    <a:pt x="197" y="253"/>
                    <a:pt x="197" y="253"/>
                  </a:cubicBezTo>
                  <a:lnTo>
                    <a:pt x="215" y="248"/>
                  </a:lnTo>
                  <a:close/>
                </a:path>
              </a:pathLst>
            </a:custGeom>
            <a:solidFill>
              <a:srgbClr val="0078D7"/>
            </a:solidFill>
            <a:ln>
              <a:noFill/>
            </a:ln>
          </p:spPr>
          <p:txBody>
            <a:bodyPr vert="horz" wrap="square" lIns="80687" tIns="40344" rIns="80687" bIns="40344" numCol="1" anchor="t" anchorCtr="0" compatLnSpc="1">
              <a:prstTxWarp prst="textNoShape">
                <a:avLst/>
              </a:prstTxWarp>
            </a:bodyPr>
            <a:lstStyle/>
            <a:p>
              <a:endParaRPr lang="en-US" sz="1568" dirty="0">
                <a:gradFill>
                  <a:gsLst>
                    <a:gs pos="1250">
                      <a:schemeClr val="tx1"/>
                    </a:gs>
                    <a:gs pos="100000">
                      <a:schemeClr val="tx1"/>
                    </a:gs>
                  </a:gsLst>
                  <a:lin ang="5400000" scaled="0"/>
                </a:gradFill>
                <a:latin typeface="Segoe Pro" pitchFamily="34" charset="0"/>
              </a:endParaRPr>
            </a:p>
          </p:txBody>
        </p:sp>
      </p:grpSp>
      <p:grpSp>
        <p:nvGrpSpPr>
          <p:cNvPr id="13" name="Group 12">
            <a:extLst>
              <a:ext uri="{FF2B5EF4-FFF2-40B4-BE49-F238E27FC236}">
                <a16:creationId xmlns:a16="http://schemas.microsoft.com/office/drawing/2014/main" id="{E93FF254-52C9-44ED-8C12-DA06FE0F04EA}"/>
              </a:ext>
            </a:extLst>
          </p:cNvPr>
          <p:cNvGrpSpPr/>
          <p:nvPr/>
        </p:nvGrpSpPr>
        <p:grpSpPr>
          <a:xfrm>
            <a:off x="5693822" y="2943058"/>
            <a:ext cx="5008034" cy="971885"/>
            <a:chOff x="5807994" y="3005193"/>
            <a:chExt cx="5108456" cy="991373"/>
          </a:xfrm>
        </p:grpSpPr>
        <p:grpSp>
          <p:nvGrpSpPr>
            <p:cNvPr id="53" name="Group 52">
              <a:extLst>
                <a:ext uri="{FF2B5EF4-FFF2-40B4-BE49-F238E27FC236}">
                  <a16:creationId xmlns:a16="http://schemas.microsoft.com/office/drawing/2014/main" id="{642DC2F2-4654-4009-A99D-8E1600F75919}"/>
                </a:ext>
              </a:extLst>
            </p:cNvPr>
            <p:cNvGrpSpPr/>
            <p:nvPr/>
          </p:nvGrpSpPr>
          <p:grpSpPr>
            <a:xfrm>
              <a:off x="6844031" y="3005193"/>
              <a:ext cx="4072419" cy="991373"/>
              <a:chOff x="6844031" y="4084501"/>
              <a:chExt cx="4072419" cy="991373"/>
            </a:xfrm>
          </p:grpSpPr>
          <p:sp>
            <p:nvSpPr>
              <p:cNvPr id="28" name="TextBox 27">
                <a:extLst>
                  <a:ext uri="{FF2B5EF4-FFF2-40B4-BE49-F238E27FC236}">
                    <a16:creationId xmlns:a16="http://schemas.microsoft.com/office/drawing/2014/main" id="{57FBB326-0A26-477F-B60C-D953A24F2F8C}"/>
                  </a:ext>
                </a:extLst>
              </p:cNvPr>
              <p:cNvSpPr txBox="1"/>
              <p:nvPr/>
            </p:nvSpPr>
            <p:spPr>
              <a:xfrm>
                <a:off x="6844032" y="4084501"/>
                <a:ext cx="2779750" cy="340307"/>
              </a:xfrm>
              <a:prstGeom prst="rect">
                <a:avLst/>
              </a:prstGeom>
              <a:noFill/>
            </p:spPr>
            <p:txBody>
              <a:bodyPr wrap="none" rtlCol="0">
                <a:spAutoFit/>
              </a:bodyPr>
              <a:lstStyle/>
              <a:p>
                <a:r>
                  <a:rPr lang="en-US" sz="1568"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Instant, event-driven scalability</a:t>
                </a:r>
              </a:p>
            </p:txBody>
          </p:sp>
          <p:sp>
            <p:nvSpPr>
              <p:cNvPr id="29" name="TextBox 28">
                <a:extLst>
                  <a:ext uri="{FF2B5EF4-FFF2-40B4-BE49-F238E27FC236}">
                    <a16:creationId xmlns:a16="http://schemas.microsoft.com/office/drawing/2014/main" id="{5C507B6F-F229-4483-9763-071F5A7C5433}"/>
                  </a:ext>
                </a:extLst>
              </p:cNvPr>
              <p:cNvSpPr txBox="1"/>
              <p:nvPr/>
            </p:nvSpPr>
            <p:spPr>
              <a:xfrm>
                <a:off x="6844031" y="4337210"/>
                <a:ext cx="4072419" cy="738664"/>
              </a:xfrm>
              <a:prstGeom prst="rect">
                <a:avLst/>
              </a:prstGeom>
              <a:noFill/>
            </p:spPr>
            <p:txBody>
              <a:bodyPr wrap="square" rtlCol="0">
                <a:spAutoFit/>
              </a:bodyPr>
              <a:lstStyle/>
              <a:p>
                <a:r>
                  <a:rPr lang="en-US" sz="1372"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Application components react to events and triggers in near real-time with virtually unlimited scalability; compute resources are used as needed.  </a:t>
                </a:r>
              </a:p>
            </p:txBody>
          </p:sp>
        </p:grpSp>
        <p:grpSp>
          <p:nvGrpSpPr>
            <p:cNvPr id="8" name="Group 7">
              <a:extLst>
                <a:ext uri="{FF2B5EF4-FFF2-40B4-BE49-F238E27FC236}">
                  <a16:creationId xmlns:a16="http://schemas.microsoft.com/office/drawing/2014/main" id="{208B97CA-FAA8-4CFB-96F5-138817E04524}"/>
                </a:ext>
              </a:extLst>
            </p:cNvPr>
            <p:cNvGrpSpPr/>
            <p:nvPr/>
          </p:nvGrpSpPr>
          <p:grpSpPr>
            <a:xfrm>
              <a:off x="5807994" y="3043679"/>
              <a:ext cx="914400" cy="914400"/>
              <a:chOff x="5846094" y="3085782"/>
              <a:chExt cx="914400" cy="914400"/>
            </a:xfrm>
          </p:grpSpPr>
          <p:sp>
            <p:nvSpPr>
              <p:cNvPr id="16" name="Oval 15">
                <a:extLst>
                  <a:ext uri="{FF2B5EF4-FFF2-40B4-BE49-F238E27FC236}">
                    <a16:creationId xmlns:a16="http://schemas.microsoft.com/office/drawing/2014/main" id="{C7E39427-6CE5-4E16-ABA9-5DDE11F51E19}"/>
                  </a:ext>
                </a:extLst>
              </p:cNvPr>
              <p:cNvSpPr/>
              <p:nvPr/>
            </p:nvSpPr>
            <p:spPr>
              <a:xfrm>
                <a:off x="5846094" y="3085782"/>
                <a:ext cx="914400" cy="914400"/>
              </a:xfrm>
              <a:prstGeom prst="ellipse">
                <a:avLst/>
              </a:prstGeom>
              <a:solidFill>
                <a:srgbClr val="F2F2F2"/>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gradFill>
                    <a:gsLst>
                      <a:gs pos="1250">
                        <a:schemeClr val="tx1"/>
                      </a:gs>
                      <a:gs pos="100000">
                        <a:schemeClr val="tx1"/>
                      </a:gs>
                    </a:gsLst>
                    <a:lin ang="5400000" scaled="0"/>
                  </a:gradFill>
                </a:endParaRPr>
              </a:p>
            </p:txBody>
          </p:sp>
          <p:sp>
            <p:nvSpPr>
              <p:cNvPr id="65" name="Freeform 70">
                <a:extLst>
                  <a:ext uri="{FF2B5EF4-FFF2-40B4-BE49-F238E27FC236}">
                    <a16:creationId xmlns:a16="http://schemas.microsoft.com/office/drawing/2014/main" id="{A35286E8-32AD-4A29-8BA9-4E33623F0D1E}"/>
                  </a:ext>
                </a:extLst>
              </p:cNvPr>
              <p:cNvSpPr>
                <a:spLocks noChangeAspect="1"/>
              </p:cNvSpPr>
              <p:nvPr/>
            </p:nvSpPr>
            <p:spPr bwMode="black">
              <a:xfrm>
                <a:off x="6220266" y="3379152"/>
                <a:ext cx="253463" cy="365760"/>
              </a:xfrm>
              <a:custGeom>
                <a:avLst/>
                <a:gdLst>
                  <a:gd name="T0" fmla="*/ 73 w 110"/>
                  <a:gd name="T1" fmla="*/ 6 h 144"/>
                  <a:gd name="T2" fmla="*/ 70 w 110"/>
                  <a:gd name="T3" fmla="*/ 0 h 144"/>
                  <a:gd name="T4" fmla="*/ 12 w 110"/>
                  <a:gd name="T5" fmla="*/ 0 h 144"/>
                  <a:gd name="T6" fmla="*/ 6 w 110"/>
                  <a:gd name="T7" fmla="*/ 6 h 144"/>
                  <a:gd name="T8" fmla="*/ 0 w 110"/>
                  <a:gd name="T9" fmla="*/ 69 h 144"/>
                  <a:gd name="T10" fmla="*/ 5 w 110"/>
                  <a:gd name="T11" fmla="*/ 75 h 144"/>
                  <a:gd name="T12" fmla="*/ 40 w 110"/>
                  <a:gd name="T13" fmla="*/ 75 h 144"/>
                  <a:gd name="T14" fmla="*/ 16 w 110"/>
                  <a:gd name="T15" fmla="*/ 136 h 144"/>
                  <a:gd name="T16" fmla="*/ 21 w 110"/>
                  <a:gd name="T17" fmla="*/ 140 h 144"/>
                  <a:gd name="T18" fmla="*/ 108 w 110"/>
                  <a:gd name="T19" fmla="*/ 57 h 144"/>
                  <a:gd name="T20" fmla="*/ 107 w 110"/>
                  <a:gd name="T21" fmla="*/ 53 h 144"/>
                  <a:gd name="T22" fmla="*/ 54 w 110"/>
                  <a:gd name="T23" fmla="*/ 53 h 144"/>
                  <a:gd name="T24" fmla="*/ 73 w 110"/>
                  <a:gd name="T25"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 h="144">
                    <a:moveTo>
                      <a:pt x="73" y="6"/>
                    </a:moveTo>
                    <a:cubicBezTo>
                      <a:pt x="75" y="2"/>
                      <a:pt x="73" y="0"/>
                      <a:pt x="70" y="0"/>
                    </a:cubicBezTo>
                    <a:cubicBezTo>
                      <a:pt x="12" y="0"/>
                      <a:pt x="12" y="0"/>
                      <a:pt x="12" y="0"/>
                    </a:cubicBezTo>
                    <a:cubicBezTo>
                      <a:pt x="9" y="0"/>
                      <a:pt x="6" y="3"/>
                      <a:pt x="6" y="6"/>
                    </a:cubicBezTo>
                    <a:cubicBezTo>
                      <a:pt x="0" y="69"/>
                      <a:pt x="0" y="69"/>
                      <a:pt x="0" y="69"/>
                    </a:cubicBezTo>
                    <a:cubicBezTo>
                      <a:pt x="0" y="73"/>
                      <a:pt x="2" y="75"/>
                      <a:pt x="5" y="75"/>
                    </a:cubicBezTo>
                    <a:cubicBezTo>
                      <a:pt x="40" y="75"/>
                      <a:pt x="40" y="75"/>
                      <a:pt x="40" y="75"/>
                    </a:cubicBezTo>
                    <a:cubicBezTo>
                      <a:pt x="16" y="136"/>
                      <a:pt x="16" y="136"/>
                      <a:pt x="16" y="136"/>
                    </a:cubicBezTo>
                    <a:cubicBezTo>
                      <a:pt x="14" y="143"/>
                      <a:pt x="16" y="144"/>
                      <a:pt x="21" y="140"/>
                    </a:cubicBezTo>
                    <a:cubicBezTo>
                      <a:pt x="108" y="57"/>
                      <a:pt x="108" y="57"/>
                      <a:pt x="108" y="57"/>
                    </a:cubicBezTo>
                    <a:cubicBezTo>
                      <a:pt x="110" y="54"/>
                      <a:pt x="110" y="53"/>
                      <a:pt x="107" y="53"/>
                    </a:cubicBezTo>
                    <a:cubicBezTo>
                      <a:pt x="54" y="53"/>
                      <a:pt x="54" y="53"/>
                      <a:pt x="54" y="53"/>
                    </a:cubicBezTo>
                    <a:lnTo>
                      <a:pt x="73" y="6"/>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778" tIns="55823" rIns="69778" bIns="55823" numCol="1" spcCol="0" rtlCol="0" fromWordArt="0" anchor="t" anchorCtr="0" forceAA="0" compatLnSpc="1">
                <a:prstTxWarp prst="textNoShape">
                  <a:avLst/>
                </a:prstTxWarp>
                <a:noAutofit/>
              </a:bodyPr>
              <a:lstStyle/>
              <a:p>
                <a:pPr algn="ctr" defTabSz="355746" fontAlgn="base">
                  <a:lnSpc>
                    <a:spcPct val="90000"/>
                  </a:lnSpc>
                  <a:spcBef>
                    <a:spcPct val="0"/>
                  </a:spcBef>
                  <a:spcAft>
                    <a:spcPct val="0"/>
                  </a:spcAft>
                </a:pPr>
                <a:endParaRPr lang="en-US" sz="916" dirty="0">
                  <a:gradFill>
                    <a:gsLst>
                      <a:gs pos="1250">
                        <a:schemeClr val="tx1"/>
                      </a:gs>
                      <a:gs pos="100000">
                        <a:schemeClr val="tx1"/>
                      </a:gs>
                    </a:gsLst>
                    <a:lin ang="5400000" scaled="0"/>
                  </a:gradFill>
                  <a:ea typeface="Segoe UI" pitchFamily="34" charset="0"/>
                  <a:cs typeface="Segoe UI" pitchFamily="34" charset="0"/>
                </a:endParaRPr>
              </a:p>
            </p:txBody>
          </p:sp>
        </p:grpSp>
      </p:grpSp>
      <p:grpSp>
        <p:nvGrpSpPr>
          <p:cNvPr id="12" name="Group 11">
            <a:extLst>
              <a:ext uri="{FF2B5EF4-FFF2-40B4-BE49-F238E27FC236}">
                <a16:creationId xmlns:a16="http://schemas.microsoft.com/office/drawing/2014/main" id="{2DD05E3C-63E3-4084-8F05-9412E019E172}"/>
              </a:ext>
            </a:extLst>
          </p:cNvPr>
          <p:cNvGrpSpPr/>
          <p:nvPr/>
        </p:nvGrpSpPr>
        <p:grpSpPr>
          <a:xfrm>
            <a:off x="5504345" y="1645707"/>
            <a:ext cx="5230875" cy="958702"/>
            <a:chOff x="5641612" y="1705104"/>
            <a:chExt cx="5335765" cy="977926"/>
          </a:xfrm>
        </p:grpSpPr>
        <p:grpSp>
          <p:nvGrpSpPr>
            <p:cNvPr id="51" name="Group 50">
              <a:extLst>
                <a:ext uri="{FF2B5EF4-FFF2-40B4-BE49-F238E27FC236}">
                  <a16:creationId xmlns:a16="http://schemas.microsoft.com/office/drawing/2014/main" id="{B4CDE896-7AC0-40E9-9BE6-E0BF82767642}"/>
                </a:ext>
              </a:extLst>
            </p:cNvPr>
            <p:cNvGrpSpPr/>
            <p:nvPr/>
          </p:nvGrpSpPr>
          <p:grpSpPr>
            <a:xfrm>
              <a:off x="6679697" y="1705104"/>
              <a:ext cx="4297680" cy="977926"/>
              <a:chOff x="6693144" y="1375398"/>
              <a:chExt cx="4297680" cy="977926"/>
            </a:xfrm>
          </p:grpSpPr>
          <p:sp>
            <p:nvSpPr>
              <p:cNvPr id="22" name="TextBox 21">
                <a:extLst>
                  <a:ext uri="{FF2B5EF4-FFF2-40B4-BE49-F238E27FC236}">
                    <a16:creationId xmlns:a16="http://schemas.microsoft.com/office/drawing/2014/main" id="{7309BE19-ED4A-4EAD-8BF1-94BBE7C2553C}"/>
                  </a:ext>
                </a:extLst>
              </p:cNvPr>
              <p:cNvSpPr txBox="1"/>
              <p:nvPr/>
            </p:nvSpPr>
            <p:spPr>
              <a:xfrm>
                <a:off x="6693144" y="1375398"/>
                <a:ext cx="2325832" cy="340307"/>
              </a:xfrm>
              <a:prstGeom prst="rect">
                <a:avLst/>
              </a:prstGeom>
              <a:noFill/>
            </p:spPr>
            <p:txBody>
              <a:bodyPr wrap="none" rtlCol="0">
                <a:spAutoFit/>
              </a:bodyPr>
              <a:lstStyle/>
              <a:p>
                <a:r>
                  <a:rPr lang="en-US" sz="1568"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Full abstraction of servers</a:t>
                </a:r>
              </a:p>
            </p:txBody>
          </p:sp>
          <p:sp>
            <p:nvSpPr>
              <p:cNvPr id="23" name="TextBox 22">
                <a:extLst>
                  <a:ext uri="{FF2B5EF4-FFF2-40B4-BE49-F238E27FC236}">
                    <a16:creationId xmlns:a16="http://schemas.microsoft.com/office/drawing/2014/main" id="{4866DF49-D93E-4259-BB3B-2382D5A49AF7}"/>
                  </a:ext>
                </a:extLst>
              </p:cNvPr>
              <p:cNvSpPr txBox="1"/>
              <p:nvPr/>
            </p:nvSpPr>
            <p:spPr>
              <a:xfrm>
                <a:off x="6693144" y="1614660"/>
                <a:ext cx="4297680" cy="738664"/>
              </a:xfrm>
              <a:prstGeom prst="rect">
                <a:avLst/>
              </a:prstGeom>
              <a:noFill/>
            </p:spPr>
            <p:txBody>
              <a:bodyPr wrap="square" rtlCol="0">
                <a:spAutoFit/>
              </a:bodyPr>
              <a:lstStyle/>
              <a:p>
                <a:r>
                  <a:rPr lang="en-US" sz="1372"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Developers can just focus on their code—there are </a:t>
                </a:r>
                <a:br>
                  <a:rPr lang="en-US" sz="1372"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br>
                <a:r>
                  <a:rPr lang="en-US" sz="1372"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no distractions around server management, capacity planning, or availability.</a:t>
                </a:r>
              </a:p>
            </p:txBody>
          </p:sp>
        </p:grpSp>
        <p:grpSp>
          <p:nvGrpSpPr>
            <p:cNvPr id="9" name="Group 8">
              <a:extLst>
                <a:ext uri="{FF2B5EF4-FFF2-40B4-BE49-F238E27FC236}">
                  <a16:creationId xmlns:a16="http://schemas.microsoft.com/office/drawing/2014/main" id="{DA0D48CB-FC14-4070-92ED-255335158B98}"/>
                </a:ext>
              </a:extLst>
            </p:cNvPr>
            <p:cNvGrpSpPr/>
            <p:nvPr/>
          </p:nvGrpSpPr>
          <p:grpSpPr>
            <a:xfrm>
              <a:off x="5641612" y="1736867"/>
              <a:ext cx="914400" cy="914400"/>
              <a:chOff x="5641612" y="1775609"/>
              <a:chExt cx="914400" cy="914400"/>
            </a:xfrm>
          </p:grpSpPr>
          <p:sp>
            <p:nvSpPr>
              <p:cNvPr id="19" name="Oval 18">
                <a:extLst>
                  <a:ext uri="{FF2B5EF4-FFF2-40B4-BE49-F238E27FC236}">
                    <a16:creationId xmlns:a16="http://schemas.microsoft.com/office/drawing/2014/main" id="{DD588AB5-3187-4E15-9E19-2FD6B4EC2232}"/>
                  </a:ext>
                </a:extLst>
              </p:cNvPr>
              <p:cNvSpPr/>
              <p:nvPr/>
            </p:nvSpPr>
            <p:spPr>
              <a:xfrm>
                <a:off x="5641612" y="1775609"/>
                <a:ext cx="914400" cy="914400"/>
              </a:xfrm>
              <a:prstGeom prst="ellipse">
                <a:avLst/>
              </a:prstGeom>
              <a:solidFill>
                <a:srgbClr val="F2F2F2"/>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gradFill>
                    <a:gsLst>
                      <a:gs pos="1250">
                        <a:schemeClr val="tx1"/>
                      </a:gs>
                      <a:gs pos="100000">
                        <a:schemeClr val="tx1"/>
                      </a:gs>
                    </a:gsLst>
                    <a:lin ang="5400000" scaled="0"/>
                  </a:gradFill>
                </a:endParaRPr>
              </a:p>
            </p:txBody>
          </p:sp>
          <p:pic>
            <p:nvPicPr>
              <p:cNvPr id="27" name="Picture 26">
                <a:extLst>
                  <a:ext uri="{FF2B5EF4-FFF2-40B4-BE49-F238E27FC236}">
                    <a16:creationId xmlns:a16="http://schemas.microsoft.com/office/drawing/2014/main" id="{C67E5C78-9F34-4787-9CCE-05368B4346F2}"/>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30385" t="26021" r="30213" b="36403"/>
              <a:stretch/>
            </p:blipFill>
            <p:spPr>
              <a:xfrm>
                <a:off x="5926616" y="2062110"/>
                <a:ext cx="344393" cy="341398"/>
              </a:xfrm>
              <a:prstGeom prst="rect">
                <a:avLst/>
              </a:prstGeom>
            </p:spPr>
          </p:pic>
        </p:grpSp>
      </p:grpSp>
      <p:sp>
        <p:nvSpPr>
          <p:cNvPr id="2" name="Title 1">
            <a:extLst>
              <a:ext uri="{FF2B5EF4-FFF2-40B4-BE49-F238E27FC236}">
                <a16:creationId xmlns:a16="http://schemas.microsoft.com/office/drawing/2014/main" id="{A12575C8-051A-4AC6-B60D-2B77BB3ED463}"/>
              </a:ext>
            </a:extLst>
          </p:cNvPr>
          <p:cNvSpPr>
            <a:spLocks noGrp="1"/>
          </p:cNvSpPr>
          <p:nvPr>
            <p:ph type="title"/>
          </p:nvPr>
        </p:nvSpPr>
        <p:spPr>
          <a:xfrm>
            <a:off x="5647788" y="289959"/>
            <a:ext cx="6277292" cy="899537"/>
          </a:xfrm>
        </p:spPr>
        <p:txBody>
          <a:bodyPr/>
          <a:lstStyle/>
          <a:p>
            <a:r>
              <a:rPr lang="en-US" dirty="0"/>
              <a:t>What is serverless?</a:t>
            </a:r>
          </a:p>
        </p:txBody>
      </p:sp>
    </p:spTree>
    <p:extLst>
      <p:ext uri="{BB962C8B-B14F-4D97-AF65-F5344CB8AC3E}">
        <p14:creationId xmlns:p14="http://schemas.microsoft.com/office/powerpoint/2010/main" val="364398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E495-D27E-4E10-B26F-F61A46F8AA0D}"/>
              </a:ext>
            </a:extLst>
          </p:cNvPr>
          <p:cNvSpPr>
            <a:spLocks noGrp="1"/>
          </p:cNvSpPr>
          <p:nvPr>
            <p:ph type="title"/>
          </p:nvPr>
        </p:nvSpPr>
        <p:spPr>
          <a:xfrm>
            <a:off x="1386037" y="571741"/>
            <a:ext cx="10386349" cy="763600"/>
          </a:xfrm>
        </p:spPr>
        <p:txBody>
          <a:bodyPr/>
          <a:lstStyle/>
          <a:p>
            <a:r>
              <a:rPr lang="en-US" sz="3200" dirty="0">
                <a:solidFill>
                  <a:schemeClr val="tx1"/>
                </a:solidFill>
              </a:rPr>
              <a:t>Azure Functions</a:t>
            </a:r>
          </a:p>
        </p:txBody>
      </p:sp>
      <p:sp>
        <p:nvSpPr>
          <p:cNvPr id="3" name="Text Placeholder 2">
            <a:extLst>
              <a:ext uri="{FF2B5EF4-FFF2-40B4-BE49-F238E27FC236}">
                <a16:creationId xmlns:a16="http://schemas.microsoft.com/office/drawing/2014/main" id="{10F88617-353A-4519-AE34-57C154626AE5}"/>
              </a:ext>
            </a:extLst>
          </p:cNvPr>
          <p:cNvSpPr>
            <a:spLocks noGrp="1"/>
          </p:cNvSpPr>
          <p:nvPr>
            <p:ph sz="quarter" idx="10"/>
          </p:nvPr>
        </p:nvSpPr>
        <p:spPr>
          <a:xfrm>
            <a:off x="414446" y="1721736"/>
            <a:ext cx="11358345" cy="5136264"/>
          </a:xfrm>
        </p:spPr>
        <p:txBody>
          <a:bodyPr/>
          <a:lstStyle/>
          <a:p>
            <a:pPr>
              <a:spcAft>
                <a:spcPts val="1200"/>
              </a:spcAft>
            </a:pPr>
            <a:r>
              <a:rPr lang="en-US" sz="2400" dirty="0"/>
              <a:t>Deploy code, the rest is managed for you</a:t>
            </a:r>
          </a:p>
          <a:p>
            <a:pPr>
              <a:spcAft>
                <a:spcPts val="1200"/>
              </a:spcAft>
            </a:pPr>
            <a:r>
              <a:rPr lang="en-US" sz="2400" dirty="0"/>
              <a:t>C#, PowerShell, JavaScript, Java, and Python</a:t>
            </a:r>
          </a:p>
          <a:p>
            <a:pPr>
              <a:spcAft>
                <a:spcPts val="1200"/>
              </a:spcAft>
            </a:pPr>
            <a:r>
              <a:rPr lang="en-US" sz="2400" dirty="0"/>
              <a:t>Rich tooling and local debugging</a:t>
            </a:r>
          </a:p>
          <a:p>
            <a:pPr lvl="1">
              <a:spcAft>
                <a:spcPts val="1200"/>
              </a:spcAft>
            </a:pPr>
            <a:r>
              <a:rPr lang="en-US" sz="1616" dirty="0"/>
              <a:t>Visual Studio, VS Code, Portal, </a:t>
            </a:r>
            <a:r>
              <a:rPr lang="en-US" sz="1616" dirty="0" err="1"/>
              <a:t>IntellJ</a:t>
            </a:r>
            <a:r>
              <a:rPr lang="en-US" sz="1616" dirty="0"/>
              <a:t>, Eclipse, and more</a:t>
            </a:r>
          </a:p>
          <a:p>
            <a:pPr>
              <a:spcAft>
                <a:spcPts val="1200"/>
              </a:spcAft>
            </a:pPr>
            <a:r>
              <a:rPr lang="en-US" sz="2400" dirty="0"/>
              <a:t>Observability and monitoring</a:t>
            </a:r>
          </a:p>
          <a:p>
            <a:pPr>
              <a:spcAft>
                <a:spcPts val="1200"/>
              </a:spcAft>
            </a:pPr>
            <a:r>
              <a:rPr lang="en-US" sz="2400" dirty="0"/>
              <a:t>Trigger on dozens of event sources</a:t>
            </a:r>
          </a:p>
          <a:p>
            <a:pPr lvl="1">
              <a:spcAft>
                <a:spcPts val="1200"/>
              </a:spcAft>
            </a:pPr>
            <a:r>
              <a:rPr lang="en-US" sz="1616" dirty="0"/>
              <a:t>HTTP</a:t>
            </a:r>
          </a:p>
          <a:p>
            <a:pPr lvl="1">
              <a:spcAft>
                <a:spcPts val="1200"/>
              </a:spcAft>
            </a:pPr>
            <a:r>
              <a:rPr lang="en-US" sz="1616" dirty="0"/>
              <a:t>Queues</a:t>
            </a:r>
          </a:p>
          <a:p>
            <a:pPr lvl="1">
              <a:spcAft>
                <a:spcPts val="1200"/>
              </a:spcAft>
            </a:pPr>
            <a:r>
              <a:rPr lang="en-US" sz="1616" dirty="0"/>
              <a:t>Event Hub</a:t>
            </a:r>
          </a:p>
          <a:p>
            <a:pPr lvl="1">
              <a:spcAft>
                <a:spcPts val="1200"/>
              </a:spcAft>
            </a:pPr>
            <a:r>
              <a:rPr lang="en-US" sz="1616" dirty="0"/>
              <a:t>IoT Hub</a:t>
            </a:r>
          </a:p>
        </p:txBody>
      </p:sp>
      <p:sp>
        <p:nvSpPr>
          <p:cNvPr id="7" name="Rectangle 6">
            <a:extLst>
              <a:ext uri="{FF2B5EF4-FFF2-40B4-BE49-F238E27FC236}">
                <a16:creationId xmlns:a16="http://schemas.microsoft.com/office/drawing/2014/main" id="{3CFCBB3A-9D0F-4BCF-AC3F-81D1FE4DD7A5}"/>
              </a:ext>
            </a:extLst>
          </p:cNvPr>
          <p:cNvSpPr/>
          <p:nvPr/>
        </p:nvSpPr>
        <p:spPr bwMode="auto">
          <a:xfrm>
            <a:off x="7667980" y="1460"/>
            <a:ext cx="4663298" cy="685605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1" name="Picture 10">
            <a:extLst>
              <a:ext uri="{FF2B5EF4-FFF2-40B4-BE49-F238E27FC236}">
                <a16:creationId xmlns:a16="http://schemas.microsoft.com/office/drawing/2014/main" id="{DF08AAD6-C579-3C48-BB53-97D4A3E2B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36" y="483261"/>
            <a:ext cx="1019701" cy="940560"/>
          </a:xfrm>
          <a:prstGeom prst="rect">
            <a:avLst/>
          </a:prstGeom>
        </p:spPr>
      </p:pic>
      <p:pic>
        <p:nvPicPr>
          <p:cNvPr id="5" name="Picture 4">
            <a:extLst>
              <a:ext uri="{FF2B5EF4-FFF2-40B4-BE49-F238E27FC236}">
                <a16:creationId xmlns:a16="http://schemas.microsoft.com/office/drawing/2014/main" id="{9F61961B-183D-5544-888F-FBD1F994A621}"/>
              </a:ext>
            </a:extLst>
          </p:cNvPr>
          <p:cNvPicPr>
            <a:picLocks noChangeAspect="1"/>
          </p:cNvPicPr>
          <p:nvPr/>
        </p:nvPicPr>
        <p:blipFill>
          <a:blip r:embed="rId4"/>
          <a:stretch>
            <a:fillRect/>
          </a:stretch>
        </p:blipFill>
        <p:spPr>
          <a:xfrm>
            <a:off x="7667980" y="1633256"/>
            <a:ext cx="7164436" cy="4127013"/>
          </a:xfrm>
          <a:prstGeom prst="rect">
            <a:avLst/>
          </a:prstGeom>
        </p:spPr>
      </p:pic>
    </p:spTree>
    <p:extLst>
      <p:ext uri="{BB962C8B-B14F-4D97-AF65-F5344CB8AC3E}">
        <p14:creationId xmlns:p14="http://schemas.microsoft.com/office/powerpoint/2010/main" val="232305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a:extLst>
              <a:ext uri="{FF2B5EF4-FFF2-40B4-BE49-F238E27FC236}">
                <a16:creationId xmlns:a16="http://schemas.microsoft.com/office/drawing/2014/main" id="{E924543F-39A0-42D9-AC82-96A61CF0BAFB}"/>
              </a:ext>
            </a:extLst>
          </p:cNvPr>
          <p:cNvSpPr txBox="1">
            <a:spLocks/>
          </p:cNvSpPr>
          <p:nvPr/>
        </p:nvSpPr>
        <p:spPr>
          <a:xfrm>
            <a:off x="2966655" y="1084705"/>
            <a:ext cx="6258701" cy="458342"/>
          </a:xfrm>
          <a:prstGeom prst="rect">
            <a:avLst/>
          </a:prstGeom>
        </p:spPr>
        <p:txBody>
          <a:bodyPr vert="horz" wrap="none" lIns="0" tIns="0" rIns="0" bIns="0" rtlCol="0" anchor="t">
            <a:no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50" normalizeH="0" baseline="0" noProof="0">
                <a:ln w="3175">
                  <a:noFill/>
                </a:ln>
                <a:effectLst/>
                <a:uLnTx/>
                <a:uFillTx/>
                <a:latin typeface="Segoe UI Semibold"/>
                <a:ea typeface="+mn-ea"/>
              </a:rPr>
              <a:t>Modern application pattern</a:t>
            </a:r>
            <a:endParaRPr kumimoji="0" lang="en-US" sz="2800" b="0" i="0" u="none" strike="noStrike" kern="1200" cap="none" spc="-50" normalizeH="0" baseline="0" noProof="0">
              <a:ln w="3175">
                <a:noFill/>
              </a:ln>
              <a:effectLst/>
              <a:uLnTx/>
              <a:uFillTx/>
              <a:latin typeface="Segoe UI Semilight" panose="020B0402040204020203" pitchFamily="34" charset="0"/>
              <a:ea typeface="+mn-ea"/>
              <a:cs typeface="Segoe UI Semilight" panose="020B0402040204020203" pitchFamily="34" charset="0"/>
            </a:endParaRPr>
          </a:p>
        </p:txBody>
      </p:sp>
      <p:sp>
        <p:nvSpPr>
          <p:cNvPr id="147" name="Title 1">
            <a:extLst>
              <a:ext uri="{FF2B5EF4-FFF2-40B4-BE49-F238E27FC236}">
                <a16:creationId xmlns:a16="http://schemas.microsoft.com/office/drawing/2014/main" id="{57FC5BEB-308C-4BF3-8829-FC0F68C7A2D2}"/>
              </a:ext>
            </a:extLst>
          </p:cNvPr>
          <p:cNvSpPr txBox="1">
            <a:spLocks/>
          </p:cNvSpPr>
          <p:nvPr/>
        </p:nvSpPr>
        <p:spPr>
          <a:xfrm>
            <a:off x="5264099" y="1837446"/>
            <a:ext cx="1666868" cy="307777"/>
          </a:xfrm>
          <a:prstGeom prst="rect">
            <a:avLst/>
          </a:prstGeom>
        </p:spPr>
        <p:txBody>
          <a:bodyPr vert="horz" wrap="non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a:ln w="3175">
                  <a:noFill/>
                </a:ln>
                <a:effectLst/>
                <a:uLnTx/>
                <a:uFillTx/>
                <a:latin typeface="Segoe UI"/>
                <a:ea typeface="+mn-ea"/>
                <a:cs typeface="Segoe UI Semilight" panose="020B0402040204020203" pitchFamily="34" charset="0"/>
              </a:rPr>
              <a:t>Mobile backend</a:t>
            </a:r>
          </a:p>
        </p:txBody>
      </p:sp>
      <p:grpSp>
        <p:nvGrpSpPr>
          <p:cNvPr id="6" name="Group 5">
            <a:extLst>
              <a:ext uri="{FF2B5EF4-FFF2-40B4-BE49-F238E27FC236}">
                <a16:creationId xmlns:a16="http://schemas.microsoft.com/office/drawing/2014/main" id="{ADE6C98C-439E-4991-A8DE-AEEC380D14C3}"/>
              </a:ext>
              <a:ext uri="{C183D7F6-B498-43B3-948B-1728B52AA6E4}">
                <adec:decorative xmlns:adec="http://schemas.microsoft.com/office/drawing/2017/decorative" val="1"/>
              </a:ext>
            </a:extLst>
          </p:cNvPr>
          <p:cNvGrpSpPr/>
          <p:nvPr/>
        </p:nvGrpSpPr>
        <p:grpSpPr>
          <a:xfrm>
            <a:off x="2966655" y="4268402"/>
            <a:ext cx="969913" cy="369332"/>
            <a:chOff x="1009650" y="3526415"/>
            <a:chExt cx="969913" cy="369332"/>
          </a:xfrm>
        </p:grpSpPr>
        <p:sp>
          <p:nvSpPr>
            <p:cNvPr id="210" name="Rectangle 209">
              <a:extLst>
                <a:ext uri="{FF2B5EF4-FFF2-40B4-BE49-F238E27FC236}">
                  <a16:creationId xmlns:a16="http://schemas.microsoft.com/office/drawing/2014/main" id="{83BC6AA0-B881-4A2C-A879-572073C2D133}"/>
                </a:ext>
              </a:extLst>
            </p:cNvPr>
            <p:cNvSpPr/>
            <p:nvPr/>
          </p:nvSpPr>
          <p:spPr bwMode="auto">
            <a:xfrm>
              <a:off x="1294760" y="3526415"/>
              <a:ext cx="684803" cy="3693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effectLst/>
                  <a:uLnTx/>
                  <a:uFillTx/>
                  <a:latin typeface="Segoe UI"/>
                  <a:ea typeface="Segoe UI" pitchFamily="34" charset="0"/>
                  <a:cs typeface="Segoe UI" pitchFamily="34" charset="0"/>
                </a:rPr>
                <a:t>Android</a:t>
              </a:r>
            </a:p>
          </p:txBody>
        </p:sp>
        <p:pic>
          <p:nvPicPr>
            <p:cNvPr id="235" name="Picture 2" descr="Image result for android logo png">
              <a:extLst>
                <a:ext uri="{FF2B5EF4-FFF2-40B4-BE49-F238E27FC236}">
                  <a16:creationId xmlns:a16="http://schemas.microsoft.com/office/drawing/2014/main" id="{500DDEFA-9D38-46B4-8F20-258273D1EF7E}"/>
                </a:ext>
              </a:extLst>
            </p:cNvPr>
            <p:cNvPicPr>
              <a:picLocks noChangeAspect="1" noChangeArrowheads="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09650" y="3571511"/>
              <a:ext cx="270244" cy="2702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9A124FA3-270B-40D4-8A6F-45D9EE66F9D6}"/>
              </a:ext>
              <a:ext uri="{C183D7F6-B498-43B3-948B-1728B52AA6E4}">
                <adec:decorative xmlns:adec="http://schemas.microsoft.com/office/drawing/2017/decorative" val="1"/>
              </a:ext>
            </a:extLst>
          </p:cNvPr>
          <p:cNvGrpSpPr/>
          <p:nvPr/>
        </p:nvGrpSpPr>
        <p:grpSpPr>
          <a:xfrm>
            <a:off x="2976890" y="4980538"/>
            <a:ext cx="752891" cy="369332"/>
            <a:chOff x="1019885" y="4115785"/>
            <a:chExt cx="752891" cy="369332"/>
          </a:xfrm>
        </p:grpSpPr>
        <p:sp>
          <p:nvSpPr>
            <p:cNvPr id="211" name="Rectangle 210">
              <a:extLst>
                <a:ext uri="{FF2B5EF4-FFF2-40B4-BE49-F238E27FC236}">
                  <a16:creationId xmlns:a16="http://schemas.microsoft.com/office/drawing/2014/main" id="{F33D2E7E-5814-467D-807F-CB0F65B9F95C}"/>
                </a:ext>
              </a:extLst>
            </p:cNvPr>
            <p:cNvSpPr/>
            <p:nvPr/>
          </p:nvSpPr>
          <p:spPr bwMode="auto">
            <a:xfrm>
              <a:off x="1294760" y="4115785"/>
              <a:ext cx="478016" cy="3693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effectLst/>
                  <a:uLnTx/>
                  <a:uFillTx/>
                  <a:latin typeface="Segoe UI"/>
                  <a:ea typeface="Segoe UI" pitchFamily="34" charset="0"/>
                  <a:cs typeface="Segoe UI" pitchFamily="34" charset="0"/>
                </a:rPr>
                <a:t>Web</a:t>
              </a:r>
            </a:p>
          </p:txBody>
        </p:sp>
        <p:sp>
          <p:nvSpPr>
            <p:cNvPr id="236" name="Freeform: Shape 235">
              <a:extLst>
                <a:ext uri="{FF2B5EF4-FFF2-40B4-BE49-F238E27FC236}">
                  <a16:creationId xmlns:a16="http://schemas.microsoft.com/office/drawing/2014/main" id="{427F5D01-43E5-40D3-BE7D-40A142EF928C}"/>
                </a:ext>
              </a:extLst>
            </p:cNvPr>
            <p:cNvSpPr/>
            <p:nvPr/>
          </p:nvSpPr>
          <p:spPr>
            <a:xfrm>
              <a:off x="1163298" y="4279635"/>
              <a:ext cx="2602" cy="2602"/>
            </a:xfrm>
            <a:custGeom>
              <a:avLst/>
              <a:gdLst>
                <a:gd name="connsiteX0" fmla="*/ 1566 w 4499"/>
                <a:gd name="connsiteY0" fmla="*/ 1566 h 0"/>
                <a:gd name="connsiteX1" fmla="*/ 5585 w 4499"/>
                <a:gd name="connsiteY1" fmla="*/ 1566 h 0"/>
              </a:gdLst>
              <a:ahLst/>
              <a:cxnLst>
                <a:cxn ang="0">
                  <a:pos x="connsiteX0" y="connsiteY0"/>
                </a:cxn>
                <a:cxn ang="0">
                  <a:pos x="connsiteX1" y="connsiteY1"/>
                </a:cxn>
              </a:cxnLst>
              <a:rect l="l" t="t" r="r" b="b"/>
              <a:pathLst>
                <a:path w="4499">
                  <a:moveTo>
                    <a:pt x="1566" y="1566"/>
                  </a:moveTo>
                  <a:lnTo>
                    <a:pt x="5585" y="1566"/>
                  </a:lnTo>
                </a:path>
              </a:pathLst>
            </a:custGeom>
            <a:noFill/>
            <a:ln w="4419" cap="flat">
              <a:solidFill>
                <a:srgbClr val="75757A"/>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37" name="Freeform: Shape 236">
              <a:extLst>
                <a:ext uri="{FF2B5EF4-FFF2-40B4-BE49-F238E27FC236}">
                  <a16:creationId xmlns:a16="http://schemas.microsoft.com/office/drawing/2014/main" id="{00851AA5-0C98-4243-A7C4-817DD3DED018}"/>
                </a:ext>
              </a:extLst>
            </p:cNvPr>
            <p:cNvSpPr/>
            <p:nvPr/>
          </p:nvSpPr>
          <p:spPr>
            <a:xfrm>
              <a:off x="1163298" y="4183846"/>
              <a:ext cx="2602" cy="2602"/>
            </a:xfrm>
            <a:custGeom>
              <a:avLst/>
              <a:gdLst>
                <a:gd name="connsiteX0" fmla="*/ 1566 w 4499"/>
                <a:gd name="connsiteY0" fmla="*/ 1566 h 0"/>
                <a:gd name="connsiteX1" fmla="*/ 5585 w 4499"/>
                <a:gd name="connsiteY1" fmla="*/ 1566 h 0"/>
              </a:gdLst>
              <a:ahLst/>
              <a:cxnLst>
                <a:cxn ang="0">
                  <a:pos x="connsiteX0" y="connsiteY0"/>
                </a:cxn>
                <a:cxn ang="0">
                  <a:pos x="connsiteX1" y="connsiteY1"/>
                </a:cxn>
              </a:cxnLst>
              <a:rect l="l" t="t" r="r" b="b"/>
              <a:pathLst>
                <a:path w="4499">
                  <a:moveTo>
                    <a:pt x="1566" y="1566"/>
                  </a:moveTo>
                  <a:lnTo>
                    <a:pt x="5585" y="1566"/>
                  </a:lnTo>
                </a:path>
              </a:pathLst>
            </a:custGeom>
            <a:noFill/>
            <a:ln w="4419" cap="flat">
              <a:solidFill>
                <a:srgbClr val="75757A"/>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38" name="Freeform: Shape 237">
              <a:extLst>
                <a:ext uri="{FF2B5EF4-FFF2-40B4-BE49-F238E27FC236}">
                  <a16:creationId xmlns:a16="http://schemas.microsoft.com/office/drawing/2014/main" id="{B6FE96B4-1952-4C4C-98A4-034C97BF18D0}"/>
                </a:ext>
              </a:extLst>
            </p:cNvPr>
            <p:cNvSpPr/>
            <p:nvPr/>
          </p:nvSpPr>
          <p:spPr>
            <a:xfrm>
              <a:off x="1020806" y="4157472"/>
              <a:ext cx="247171" cy="247170"/>
            </a:xfrm>
            <a:custGeom>
              <a:avLst/>
              <a:gdLst>
                <a:gd name="connsiteX0" fmla="*/ 215909 w 427449"/>
                <a:gd name="connsiteY0" fmla="*/ 428976 h 427449"/>
                <a:gd name="connsiteX1" fmla="*/ 430252 w 427449"/>
                <a:gd name="connsiteY1" fmla="*/ 215233 h 427449"/>
                <a:gd name="connsiteX2" fmla="*/ 215909 w 427449"/>
                <a:gd name="connsiteY2" fmla="*/ 1566 h 427449"/>
                <a:gd name="connsiteX3" fmla="*/ 1566 w 427449"/>
                <a:gd name="connsiteY3" fmla="*/ 215233 h 427449"/>
                <a:gd name="connsiteX4" fmla="*/ 215909 w 427449"/>
                <a:gd name="connsiteY4" fmla="*/ 428976 h 42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449" h="427449">
                  <a:moveTo>
                    <a:pt x="215909" y="428976"/>
                  </a:moveTo>
                  <a:cubicBezTo>
                    <a:pt x="333927" y="428976"/>
                    <a:pt x="430252" y="332920"/>
                    <a:pt x="430252" y="215233"/>
                  </a:cubicBezTo>
                  <a:cubicBezTo>
                    <a:pt x="430252" y="97546"/>
                    <a:pt x="333851" y="1566"/>
                    <a:pt x="215909" y="1566"/>
                  </a:cubicBezTo>
                  <a:cubicBezTo>
                    <a:pt x="97891" y="1566"/>
                    <a:pt x="1566" y="97621"/>
                    <a:pt x="1566" y="215233"/>
                  </a:cubicBezTo>
                  <a:cubicBezTo>
                    <a:pt x="1566" y="332845"/>
                    <a:pt x="97891" y="428976"/>
                    <a:pt x="215909" y="428976"/>
                  </a:cubicBezTo>
                  <a:close/>
                </a:path>
              </a:pathLst>
            </a:custGeom>
            <a:solidFill>
              <a:srgbClr val="0078D4"/>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39" name="Freeform: Shape 238">
              <a:extLst>
                <a:ext uri="{FF2B5EF4-FFF2-40B4-BE49-F238E27FC236}">
                  <a16:creationId xmlns:a16="http://schemas.microsoft.com/office/drawing/2014/main" id="{7C10B5BA-A743-4135-87F7-118C498D0E86}"/>
                </a:ext>
              </a:extLst>
            </p:cNvPr>
            <p:cNvSpPr/>
            <p:nvPr/>
          </p:nvSpPr>
          <p:spPr>
            <a:xfrm>
              <a:off x="1143785" y="4157919"/>
              <a:ext cx="2602" cy="247170"/>
            </a:xfrm>
            <a:custGeom>
              <a:avLst/>
              <a:gdLst>
                <a:gd name="connsiteX0" fmla="*/ 5585 w 4499"/>
                <a:gd name="connsiteY0" fmla="*/ 1566 h 427449"/>
                <a:gd name="connsiteX1" fmla="*/ 1566 w 4499"/>
                <a:gd name="connsiteY1" fmla="*/ 1566 h 427449"/>
                <a:gd name="connsiteX2" fmla="*/ 1566 w 4499"/>
                <a:gd name="connsiteY2" fmla="*/ 428220 h 427449"/>
                <a:gd name="connsiteX3" fmla="*/ 5585 w 4499"/>
                <a:gd name="connsiteY3" fmla="*/ 428220 h 427449"/>
                <a:gd name="connsiteX4" fmla="*/ 5585 w 4499"/>
                <a:gd name="connsiteY4" fmla="*/ 1566 h 42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 h="427449">
                  <a:moveTo>
                    <a:pt x="5585" y="1566"/>
                  </a:moveTo>
                  <a:lnTo>
                    <a:pt x="1566" y="1566"/>
                  </a:lnTo>
                  <a:lnTo>
                    <a:pt x="1566" y="428220"/>
                  </a:lnTo>
                  <a:lnTo>
                    <a:pt x="5585" y="428220"/>
                  </a:lnTo>
                  <a:lnTo>
                    <a:pt x="5585" y="1566"/>
                  </a:ln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0" name="Freeform: Shape 239">
              <a:extLst>
                <a:ext uri="{FF2B5EF4-FFF2-40B4-BE49-F238E27FC236}">
                  <a16:creationId xmlns:a16="http://schemas.microsoft.com/office/drawing/2014/main" id="{51DA0B54-F9F7-4236-B4F2-0067431CFBBC}"/>
                </a:ext>
              </a:extLst>
            </p:cNvPr>
            <p:cNvSpPr/>
            <p:nvPr/>
          </p:nvSpPr>
          <p:spPr>
            <a:xfrm>
              <a:off x="1019885" y="4220890"/>
              <a:ext cx="249773" cy="122284"/>
            </a:xfrm>
            <a:custGeom>
              <a:avLst/>
              <a:gdLst>
                <a:gd name="connsiteX0" fmla="*/ 217502 w 431948"/>
                <a:gd name="connsiteY0" fmla="*/ 211224 h 211474"/>
                <a:gd name="connsiteX1" fmla="*/ 1566 w 431948"/>
                <a:gd name="connsiteY1" fmla="*/ 106395 h 211474"/>
                <a:gd name="connsiteX2" fmla="*/ 217502 w 431948"/>
                <a:gd name="connsiteY2" fmla="*/ 1566 h 211474"/>
                <a:gd name="connsiteX3" fmla="*/ 433438 w 431948"/>
                <a:gd name="connsiteY3" fmla="*/ 106395 h 211474"/>
                <a:gd name="connsiteX4" fmla="*/ 217502 w 431948"/>
                <a:gd name="connsiteY4" fmla="*/ 211224 h 211474"/>
                <a:gd name="connsiteX5" fmla="*/ 217502 w 431948"/>
                <a:gd name="connsiteY5" fmla="*/ 4742 h 211474"/>
                <a:gd name="connsiteX6" fmla="*/ 5585 w 431948"/>
                <a:gd name="connsiteY6" fmla="*/ 105563 h 211474"/>
                <a:gd name="connsiteX7" fmla="*/ 217502 w 431948"/>
                <a:gd name="connsiteY7" fmla="*/ 206384 h 211474"/>
                <a:gd name="connsiteX8" fmla="*/ 429418 w 431948"/>
                <a:gd name="connsiteY8" fmla="*/ 105563 h 211474"/>
                <a:gd name="connsiteX9" fmla="*/ 217502 w 431948"/>
                <a:gd name="connsiteY9" fmla="*/ 4742 h 21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48" h="211474">
                  <a:moveTo>
                    <a:pt x="217502" y="211224"/>
                  </a:moveTo>
                  <a:cubicBezTo>
                    <a:pt x="98650" y="211224"/>
                    <a:pt x="1566" y="164029"/>
                    <a:pt x="1566" y="106395"/>
                  </a:cubicBezTo>
                  <a:cubicBezTo>
                    <a:pt x="1566" y="48762"/>
                    <a:pt x="98650" y="1566"/>
                    <a:pt x="217502" y="1566"/>
                  </a:cubicBezTo>
                  <a:cubicBezTo>
                    <a:pt x="336354" y="1566"/>
                    <a:pt x="433438" y="48762"/>
                    <a:pt x="433438" y="106395"/>
                  </a:cubicBezTo>
                  <a:cubicBezTo>
                    <a:pt x="433362" y="164029"/>
                    <a:pt x="336278" y="211224"/>
                    <a:pt x="217502" y="211224"/>
                  </a:cubicBezTo>
                  <a:close/>
                  <a:moveTo>
                    <a:pt x="217502" y="4742"/>
                  </a:moveTo>
                  <a:cubicBezTo>
                    <a:pt x="100318" y="4742"/>
                    <a:pt x="5585" y="50350"/>
                    <a:pt x="5585" y="105563"/>
                  </a:cubicBezTo>
                  <a:cubicBezTo>
                    <a:pt x="5585" y="160776"/>
                    <a:pt x="100318" y="206384"/>
                    <a:pt x="217502" y="206384"/>
                  </a:cubicBezTo>
                  <a:cubicBezTo>
                    <a:pt x="334685" y="206384"/>
                    <a:pt x="429418" y="160776"/>
                    <a:pt x="429418" y="105563"/>
                  </a:cubicBezTo>
                  <a:cubicBezTo>
                    <a:pt x="429342" y="50350"/>
                    <a:pt x="334685" y="4742"/>
                    <a:pt x="217502" y="4742"/>
                  </a:cubicBez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1" name="Freeform: Shape 240">
              <a:extLst>
                <a:ext uri="{FF2B5EF4-FFF2-40B4-BE49-F238E27FC236}">
                  <a16:creationId xmlns:a16="http://schemas.microsoft.com/office/drawing/2014/main" id="{F495C22D-AEC5-40E4-A1CA-1632825BD3C6}"/>
                </a:ext>
              </a:extLst>
            </p:cNvPr>
            <p:cNvSpPr/>
            <p:nvPr/>
          </p:nvSpPr>
          <p:spPr>
            <a:xfrm>
              <a:off x="1083959" y="4156994"/>
              <a:ext cx="122285" cy="249772"/>
            </a:xfrm>
            <a:custGeom>
              <a:avLst/>
              <a:gdLst>
                <a:gd name="connsiteX0" fmla="*/ 106689 w 211474"/>
                <a:gd name="connsiteY0" fmla="*/ 432228 h 431948"/>
                <a:gd name="connsiteX1" fmla="*/ 1566 w 211474"/>
                <a:gd name="connsiteY1" fmla="*/ 216897 h 431948"/>
                <a:gd name="connsiteX2" fmla="*/ 106689 w 211474"/>
                <a:gd name="connsiteY2" fmla="*/ 1566 h 431948"/>
                <a:gd name="connsiteX3" fmla="*/ 211813 w 211474"/>
                <a:gd name="connsiteY3" fmla="*/ 216897 h 431948"/>
                <a:gd name="connsiteX4" fmla="*/ 106689 w 211474"/>
                <a:gd name="connsiteY4" fmla="*/ 432228 h 431948"/>
                <a:gd name="connsiteX5" fmla="*/ 106689 w 211474"/>
                <a:gd name="connsiteY5" fmla="*/ 4742 h 431948"/>
                <a:gd name="connsiteX6" fmla="*/ 5585 w 211474"/>
                <a:gd name="connsiteY6" fmla="*/ 216065 h 431948"/>
                <a:gd name="connsiteX7" fmla="*/ 106689 w 211474"/>
                <a:gd name="connsiteY7" fmla="*/ 427387 h 431948"/>
                <a:gd name="connsiteX8" fmla="*/ 207793 w 211474"/>
                <a:gd name="connsiteY8" fmla="*/ 216065 h 431948"/>
                <a:gd name="connsiteX9" fmla="*/ 106689 w 211474"/>
                <a:gd name="connsiteY9" fmla="*/ 4742 h 4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474" h="431948">
                  <a:moveTo>
                    <a:pt x="106689" y="432228"/>
                  </a:moveTo>
                  <a:cubicBezTo>
                    <a:pt x="48894" y="432228"/>
                    <a:pt x="1566" y="335416"/>
                    <a:pt x="1566" y="216897"/>
                  </a:cubicBezTo>
                  <a:cubicBezTo>
                    <a:pt x="1566" y="98378"/>
                    <a:pt x="48894" y="1566"/>
                    <a:pt x="106689" y="1566"/>
                  </a:cubicBezTo>
                  <a:cubicBezTo>
                    <a:pt x="164484" y="1566"/>
                    <a:pt x="211813" y="98453"/>
                    <a:pt x="211813" y="216897"/>
                  </a:cubicBezTo>
                  <a:cubicBezTo>
                    <a:pt x="211813" y="335341"/>
                    <a:pt x="164484" y="432228"/>
                    <a:pt x="106689" y="432228"/>
                  </a:cubicBezTo>
                  <a:close/>
                  <a:moveTo>
                    <a:pt x="106689" y="4742"/>
                  </a:moveTo>
                  <a:cubicBezTo>
                    <a:pt x="50486" y="4742"/>
                    <a:pt x="5585" y="99210"/>
                    <a:pt x="5585" y="216065"/>
                  </a:cubicBezTo>
                  <a:cubicBezTo>
                    <a:pt x="5585" y="332920"/>
                    <a:pt x="51321" y="427387"/>
                    <a:pt x="106689" y="427387"/>
                  </a:cubicBezTo>
                  <a:cubicBezTo>
                    <a:pt x="162057" y="427387"/>
                    <a:pt x="207793" y="332920"/>
                    <a:pt x="207793" y="216065"/>
                  </a:cubicBezTo>
                  <a:cubicBezTo>
                    <a:pt x="207793" y="99210"/>
                    <a:pt x="162816" y="4742"/>
                    <a:pt x="106689" y="4742"/>
                  </a:cubicBez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2" name="Freeform: Shape 241">
              <a:extLst>
                <a:ext uri="{FF2B5EF4-FFF2-40B4-BE49-F238E27FC236}">
                  <a16:creationId xmlns:a16="http://schemas.microsoft.com/office/drawing/2014/main" id="{6E20CC38-8379-4A81-AE94-8A79705EB8FB}"/>
                </a:ext>
              </a:extLst>
            </p:cNvPr>
            <p:cNvSpPr/>
            <p:nvPr/>
          </p:nvSpPr>
          <p:spPr>
            <a:xfrm>
              <a:off x="1021282" y="4280112"/>
              <a:ext cx="247171" cy="2602"/>
            </a:xfrm>
            <a:custGeom>
              <a:avLst/>
              <a:gdLst>
                <a:gd name="connsiteX0" fmla="*/ 429343 w 427449"/>
                <a:gd name="connsiteY0" fmla="*/ 1566 h 4499"/>
                <a:gd name="connsiteX1" fmla="*/ 1566 w 427449"/>
                <a:gd name="connsiteY1" fmla="*/ 1566 h 4499"/>
                <a:gd name="connsiteX2" fmla="*/ 1566 w 427449"/>
                <a:gd name="connsiteY2" fmla="*/ 5574 h 4499"/>
                <a:gd name="connsiteX3" fmla="*/ 429418 w 427449"/>
                <a:gd name="connsiteY3" fmla="*/ 5574 h 4499"/>
                <a:gd name="connsiteX4" fmla="*/ 429418 w 427449"/>
                <a:gd name="connsiteY4" fmla="*/ 1566 h 4499"/>
                <a:gd name="connsiteX5" fmla="*/ 429343 w 427449"/>
                <a:gd name="connsiteY5" fmla="*/ 1566 h 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449" h="4499">
                  <a:moveTo>
                    <a:pt x="429343" y="1566"/>
                  </a:moveTo>
                  <a:lnTo>
                    <a:pt x="1566" y="1566"/>
                  </a:lnTo>
                  <a:lnTo>
                    <a:pt x="1566" y="5574"/>
                  </a:lnTo>
                  <a:lnTo>
                    <a:pt x="429418" y="5574"/>
                  </a:lnTo>
                  <a:lnTo>
                    <a:pt x="429418" y="1566"/>
                  </a:lnTo>
                  <a:lnTo>
                    <a:pt x="429343" y="1566"/>
                  </a:ln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3" name="Freeform: Shape 242">
              <a:extLst>
                <a:ext uri="{FF2B5EF4-FFF2-40B4-BE49-F238E27FC236}">
                  <a16:creationId xmlns:a16="http://schemas.microsoft.com/office/drawing/2014/main" id="{90000E27-F28D-45EB-B923-7E5AE3682406}"/>
                </a:ext>
              </a:extLst>
            </p:cNvPr>
            <p:cNvSpPr/>
            <p:nvPr/>
          </p:nvSpPr>
          <p:spPr>
            <a:xfrm>
              <a:off x="1133605" y="4329617"/>
              <a:ext cx="23416" cy="23416"/>
            </a:xfrm>
            <a:custGeom>
              <a:avLst/>
              <a:gdLst>
                <a:gd name="connsiteX0" fmla="*/ 20830 w 40495"/>
                <a:gd name="connsiteY0" fmla="*/ 39988 h 40495"/>
                <a:gd name="connsiteX1" fmla="*/ 40096 w 40495"/>
                <a:gd name="connsiteY1" fmla="*/ 20777 h 40495"/>
                <a:gd name="connsiteX2" fmla="*/ 20830 w 40495"/>
                <a:gd name="connsiteY2" fmla="*/ 1566 h 40495"/>
                <a:gd name="connsiteX3" fmla="*/ 1566 w 40495"/>
                <a:gd name="connsiteY3" fmla="*/ 20777 h 40495"/>
                <a:gd name="connsiteX4" fmla="*/ 20830 w 40495"/>
                <a:gd name="connsiteY4" fmla="*/ 39988 h 4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95" h="40495">
                  <a:moveTo>
                    <a:pt x="20830" y="39988"/>
                  </a:moveTo>
                  <a:cubicBezTo>
                    <a:pt x="31298" y="39988"/>
                    <a:pt x="40096" y="31214"/>
                    <a:pt x="40096" y="20777"/>
                  </a:cubicBezTo>
                  <a:cubicBezTo>
                    <a:pt x="40096" y="10339"/>
                    <a:pt x="31298" y="1566"/>
                    <a:pt x="20830" y="1566"/>
                  </a:cubicBezTo>
                  <a:cubicBezTo>
                    <a:pt x="10364" y="1566"/>
                    <a:pt x="1566" y="10339"/>
                    <a:pt x="1566" y="20777"/>
                  </a:cubicBezTo>
                  <a:cubicBezTo>
                    <a:pt x="1566" y="31214"/>
                    <a:pt x="10364" y="39988"/>
                    <a:pt x="20830" y="39988"/>
                  </a:cubicBez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4" name="Freeform: Shape 243">
              <a:extLst>
                <a:ext uri="{FF2B5EF4-FFF2-40B4-BE49-F238E27FC236}">
                  <a16:creationId xmlns:a16="http://schemas.microsoft.com/office/drawing/2014/main" id="{42D6F1AC-CBE6-42C0-B4C7-84DDE478AA39}"/>
                </a:ext>
              </a:extLst>
            </p:cNvPr>
            <p:cNvSpPr/>
            <p:nvPr/>
          </p:nvSpPr>
          <p:spPr>
            <a:xfrm>
              <a:off x="1075585" y="4271757"/>
              <a:ext cx="18212" cy="18212"/>
            </a:xfrm>
            <a:custGeom>
              <a:avLst/>
              <a:gdLst>
                <a:gd name="connsiteX0" fmla="*/ 17645 w 31496"/>
                <a:gd name="connsiteY0" fmla="*/ 33635 h 31496"/>
                <a:gd name="connsiteX1" fmla="*/ 33725 w 31496"/>
                <a:gd name="connsiteY1" fmla="*/ 17600 h 31496"/>
                <a:gd name="connsiteX2" fmla="*/ 17645 w 31496"/>
                <a:gd name="connsiteY2" fmla="*/ 1566 h 31496"/>
                <a:gd name="connsiteX3" fmla="*/ 1566 w 31496"/>
                <a:gd name="connsiteY3" fmla="*/ 17600 h 31496"/>
                <a:gd name="connsiteX4" fmla="*/ 17645 w 31496"/>
                <a:gd name="connsiteY4" fmla="*/ 33635 h 31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 h="31496">
                  <a:moveTo>
                    <a:pt x="17645" y="33635"/>
                  </a:moveTo>
                  <a:cubicBezTo>
                    <a:pt x="26444" y="33635"/>
                    <a:pt x="33725" y="26449"/>
                    <a:pt x="33725" y="17600"/>
                  </a:cubicBezTo>
                  <a:cubicBezTo>
                    <a:pt x="33725" y="8826"/>
                    <a:pt x="26519" y="1566"/>
                    <a:pt x="17645" y="1566"/>
                  </a:cubicBezTo>
                  <a:cubicBezTo>
                    <a:pt x="8847" y="1566"/>
                    <a:pt x="1566" y="8751"/>
                    <a:pt x="1566" y="17600"/>
                  </a:cubicBezTo>
                  <a:cubicBezTo>
                    <a:pt x="1566" y="26449"/>
                    <a:pt x="8771" y="33635"/>
                    <a:pt x="17645" y="33635"/>
                  </a:cubicBez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5" name="Freeform: Shape 244">
              <a:extLst>
                <a:ext uri="{FF2B5EF4-FFF2-40B4-BE49-F238E27FC236}">
                  <a16:creationId xmlns:a16="http://schemas.microsoft.com/office/drawing/2014/main" id="{900C02F0-BACB-4C52-AA49-A0EEB2D92358}"/>
                </a:ext>
              </a:extLst>
            </p:cNvPr>
            <p:cNvSpPr/>
            <p:nvPr/>
          </p:nvSpPr>
          <p:spPr>
            <a:xfrm>
              <a:off x="1132380" y="4268170"/>
              <a:ext cx="26018" cy="26018"/>
            </a:xfrm>
            <a:custGeom>
              <a:avLst/>
              <a:gdLst>
                <a:gd name="connsiteX0" fmla="*/ 23561 w 44994"/>
                <a:gd name="connsiteY0" fmla="*/ 45434 h 44994"/>
                <a:gd name="connsiteX1" fmla="*/ 45557 w 44994"/>
                <a:gd name="connsiteY1" fmla="*/ 23500 h 44994"/>
                <a:gd name="connsiteX2" fmla="*/ 23561 w 44994"/>
                <a:gd name="connsiteY2" fmla="*/ 1566 h 44994"/>
                <a:gd name="connsiteX3" fmla="*/ 1566 w 44994"/>
                <a:gd name="connsiteY3" fmla="*/ 23500 h 44994"/>
                <a:gd name="connsiteX4" fmla="*/ 23561 w 44994"/>
                <a:gd name="connsiteY4" fmla="*/ 45434 h 44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4" h="44994">
                  <a:moveTo>
                    <a:pt x="23561" y="45434"/>
                  </a:moveTo>
                  <a:cubicBezTo>
                    <a:pt x="35773" y="45434"/>
                    <a:pt x="45557" y="35677"/>
                    <a:pt x="45557" y="23500"/>
                  </a:cubicBezTo>
                  <a:cubicBezTo>
                    <a:pt x="45557" y="11323"/>
                    <a:pt x="35773" y="1566"/>
                    <a:pt x="23561" y="1566"/>
                  </a:cubicBezTo>
                  <a:cubicBezTo>
                    <a:pt x="11350" y="1566"/>
                    <a:pt x="1566" y="11323"/>
                    <a:pt x="1566" y="23500"/>
                  </a:cubicBezTo>
                  <a:cubicBezTo>
                    <a:pt x="1566" y="35677"/>
                    <a:pt x="11350" y="45434"/>
                    <a:pt x="23561" y="45434"/>
                  </a:cubicBezTo>
                  <a:close/>
                </a:path>
              </a:pathLst>
            </a:custGeom>
            <a:solidFill>
              <a:srgbClr val="50E6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6" name="Freeform: Shape 245">
              <a:extLst>
                <a:ext uri="{FF2B5EF4-FFF2-40B4-BE49-F238E27FC236}">
                  <a16:creationId xmlns:a16="http://schemas.microsoft.com/office/drawing/2014/main" id="{603F6CF9-3A6A-4B63-98D1-B105EAC96ADF}"/>
                </a:ext>
              </a:extLst>
            </p:cNvPr>
            <p:cNvSpPr/>
            <p:nvPr/>
          </p:nvSpPr>
          <p:spPr>
            <a:xfrm>
              <a:off x="1132380" y="4208695"/>
              <a:ext cx="26018" cy="26018"/>
            </a:xfrm>
            <a:custGeom>
              <a:avLst/>
              <a:gdLst>
                <a:gd name="connsiteX0" fmla="*/ 23561 w 44994"/>
                <a:gd name="connsiteY0" fmla="*/ 45434 h 44994"/>
                <a:gd name="connsiteX1" fmla="*/ 45557 w 44994"/>
                <a:gd name="connsiteY1" fmla="*/ 23500 h 44994"/>
                <a:gd name="connsiteX2" fmla="*/ 23561 w 44994"/>
                <a:gd name="connsiteY2" fmla="*/ 1566 h 44994"/>
                <a:gd name="connsiteX3" fmla="*/ 1566 w 44994"/>
                <a:gd name="connsiteY3" fmla="*/ 23500 h 44994"/>
                <a:gd name="connsiteX4" fmla="*/ 23561 w 44994"/>
                <a:gd name="connsiteY4" fmla="*/ 45434 h 44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4" h="44994">
                  <a:moveTo>
                    <a:pt x="23561" y="45434"/>
                  </a:moveTo>
                  <a:cubicBezTo>
                    <a:pt x="35773" y="45434"/>
                    <a:pt x="45557" y="35677"/>
                    <a:pt x="45557" y="23500"/>
                  </a:cubicBezTo>
                  <a:cubicBezTo>
                    <a:pt x="45557" y="11323"/>
                    <a:pt x="35773" y="1566"/>
                    <a:pt x="23561" y="1566"/>
                  </a:cubicBezTo>
                  <a:cubicBezTo>
                    <a:pt x="11350" y="1566"/>
                    <a:pt x="1566" y="11323"/>
                    <a:pt x="1566" y="23500"/>
                  </a:cubicBezTo>
                  <a:cubicBezTo>
                    <a:pt x="1566" y="35677"/>
                    <a:pt x="11350" y="45434"/>
                    <a:pt x="23561" y="45434"/>
                  </a:cubicBezTo>
                  <a:close/>
                </a:path>
              </a:pathLst>
            </a:custGeom>
            <a:solidFill>
              <a:srgbClr val="50E6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7" name="Freeform: Shape 246">
              <a:extLst>
                <a:ext uri="{FF2B5EF4-FFF2-40B4-BE49-F238E27FC236}">
                  <a16:creationId xmlns:a16="http://schemas.microsoft.com/office/drawing/2014/main" id="{65D4647D-6660-4914-8DB6-1B72C19FE11A}"/>
                </a:ext>
              </a:extLst>
            </p:cNvPr>
            <p:cNvSpPr/>
            <p:nvPr/>
          </p:nvSpPr>
          <p:spPr>
            <a:xfrm>
              <a:off x="1191368" y="4268170"/>
              <a:ext cx="26018" cy="26018"/>
            </a:xfrm>
            <a:custGeom>
              <a:avLst/>
              <a:gdLst>
                <a:gd name="connsiteX0" fmla="*/ 23561 w 44994"/>
                <a:gd name="connsiteY0" fmla="*/ 45434 h 44994"/>
                <a:gd name="connsiteX1" fmla="*/ 45557 w 44994"/>
                <a:gd name="connsiteY1" fmla="*/ 23500 h 44994"/>
                <a:gd name="connsiteX2" fmla="*/ 23561 w 44994"/>
                <a:gd name="connsiteY2" fmla="*/ 1566 h 44994"/>
                <a:gd name="connsiteX3" fmla="*/ 1566 w 44994"/>
                <a:gd name="connsiteY3" fmla="*/ 23500 h 44994"/>
                <a:gd name="connsiteX4" fmla="*/ 23561 w 44994"/>
                <a:gd name="connsiteY4" fmla="*/ 45434 h 44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94" h="44994">
                  <a:moveTo>
                    <a:pt x="23561" y="45434"/>
                  </a:moveTo>
                  <a:cubicBezTo>
                    <a:pt x="35772" y="45434"/>
                    <a:pt x="45557" y="35677"/>
                    <a:pt x="45557" y="23500"/>
                  </a:cubicBezTo>
                  <a:cubicBezTo>
                    <a:pt x="45557" y="11323"/>
                    <a:pt x="35772" y="1566"/>
                    <a:pt x="23561" y="1566"/>
                  </a:cubicBezTo>
                  <a:cubicBezTo>
                    <a:pt x="11350" y="1566"/>
                    <a:pt x="1566" y="11323"/>
                    <a:pt x="1566" y="23500"/>
                  </a:cubicBezTo>
                  <a:cubicBezTo>
                    <a:pt x="1566" y="35677"/>
                    <a:pt x="11350" y="45434"/>
                    <a:pt x="23561" y="45434"/>
                  </a:cubicBezTo>
                  <a:close/>
                </a:path>
              </a:pathLst>
            </a:custGeom>
            <a:solidFill>
              <a:srgbClr val="50E6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8" name="Freeform: Shape 247">
              <a:extLst>
                <a:ext uri="{FF2B5EF4-FFF2-40B4-BE49-F238E27FC236}">
                  <a16:creationId xmlns:a16="http://schemas.microsoft.com/office/drawing/2014/main" id="{1BCF95B9-54A0-4860-B55F-5F9ADD0FA620}"/>
                </a:ext>
              </a:extLst>
            </p:cNvPr>
            <p:cNvSpPr/>
            <p:nvPr/>
          </p:nvSpPr>
          <p:spPr>
            <a:xfrm>
              <a:off x="1190664" y="4326995"/>
              <a:ext cx="13009" cy="13008"/>
            </a:xfrm>
            <a:custGeom>
              <a:avLst/>
              <a:gdLst>
                <a:gd name="connsiteX0" fmla="*/ 12866 w 22497"/>
                <a:gd name="connsiteY0" fmla="*/ 24105 h 22497"/>
                <a:gd name="connsiteX1" fmla="*/ 24168 w 22497"/>
                <a:gd name="connsiteY1" fmla="*/ 12835 h 22497"/>
                <a:gd name="connsiteX2" fmla="*/ 12866 w 22497"/>
                <a:gd name="connsiteY2" fmla="*/ 1566 h 22497"/>
                <a:gd name="connsiteX3" fmla="*/ 1566 w 22497"/>
                <a:gd name="connsiteY3" fmla="*/ 12835 h 22497"/>
                <a:gd name="connsiteX4" fmla="*/ 12866 w 22497"/>
                <a:gd name="connsiteY4" fmla="*/ 24105 h 2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97" h="22497">
                  <a:moveTo>
                    <a:pt x="12866" y="24105"/>
                  </a:moveTo>
                  <a:cubicBezTo>
                    <a:pt x="19086" y="24105"/>
                    <a:pt x="24168" y="19037"/>
                    <a:pt x="24168" y="12835"/>
                  </a:cubicBezTo>
                  <a:cubicBezTo>
                    <a:pt x="24168" y="6633"/>
                    <a:pt x="19086" y="1566"/>
                    <a:pt x="12866" y="1566"/>
                  </a:cubicBezTo>
                  <a:cubicBezTo>
                    <a:pt x="6647" y="1566"/>
                    <a:pt x="1566" y="6633"/>
                    <a:pt x="1566" y="12835"/>
                  </a:cubicBezTo>
                  <a:cubicBezTo>
                    <a:pt x="1566" y="19037"/>
                    <a:pt x="6647" y="24105"/>
                    <a:pt x="12866" y="24105"/>
                  </a:cubicBez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49" name="Freeform: Shape 248">
              <a:extLst>
                <a:ext uri="{FF2B5EF4-FFF2-40B4-BE49-F238E27FC236}">
                  <a16:creationId xmlns:a16="http://schemas.microsoft.com/office/drawing/2014/main" id="{FD7CE84D-A3D4-4D46-B5B9-B5A8721D414F}"/>
                </a:ext>
              </a:extLst>
            </p:cNvPr>
            <p:cNvSpPr/>
            <p:nvPr/>
          </p:nvSpPr>
          <p:spPr>
            <a:xfrm>
              <a:off x="1085273" y="4326995"/>
              <a:ext cx="13009" cy="13008"/>
            </a:xfrm>
            <a:custGeom>
              <a:avLst/>
              <a:gdLst>
                <a:gd name="connsiteX0" fmla="*/ 12867 w 22497"/>
                <a:gd name="connsiteY0" fmla="*/ 24105 h 22497"/>
                <a:gd name="connsiteX1" fmla="*/ 24168 w 22497"/>
                <a:gd name="connsiteY1" fmla="*/ 12835 h 22497"/>
                <a:gd name="connsiteX2" fmla="*/ 12867 w 22497"/>
                <a:gd name="connsiteY2" fmla="*/ 1566 h 22497"/>
                <a:gd name="connsiteX3" fmla="*/ 1566 w 22497"/>
                <a:gd name="connsiteY3" fmla="*/ 12835 h 22497"/>
                <a:gd name="connsiteX4" fmla="*/ 12867 w 22497"/>
                <a:gd name="connsiteY4" fmla="*/ 24105 h 2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97" h="22497">
                  <a:moveTo>
                    <a:pt x="12867" y="24105"/>
                  </a:moveTo>
                  <a:cubicBezTo>
                    <a:pt x="19086" y="24105"/>
                    <a:pt x="24168" y="19037"/>
                    <a:pt x="24168" y="12835"/>
                  </a:cubicBezTo>
                  <a:cubicBezTo>
                    <a:pt x="24168" y="6633"/>
                    <a:pt x="19086" y="1566"/>
                    <a:pt x="12867" y="1566"/>
                  </a:cubicBezTo>
                  <a:cubicBezTo>
                    <a:pt x="6647" y="1566"/>
                    <a:pt x="1566" y="6633"/>
                    <a:pt x="1566" y="12835"/>
                  </a:cubicBezTo>
                  <a:cubicBezTo>
                    <a:pt x="1566" y="19037"/>
                    <a:pt x="6647" y="24105"/>
                    <a:pt x="12867" y="24105"/>
                  </a:cubicBez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50" name="Freeform: Shape 249">
              <a:extLst>
                <a:ext uri="{FF2B5EF4-FFF2-40B4-BE49-F238E27FC236}">
                  <a16:creationId xmlns:a16="http://schemas.microsoft.com/office/drawing/2014/main" id="{7F2744B0-6F6C-45A7-BBCC-F38D90BC409A}"/>
                </a:ext>
              </a:extLst>
            </p:cNvPr>
            <p:cNvSpPr/>
            <p:nvPr/>
          </p:nvSpPr>
          <p:spPr>
            <a:xfrm>
              <a:off x="1190664" y="4221459"/>
              <a:ext cx="13009" cy="13008"/>
            </a:xfrm>
            <a:custGeom>
              <a:avLst/>
              <a:gdLst>
                <a:gd name="connsiteX0" fmla="*/ 12866 w 22497"/>
                <a:gd name="connsiteY0" fmla="*/ 24105 h 22497"/>
                <a:gd name="connsiteX1" fmla="*/ 24168 w 22497"/>
                <a:gd name="connsiteY1" fmla="*/ 12835 h 22497"/>
                <a:gd name="connsiteX2" fmla="*/ 12866 w 22497"/>
                <a:gd name="connsiteY2" fmla="*/ 1566 h 22497"/>
                <a:gd name="connsiteX3" fmla="*/ 1566 w 22497"/>
                <a:gd name="connsiteY3" fmla="*/ 12835 h 22497"/>
                <a:gd name="connsiteX4" fmla="*/ 12866 w 22497"/>
                <a:gd name="connsiteY4" fmla="*/ 24105 h 2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97" h="22497">
                  <a:moveTo>
                    <a:pt x="12866" y="24105"/>
                  </a:moveTo>
                  <a:cubicBezTo>
                    <a:pt x="19086" y="24105"/>
                    <a:pt x="24168" y="19037"/>
                    <a:pt x="24168" y="12835"/>
                  </a:cubicBezTo>
                  <a:cubicBezTo>
                    <a:pt x="24168" y="6633"/>
                    <a:pt x="19086" y="1566"/>
                    <a:pt x="12866" y="1566"/>
                  </a:cubicBezTo>
                  <a:cubicBezTo>
                    <a:pt x="6647" y="1566"/>
                    <a:pt x="1566" y="6633"/>
                    <a:pt x="1566" y="12835"/>
                  </a:cubicBezTo>
                  <a:cubicBezTo>
                    <a:pt x="1566" y="19113"/>
                    <a:pt x="6647" y="24105"/>
                    <a:pt x="12866" y="24105"/>
                  </a:cubicBez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sp>
          <p:nvSpPr>
            <p:cNvPr id="251" name="Freeform: Shape 250">
              <a:extLst>
                <a:ext uri="{FF2B5EF4-FFF2-40B4-BE49-F238E27FC236}">
                  <a16:creationId xmlns:a16="http://schemas.microsoft.com/office/drawing/2014/main" id="{54D2453A-A35C-40C8-9FA5-784AD9F2F211}"/>
                </a:ext>
              </a:extLst>
            </p:cNvPr>
            <p:cNvSpPr/>
            <p:nvPr/>
          </p:nvSpPr>
          <p:spPr>
            <a:xfrm>
              <a:off x="1085273" y="4221459"/>
              <a:ext cx="13009" cy="13008"/>
            </a:xfrm>
            <a:custGeom>
              <a:avLst/>
              <a:gdLst>
                <a:gd name="connsiteX0" fmla="*/ 12867 w 22497"/>
                <a:gd name="connsiteY0" fmla="*/ 24105 h 22497"/>
                <a:gd name="connsiteX1" fmla="*/ 24168 w 22497"/>
                <a:gd name="connsiteY1" fmla="*/ 12835 h 22497"/>
                <a:gd name="connsiteX2" fmla="*/ 12867 w 22497"/>
                <a:gd name="connsiteY2" fmla="*/ 1566 h 22497"/>
                <a:gd name="connsiteX3" fmla="*/ 1566 w 22497"/>
                <a:gd name="connsiteY3" fmla="*/ 12835 h 22497"/>
                <a:gd name="connsiteX4" fmla="*/ 12867 w 22497"/>
                <a:gd name="connsiteY4" fmla="*/ 24105 h 2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97" h="22497">
                  <a:moveTo>
                    <a:pt x="12867" y="24105"/>
                  </a:moveTo>
                  <a:cubicBezTo>
                    <a:pt x="19086" y="24105"/>
                    <a:pt x="24168" y="19037"/>
                    <a:pt x="24168" y="12835"/>
                  </a:cubicBezTo>
                  <a:cubicBezTo>
                    <a:pt x="24168" y="6633"/>
                    <a:pt x="19086" y="1566"/>
                    <a:pt x="12867" y="1566"/>
                  </a:cubicBezTo>
                  <a:cubicBezTo>
                    <a:pt x="6647" y="1566"/>
                    <a:pt x="1566" y="6633"/>
                    <a:pt x="1566" y="12835"/>
                  </a:cubicBezTo>
                  <a:cubicBezTo>
                    <a:pt x="1566" y="19113"/>
                    <a:pt x="6647" y="24105"/>
                    <a:pt x="12867" y="24105"/>
                  </a:cubicBezTo>
                  <a:close/>
                </a:path>
              </a:pathLst>
            </a:custGeom>
            <a:solidFill>
              <a:srgbClr val="FFFFFF"/>
            </a:solidFill>
            <a:ln w="441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effectLst/>
                <a:uLnTx/>
                <a:uFillTx/>
                <a:latin typeface="Segoe UI"/>
                <a:ea typeface="+mn-ea"/>
                <a:cs typeface="+mn-cs"/>
              </a:endParaRPr>
            </a:p>
          </p:txBody>
        </p:sp>
      </p:grpSp>
      <p:grpSp>
        <p:nvGrpSpPr>
          <p:cNvPr id="8" name="Group 7">
            <a:extLst>
              <a:ext uri="{FF2B5EF4-FFF2-40B4-BE49-F238E27FC236}">
                <a16:creationId xmlns:a16="http://schemas.microsoft.com/office/drawing/2014/main" id="{786C326D-4178-4615-A1F6-C67EAF31A654}"/>
              </a:ext>
              <a:ext uri="{C183D7F6-B498-43B3-948B-1728B52AA6E4}">
                <adec:decorative xmlns:adec="http://schemas.microsoft.com/office/drawing/2017/decorative" val="1"/>
              </a:ext>
            </a:extLst>
          </p:cNvPr>
          <p:cNvGrpSpPr/>
          <p:nvPr/>
        </p:nvGrpSpPr>
        <p:grpSpPr>
          <a:xfrm>
            <a:off x="2969153" y="5692673"/>
            <a:ext cx="829557" cy="369332"/>
            <a:chOff x="1012148" y="4705153"/>
            <a:chExt cx="829557" cy="369332"/>
          </a:xfrm>
        </p:grpSpPr>
        <p:sp>
          <p:nvSpPr>
            <p:cNvPr id="212" name="Rectangle 211">
              <a:extLst>
                <a:ext uri="{FF2B5EF4-FFF2-40B4-BE49-F238E27FC236}">
                  <a16:creationId xmlns:a16="http://schemas.microsoft.com/office/drawing/2014/main" id="{7914CFAE-FCA8-40A4-BB29-0649B0093FFA}"/>
                </a:ext>
              </a:extLst>
            </p:cNvPr>
            <p:cNvSpPr/>
            <p:nvPr/>
          </p:nvSpPr>
          <p:spPr bwMode="auto">
            <a:xfrm>
              <a:off x="1294760" y="4705153"/>
              <a:ext cx="546945" cy="3693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effectLst/>
                  <a:uLnTx/>
                  <a:uFillTx/>
                  <a:latin typeface="Segoe UI"/>
                  <a:ea typeface="Segoe UI" pitchFamily="34" charset="0"/>
                  <a:cs typeface="Segoe UI" pitchFamily="34" charset="0"/>
                </a:rPr>
                <a:t>Social</a:t>
              </a:r>
            </a:p>
          </p:txBody>
        </p:sp>
        <p:pic>
          <p:nvPicPr>
            <p:cNvPr id="252" name="Picture 2" descr="Image result for twitter logo png">
              <a:extLst>
                <a:ext uri="{FF2B5EF4-FFF2-40B4-BE49-F238E27FC236}">
                  <a16:creationId xmlns:a16="http://schemas.microsoft.com/office/drawing/2014/main" id="{37468304-FDCF-4A79-AD7C-067F3CA0372A}"/>
                </a:ext>
              </a:extLst>
            </p:cNvPr>
            <p:cNvPicPr>
              <a:picLocks noChangeAspect="1" noChangeArrowheads="1"/>
            </p:cNvPicPr>
            <p:nvPr/>
          </p:nvPicPr>
          <p:blipFill rotWithShape="1">
            <a:blip r:embed="rId5">
              <a:duotone>
                <a:prstClr val="black"/>
                <a:schemeClr val="tx1">
                  <a:tint val="45000"/>
                  <a:satMod val="400000"/>
                </a:schemeClr>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1012148" y="4756875"/>
              <a:ext cx="265247" cy="2137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E7C7AE71-DB4A-4169-8D69-6A2346F26C12}"/>
              </a:ext>
              <a:ext uri="{C183D7F6-B498-43B3-948B-1728B52AA6E4}">
                <adec:decorative xmlns:adec="http://schemas.microsoft.com/office/drawing/2017/decorative" val="1"/>
              </a:ext>
            </a:extLst>
          </p:cNvPr>
          <p:cNvGrpSpPr/>
          <p:nvPr/>
        </p:nvGrpSpPr>
        <p:grpSpPr>
          <a:xfrm>
            <a:off x="2985594" y="3556266"/>
            <a:ext cx="659227" cy="369332"/>
            <a:chOff x="1028589" y="2937046"/>
            <a:chExt cx="659227" cy="369332"/>
          </a:xfrm>
        </p:grpSpPr>
        <p:sp>
          <p:nvSpPr>
            <p:cNvPr id="209" name="Rectangle 208">
              <a:extLst>
                <a:ext uri="{FF2B5EF4-FFF2-40B4-BE49-F238E27FC236}">
                  <a16:creationId xmlns:a16="http://schemas.microsoft.com/office/drawing/2014/main" id="{97E69A21-F05B-4791-BBFB-63C842730105}"/>
                </a:ext>
              </a:extLst>
            </p:cNvPr>
            <p:cNvSpPr/>
            <p:nvPr/>
          </p:nvSpPr>
          <p:spPr bwMode="auto">
            <a:xfrm>
              <a:off x="1294760" y="2937046"/>
              <a:ext cx="393056" cy="3693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effectLst/>
                  <a:uLnTx/>
                  <a:uFillTx/>
                  <a:latin typeface="Segoe UI"/>
                  <a:ea typeface="Segoe UI" pitchFamily="34" charset="0"/>
                  <a:cs typeface="Segoe UI" pitchFamily="34" charset="0"/>
                </a:rPr>
                <a:t>iOS</a:t>
              </a:r>
            </a:p>
          </p:txBody>
        </p:sp>
        <p:pic>
          <p:nvPicPr>
            <p:cNvPr id="253" name="Picture 4" descr="Image result for apple logo png">
              <a:extLst>
                <a:ext uri="{FF2B5EF4-FFF2-40B4-BE49-F238E27FC236}">
                  <a16:creationId xmlns:a16="http://schemas.microsoft.com/office/drawing/2014/main" id="{E84C2A33-0C35-4F6B-8E1D-587EF6727230}"/>
                </a:ext>
              </a:extLst>
            </p:cNvPr>
            <p:cNvPicPr>
              <a:picLocks noChangeAspect="1" noChangeArrowheads="1"/>
            </p:cNvPicPr>
            <p:nvPr/>
          </p:nvPicPr>
          <p:blipFill>
            <a:blip r:embed="rId7">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589" y="3004546"/>
              <a:ext cx="232365" cy="232365"/>
            </a:xfrm>
            <a:prstGeom prst="rect">
              <a:avLst/>
            </a:prstGeom>
            <a:noFill/>
            <a:extLst>
              <a:ext uri="{909E8E84-426E-40DD-AFC4-6F175D3DCCD1}">
                <a14:hiddenFill xmlns:a14="http://schemas.microsoft.com/office/drawing/2010/main">
                  <a:solidFill>
                    <a:srgbClr val="FFFFFF"/>
                  </a:solidFill>
                </a14:hiddenFill>
              </a:ext>
            </a:extLst>
          </p:spPr>
        </p:pic>
      </p:grpSp>
      <p:sp>
        <p:nvSpPr>
          <p:cNvPr id="355" name="Rectangle 354">
            <a:extLst>
              <a:ext uri="{FF2B5EF4-FFF2-40B4-BE49-F238E27FC236}">
                <a16:creationId xmlns:a16="http://schemas.microsoft.com/office/drawing/2014/main" id="{4C3979CA-FE10-4FBC-888A-E665CBA681D3}"/>
              </a:ext>
              <a:ext uri="{C183D7F6-B498-43B3-948B-1728B52AA6E4}">
                <adec:decorative xmlns:adec="http://schemas.microsoft.com/office/drawing/2017/decorative" val="1"/>
              </a:ext>
            </a:extLst>
          </p:cNvPr>
          <p:cNvSpPr/>
          <p:nvPr/>
        </p:nvSpPr>
        <p:spPr bwMode="auto">
          <a:xfrm>
            <a:off x="4296728" y="2918917"/>
            <a:ext cx="1190632" cy="18926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a:ln>
                  <a:noFill/>
                </a:ln>
                <a:effectLst/>
                <a:uLnTx/>
                <a:uFillTx/>
                <a:latin typeface="Segoe UI"/>
                <a:ea typeface="Segoe UI" pitchFamily="34" charset="0"/>
                <a:cs typeface="Segoe UI" pitchFamily="34" charset="0"/>
              </a:rPr>
              <a:t>GitHub + Azure DevOps</a:t>
            </a:r>
          </a:p>
        </p:txBody>
      </p:sp>
      <p:pic>
        <p:nvPicPr>
          <p:cNvPr id="356" name="Picture 355">
            <a:extLst>
              <a:ext uri="{FF2B5EF4-FFF2-40B4-BE49-F238E27FC236}">
                <a16:creationId xmlns:a16="http://schemas.microsoft.com/office/drawing/2014/main" id="{03296334-3EBF-4B46-8E51-9534CE02DC9F}"/>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946571" y="2572108"/>
            <a:ext cx="268753" cy="268846"/>
          </a:xfrm>
          <a:prstGeom prst="rect">
            <a:avLst/>
          </a:prstGeom>
        </p:spPr>
      </p:pic>
      <p:sp>
        <p:nvSpPr>
          <p:cNvPr id="357" name="Freeform 5">
            <a:extLst>
              <a:ext uri="{FF2B5EF4-FFF2-40B4-BE49-F238E27FC236}">
                <a16:creationId xmlns:a16="http://schemas.microsoft.com/office/drawing/2014/main" id="{384E2361-6883-4EE7-9879-CEBD33D7F4FF}"/>
              </a:ext>
              <a:ext uri="{C183D7F6-B498-43B3-948B-1728B52AA6E4}">
                <adec:decorative xmlns:adec="http://schemas.microsoft.com/office/drawing/2017/decorative" val="1"/>
              </a:ext>
            </a:extLst>
          </p:cNvPr>
          <p:cNvSpPr>
            <a:spLocks/>
          </p:cNvSpPr>
          <p:nvPr/>
        </p:nvSpPr>
        <p:spPr bwMode="auto">
          <a:xfrm>
            <a:off x="4568764" y="2572108"/>
            <a:ext cx="269082" cy="263164"/>
          </a:xfrm>
          <a:custGeom>
            <a:avLst/>
            <a:gdLst>
              <a:gd name="T0" fmla="*/ 594 w 1187"/>
              <a:gd name="T1" fmla="*/ 0 h 1161"/>
              <a:gd name="T2" fmla="*/ 594 w 1187"/>
              <a:gd name="T3" fmla="*/ 0 h 1161"/>
              <a:gd name="T4" fmla="*/ 0 w 1187"/>
              <a:gd name="T5" fmla="*/ 592 h 1161"/>
              <a:gd name="T6" fmla="*/ 406 w 1187"/>
              <a:gd name="T7" fmla="*/ 1155 h 1161"/>
              <a:gd name="T8" fmla="*/ 446 w 1187"/>
              <a:gd name="T9" fmla="*/ 1126 h 1161"/>
              <a:gd name="T10" fmla="*/ 445 w 1187"/>
              <a:gd name="T11" fmla="*/ 1016 h 1161"/>
              <a:gd name="T12" fmla="*/ 246 w 1187"/>
              <a:gd name="T13" fmla="*/ 946 h 1161"/>
              <a:gd name="T14" fmla="*/ 179 w 1187"/>
              <a:gd name="T15" fmla="*/ 859 h 1161"/>
              <a:gd name="T16" fmla="*/ 184 w 1187"/>
              <a:gd name="T17" fmla="*/ 823 h 1161"/>
              <a:gd name="T18" fmla="*/ 274 w 1187"/>
              <a:gd name="T19" fmla="*/ 884 h 1161"/>
              <a:gd name="T20" fmla="*/ 448 w 1187"/>
              <a:gd name="T21" fmla="*/ 934 h 1161"/>
              <a:gd name="T22" fmla="*/ 485 w 1187"/>
              <a:gd name="T23" fmla="*/ 854 h 1161"/>
              <a:gd name="T24" fmla="*/ 215 w 1187"/>
              <a:gd name="T25" fmla="*/ 561 h 1161"/>
              <a:gd name="T26" fmla="*/ 276 w 1187"/>
              <a:gd name="T27" fmla="*/ 402 h 1161"/>
              <a:gd name="T28" fmla="*/ 282 w 1187"/>
              <a:gd name="T29" fmla="*/ 245 h 1161"/>
              <a:gd name="T30" fmla="*/ 445 w 1187"/>
              <a:gd name="T31" fmla="*/ 305 h 1161"/>
              <a:gd name="T32" fmla="*/ 594 w 1187"/>
              <a:gd name="T33" fmla="*/ 285 h 1161"/>
              <a:gd name="T34" fmla="*/ 742 w 1187"/>
              <a:gd name="T35" fmla="*/ 305 h 1161"/>
              <a:gd name="T36" fmla="*/ 906 w 1187"/>
              <a:gd name="T37" fmla="*/ 245 h 1161"/>
              <a:gd name="T38" fmla="*/ 911 w 1187"/>
              <a:gd name="T39" fmla="*/ 402 h 1161"/>
              <a:gd name="T40" fmla="*/ 972 w 1187"/>
              <a:gd name="T41" fmla="*/ 561 h 1161"/>
              <a:gd name="T42" fmla="*/ 701 w 1187"/>
              <a:gd name="T43" fmla="*/ 853 h 1161"/>
              <a:gd name="T44" fmla="*/ 741 w 1187"/>
              <a:gd name="T45" fmla="*/ 963 h 1161"/>
              <a:gd name="T46" fmla="*/ 740 w 1187"/>
              <a:gd name="T47" fmla="*/ 1126 h 1161"/>
              <a:gd name="T48" fmla="*/ 782 w 1187"/>
              <a:gd name="T49" fmla="*/ 1155 h 1161"/>
              <a:gd name="T50" fmla="*/ 1187 w 1187"/>
              <a:gd name="T51" fmla="*/ 592 h 1161"/>
              <a:gd name="T52" fmla="*/ 594 w 1187"/>
              <a:gd name="T53" fmla="*/ 0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7" h="1161">
                <a:moveTo>
                  <a:pt x="594" y="0"/>
                </a:moveTo>
                <a:cubicBezTo>
                  <a:pt x="594" y="0"/>
                  <a:pt x="594" y="0"/>
                  <a:pt x="594" y="0"/>
                </a:cubicBezTo>
                <a:cubicBezTo>
                  <a:pt x="265" y="0"/>
                  <a:pt x="0" y="264"/>
                  <a:pt x="0" y="592"/>
                </a:cubicBezTo>
                <a:cubicBezTo>
                  <a:pt x="0" y="854"/>
                  <a:pt x="170" y="1077"/>
                  <a:pt x="406" y="1155"/>
                </a:cubicBezTo>
                <a:cubicBezTo>
                  <a:pt x="435" y="1161"/>
                  <a:pt x="446" y="1142"/>
                  <a:pt x="446" y="1126"/>
                </a:cubicBezTo>
                <a:cubicBezTo>
                  <a:pt x="446" y="1112"/>
                  <a:pt x="445" y="1066"/>
                  <a:pt x="445" y="1016"/>
                </a:cubicBezTo>
                <a:cubicBezTo>
                  <a:pt x="280" y="1052"/>
                  <a:pt x="246" y="946"/>
                  <a:pt x="246" y="946"/>
                </a:cubicBezTo>
                <a:cubicBezTo>
                  <a:pt x="218" y="877"/>
                  <a:pt x="179" y="859"/>
                  <a:pt x="179" y="859"/>
                </a:cubicBezTo>
                <a:cubicBezTo>
                  <a:pt x="125" y="822"/>
                  <a:pt x="184" y="823"/>
                  <a:pt x="184" y="823"/>
                </a:cubicBezTo>
                <a:cubicBezTo>
                  <a:pt x="243" y="827"/>
                  <a:pt x="274" y="884"/>
                  <a:pt x="274" y="884"/>
                </a:cubicBezTo>
                <a:cubicBezTo>
                  <a:pt x="327" y="975"/>
                  <a:pt x="414" y="948"/>
                  <a:pt x="448" y="934"/>
                </a:cubicBezTo>
                <a:cubicBezTo>
                  <a:pt x="453" y="895"/>
                  <a:pt x="468" y="869"/>
                  <a:pt x="485" y="854"/>
                </a:cubicBezTo>
                <a:cubicBezTo>
                  <a:pt x="353" y="839"/>
                  <a:pt x="215" y="789"/>
                  <a:pt x="215" y="561"/>
                </a:cubicBezTo>
                <a:cubicBezTo>
                  <a:pt x="215" y="496"/>
                  <a:pt x="237" y="443"/>
                  <a:pt x="276" y="402"/>
                </a:cubicBezTo>
                <a:cubicBezTo>
                  <a:pt x="269" y="387"/>
                  <a:pt x="249" y="327"/>
                  <a:pt x="282" y="245"/>
                </a:cubicBezTo>
                <a:cubicBezTo>
                  <a:pt x="282" y="245"/>
                  <a:pt x="331" y="229"/>
                  <a:pt x="445" y="305"/>
                </a:cubicBezTo>
                <a:cubicBezTo>
                  <a:pt x="492" y="293"/>
                  <a:pt x="543" y="286"/>
                  <a:pt x="594" y="285"/>
                </a:cubicBezTo>
                <a:cubicBezTo>
                  <a:pt x="644" y="286"/>
                  <a:pt x="695" y="293"/>
                  <a:pt x="742" y="305"/>
                </a:cubicBezTo>
                <a:cubicBezTo>
                  <a:pt x="855" y="229"/>
                  <a:pt x="906" y="245"/>
                  <a:pt x="906" y="245"/>
                </a:cubicBezTo>
                <a:cubicBezTo>
                  <a:pt x="937" y="327"/>
                  <a:pt x="917" y="387"/>
                  <a:pt x="911" y="402"/>
                </a:cubicBezTo>
                <a:cubicBezTo>
                  <a:pt x="949" y="443"/>
                  <a:pt x="972" y="496"/>
                  <a:pt x="972" y="561"/>
                </a:cubicBezTo>
                <a:cubicBezTo>
                  <a:pt x="972" y="789"/>
                  <a:pt x="833" y="839"/>
                  <a:pt x="701" y="853"/>
                </a:cubicBezTo>
                <a:cubicBezTo>
                  <a:pt x="723" y="872"/>
                  <a:pt x="741" y="908"/>
                  <a:pt x="741" y="963"/>
                </a:cubicBezTo>
                <a:cubicBezTo>
                  <a:pt x="741" y="1043"/>
                  <a:pt x="740" y="1107"/>
                  <a:pt x="740" y="1126"/>
                </a:cubicBezTo>
                <a:cubicBezTo>
                  <a:pt x="740" y="1142"/>
                  <a:pt x="751" y="1161"/>
                  <a:pt x="782" y="1155"/>
                </a:cubicBezTo>
                <a:cubicBezTo>
                  <a:pt x="1017" y="1076"/>
                  <a:pt x="1187" y="854"/>
                  <a:pt x="1187" y="592"/>
                </a:cubicBezTo>
                <a:cubicBezTo>
                  <a:pt x="1187" y="264"/>
                  <a:pt x="921" y="0"/>
                  <a:pt x="594" y="0"/>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effectLst/>
              <a:uLnTx/>
              <a:uFillTx/>
              <a:latin typeface="Segoe UI"/>
              <a:ea typeface="+mn-ea"/>
              <a:cs typeface="+mn-cs"/>
            </a:endParaRPr>
          </a:p>
        </p:txBody>
      </p:sp>
      <p:pic>
        <p:nvPicPr>
          <p:cNvPr id="374" name="Graphic 373">
            <a:extLst>
              <a:ext uri="{FF2B5EF4-FFF2-40B4-BE49-F238E27FC236}">
                <a16:creationId xmlns:a16="http://schemas.microsoft.com/office/drawing/2014/main" id="{CB6BDC02-1587-4C26-9058-B97D8F37A18B}"/>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446938" y="3835622"/>
            <a:ext cx="548640" cy="498757"/>
          </a:xfrm>
          <a:prstGeom prst="rect">
            <a:avLst/>
          </a:prstGeom>
        </p:spPr>
      </p:pic>
      <p:sp>
        <p:nvSpPr>
          <p:cNvPr id="370" name="Rectangle 369">
            <a:extLst>
              <a:ext uri="{FF2B5EF4-FFF2-40B4-BE49-F238E27FC236}">
                <a16:creationId xmlns:a16="http://schemas.microsoft.com/office/drawing/2014/main" id="{2307EA70-0E73-4962-B135-DBB409B53C5F}"/>
              </a:ext>
              <a:ext uri="{C183D7F6-B498-43B3-948B-1728B52AA6E4}">
                <adec:decorative xmlns:adec="http://schemas.microsoft.com/office/drawing/2017/decorative" val="1"/>
              </a:ext>
            </a:extLst>
          </p:cNvPr>
          <p:cNvSpPr/>
          <p:nvPr/>
        </p:nvSpPr>
        <p:spPr bwMode="auto">
          <a:xfrm>
            <a:off x="7462117" y="4383087"/>
            <a:ext cx="548640" cy="18288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effectLst/>
                <a:uLnTx/>
                <a:uFillTx/>
                <a:latin typeface="Segoe UI"/>
                <a:ea typeface="Segoe UI" pitchFamily="34" charset="0"/>
                <a:cs typeface="Segoe UI" pitchFamily="34" charset="0"/>
              </a:rPr>
              <a:t>Azure Cosmos DB</a:t>
            </a:r>
          </a:p>
        </p:txBody>
      </p:sp>
      <p:sp>
        <p:nvSpPr>
          <p:cNvPr id="371" name="Rectangle 370">
            <a:extLst>
              <a:ext uri="{FF2B5EF4-FFF2-40B4-BE49-F238E27FC236}">
                <a16:creationId xmlns:a16="http://schemas.microsoft.com/office/drawing/2014/main" id="{EE634DF9-4B4A-41B9-A25D-5C183837AD65}"/>
              </a:ext>
              <a:ext uri="{C183D7F6-B498-43B3-948B-1728B52AA6E4}">
                <adec:decorative xmlns:adec="http://schemas.microsoft.com/office/drawing/2017/decorative" val="1"/>
              </a:ext>
            </a:extLst>
          </p:cNvPr>
          <p:cNvSpPr/>
          <p:nvPr/>
        </p:nvSpPr>
        <p:spPr bwMode="auto">
          <a:xfrm>
            <a:off x="6341427" y="5013260"/>
            <a:ext cx="548640" cy="18288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effectLst/>
                <a:uLnTx/>
                <a:uFillTx/>
                <a:latin typeface="Segoe UI"/>
                <a:ea typeface="Segoe UI" pitchFamily="34" charset="0"/>
                <a:cs typeface="Segoe UI" pitchFamily="34" charset="0"/>
              </a:rPr>
              <a:t>Azure Functions</a:t>
            </a:r>
          </a:p>
        </p:txBody>
      </p:sp>
      <p:sp>
        <p:nvSpPr>
          <p:cNvPr id="372" name="Rectangle 371">
            <a:extLst>
              <a:ext uri="{FF2B5EF4-FFF2-40B4-BE49-F238E27FC236}">
                <a16:creationId xmlns:a16="http://schemas.microsoft.com/office/drawing/2014/main" id="{66FAE902-6C62-4BEC-A76E-3AB31ED85570}"/>
              </a:ext>
              <a:ext uri="{C183D7F6-B498-43B3-948B-1728B52AA6E4}">
                <adec:decorative xmlns:adec="http://schemas.microsoft.com/office/drawing/2017/decorative" val="1"/>
              </a:ext>
            </a:extLst>
          </p:cNvPr>
          <p:cNvSpPr/>
          <p:nvPr/>
        </p:nvSpPr>
        <p:spPr bwMode="auto">
          <a:xfrm>
            <a:off x="7462117" y="5561515"/>
            <a:ext cx="548640" cy="18288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effectLst/>
                <a:uLnTx/>
                <a:uFillTx/>
                <a:latin typeface="Segoe UI"/>
                <a:ea typeface="Segoe UI" pitchFamily="34" charset="0"/>
                <a:cs typeface="Segoe UI" pitchFamily="34" charset="0"/>
              </a:rPr>
              <a:t>Table Storage</a:t>
            </a:r>
          </a:p>
        </p:txBody>
      </p:sp>
      <p:pic>
        <p:nvPicPr>
          <p:cNvPr id="148" name="Functions" descr="Functions">
            <a:extLst>
              <a:ext uri="{FF2B5EF4-FFF2-40B4-BE49-F238E27FC236}">
                <a16:creationId xmlns:a16="http://schemas.microsoft.com/office/drawing/2014/main" id="{9BC3E3EE-1E96-492E-844B-80A8BBC68D0E}"/>
              </a:ext>
            </a:extLst>
          </p:cNvPr>
          <p:cNvPicPr>
            <a:picLocks noChangeAspect="1"/>
          </p:cNvPicPr>
          <p:nvPr/>
        </p:nvPicPr>
        <p:blipFill>
          <a:blip r:embed="rId12"/>
          <a:stretch>
            <a:fillRect/>
          </a:stretch>
        </p:blipFill>
        <p:spPr>
          <a:xfrm>
            <a:off x="6299535" y="4489839"/>
            <a:ext cx="548639" cy="499828"/>
          </a:xfrm>
          <a:prstGeom prst="rect">
            <a:avLst/>
          </a:prstGeom>
        </p:spPr>
      </p:pic>
      <p:cxnSp>
        <p:nvCxnSpPr>
          <p:cNvPr id="9" name="Connector: Elbow 8">
            <a:extLst>
              <a:ext uri="{FF2B5EF4-FFF2-40B4-BE49-F238E27FC236}">
                <a16:creationId xmlns:a16="http://schemas.microsoft.com/office/drawing/2014/main" id="{A678BDB4-7C33-43B9-90AC-4509B25C81D9}"/>
              </a:ext>
            </a:extLst>
          </p:cNvPr>
          <p:cNvCxnSpPr>
            <a:cxnSpLocks/>
          </p:cNvCxnSpPr>
          <p:nvPr/>
        </p:nvCxnSpPr>
        <p:spPr>
          <a:xfrm rot="10800000" flipV="1">
            <a:off x="3305738" y="3003080"/>
            <a:ext cx="731520" cy="274320"/>
          </a:xfrm>
          <a:prstGeom prst="bentConnector2">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40935740-667C-4662-BA5B-9F4325DCA2D8}"/>
              </a:ext>
            </a:extLst>
          </p:cNvPr>
          <p:cNvCxnSpPr>
            <a:cxnSpLocks/>
          </p:cNvCxnSpPr>
          <p:nvPr/>
        </p:nvCxnSpPr>
        <p:spPr>
          <a:xfrm rot="10800000" flipH="1" flipV="1">
            <a:off x="5764219" y="3003080"/>
            <a:ext cx="731520" cy="274320"/>
          </a:xfrm>
          <a:prstGeom prst="bentConnector2">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733E353-406F-D548-8D0E-ECA2FA33AA64}"/>
              </a:ext>
            </a:extLst>
          </p:cNvPr>
          <p:cNvPicPr>
            <a:picLocks noChangeAspect="1"/>
          </p:cNvPicPr>
          <p:nvPr/>
        </p:nvPicPr>
        <p:blipFill>
          <a:blip r:embed="rId13"/>
          <a:stretch>
            <a:fillRect/>
          </a:stretch>
        </p:blipFill>
        <p:spPr>
          <a:xfrm>
            <a:off x="7394866" y="4980436"/>
            <a:ext cx="652784" cy="498757"/>
          </a:xfrm>
          <a:prstGeom prst="rect">
            <a:avLst/>
          </a:prstGeom>
        </p:spPr>
      </p:pic>
      <p:pic>
        <p:nvPicPr>
          <p:cNvPr id="42" name="API Management" descr="API Management">
            <a:extLst>
              <a:ext uri="{FF2B5EF4-FFF2-40B4-BE49-F238E27FC236}">
                <a16:creationId xmlns:a16="http://schemas.microsoft.com/office/drawing/2014/main" id="{DA08E00F-E8C1-F74B-9503-D3A87EAC996C}"/>
              </a:ext>
            </a:extLst>
          </p:cNvPr>
          <p:cNvPicPr>
            <a:picLocks noChangeAspect="1"/>
          </p:cNvPicPr>
          <p:nvPr/>
        </p:nvPicPr>
        <p:blipFill>
          <a:blip r:embed="rId14"/>
          <a:stretch>
            <a:fillRect/>
          </a:stretch>
        </p:blipFill>
        <p:spPr>
          <a:xfrm>
            <a:off x="5230355" y="4547808"/>
            <a:ext cx="461398" cy="383890"/>
          </a:xfrm>
          <a:prstGeom prst="rect">
            <a:avLst/>
          </a:prstGeom>
        </p:spPr>
      </p:pic>
      <p:sp>
        <p:nvSpPr>
          <p:cNvPr id="43" name="Title 1">
            <a:extLst>
              <a:ext uri="{FF2B5EF4-FFF2-40B4-BE49-F238E27FC236}">
                <a16:creationId xmlns:a16="http://schemas.microsoft.com/office/drawing/2014/main" id="{D8FAA7BA-39C0-8A45-B3E2-916275FDA9D0}"/>
              </a:ext>
            </a:extLst>
          </p:cNvPr>
          <p:cNvSpPr txBox="1">
            <a:spLocks/>
          </p:cNvSpPr>
          <p:nvPr/>
        </p:nvSpPr>
        <p:spPr>
          <a:xfrm>
            <a:off x="4666425" y="5011924"/>
            <a:ext cx="1384372" cy="16158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50" b="0" i="0" u="none" strike="noStrike" kern="1200" cap="none" spc="0" normalizeH="0" baseline="0" noProof="0" dirty="0">
                <a:ln w="3175">
                  <a:noFill/>
                </a:ln>
                <a:effectLst/>
                <a:uLnTx/>
                <a:uFillTx/>
                <a:latin typeface="Segoe UI"/>
                <a:ea typeface="+mn-ea"/>
                <a:cs typeface="Segoe UI Semilight" panose="020B0402040204020203" pitchFamily="34" charset="0"/>
              </a:rPr>
              <a:t>API Management</a:t>
            </a:r>
          </a:p>
        </p:txBody>
      </p:sp>
      <p:sp>
        <p:nvSpPr>
          <p:cNvPr id="44" name="Rectangle 43">
            <a:extLst>
              <a:ext uri="{FF2B5EF4-FFF2-40B4-BE49-F238E27FC236}">
                <a16:creationId xmlns:a16="http://schemas.microsoft.com/office/drawing/2014/main" id="{42118B61-B505-DC42-A862-B2A349E255D2}"/>
              </a:ext>
            </a:extLst>
          </p:cNvPr>
          <p:cNvSpPr/>
          <p:nvPr/>
        </p:nvSpPr>
        <p:spPr bwMode="auto">
          <a:xfrm>
            <a:off x="4419072" y="3524805"/>
            <a:ext cx="3974220" cy="2514442"/>
          </a:xfrm>
          <a:prstGeom prst="rect">
            <a:avLst/>
          </a:prstGeom>
          <a:noFill/>
          <a:ln w="158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8647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42" presetClass="path" presetSubtype="0" decel="100000" fill="hold" grpId="1" nodeType="withEffect">
                                  <p:stCondLst>
                                    <p:cond delay="0"/>
                                  </p:stCondLst>
                                  <p:childTnLst>
                                    <p:animMotion origin="layout" path="M 0 4.81481E-6 L 0 0.03541 " pathEditMode="relative" rAng="0" ptsTypes="AA">
                                      <p:cBhvr>
                                        <p:cTn id="9" dur="500" spd="-100000" fill="hold"/>
                                        <p:tgtEl>
                                          <p:spTgt spid="146"/>
                                        </p:tgtEl>
                                        <p:attrNameLst>
                                          <p:attrName>ppt_x</p:attrName>
                                          <p:attrName>ppt_y</p:attrName>
                                        </p:attrNameLst>
                                      </p:cBhvr>
                                      <p:rCtr x="0" y="1759"/>
                                    </p:animMotion>
                                  </p:childTnLst>
                                </p:cTn>
                              </p:par>
                              <p:par>
                                <p:cTn id="10" presetID="10" presetClass="entr" presetSubtype="0" fill="hold" grpId="0" nodeType="withEffect">
                                  <p:stCondLst>
                                    <p:cond delay="10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500"/>
                                        <p:tgtEl>
                                          <p:spTgt spid="147"/>
                                        </p:tgtEl>
                                      </p:cBhvr>
                                    </p:animEffect>
                                  </p:childTnLst>
                                </p:cTn>
                              </p:par>
                              <p:par>
                                <p:cTn id="13" presetID="42" presetClass="path" presetSubtype="0" decel="100000" fill="hold" grpId="1" nodeType="withEffect">
                                  <p:stCondLst>
                                    <p:cond delay="100"/>
                                  </p:stCondLst>
                                  <p:childTnLst>
                                    <p:animMotion origin="layout" path="M -2.08333E-7 2.22222E-6 L -2.08333E-7 0.03541 " pathEditMode="relative" rAng="0" ptsTypes="AA">
                                      <p:cBhvr>
                                        <p:cTn id="14" dur="500" spd="-100000" fill="hold"/>
                                        <p:tgtEl>
                                          <p:spTgt spid="147"/>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6" grpId="1"/>
      <p:bldP spid="147" grpId="0"/>
      <p:bldP spid="14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5BC17A94-62F5-4FAC-A645-E5A9FED2AB90}"/>
              </a:ext>
            </a:extLst>
          </p:cNvPr>
          <p:cNvSpPr txBox="1">
            <a:spLocks/>
          </p:cNvSpPr>
          <p:nvPr/>
        </p:nvSpPr>
        <p:spPr>
          <a:xfrm>
            <a:off x="2966655" y="1084705"/>
            <a:ext cx="6258701" cy="458342"/>
          </a:xfrm>
          <a:prstGeom prst="rect">
            <a:avLst/>
          </a:prstGeom>
        </p:spPr>
        <p:txBody>
          <a:bodyPr vert="horz" wrap="none" lIns="0" tIns="0" rIns="0" bIns="0" rtlCol="0" anchor="t">
            <a:no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50" normalizeH="0" baseline="0" noProof="0">
                <a:ln w="3175">
                  <a:noFill/>
                </a:ln>
                <a:effectLst/>
                <a:uLnTx/>
                <a:uFillTx/>
                <a:latin typeface="Segoe UI Semibold"/>
                <a:ea typeface="+mn-ea"/>
              </a:rPr>
              <a:t>Modern application pattern</a:t>
            </a:r>
            <a:endParaRPr kumimoji="0" lang="en-US" sz="2800" b="0" i="0" u="none" strike="noStrike" kern="1200" cap="none" spc="-50" normalizeH="0" baseline="0" noProof="0">
              <a:ln w="3175">
                <a:noFill/>
              </a:ln>
              <a:effectLst/>
              <a:uLnTx/>
              <a:uFillTx/>
              <a:latin typeface="Segoe UI Semilight" panose="020B0402040204020203" pitchFamily="34" charset="0"/>
              <a:ea typeface="+mn-ea"/>
              <a:cs typeface="Segoe UI Semilight" panose="020B0402040204020203" pitchFamily="34" charset="0"/>
            </a:endParaRPr>
          </a:p>
        </p:txBody>
      </p:sp>
      <p:sp>
        <p:nvSpPr>
          <p:cNvPr id="3" name="Title 1">
            <a:extLst>
              <a:ext uri="{FF2B5EF4-FFF2-40B4-BE49-F238E27FC236}">
                <a16:creationId xmlns:a16="http://schemas.microsoft.com/office/drawing/2014/main" id="{772CDB51-1D6B-4B5B-9700-5366262766D2}"/>
              </a:ext>
            </a:extLst>
          </p:cNvPr>
          <p:cNvSpPr txBox="1">
            <a:spLocks/>
          </p:cNvSpPr>
          <p:nvPr/>
        </p:nvSpPr>
        <p:spPr>
          <a:xfrm>
            <a:off x="4538330" y="1837446"/>
            <a:ext cx="3115341" cy="307777"/>
          </a:xfrm>
          <a:prstGeom prst="rect">
            <a:avLst/>
          </a:prstGeom>
        </p:spPr>
        <p:txBody>
          <a:bodyPr vert="horz" wrap="non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w="3175">
                  <a:noFill/>
                </a:ln>
                <a:effectLst/>
                <a:uLnTx/>
                <a:uFillTx/>
                <a:latin typeface="Segoe UI"/>
                <a:ea typeface="+mn-ea"/>
                <a:cs typeface="Segoe UI Semilight" panose="020B0402040204020203" pitchFamily="34" charset="0"/>
              </a:rPr>
              <a:t>Serverless event processing</a:t>
            </a:r>
          </a:p>
        </p:txBody>
      </p:sp>
      <p:grpSp>
        <p:nvGrpSpPr>
          <p:cNvPr id="4" name="Group 3" descr="diagram ">
            <a:extLst>
              <a:ext uri="{FF2B5EF4-FFF2-40B4-BE49-F238E27FC236}">
                <a16:creationId xmlns:a16="http://schemas.microsoft.com/office/drawing/2014/main" id="{81711EB6-D076-47D4-930C-AB7434822B08}"/>
              </a:ext>
            </a:extLst>
          </p:cNvPr>
          <p:cNvGrpSpPr/>
          <p:nvPr/>
        </p:nvGrpSpPr>
        <p:grpSpPr>
          <a:xfrm>
            <a:off x="2712600" y="2762554"/>
            <a:ext cx="6766801" cy="2514442"/>
            <a:chOff x="2712600" y="2762554"/>
            <a:chExt cx="6766801" cy="2514442"/>
          </a:xfrm>
        </p:grpSpPr>
        <p:sp>
          <p:nvSpPr>
            <p:cNvPr id="7" name="Rectangle 6">
              <a:extLst>
                <a:ext uri="{FF2B5EF4-FFF2-40B4-BE49-F238E27FC236}">
                  <a16:creationId xmlns:a16="http://schemas.microsoft.com/office/drawing/2014/main" id="{16B212AB-F3E4-4D51-AD78-F4BDD980FB54}"/>
                </a:ext>
              </a:extLst>
            </p:cNvPr>
            <p:cNvSpPr/>
            <p:nvPr/>
          </p:nvSpPr>
          <p:spPr bwMode="auto">
            <a:xfrm>
              <a:off x="4335484" y="2762554"/>
              <a:ext cx="3974220" cy="2514442"/>
            </a:xfrm>
            <a:prstGeom prst="rect">
              <a:avLst/>
            </a:prstGeom>
            <a:noFill/>
            <a:ln w="158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pic>
          <p:nvPicPr>
            <p:cNvPr id="8" name="Cosmos DB (dark theme)" descr="Cosmos DB&#10;(dark theme)">
              <a:extLst>
                <a:ext uri="{FF2B5EF4-FFF2-40B4-BE49-F238E27FC236}">
                  <a16:creationId xmlns:a16="http://schemas.microsoft.com/office/drawing/2014/main" id="{AA1FB4EE-4371-4D81-979C-79B984B595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6827" y="3094498"/>
              <a:ext cx="438054" cy="398230"/>
            </a:xfrm>
            <a:prstGeom prst="rect">
              <a:avLst/>
            </a:prstGeom>
          </p:spPr>
        </p:pic>
        <p:pic>
          <p:nvPicPr>
            <p:cNvPr id="10" name="Monitor" descr="Monitor">
              <a:extLst>
                <a:ext uri="{FF2B5EF4-FFF2-40B4-BE49-F238E27FC236}">
                  <a16:creationId xmlns:a16="http://schemas.microsoft.com/office/drawing/2014/main" id="{30AE8982-760B-4CDF-B52D-6BBF23E899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25430" y="4532375"/>
              <a:ext cx="394264" cy="394264"/>
            </a:xfrm>
            <a:prstGeom prst="rect">
              <a:avLst/>
            </a:prstGeom>
          </p:spPr>
        </p:pic>
        <p:sp>
          <p:nvSpPr>
            <p:cNvPr id="12" name="Title 1">
              <a:extLst>
                <a:ext uri="{FF2B5EF4-FFF2-40B4-BE49-F238E27FC236}">
                  <a16:creationId xmlns:a16="http://schemas.microsoft.com/office/drawing/2014/main" id="{4252968B-5E80-432D-BC9B-E49A7550A2BE}"/>
                </a:ext>
              </a:extLst>
            </p:cNvPr>
            <p:cNvSpPr txBox="1">
              <a:spLocks/>
            </p:cNvSpPr>
            <p:nvPr/>
          </p:nvSpPr>
          <p:spPr>
            <a:xfrm>
              <a:off x="7169015" y="3567334"/>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Cosmos DB</a:t>
              </a:r>
            </a:p>
          </p:txBody>
        </p:sp>
        <p:sp>
          <p:nvSpPr>
            <p:cNvPr id="13" name="Title 1">
              <a:extLst>
                <a:ext uri="{FF2B5EF4-FFF2-40B4-BE49-F238E27FC236}">
                  <a16:creationId xmlns:a16="http://schemas.microsoft.com/office/drawing/2014/main" id="{87B8DC40-5753-48DD-8CE5-928B7B8B5C7A}"/>
                </a:ext>
              </a:extLst>
            </p:cNvPr>
            <p:cNvSpPr txBox="1">
              <a:spLocks/>
            </p:cNvSpPr>
            <p:nvPr/>
          </p:nvSpPr>
          <p:spPr>
            <a:xfrm>
              <a:off x="8565723" y="4957012"/>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Monitor</a:t>
              </a:r>
            </a:p>
          </p:txBody>
        </p:sp>
        <p:sp>
          <p:nvSpPr>
            <p:cNvPr id="14" name="Title 1">
              <a:extLst>
                <a:ext uri="{FF2B5EF4-FFF2-40B4-BE49-F238E27FC236}">
                  <a16:creationId xmlns:a16="http://schemas.microsoft.com/office/drawing/2014/main" id="{18F22335-08C4-4CAB-B806-33DACA022ED5}"/>
                </a:ext>
              </a:extLst>
            </p:cNvPr>
            <p:cNvSpPr txBox="1">
              <a:spLocks/>
            </p:cNvSpPr>
            <p:nvPr/>
          </p:nvSpPr>
          <p:spPr>
            <a:xfrm>
              <a:off x="8653836" y="4227239"/>
              <a:ext cx="737452" cy="24622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End-to-end </a:t>
              </a:r>
              <a:b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b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monitoring</a:t>
              </a:r>
            </a:p>
          </p:txBody>
        </p:sp>
        <p:pic>
          <p:nvPicPr>
            <p:cNvPr id="16" name="Functions" descr="Functions">
              <a:extLst>
                <a:ext uri="{FF2B5EF4-FFF2-40B4-BE49-F238E27FC236}">
                  <a16:creationId xmlns:a16="http://schemas.microsoft.com/office/drawing/2014/main" id="{A02B3C3C-D76E-4408-924A-EBF1230AD6B8}"/>
                </a:ext>
              </a:extLst>
            </p:cNvPr>
            <p:cNvPicPr>
              <a:picLocks noChangeAspect="1"/>
            </p:cNvPicPr>
            <p:nvPr/>
          </p:nvPicPr>
          <p:blipFill>
            <a:blip r:embed="rId7"/>
            <a:stretch>
              <a:fillRect/>
            </a:stretch>
          </p:blipFill>
          <p:spPr>
            <a:xfrm>
              <a:off x="6104031" y="3101105"/>
              <a:ext cx="422618" cy="385016"/>
            </a:xfrm>
            <a:prstGeom prst="rect">
              <a:avLst/>
            </a:prstGeom>
          </p:spPr>
        </p:pic>
        <p:cxnSp>
          <p:nvCxnSpPr>
            <p:cNvPr id="17" name="Straight Arrow Connector 16">
              <a:extLst>
                <a:ext uri="{FF2B5EF4-FFF2-40B4-BE49-F238E27FC236}">
                  <a16:creationId xmlns:a16="http://schemas.microsoft.com/office/drawing/2014/main" id="{48C2EE27-4412-402E-925E-7B21FB5A7AFE}"/>
                </a:ext>
              </a:extLst>
            </p:cNvPr>
            <p:cNvCxnSpPr>
              <a:cxnSpLocks/>
            </p:cNvCxnSpPr>
            <p:nvPr/>
          </p:nvCxnSpPr>
          <p:spPr>
            <a:xfrm>
              <a:off x="6698824" y="3293613"/>
              <a:ext cx="548640" cy="0"/>
            </a:xfrm>
            <a:prstGeom prst="straightConnector1">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A5C72137-2D6D-4443-AEF7-DE3BC7575295}"/>
                </a:ext>
              </a:extLst>
            </p:cNvPr>
            <p:cNvSpPr txBox="1">
              <a:spLocks/>
            </p:cNvSpPr>
            <p:nvPr/>
          </p:nvSpPr>
          <p:spPr>
            <a:xfrm>
              <a:off x="5609276" y="3567334"/>
              <a:ext cx="1384372"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Function App </a:t>
              </a:r>
            </a:p>
          </p:txBody>
        </p:sp>
        <p:pic>
          <p:nvPicPr>
            <p:cNvPr id="20" name="Azure DevOps 1" descr="Azure DevOps">
              <a:extLst>
                <a:ext uri="{FF2B5EF4-FFF2-40B4-BE49-F238E27FC236}">
                  <a16:creationId xmlns:a16="http://schemas.microsoft.com/office/drawing/2014/main" id="{F00685CD-1440-4204-95C2-7846FC234BC0}"/>
                </a:ext>
              </a:extLst>
            </p:cNvPr>
            <p:cNvPicPr>
              <a:picLocks noChangeAspect="1"/>
            </p:cNvPicPr>
            <p:nvPr/>
          </p:nvPicPr>
          <p:blipFill>
            <a:blip r:embed="rId8"/>
            <a:stretch>
              <a:fillRect/>
            </a:stretch>
          </p:blipFill>
          <p:spPr>
            <a:xfrm>
              <a:off x="8832954" y="3103940"/>
              <a:ext cx="379216" cy="379346"/>
            </a:xfrm>
            <a:prstGeom prst="rect">
              <a:avLst/>
            </a:prstGeom>
          </p:spPr>
        </p:pic>
        <p:sp>
          <p:nvSpPr>
            <p:cNvPr id="21" name="Title 1">
              <a:extLst>
                <a:ext uri="{FF2B5EF4-FFF2-40B4-BE49-F238E27FC236}">
                  <a16:creationId xmlns:a16="http://schemas.microsoft.com/office/drawing/2014/main" id="{4BA4DDA8-0512-4B23-9AF8-55F54E5D2317}"/>
                </a:ext>
              </a:extLst>
            </p:cNvPr>
            <p:cNvSpPr txBox="1">
              <a:spLocks/>
            </p:cNvSpPr>
            <p:nvPr/>
          </p:nvSpPr>
          <p:spPr>
            <a:xfrm>
              <a:off x="8565723" y="3567334"/>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Azure Pipelines</a:t>
              </a:r>
            </a:p>
          </p:txBody>
        </p:sp>
        <p:sp>
          <p:nvSpPr>
            <p:cNvPr id="22" name="Title 1">
              <a:extLst>
                <a:ext uri="{FF2B5EF4-FFF2-40B4-BE49-F238E27FC236}">
                  <a16:creationId xmlns:a16="http://schemas.microsoft.com/office/drawing/2014/main" id="{9502DC78-F39F-4185-B078-058C20B391F7}"/>
                </a:ext>
              </a:extLst>
            </p:cNvPr>
            <p:cNvSpPr txBox="1">
              <a:spLocks/>
            </p:cNvSpPr>
            <p:nvPr/>
          </p:nvSpPr>
          <p:spPr>
            <a:xfrm>
              <a:off x="8653836" y="2883946"/>
              <a:ext cx="737452" cy="12311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CI/CD</a:t>
              </a:r>
            </a:p>
          </p:txBody>
        </p:sp>
        <p:sp>
          <p:nvSpPr>
            <p:cNvPr id="23" name="Title 1">
              <a:extLst>
                <a:ext uri="{FF2B5EF4-FFF2-40B4-BE49-F238E27FC236}">
                  <a16:creationId xmlns:a16="http://schemas.microsoft.com/office/drawing/2014/main" id="{9C7ECAC5-C2B6-4592-8AA7-87B8925A9F9C}"/>
                </a:ext>
              </a:extLst>
            </p:cNvPr>
            <p:cNvSpPr txBox="1">
              <a:spLocks/>
            </p:cNvSpPr>
            <p:nvPr/>
          </p:nvSpPr>
          <p:spPr>
            <a:xfrm>
              <a:off x="4575575" y="3567334"/>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Event Hubs</a:t>
              </a:r>
            </a:p>
          </p:txBody>
        </p:sp>
        <p:cxnSp>
          <p:nvCxnSpPr>
            <p:cNvPr id="24" name="Straight Arrow Connector 23">
              <a:extLst>
                <a:ext uri="{FF2B5EF4-FFF2-40B4-BE49-F238E27FC236}">
                  <a16:creationId xmlns:a16="http://schemas.microsoft.com/office/drawing/2014/main" id="{462190B3-A2A7-4FD4-B64A-8845E30DD8C7}"/>
                </a:ext>
              </a:extLst>
            </p:cNvPr>
            <p:cNvCxnSpPr>
              <a:cxnSpLocks/>
            </p:cNvCxnSpPr>
            <p:nvPr/>
          </p:nvCxnSpPr>
          <p:spPr>
            <a:xfrm>
              <a:off x="5369242" y="3293613"/>
              <a:ext cx="548640" cy="0"/>
            </a:xfrm>
            <a:prstGeom prst="straightConnector1">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5CCB2BB0-4E48-4D6A-8AC2-1E678F121275}"/>
                </a:ext>
              </a:extLst>
            </p:cNvPr>
            <p:cNvSpPr txBox="1">
              <a:spLocks/>
            </p:cNvSpPr>
            <p:nvPr/>
          </p:nvSpPr>
          <p:spPr>
            <a:xfrm>
              <a:off x="7169015" y="4957012"/>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Storage queue</a:t>
              </a:r>
            </a:p>
          </p:txBody>
        </p:sp>
        <p:sp>
          <p:nvSpPr>
            <p:cNvPr id="28" name="Title 1">
              <a:extLst>
                <a:ext uri="{FF2B5EF4-FFF2-40B4-BE49-F238E27FC236}">
                  <a16:creationId xmlns:a16="http://schemas.microsoft.com/office/drawing/2014/main" id="{EE5C255C-4B26-48FF-8591-F378895277E7}"/>
                </a:ext>
              </a:extLst>
            </p:cNvPr>
            <p:cNvSpPr txBox="1">
              <a:spLocks/>
            </p:cNvSpPr>
            <p:nvPr/>
          </p:nvSpPr>
          <p:spPr>
            <a:xfrm>
              <a:off x="2712600" y="3567334"/>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Devices</a:t>
              </a:r>
            </a:p>
          </p:txBody>
        </p:sp>
        <p:cxnSp>
          <p:nvCxnSpPr>
            <p:cNvPr id="29" name="Straight Arrow Connector 28">
              <a:extLst>
                <a:ext uri="{FF2B5EF4-FFF2-40B4-BE49-F238E27FC236}">
                  <a16:creationId xmlns:a16="http://schemas.microsoft.com/office/drawing/2014/main" id="{C77260E0-E664-4B57-8148-B5AD7E941BEF}"/>
                </a:ext>
              </a:extLst>
            </p:cNvPr>
            <p:cNvCxnSpPr>
              <a:cxnSpLocks/>
            </p:cNvCxnSpPr>
            <p:nvPr/>
          </p:nvCxnSpPr>
          <p:spPr>
            <a:xfrm>
              <a:off x="3473450" y="3293613"/>
              <a:ext cx="1187031" cy="0"/>
            </a:xfrm>
            <a:prstGeom prst="straightConnector1">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17C757C-A597-4025-8B8A-CA49C4452B5F}"/>
                </a:ext>
              </a:extLst>
            </p:cNvPr>
            <p:cNvCxnSpPr>
              <a:cxnSpLocks/>
            </p:cNvCxnSpPr>
            <p:nvPr/>
          </p:nvCxnSpPr>
          <p:spPr>
            <a:xfrm rot="16200000" flipH="1">
              <a:off x="6310204" y="3790263"/>
              <a:ext cx="914400" cy="960120"/>
            </a:xfrm>
            <a:prstGeom prst="bentConnector2">
              <a:avLst/>
            </a:prstGeom>
            <a:ln w="15875">
              <a:solidFill>
                <a:schemeClr val="tx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pic>
          <p:nvPicPr>
            <p:cNvPr id="33" name="Storage Queue" descr="Storage Queue">
              <a:extLst>
                <a:ext uri="{FF2B5EF4-FFF2-40B4-BE49-F238E27FC236}">
                  <a16:creationId xmlns:a16="http://schemas.microsoft.com/office/drawing/2014/main" id="{931AAB92-1D12-4921-A5CC-0391C1FB69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97079" y="4469089"/>
              <a:ext cx="457550" cy="457550"/>
            </a:xfrm>
            <a:prstGeom prst="rect">
              <a:avLst/>
            </a:prstGeom>
          </p:spPr>
        </p:pic>
        <p:pic>
          <p:nvPicPr>
            <p:cNvPr id="34" name="Event Hubs" descr="Event Hubs">
              <a:extLst>
                <a:ext uri="{FF2B5EF4-FFF2-40B4-BE49-F238E27FC236}">
                  <a16:creationId xmlns:a16="http://schemas.microsoft.com/office/drawing/2014/main" id="{91232DDC-5E46-4F5F-B318-85E441811E25}"/>
                </a:ext>
              </a:extLst>
            </p:cNvPr>
            <p:cNvPicPr>
              <a:picLocks noChangeAspect="1"/>
            </p:cNvPicPr>
            <p:nvPr/>
          </p:nvPicPr>
          <p:blipFill>
            <a:blip r:embed="rId11"/>
            <a:stretch>
              <a:fillRect/>
            </a:stretch>
          </p:blipFill>
          <p:spPr>
            <a:xfrm>
              <a:off x="4850941" y="3099067"/>
              <a:ext cx="362947" cy="382182"/>
            </a:xfrm>
            <a:prstGeom prst="rect">
              <a:avLst/>
            </a:prstGeom>
          </p:spPr>
        </p:pic>
        <p:sp>
          <p:nvSpPr>
            <p:cNvPr id="37" name="Title 1">
              <a:extLst>
                <a:ext uri="{FF2B5EF4-FFF2-40B4-BE49-F238E27FC236}">
                  <a16:creationId xmlns:a16="http://schemas.microsoft.com/office/drawing/2014/main" id="{814A8CE2-CAD3-4A5F-A90F-BDFD7986293E}"/>
                </a:ext>
              </a:extLst>
            </p:cNvPr>
            <p:cNvSpPr txBox="1">
              <a:spLocks/>
            </p:cNvSpPr>
            <p:nvPr/>
          </p:nvSpPr>
          <p:spPr>
            <a:xfrm>
              <a:off x="6537303" y="3087751"/>
              <a:ext cx="737452" cy="12311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Write</a:t>
              </a:r>
            </a:p>
          </p:txBody>
        </p:sp>
        <p:sp>
          <p:nvSpPr>
            <p:cNvPr id="38" name="Title 1">
              <a:extLst>
                <a:ext uri="{FF2B5EF4-FFF2-40B4-BE49-F238E27FC236}">
                  <a16:creationId xmlns:a16="http://schemas.microsoft.com/office/drawing/2014/main" id="{8202D0D0-1F9B-4E48-BB0A-EAA131342EFC}"/>
                </a:ext>
              </a:extLst>
            </p:cNvPr>
            <p:cNvSpPr txBox="1">
              <a:spLocks/>
            </p:cNvSpPr>
            <p:nvPr/>
          </p:nvSpPr>
          <p:spPr>
            <a:xfrm>
              <a:off x="6356756" y="4803219"/>
              <a:ext cx="737452" cy="24622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Dead letter messages</a:t>
              </a:r>
            </a:p>
          </p:txBody>
        </p:sp>
        <p:sp>
          <p:nvSpPr>
            <p:cNvPr id="40" name="Title 1">
              <a:extLst>
                <a:ext uri="{FF2B5EF4-FFF2-40B4-BE49-F238E27FC236}">
                  <a16:creationId xmlns:a16="http://schemas.microsoft.com/office/drawing/2014/main" id="{B33A5196-2442-4A47-84E5-5230264219A7}"/>
                </a:ext>
              </a:extLst>
            </p:cNvPr>
            <p:cNvSpPr txBox="1">
              <a:spLocks/>
            </p:cNvSpPr>
            <p:nvPr/>
          </p:nvSpPr>
          <p:spPr>
            <a:xfrm>
              <a:off x="3629616" y="3087751"/>
              <a:ext cx="737452" cy="12311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Events</a:t>
              </a:r>
            </a:p>
          </p:txBody>
        </p:sp>
        <p:grpSp>
          <p:nvGrpSpPr>
            <p:cNvPr id="56" name="artificial intelligence" descr="artificial intelligence, automated">
              <a:extLst>
                <a:ext uri="{FF2B5EF4-FFF2-40B4-BE49-F238E27FC236}">
                  <a16:creationId xmlns:a16="http://schemas.microsoft.com/office/drawing/2014/main" id="{B58259E5-3698-47FB-AF7A-2D3BA8CE3284}"/>
                </a:ext>
              </a:extLst>
            </p:cNvPr>
            <p:cNvGrpSpPr/>
            <p:nvPr/>
          </p:nvGrpSpPr>
          <p:grpSpPr>
            <a:xfrm>
              <a:off x="2935717" y="3097030"/>
              <a:ext cx="467444" cy="386257"/>
              <a:chOff x="10050541" y="4800090"/>
              <a:chExt cx="591391" cy="488676"/>
            </a:xfrm>
          </p:grpSpPr>
          <p:sp>
            <p:nvSpPr>
              <p:cNvPr id="57" name="Freeform 45">
                <a:extLst>
                  <a:ext uri="{FF2B5EF4-FFF2-40B4-BE49-F238E27FC236}">
                    <a16:creationId xmlns:a16="http://schemas.microsoft.com/office/drawing/2014/main" id="{02898DAD-10ED-4E99-AF2B-28CFD995FF9F}"/>
                  </a:ext>
                </a:extLst>
              </p:cNvPr>
              <p:cNvSpPr>
                <a:spLocks noEditPoints="1"/>
              </p:cNvSpPr>
              <p:nvPr/>
            </p:nvSpPr>
            <p:spPr bwMode="auto">
              <a:xfrm>
                <a:off x="10497197" y="4857673"/>
                <a:ext cx="144735" cy="143179"/>
              </a:xfrm>
              <a:custGeom>
                <a:avLst/>
                <a:gdLst>
                  <a:gd name="T0" fmla="*/ 133 w 153"/>
                  <a:gd name="T1" fmla="*/ 68 h 152"/>
                  <a:gd name="T2" fmla="*/ 128 w 153"/>
                  <a:gd name="T3" fmla="*/ 50 h 152"/>
                  <a:gd name="T4" fmla="*/ 140 w 153"/>
                  <a:gd name="T5" fmla="*/ 34 h 152"/>
                  <a:gd name="T6" fmla="*/ 129 w 153"/>
                  <a:gd name="T7" fmla="*/ 21 h 152"/>
                  <a:gd name="T8" fmla="*/ 111 w 153"/>
                  <a:gd name="T9" fmla="*/ 31 h 152"/>
                  <a:gd name="T10" fmla="*/ 95 w 153"/>
                  <a:gd name="T11" fmla="*/ 23 h 152"/>
                  <a:gd name="T12" fmla="*/ 93 w 153"/>
                  <a:gd name="T13" fmla="*/ 2 h 152"/>
                  <a:gd name="T14" fmla="*/ 75 w 153"/>
                  <a:gd name="T15" fmla="*/ 0 h 152"/>
                  <a:gd name="T16" fmla="*/ 69 w 153"/>
                  <a:gd name="T17" fmla="*/ 20 h 152"/>
                  <a:gd name="T18" fmla="*/ 52 w 153"/>
                  <a:gd name="T19" fmla="*/ 25 h 152"/>
                  <a:gd name="T20" fmla="*/ 35 w 153"/>
                  <a:gd name="T21" fmla="*/ 12 h 152"/>
                  <a:gd name="T22" fmla="*/ 22 w 153"/>
                  <a:gd name="T23" fmla="*/ 23 h 152"/>
                  <a:gd name="T24" fmla="*/ 31 w 153"/>
                  <a:gd name="T25" fmla="*/ 42 h 152"/>
                  <a:gd name="T26" fmla="*/ 22 w 153"/>
                  <a:gd name="T27" fmla="*/ 57 h 152"/>
                  <a:gd name="T28" fmla="*/ 2 w 153"/>
                  <a:gd name="T29" fmla="*/ 60 h 152"/>
                  <a:gd name="T30" fmla="*/ 0 w 153"/>
                  <a:gd name="T31" fmla="*/ 77 h 152"/>
                  <a:gd name="T32" fmla="*/ 19 w 153"/>
                  <a:gd name="T33" fmla="*/ 84 h 152"/>
                  <a:gd name="T34" fmla="*/ 25 w 153"/>
                  <a:gd name="T35" fmla="*/ 101 h 152"/>
                  <a:gd name="T36" fmla="*/ 12 w 153"/>
                  <a:gd name="T37" fmla="*/ 117 h 152"/>
                  <a:gd name="T38" fmla="*/ 23 w 153"/>
                  <a:gd name="T39" fmla="*/ 130 h 152"/>
                  <a:gd name="T40" fmla="*/ 42 w 153"/>
                  <a:gd name="T41" fmla="*/ 121 h 152"/>
                  <a:gd name="T42" fmla="*/ 58 w 153"/>
                  <a:gd name="T43" fmla="*/ 129 h 152"/>
                  <a:gd name="T44" fmla="*/ 60 w 153"/>
                  <a:gd name="T45" fmla="*/ 150 h 152"/>
                  <a:gd name="T46" fmla="*/ 77 w 153"/>
                  <a:gd name="T47" fmla="*/ 152 h 152"/>
                  <a:gd name="T48" fmla="*/ 84 w 153"/>
                  <a:gd name="T49" fmla="*/ 132 h 152"/>
                  <a:gd name="T50" fmla="*/ 101 w 153"/>
                  <a:gd name="T51" fmla="*/ 127 h 152"/>
                  <a:gd name="T52" fmla="*/ 118 w 153"/>
                  <a:gd name="T53" fmla="*/ 140 h 152"/>
                  <a:gd name="T54" fmla="*/ 131 w 153"/>
                  <a:gd name="T55" fmla="*/ 129 h 152"/>
                  <a:gd name="T56" fmla="*/ 122 w 153"/>
                  <a:gd name="T57" fmla="*/ 111 h 152"/>
                  <a:gd name="T58" fmla="*/ 131 w 153"/>
                  <a:gd name="T59" fmla="*/ 95 h 152"/>
                  <a:gd name="T60" fmla="*/ 151 w 153"/>
                  <a:gd name="T61" fmla="*/ 92 h 152"/>
                  <a:gd name="T62" fmla="*/ 153 w 153"/>
                  <a:gd name="T63" fmla="*/ 75 h 152"/>
                  <a:gd name="T64" fmla="*/ 133 w 153"/>
                  <a:gd name="T65" fmla="*/ 68 h 152"/>
                  <a:gd name="T66" fmla="*/ 86 w 153"/>
                  <a:gd name="T67" fmla="*/ 108 h 152"/>
                  <a:gd name="T68" fmla="*/ 44 w 153"/>
                  <a:gd name="T69" fmla="*/ 86 h 152"/>
                  <a:gd name="T70" fmla="*/ 66 w 153"/>
                  <a:gd name="T71" fmla="*/ 44 h 152"/>
                  <a:gd name="T72" fmla="*/ 108 w 153"/>
                  <a:gd name="T73" fmla="*/ 66 h 152"/>
                  <a:gd name="T74" fmla="*/ 86 w 153"/>
                  <a:gd name="T75"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 h="152">
                    <a:moveTo>
                      <a:pt x="133" y="68"/>
                    </a:moveTo>
                    <a:cubicBezTo>
                      <a:pt x="133" y="62"/>
                      <a:pt x="131" y="56"/>
                      <a:pt x="128" y="50"/>
                    </a:cubicBezTo>
                    <a:cubicBezTo>
                      <a:pt x="130" y="49"/>
                      <a:pt x="140" y="34"/>
                      <a:pt x="140" y="34"/>
                    </a:cubicBezTo>
                    <a:cubicBezTo>
                      <a:pt x="129" y="21"/>
                      <a:pt x="129" y="21"/>
                      <a:pt x="129" y="21"/>
                    </a:cubicBezTo>
                    <a:cubicBezTo>
                      <a:pt x="129" y="21"/>
                      <a:pt x="112" y="29"/>
                      <a:pt x="111" y="31"/>
                    </a:cubicBezTo>
                    <a:cubicBezTo>
                      <a:pt x="106" y="28"/>
                      <a:pt x="101" y="25"/>
                      <a:pt x="95" y="23"/>
                    </a:cubicBezTo>
                    <a:cubicBezTo>
                      <a:pt x="95" y="22"/>
                      <a:pt x="93" y="2"/>
                      <a:pt x="93" y="2"/>
                    </a:cubicBezTo>
                    <a:cubicBezTo>
                      <a:pt x="75" y="0"/>
                      <a:pt x="75" y="0"/>
                      <a:pt x="75" y="0"/>
                    </a:cubicBezTo>
                    <a:cubicBezTo>
                      <a:pt x="75" y="0"/>
                      <a:pt x="69" y="20"/>
                      <a:pt x="69" y="20"/>
                    </a:cubicBezTo>
                    <a:cubicBezTo>
                      <a:pt x="63" y="21"/>
                      <a:pt x="57" y="23"/>
                      <a:pt x="52" y="25"/>
                    </a:cubicBezTo>
                    <a:cubicBezTo>
                      <a:pt x="51" y="24"/>
                      <a:pt x="35" y="12"/>
                      <a:pt x="35" y="12"/>
                    </a:cubicBezTo>
                    <a:cubicBezTo>
                      <a:pt x="22" y="23"/>
                      <a:pt x="22" y="23"/>
                      <a:pt x="22" y="23"/>
                    </a:cubicBezTo>
                    <a:cubicBezTo>
                      <a:pt x="22" y="23"/>
                      <a:pt x="29" y="40"/>
                      <a:pt x="31" y="42"/>
                    </a:cubicBezTo>
                    <a:cubicBezTo>
                      <a:pt x="27" y="46"/>
                      <a:pt x="24" y="52"/>
                      <a:pt x="22" y="57"/>
                    </a:cubicBezTo>
                    <a:cubicBezTo>
                      <a:pt x="20" y="57"/>
                      <a:pt x="2" y="60"/>
                      <a:pt x="2" y="60"/>
                    </a:cubicBezTo>
                    <a:cubicBezTo>
                      <a:pt x="0" y="77"/>
                      <a:pt x="0" y="77"/>
                      <a:pt x="0" y="77"/>
                    </a:cubicBezTo>
                    <a:cubicBezTo>
                      <a:pt x="0" y="77"/>
                      <a:pt x="17" y="83"/>
                      <a:pt x="19" y="84"/>
                    </a:cubicBezTo>
                    <a:cubicBezTo>
                      <a:pt x="20" y="90"/>
                      <a:pt x="22" y="96"/>
                      <a:pt x="25" y="101"/>
                    </a:cubicBezTo>
                    <a:cubicBezTo>
                      <a:pt x="23" y="102"/>
                      <a:pt x="12" y="117"/>
                      <a:pt x="12" y="117"/>
                    </a:cubicBezTo>
                    <a:cubicBezTo>
                      <a:pt x="23" y="130"/>
                      <a:pt x="23" y="130"/>
                      <a:pt x="23" y="130"/>
                    </a:cubicBezTo>
                    <a:cubicBezTo>
                      <a:pt x="23" y="130"/>
                      <a:pt x="41" y="122"/>
                      <a:pt x="42" y="121"/>
                    </a:cubicBezTo>
                    <a:cubicBezTo>
                      <a:pt x="47" y="124"/>
                      <a:pt x="52" y="127"/>
                      <a:pt x="58" y="129"/>
                    </a:cubicBezTo>
                    <a:cubicBezTo>
                      <a:pt x="57" y="130"/>
                      <a:pt x="60" y="150"/>
                      <a:pt x="60" y="150"/>
                    </a:cubicBezTo>
                    <a:cubicBezTo>
                      <a:pt x="77" y="152"/>
                      <a:pt x="77" y="152"/>
                      <a:pt x="77" y="152"/>
                    </a:cubicBezTo>
                    <a:cubicBezTo>
                      <a:pt x="77" y="152"/>
                      <a:pt x="84" y="132"/>
                      <a:pt x="84" y="132"/>
                    </a:cubicBezTo>
                    <a:cubicBezTo>
                      <a:pt x="90" y="131"/>
                      <a:pt x="96" y="129"/>
                      <a:pt x="101" y="127"/>
                    </a:cubicBezTo>
                    <a:cubicBezTo>
                      <a:pt x="102" y="128"/>
                      <a:pt x="118" y="140"/>
                      <a:pt x="118" y="140"/>
                    </a:cubicBezTo>
                    <a:cubicBezTo>
                      <a:pt x="131" y="129"/>
                      <a:pt x="131" y="129"/>
                      <a:pt x="131" y="129"/>
                    </a:cubicBezTo>
                    <a:cubicBezTo>
                      <a:pt x="131" y="129"/>
                      <a:pt x="124" y="113"/>
                      <a:pt x="122" y="111"/>
                    </a:cubicBezTo>
                    <a:cubicBezTo>
                      <a:pt x="126" y="106"/>
                      <a:pt x="129" y="101"/>
                      <a:pt x="131" y="95"/>
                    </a:cubicBezTo>
                    <a:cubicBezTo>
                      <a:pt x="134" y="95"/>
                      <a:pt x="151" y="92"/>
                      <a:pt x="151" y="92"/>
                    </a:cubicBezTo>
                    <a:cubicBezTo>
                      <a:pt x="153" y="75"/>
                      <a:pt x="153" y="75"/>
                      <a:pt x="153" y="75"/>
                    </a:cubicBezTo>
                    <a:cubicBezTo>
                      <a:pt x="152" y="75"/>
                      <a:pt x="136" y="68"/>
                      <a:pt x="133" y="68"/>
                    </a:cubicBezTo>
                    <a:close/>
                    <a:moveTo>
                      <a:pt x="86" y="108"/>
                    </a:moveTo>
                    <a:cubicBezTo>
                      <a:pt x="69" y="113"/>
                      <a:pt x="50" y="103"/>
                      <a:pt x="44" y="86"/>
                    </a:cubicBezTo>
                    <a:cubicBezTo>
                      <a:pt x="39" y="68"/>
                      <a:pt x="49" y="49"/>
                      <a:pt x="66" y="44"/>
                    </a:cubicBezTo>
                    <a:cubicBezTo>
                      <a:pt x="84" y="38"/>
                      <a:pt x="103" y="48"/>
                      <a:pt x="108" y="66"/>
                    </a:cubicBezTo>
                    <a:cubicBezTo>
                      <a:pt x="114" y="83"/>
                      <a:pt x="104" y="102"/>
                      <a:pt x="86" y="10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58" name="Freeform 46">
                <a:extLst>
                  <a:ext uri="{FF2B5EF4-FFF2-40B4-BE49-F238E27FC236}">
                    <a16:creationId xmlns:a16="http://schemas.microsoft.com/office/drawing/2014/main" id="{F7EAB54B-3793-42B4-B94E-CF40A2F08216}"/>
                  </a:ext>
                </a:extLst>
              </p:cNvPr>
              <p:cNvSpPr>
                <a:spLocks noEditPoints="1"/>
              </p:cNvSpPr>
              <p:nvPr/>
            </p:nvSpPr>
            <p:spPr bwMode="auto">
              <a:xfrm>
                <a:off x="10417826" y="4800090"/>
                <a:ext cx="104272" cy="104272"/>
              </a:xfrm>
              <a:custGeom>
                <a:avLst/>
                <a:gdLst>
                  <a:gd name="T0" fmla="*/ 19 w 110"/>
                  <a:gd name="T1" fmla="*/ 74 h 109"/>
                  <a:gd name="T2" fmla="*/ 10 w 110"/>
                  <a:gd name="T3" fmla="*/ 86 h 109"/>
                  <a:gd name="T4" fmla="*/ 18 w 110"/>
                  <a:gd name="T5" fmla="*/ 95 h 109"/>
                  <a:gd name="T6" fmla="*/ 32 w 110"/>
                  <a:gd name="T7" fmla="*/ 88 h 109"/>
                  <a:gd name="T8" fmla="*/ 44 w 110"/>
                  <a:gd name="T9" fmla="*/ 93 h 109"/>
                  <a:gd name="T10" fmla="*/ 46 w 110"/>
                  <a:gd name="T11" fmla="*/ 108 h 109"/>
                  <a:gd name="T12" fmla="*/ 58 w 110"/>
                  <a:gd name="T13" fmla="*/ 109 h 109"/>
                  <a:gd name="T14" fmla="*/ 63 w 110"/>
                  <a:gd name="T15" fmla="*/ 94 h 109"/>
                  <a:gd name="T16" fmla="*/ 75 w 110"/>
                  <a:gd name="T17" fmla="*/ 90 h 109"/>
                  <a:gd name="T18" fmla="*/ 87 w 110"/>
                  <a:gd name="T19" fmla="*/ 99 h 109"/>
                  <a:gd name="T20" fmla="*/ 96 w 110"/>
                  <a:gd name="T21" fmla="*/ 91 h 109"/>
                  <a:gd name="T22" fmla="*/ 90 w 110"/>
                  <a:gd name="T23" fmla="*/ 78 h 109"/>
                  <a:gd name="T24" fmla="*/ 96 w 110"/>
                  <a:gd name="T25" fmla="*/ 67 h 109"/>
                  <a:gd name="T26" fmla="*/ 110 w 110"/>
                  <a:gd name="T27" fmla="*/ 64 h 109"/>
                  <a:gd name="T28" fmla="*/ 110 w 110"/>
                  <a:gd name="T29" fmla="*/ 52 h 109"/>
                  <a:gd name="T30" fmla="*/ 97 w 110"/>
                  <a:gd name="T31" fmla="*/ 48 h 109"/>
                  <a:gd name="T32" fmla="*/ 92 w 110"/>
                  <a:gd name="T33" fmla="*/ 35 h 109"/>
                  <a:gd name="T34" fmla="*/ 101 w 110"/>
                  <a:gd name="T35" fmla="*/ 23 h 109"/>
                  <a:gd name="T36" fmla="*/ 93 w 110"/>
                  <a:gd name="T37" fmla="*/ 14 h 109"/>
                  <a:gd name="T38" fmla="*/ 80 w 110"/>
                  <a:gd name="T39" fmla="*/ 21 h 109"/>
                  <a:gd name="T40" fmla="*/ 68 w 110"/>
                  <a:gd name="T41" fmla="*/ 16 h 109"/>
                  <a:gd name="T42" fmla="*/ 66 w 110"/>
                  <a:gd name="T43" fmla="*/ 1 h 109"/>
                  <a:gd name="T44" fmla="*/ 52 w 110"/>
                  <a:gd name="T45" fmla="*/ 0 h 109"/>
                  <a:gd name="T46" fmla="*/ 48 w 110"/>
                  <a:gd name="T47" fmla="*/ 15 h 109"/>
                  <a:gd name="T48" fmla="*/ 36 w 110"/>
                  <a:gd name="T49" fmla="*/ 19 h 109"/>
                  <a:gd name="T50" fmla="*/ 24 w 110"/>
                  <a:gd name="T51" fmla="*/ 10 h 109"/>
                  <a:gd name="T52" fmla="*/ 14 w 110"/>
                  <a:gd name="T53" fmla="*/ 18 h 109"/>
                  <a:gd name="T54" fmla="*/ 22 w 110"/>
                  <a:gd name="T55" fmla="*/ 31 h 109"/>
                  <a:gd name="T56" fmla="*/ 16 w 110"/>
                  <a:gd name="T57" fmla="*/ 42 h 109"/>
                  <a:gd name="T58" fmla="*/ 1 w 110"/>
                  <a:gd name="T59" fmla="*/ 45 h 109"/>
                  <a:gd name="T60" fmla="*/ 0 w 110"/>
                  <a:gd name="T61" fmla="*/ 57 h 109"/>
                  <a:gd name="T62" fmla="*/ 14 w 110"/>
                  <a:gd name="T63" fmla="*/ 62 h 109"/>
                  <a:gd name="T64" fmla="*/ 19 w 110"/>
                  <a:gd name="T65" fmla="*/ 74 h 109"/>
                  <a:gd name="T66" fmla="*/ 47 w 110"/>
                  <a:gd name="T67" fmla="*/ 32 h 109"/>
                  <a:gd name="T68" fmla="*/ 78 w 110"/>
                  <a:gd name="T69" fmla="*/ 46 h 109"/>
                  <a:gd name="T70" fmla="*/ 64 w 110"/>
                  <a:gd name="T71" fmla="*/ 77 h 109"/>
                  <a:gd name="T72" fmla="*/ 33 w 110"/>
                  <a:gd name="T73" fmla="*/ 63 h 109"/>
                  <a:gd name="T74" fmla="*/ 47 w 110"/>
                  <a:gd name="T75" fmla="*/ 3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09">
                    <a:moveTo>
                      <a:pt x="19" y="74"/>
                    </a:moveTo>
                    <a:cubicBezTo>
                      <a:pt x="18" y="75"/>
                      <a:pt x="10" y="86"/>
                      <a:pt x="10" y="86"/>
                    </a:cubicBezTo>
                    <a:cubicBezTo>
                      <a:pt x="18" y="95"/>
                      <a:pt x="18" y="95"/>
                      <a:pt x="18" y="95"/>
                    </a:cubicBezTo>
                    <a:cubicBezTo>
                      <a:pt x="18" y="95"/>
                      <a:pt x="31" y="88"/>
                      <a:pt x="32" y="88"/>
                    </a:cubicBezTo>
                    <a:cubicBezTo>
                      <a:pt x="36" y="90"/>
                      <a:pt x="39" y="92"/>
                      <a:pt x="44" y="93"/>
                    </a:cubicBezTo>
                    <a:cubicBezTo>
                      <a:pt x="44" y="93"/>
                      <a:pt x="46" y="108"/>
                      <a:pt x="46" y="108"/>
                    </a:cubicBezTo>
                    <a:cubicBezTo>
                      <a:pt x="58" y="109"/>
                      <a:pt x="58" y="109"/>
                      <a:pt x="58" y="109"/>
                    </a:cubicBezTo>
                    <a:cubicBezTo>
                      <a:pt x="58" y="109"/>
                      <a:pt x="63" y="95"/>
                      <a:pt x="63" y="94"/>
                    </a:cubicBezTo>
                    <a:cubicBezTo>
                      <a:pt x="67" y="94"/>
                      <a:pt x="71" y="92"/>
                      <a:pt x="75" y="90"/>
                    </a:cubicBezTo>
                    <a:cubicBezTo>
                      <a:pt x="76" y="92"/>
                      <a:pt x="87" y="99"/>
                      <a:pt x="87" y="99"/>
                    </a:cubicBezTo>
                    <a:cubicBezTo>
                      <a:pt x="96" y="91"/>
                      <a:pt x="96" y="91"/>
                      <a:pt x="96" y="91"/>
                    </a:cubicBezTo>
                    <a:cubicBezTo>
                      <a:pt x="96" y="91"/>
                      <a:pt x="91" y="80"/>
                      <a:pt x="90" y="78"/>
                    </a:cubicBezTo>
                    <a:cubicBezTo>
                      <a:pt x="92" y="75"/>
                      <a:pt x="94" y="71"/>
                      <a:pt x="96" y="67"/>
                    </a:cubicBezTo>
                    <a:cubicBezTo>
                      <a:pt x="98" y="67"/>
                      <a:pt x="110" y="64"/>
                      <a:pt x="110" y="64"/>
                    </a:cubicBezTo>
                    <a:cubicBezTo>
                      <a:pt x="110" y="52"/>
                      <a:pt x="110" y="52"/>
                      <a:pt x="110" y="52"/>
                    </a:cubicBezTo>
                    <a:cubicBezTo>
                      <a:pt x="110" y="52"/>
                      <a:pt x="98" y="48"/>
                      <a:pt x="97" y="48"/>
                    </a:cubicBezTo>
                    <a:cubicBezTo>
                      <a:pt x="96" y="43"/>
                      <a:pt x="94" y="39"/>
                      <a:pt x="92" y="35"/>
                    </a:cubicBezTo>
                    <a:cubicBezTo>
                      <a:pt x="94" y="34"/>
                      <a:pt x="101" y="23"/>
                      <a:pt x="101" y="23"/>
                    </a:cubicBezTo>
                    <a:cubicBezTo>
                      <a:pt x="93" y="14"/>
                      <a:pt x="93" y="14"/>
                      <a:pt x="93" y="14"/>
                    </a:cubicBezTo>
                    <a:cubicBezTo>
                      <a:pt x="93" y="14"/>
                      <a:pt x="80" y="20"/>
                      <a:pt x="80" y="21"/>
                    </a:cubicBezTo>
                    <a:cubicBezTo>
                      <a:pt x="76" y="19"/>
                      <a:pt x="72" y="17"/>
                      <a:pt x="68" y="16"/>
                    </a:cubicBezTo>
                    <a:cubicBezTo>
                      <a:pt x="68" y="15"/>
                      <a:pt x="66" y="1"/>
                      <a:pt x="66" y="1"/>
                    </a:cubicBezTo>
                    <a:cubicBezTo>
                      <a:pt x="52" y="0"/>
                      <a:pt x="52" y="0"/>
                      <a:pt x="52" y="0"/>
                    </a:cubicBezTo>
                    <a:cubicBezTo>
                      <a:pt x="52" y="0"/>
                      <a:pt x="48" y="14"/>
                      <a:pt x="48" y="15"/>
                    </a:cubicBezTo>
                    <a:cubicBezTo>
                      <a:pt x="44" y="16"/>
                      <a:pt x="40" y="17"/>
                      <a:pt x="36" y="19"/>
                    </a:cubicBezTo>
                    <a:cubicBezTo>
                      <a:pt x="36" y="18"/>
                      <a:pt x="24" y="10"/>
                      <a:pt x="24" y="10"/>
                    </a:cubicBezTo>
                    <a:cubicBezTo>
                      <a:pt x="14" y="18"/>
                      <a:pt x="14" y="18"/>
                      <a:pt x="14" y="18"/>
                    </a:cubicBezTo>
                    <a:cubicBezTo>
                      <a:pt x="14" y="18"/>
                      <a:pt x="20" y="30"/>
                      <a:pt x="22" y="31"/>
                    </a:cubicBezTo>
                    <a:cubicBezTo>
                      <a:pt x="19" y="34"/>
                      <a:pt x="17" y="38"/>
                      <a:pt x="16" y="42"/>
                    </a:cubicBezTo>
                    <a:cubicBezTo>
                      <a:pt x="14" y="42"/>
                      <a:pt x="1" y="45"/>
                      <a:pt x="1" y="45"/>
                    </a:cubicBezTo>
                    <a:cubicBezTo>
                      <a:pt x="0" y="57"/>
                      <a:pt x="0" y="57"/>
                      <a:pt x="0" y="57"/>
                    </a:cubicBezTo>
                    <a:cubicBezTo>
                      <a:pt x="0" y="57"/>
                      <a:pt x="13" y="61"/>
                      <a:pt x="14" y="62"/>
                    </a:cubicBezTo>
                    <a:cubicBezTo>
                      <a:pt x="16" y="66"/>
                      <a:pt x="17" y="70"/>
                      <a:pt x="19" y="74"/>
                    </a:cubicBezTo>
                    <a:close/>
                    <a:moveTo>
                      <a:pt x="47" y="32"/>
                    </a:moveTo>
                    <a:cubicBezTo>
                      <a:pt x="60" y="28"/>
                      <a:pt x="74" y="34"/>
                      <a:pt x="78" y="46"/>
                    </a:cubicBezTo>
                    <a:cubicBezTo>
                      <a:pt x="82" y="59"/>
                      <a:pt x="76" y="73"/>
                      <a:pt x="64" y="77"/>
                    </a:cubicBezTo>
                    <a:cubicBezTo>
                      <a:pt x="51" y="82"/>
                      <a:pt x="37" y="75"/>
                      <a:pt x="33" y="63"/>
                    </a:cubicBezTo>
                    <a:cubicBezTo>
                      <a:pt x="28" y="50"/>
                      <a:pt x="34" y="36"/>
                      <a:pt x="47" y="32"/>
                    </a:cubicBez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59" name="Freeform 47">
                <a:extLst>
                  <a:ext uri="{FF2B5EF4-FFF2-40B4-BE49-F238E27FC236}">
                    <a16:creationId xmlns:a16="http://schemas.microsoft.com/office/drawing/2014/main" id="{1FF94C19-8F5B-43EF-9A6B-38D263DBACC4}"/>
                  </a:ext>
                </a:extLst>
              </p:cNvPr>
              <p:cNvSpPr>
                <a:spLocks noEditPoints="1"/>
              </p:cNvSpPr>
              <p:nvPr/>
            </p:nvSpPr>
            <p:spPr bwMode="auto">
              <a:xfrm>
                <a:off x="10336899" y="4915256"/>
                <a:ext cx="188311" cy="188311"/>
              </a:xfrm>
              <a:custGeom>
                <a:avLst/>
                <a:gdLst>
                  <a:gd name="T0" fmla="*/ 163 w 199"/>
                  <a:gd name="T1" fmla="*/ 60 h 199"/>
                  <a:gd name="T2" fmla="*/ 177 w 199"/>
                  <a:gd name="T3" fmla="*/ 37 h 199"/>
                  <a:gd name="T4" fmla="*/ 161 w 199"/>
                  <a:gd name="T5" fmla="*/ 21 h 199"/>
                  <a:gd name="T6" fmla="*/ 138 w 199"/>
                  <a:gd name="T7" fmla="*/ 36 h 199"/>
                  <a:gd name="T8" fmla="*/ 116 w 199"/>
                  <a:gd name="T9" fmla="*/ 28 h 199"/>
                  <a:gd name="T10" fmla="*/ 110 w 199"/>
                  <a:gd name="T11" fmla="*/ 0 h 199"/>
                  <a:gd name="T12" fmla="*/ 88 w 199"/>
                  <a:gd name="T13" fmla="*/ 0 h 199"/>
                  <a:gd name="T14" fmla="*/ 82 w 199"/>
                  <a:gd name="T15" fmla="*/ 28 h 199"/>
                  <a:gd name="T16" fmla="*/ 61 w 199"/>
                  <a:gd name="T17" fmla="*/ 36 h 199"/>
                  <a:gd name="T18" fmla="*/ 37 w 199"/>
                  <a:gd name="T19" fmla="*/ 21 h 199"/>
                  <a:gd name="T20" fmla="*/ 21 w 199"/>
                  <a:gd name="T21" fmla="*/ 37 h 199"/>
                  <a:gd name="T22" fmla="*/ 36 w 199"/>
                  <a:gd name="T23" fmla="*/ 60 h 199"/>
                  <a:gd name="T24" fmla="*/ 26 w 199"/>
                  <a:gd name="T25" fmla="*/ 82 h 199"/>
                  <a:gd name="T26" fmla="*/ 0 w 199"/>
                  <a:gd name="T27" fmla="*/ 88 h 199"/>
                  <a:gd name="T28" fmla="*/ 0 w 199"/>
                  <a:gd name="T29" fmla="*/ 111 h 199"/>
                  <a:gd name="T30" fmla="*/ 26 w 199"/>
                  <a:gd name="T31" fmla="*/ 117 h 199"/>
                  <a:gd name="T32" fmla="*/ 36 w 199"/>
                  <a:gd name="T33" fmla="*/ 139 h 199"/>
                  <a:gd name="T34" fmla="*/ 22 w 199"/>
                  <a:gd name="T35" fmla="*/ 162 h 199"/>
                  <a:gd name="T36" fmla="*/ 38 w 199"/>
                  <a:gd name="T37" fmla="*/ 178 h 199"/>
                  <a:gd name="T38" fmla="*/ 61 w 199"/>
                  <a:gd name="T39" fmla="*/ 163 h 199"/>
                  <a:gd name="T40" fmla="*/ 83 w 199"/>
                  <a:gd name="T41" fmla="*/ 171 h 199"/>
                  <a:gd name="T42" fmla="*/ 82 w 199"/>
                  <a:gd name="T43" fmla="*/ 171 h 199"/>
                  <a:gd name="T44" fmla="*/ 88 w 199"/>
                  <a:gd name="T45" fmla="*/ 199 h 199"/>
                  <a:gd name="T46" fmla="*/ 111 w 199"/>
                  <a:gd name="T47" fmla="*/ 199 h 199"/>
                  <a:gd name="T48" fmla="*/ 117 w 199"/>
                  <a:gd name="T49" fmla="*/ 171 h 199"/>
                  <a:gd name="T50" fmla="*/ 138 w 199"/>
                  <a:gd name="T51" fmla="*/ 163 h 199"/>
                  <a:gd name="T52" fmla="*/ 162 w 199"/>
                  <a:gd name="T53" fmla="*/ 177 h 199"/>
                  <a:gd name="T54" fmla="*/ 178 w 199"/>
                  <a:gd name="T55" fmla="*/ 161 h 199"/>
                  <a:gd name="T56" fmla="*/ 164 w 199"/>
                  <a:gd name="T57" fmla="*/ 139 h 199"/>
                  <a:gd name="T58" fmla="*/ 173 w 199"/>
                  <a:gd name="T59" fmla="*/ 117 h 199"/>
                  <a:gd name="T60" fmla="*/ 199 w 199"/>
                  <a:gd name="T61" fmla="*/ 111 h 199"/>
                  <a:gd name="T62" fmla="*/ 199 w 199"/>
                  <a:gd name="T63" fmla="*/ 88 h 199"/>
                  <a:gd name="T64" fmla="*/ 174 w 199"/>
                  <a:gd name="T65" fmla="*/ 82 h 199"/>
                  <a:gd name="T66" fmla="*/ 163 w 199"/>
                  <a:gd name="T67" fmla="*/ 60 h 199"/>
                  <a:gd name="T68" fmla="*/ 116 w 199"/>
                  <a:gd name="T69" fmla="*/ 140 h 199"/>
                  <a:gd name="T70" fmla="*/ 59 w 199"/>
                  <a:gd name="T71" fmla="*/ 117 h 199"/>
                  <a:gd name="T72" fmla="*/ 82 w 199"/>
                  <a:gd name="T73" fmla="*/ 59 h 199"/>
                  <a:gd name="T74" fmla="*/ 139 w 199"/>
                  <a:gd name="T75" fmla="*/ 82 h 199"/>
                  <a:gd name="T76" fmla="*/ 116 w 199"/>
                  <a:gd name="T77" fmla="*/ 1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99">
                    <a:moveTo>
                      <a:pt x="163" y="60"/>
                    </a:moveTo>
                    <a:cubicBezTo>
                      <a:pt x="166" y="58"/>
                      <a:pt x="177" y="37"/>
                      <a:pt x="177" y="37"/>
                    </a:cubicBezTo>
                    <a:cubicBezTo>
                      <a:pt x="161" y="21"/>
                      <a:pt x="161" y="21"/>
                      <a:pt x="161" y="21"/>
                    </a:cubicBezTo>
                    <a:cubicBezTo>
                      <a:pt x="161" y="21"/>
                      <a:pt x="140" y="34"/>
                      <a:pt x="138" y="36"/>
                    </a:cubicBezTo>
                    <a:cubicBezTo>
                      <a:pt x="132" y="33"/>
                      <a:pt x="124" y="29"/>
                      <a:pt x="116" y="28"/>
                    </a:cubicBezTo>
                    <a:cubicBezTo>
                      <a:pt x="117" y="26"/>
                      <a:pt x="110" y="0"/>
                      <a:pt x="110" y="0"/>
                    </a:cubicBezTo>
                    <a:cubicBezTo>
                      <a:pt x="88" y="0"/>
                      <a:pt x="88" y="0"/>
                      <a:pt x="88" y="0"/>
                    </a:cubicBezTo>
                    <a:cubicBezTo>
                      <a:pt x="88" y="0"/>
                      <a:pt x="82" y="27"/>
                      <a:pt x="82" y="28"/>
                    </a:cubicBezTo>
                    <a:cubicBezTo>
                      <a:pt x="74" y="29"/>
                      <a:pt x="67" y="33"/>
                      <a:pt x="61" y="36"/>
                    </a:cubicBezTo>
                    <a:cubicBezTo>
                      <a:pt x="60" y="35"/>
                      <a:pt x="37" y="21"/>
                      <a:pt x="37" y="21"/>
                    </a:cubicBezTo>
                    <a:cubicBezTo>
                      <a:pt x="21" y="37"/>
                      <a:pt x="21" y="37"/>
                      <a:pt x="21" y="37"/>
                    </a:cubicBezTo>
                    <a:cubicBezTo>
                      <a:pt x="21" y="37"/>
                      <a:pt x="34" y="58"/>
                      <a:pt x="36" y="60"/>
                    </a:cubicBezTo>
                    <a:cubicBezTo>
                      <a:pt x="31" y="67"/>
                      <a:pt x="28" y="74"/>
                      <a:pt x="26" y="82"/>
                    </a:cubicBezTo>
                    <a:cubicBezTo>
                      <a:pt x="23" y="82"/>
                      <a:pt x="0" y="88"/>
                      <a:pt x="0" y="88"/>
                    </a:cubicBezTo>
                    <a:cubicBezTo>
                      <a:pt x="0" y="111"/>
                      <a:pt x="0" y="111"/>
                      <a:pt x="0" y="111"/>
                    </a:cubicBezTo>
                    <a:cubicBezTo>
                      <a:pt x="0" y="111"/>
                      <a:pt x="24" y="117"/>
                      <a:pt x="26" y="117"/>
                    </a:cubicBezTo>
                    <a:cubicBezTo>
                      <a:pt x="28" y="125"/>
                      <a:pt x="32" y="132"/>
                      <a:pt x="36" y="139"/>
                    </a:cubicBezTo>
                    <a:cubicBezTo>
                      <a:pt x="34" y="141"/>
                      <a:pt x="22" y="162"/>
                      <a:pt x="22" y="162"/>
                    </a:cubicBezTo>
                    <a:cubicBezTo>
                      <a:pt x="38" y="178"/>
                      <a:pt x="38" y="178"/>
                      <a:pt x="38" y="178"/>
                    </a:cubicBezTo>
                    <a:cubicBezTo>
                      <a:pt x="38" y="178"/>
                      <a:pt x="60" y="164"/>
                      <a:pt x="61" y="163"/>
                    </a:cubicBezTo>
                    <a:cubicBezTo>
                      <a:pt x="68" y="167"/>
                      <a:pt x="75" y="169"/>
                      <a:pt x="83" y="171"/>
                    </a:cubicBezTo>
                    <a:cubicBezTo>
                      <a:pt x="82" y="171"/>
                      <a:pt x="82" y="171"/>
                      <a:pt x="82" y="171"/>
                    </a:cubicBezTo>
                    <a:cubicBezTo>
                      <a:pt x="82" y="172"/>
                      <a:pt x="88" y="199"/>
                      <a:pt x="88" y="199"/>
                    </a:cubicBezTo>
                    <a:cubicBezTo>
                      <a:pt x="111" y="199"/>
                      <a:pt x="111" y="199"/>
                      <a:pt x="111" y="199"/>
                    </a:cubicBezTo>
                    <a:cubicBezTo>
                      <a:pt x="111" y="199"/>
                      <a:pt x="117" y="172"/>
                      <a:pt x="117" y="171"/>
                    </a:cubicBezTo>
                    <a:cubicBezTo>
                      <a:pt x="124" y="169"/>
                      <a:pt x="132" y="167"/>
                      <a:pt x="138" y="163"/>
                    </a:cubicBezTo>
                    <a:cubicBezTo>
                      <a:pt x="140" y="164"/>
                      <a:pt x="162" y="177"/>
                      <a:pt x="162" y="177"/>
                    </a:cubicBezTo>
                    <a:cubicBezTo>
                      <a:pt x="178" y="161"/>
                      <a:pt x="178" y="161"/>
                      <a:pt x="178" y="161"/>
                    </a:cubicBezTo>
                    <a:cubicBezTo>
                      <a:pt x="178" y="161"/>
                      <a:pt x="166" y="141"/>
                      <a:pt x="164" y="139"/>
                    </a:cubicBezTo>
                    <a:cubicBezTo>
                      <a:pt x="168" y="132"/>
                      <a:pt x="171" y="125"/>
                      <a:pt x="173" y="117"/>
                    </a:cubicBezTo>
                    <a:cubicBezTo>
                      <a:pt x="176" y="117"/>
                      <a:pt x="199" y="111"/>
                      <a:pt x="199" y="111"/>
                    </a:cubicBezTo>
                    <a:cubicBezTo>
                      <a:pt x="199" y="88"/>
                      <a:pt x="199" y="88"/>
                      <a:pt x="199" y="88"/>
                    </a:cubicBezTo>
                    <a:cubicBezTo>
                      <a:pt x="199" y="88"/>
                      <a:pt x="177" y="82"/>
                      <a:pt x="174" y="82"/>
                    </a:cubicBezTo>
                    <a:cubicBezTo>
                      <a:pt x="171" y="74"/>
                      <a:pt x="168" y="67"/>
                      <a:pt x="163" y="60"/>
                    </a:cubicBezTo>
                    <a:close/>
                    <a:moveTo>
                      <a:pt x="116" y="140"/>
                    </a:moveTo>
                    <a:cubicBezTo>
                      <a:pt x="94" y="149"/>
                      <a:pt x="68" y="139"/>
                      <a:pt x="59" y="117"/>
                    </a:cubicBezTo>
                    <a:cubicBezTo>
                      <a:pt x="49" y="95"/>
                      <a:pt x="60" y="69"/>
                      <a:pt x="82" y="59"/>
                    </a:cubicBezTo>
                    <a:cubicBezTo>
                      <a:pt x="104" y="50"/>
                      <a:pt x="130" y="60"/>
                      <a:pt x="139" y="82"/>
                    </a:cubicBezTo>
                    <a:cubicBezTo>
                      <a:pt x="149" y="105"/>
                      <a:pt x="139" y="130"/>
                      <a:pt x="116" y="140"/>
                    </a:cubicBez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0" name="Freeform 48">
                <a:extLst>
                  <a:ext uri="{FF2B5EF4-FFF2-40B4-BE49-F238E27FC236}">
                    <a16:creationId xmlns:a16="http://schemas.microsoft.com/office/drawing/2014/main" id="{93A37310-E4AF-4F88-A26F-33D050EE1A60}"/>
                  </a:ext>
                </a:extLst>
              </p:cNvPr>
              <p:cNvSpPr>
                <a:spLocks/>
              </p:cNvSpPr>
              <p:nvPr/>
            </p:nvSpPr>
            <p:spPr bwMode="auto">
              <a:xfrm>
                <a:off x="10050541" y="4969726"/>
                <a:ext cx="150960" cy="319040"/>
              </a:xfrm>
              <a:custGeom>
                <a:avLst/>
                <a:gdLst>
                  <a:gd name="T0" fmla="*/ 77 w 160"/>
                  <a:gd name="T1" fmla="*/ 111 h 335"/>
                  <a:gd name="T2" fmla="*/ 88 w 160"/>
                  <a:gd name="T3" fmla="*/ 122 h 335"/>
                  <a:gd name="T4" fmla="*/ 77 w 160"/>
                  <a:gd name="T5" fmla="*/ 133 h 335"/>
                  <a:gd name="T6" fmla="*/ 66 w 160"/>
                  <a:gd name="T7" fmla="*/ 122 h 335"/>
                  <a:gd name="T8" fmla="*/ 67 w 160"/>
                  <a:gd name="T9" fmla="*/ 118 h 335"/>
                  <a:gd name="T10" fmla="*/ 44 w 160"/>
                  <a:gd name="T11" fmla="*/ 104 h 335"/>
                  <a:gd name="T12" fmla="*/ 0 w 160"/>
                  <a:gd name="T13" fmla="*/ 130 h 335"/>
                  <a:gd name="T14" fmla="*/ 0 w 160"/>
                  <a:gd name="T15" fmla="*/ 167 h 335"/>
                  <a:gd name="T16" fmla="*/ 33 w 160"/>
                  <a:gd name="T17" fmla="*/ 167 h 335"/>
                  <a:gd name="T18" fmla="*/ 44 w 160"/>
                  <a:gd name="T19" fmla="*/ 159 h 335"/>
                  <a:gd name="T20" fmla="*/ 55 w 160"/>
                  <a:gd name="T21" fmla="*/ 171 h 335"/>
                  <a:gd name="T22" fmla="*/ 44 w 160"/>
                  <a:gd name="T23" fmla="*/ 182 h 335"/>
                  <a:gd name="T24" fmla="*/ 33 w 160"/>
                  <a:gd name="T25" fmla="*/ 173 h 335"/>
                  <a:gd name="T26" fmla="*/ 0 w 160"/>
                  <a:gd name="T27" fmla="*/ 173 h 335"/>
                  <a:gd name="T28" fmla="*/ 0 w 160"/>
                  <a:gd name="T29" fmla="*/ 212 h 335"/>
                  <a:gd name="T30" fmla="*/ 44 w 160"/>
                  <a:gd name="T31" fmla="*/ 239 h 335"/>
                  <a:gd name="T32" fmla="*/ 67 w 160"/>
                  <a:gd name="T33" fmla="*/ 225 h 335"/>
                  <a:gd name="T34" fmla="*/ 66 w 160"/>
                  <a:gd name="T35" fmla="*/ 221 h 335"/>
                  <a:gd name="T36" fmla="*/ 78 w 160"/>
                  <a:gd name="T37" fmla="*/ 210 h 335"/>
                  <a:gd name="T38" fmla="*/ 88 w 160"/>
                  <a:gd name="T39" fmla="*/ 221 h 335"/>
                  <a:gd name="T40" fmla="*/ 77 w 160"/>
                  <a:gd name="T41" fmla="*/ 232 h 335"/>
                  <a:gd name="T42" fmla="*/ 70 w 160"/>
                  <a:gd name="T43" fmla="*/ 229 h 335"/>
                  <a:gd name="T44" fmla="*/ 47 w 160"/>
                  <a:gd name="T45" fmla="*/ 243 h 335"/>
                  <a:gd name="T46" fmla="*/ 47 w 160"/>
                  <a:gd name="T47" fmla="*/ 285 h 335"/>
                  <a:gd name="T48" fmla="*/ 130 w 160"/>
                  <a:gd name="T49" fmla="*/ 335 h 335"/>
                  <a:gd name="T50" fmla="*/ 160 w 160"/>
                  <a:gd name="T51" fmla="*/ 315 h 335"/>
                  <a:gd name="T52" fmla="*/ 160 w 160"/>
                  <a:gd name="T53" fmla="*/ 174 h 335"/>
                  <a:gd name="T54" fmla="*/ 143 w 160"/>
                  <a:gd name="T55" fmla="*/ 174 h 335"/>
                  <a:gd name="T56" fmla="*/ 132 w 160"/>
                  <a:gd name="T57" fmla="*/ 182 h 335"/>
                  <a:gd name="T58" fmla="*/ 121 w 160"/>
                  <a:gd name="T59" fmla="*/ 171 h 335"/>
                  <a:gd name="T60" fmla="*/ 132 w 160"/>
                  <a:gd name="T61" fmla="*/ 159 h 335"/>
                  <a:gd name="T62" fmla="*/ 143 w 160"/>
                  <a:gd name="T63" fmla="*/ 168 h 335"/>
                  <a:gd name="T64" fmla="*/ 159 w 160"/>
                  <a:gd name="T65" fmla="*/ 168 h 335"/>
                  <a:gd name="T66" fmla="*/ 159 w 160"/>
                  <a:gd name="T67" fmla="*/ 21 h 335"/>
                  <a:gd name="T68" fmla="*/ 124 w 160"/>
                  <a:gd name="T69" fmla="*/ 0 h 335"/>
                  <a:gd name="T70" fmla="*/ 47 w 160"/>
                  <a:gd name="T71" fmla="*/ 46 h 335"/>
                  <a:gd name="T72" fmla="*/ 47 w 160"/>
                  <a:gd name="T73" fmla="*/ 99 h 335"/>
                  <a:gd name="T74" fmla="*/ 70 w 160"/>
                  <a:gd name="T75" fmla="*/ 113 h 335"/>
                  <a:gd name="T76" fmla="*/ 77 w 160"/>
                  <a:gd name="T77" fmla="*/ 11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335">
                    <a:moveTo>
                      <a:pt x="77" y="111"/>
                    </a:moveTo>
                    <a:cubicBezTo>
                      <a:pt x="83" y="111"/>
                      <a:pt x="88" y="116"/>
                      <a:pt x="88" y="122"/>
                    </a:cubicBezTo>
                    <a:cubicBezTo>
                      <a:pt x="88" y="128"/>
                      <a:pt x="84" y="133"/>
                      <a:pt x="77" y="133"/>
                    </a:cubicBezTo>
                    <a:cubicBezTo>
                      <a:pt x="71" y="133"/>
                      <a:pt x="66" y="128"/>
                      <a:pt x="66" y="122"/>
                    </a:cubicBezTo>
                    <a:cubicBezTo>
                      <a:pt x="66" y="121"/>
                      <a:pt x="66" y="119"/>
                      <a:pt x="67" y="118"/>
                    </a:cubicBezTo>
                    <a:cubicBezTo>
                      <a:pt x="44" y="104"/>
                      <a:pt x="44" y="104"/>
                      <a:pt x="44" y="104"/>
                    </a:cubicBezTo>
                    <a:cubicBezTo>
                      <a:pt x="0" y="130"/>
                      <a:pt x="0" y="130"/>
                      <a:pt x="0" y="130"/>
                    </a:cubicBezTo>
                    <a:cubicBezTo>
                      <a:pt x="0" y="167"/>
                      <a:pt x="0" y="167"/>
                      <a:pt x="0" y="167"/>
                    </a:cubicBezTo>
                    <a:cubicBezTo>
                      <a:pt x="33" y="167"/>
                      <a:pt x="33" y="167"/>
                      <a:pt x="33" y="167"/>
                    </a:cubicBezTo>
                    <a:cubicBezTo>
                      <a:pt x="35" y="163"/>
                      <a:pt x="39" y="159"/>
                      <a:pt x="44" y="159"/>
                    </a:cubicBezTo>
                    <a:cubicBezTo>
                      <a:pt x="50" y="159"/>
                      <a:pt x="55" y="165"/>
                      <a:pt x="55" y="171"/>
                    </a:cubicBezTo>
                    <a:cubicBezTo>
                      <a:pt x="55" y="177"/>
                      <a:pt x="50" y="182"/>
                      <a:pt x="44" y="182"/>
                    </a:cubicBezTo>
                    <a:cubicBezTo>
                      <a:pt x="38" y="182"/>
                      <a:pt x="34" y="178"/>
                      <a:pt x="33" y="173"/>
                    </a:cubicBezTo>
                    <a:cubicBezTo>
                      <a:pt x="0" y="173"/>
                      <a:pt x="0" y="173"/>
                      <a:pt x="0" y="173"/>
                    </a:cubicBezTo>
                    <a:cubicBezTo>
                      <a:pt x="0" y="212"/>
                      <a:pt x="0" y="212"/>
                      <a:pt x="0" y="212"/>
                    </a:cubicBezTo>
                    <a:cubicBezTo>
                      <a:pt x="44" y="239"/>
                      <a:pt x="44" y="239"/>
                      <a:pt x="44" y="239"/>
                    </a:cubicBezTo>
                    <a:cubicBezTo>
                      <a:pt x="67" y="225"/>
                      <a:pt x="67" y="225"/>
                      <a:pt x="67" y="225"/>
                    </a:cubicBezTo>
                    <a:cubicBezTo>
                      <a:pt x="66" y="224"/>
                      <a:pt x="66" y="223"/>
                      <a:pt x="66" y="221"/>
                    </a:cubicBezTo>
                    <a:cubicBezTo>
                      <a:pt x="66" y="215"/>
                      <a:pt x="72" y="210"/>
                      <a:pt x="78" y="210"/>
                    </a:cubicBezTo>
                    <a:cubicBezTo>
                      <a:pt x="84" y="210"/>
                      <a:pt x="88" y="215"/>
                      <a:pt x="88" y="221"/>
                    </a:cubicBezTo>
                    <a:cubicBezTo>
                      <a:pt x="88" y="227"/>
                      <a:pt x="83" y="232"/>
                      <a:pt x="77" y="232"/>
                    </a:cubicBezTo>
                    <a:cubicBezTo>
                      <a:pt x="74" y="232"/>
                      <a:pt x="72" y="231"/>
                      <a:pt x="70" y="229"/>
                    </a:cubicBezTo>
                    <a:cubicBezTo>
                      <a:pt x="47" y="243"/>
                      <a:pt x="47" y="243"/>
                      <a:pt x="47" y="243"/>
                    </a:cubicBezTo>
                    <a:cubicBezTo>
                      <a:pt x="47" y="285"/>
                      <a:pt x="47" y="285"/>
                      <a:pt x="47" y="285"/>
                    </a:cubicBezTo>
                    <a:cubicBezTo>
                      <a:pt x="130" y="335"/>
                      <a:pt x="130" y="335"/>
                      <a:pt x="130" y="335"/>
                    </a:cubicBezTo>
                    <a:cubicBezTo>
                      <a:pt x="160" y="315"/>
                      <a:pt x="160" y="315"/>
                      <a:pt x="160" y="315"/>
                    </a:cubicBezTo>
                    <a:cubicBezTo>
                      <a:pt x="160" y="174"/>
                      <a:pt x="160" y="174"/>
                      <a:pt x="160" y="174"/>
                    </a:cubicBezTo>
                    <a:cubicBezTo>
                      <a:pt x="143" y="174"/>
                      <a:pt x="143" y="174"/>
                      <a:pt x="143" y="174"/>
                    </a:cubicBezTo>
                    <a:cubicBezTo>
                      <a:pt x="142" y="179"/>
                      <a:pt x="138" y="182"/>
                      <a:pt x="132" y="182"/>
                    </a:cubicBezTo>
                    <a:cubicBezTo>
                      <a:pt x="126" y="182"/>
                      <a:pt x="121" y="177"/>
                      <a:pt x="121" y="171"/>
                    </a:cubicBezTo>
                    <a:cubicBezTo>
                      <a:pt x="121" y="165"/>
                      <a:pt x="126" y="159"/>
                      <a:pt x="132" y="159"/>
                    </a:cubicBezTo>
                    <a:cubicBezTo>
                      <a:pt x="138" y="159"/>
                      <a:pt x="142" y="163"/>
                      <a:pt x="143" y="168"/>
                    </a:cubicBezTo>
                    <a:cubicBezTo>
                      <a:pt x="159" y="168"/>
                      <a:pt x="159" y="168"/>
                      <a:pt x="159" y="168"/>
                    </a:cubicBezTo>
                    <a:cubicBezTo>
                      <a:pt x="159" y="21"/>
                      <a:pt x="159" y="21"/>
                      <a:pt x="159" y="21"/>
                    </a:cubicBezTo>
                    <a:cubicBezTo>
                      <a:pt x="124" y="0"/>
                      <a:pt x="124" y="0"/>
                      <a:pt x="124" y="0"/>
                    </a:cubicBezTo>
                    <a:cubicBezTo>
                      <a:pt x="47" y="46"/>
                      <a:pt x="47" y="46"/>
                      <a:pt x="47" y="46"/>
                    </a:cubicBezTo>
                    <a:cubicBezTo>
                      <a:pt x="47" y="99"/>
                      <a:pt x="47" y="99"/>
                      <a:pt x="47" y="99"/>
                    </a:cubicBezTo>
                    <a:cubicBezTo>
                      <a:pt x="70" y="113"/>
                      <a:pt x="70" y="113"/>
                      <a:pt x="70" y="113"/>
                    </a:cubicBezTo>
                    <a:cubicBezTo>
                      <a:pt x="72" y="111"/>
                      <a:pt x="75" y="111"/>
                      <a:pt x="77" y="11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1" name="Freeform 49">
                <a:extLst>
                  <a:ext uri="{FF2B5EF4-FFF2-40B4-BE49-F238E27FC236}">
                    <a16:creationId xmlns:a16="http://schemas.microsoft.com/office/drawing/2014/main" id="{EEEA9F0B-596A-4913-A8D2-0BBB50B8F975}"/>
                  </a:ext>
                </a:extLst>
              </p:cNvPr>
              <p:cNvSpPr>
                <a:spLocks/>
              </p:cNvSpPr>
              <p:nvPr/>
            </p:nvSpPr>
            <p:spPr bwMode="auto">
              <a:xfrm>
                <a:off x="10207727" y="4969726"/>
                <a:ext cx="150960" cy="319040"/>
              </a:xfrm>
              <a:custGeom>
                <a:avLst/>
                <a:gdLst>
                  <a:gd name="T0" fmla="*/ 93 w 160"/>
                  <a:gd name="T1" fmla="*/ 122 h 336"/>
                  <a:gd name="T2" fmla="*/ 82 w 160"/>
                  <a:gd name="T3" fmla="*/ 133 h 336"/>
                  <a:gd name="T4" fmla="*/ 71 w 160"/>
                  <a:gd name="T5" fmla="*/ 122 h 336"/>
                  <a:gd name="T6" fmla="*/ 82 w 160"/>
                  <a:gd name="T7" fmla="*/ 111 h 336"/>
                  <a:gd name="T8" fmla="*/ 89 w 160"/>
                  <a:gd name="T9" fmla="*/ 114 h 336"/>
                  <a:gd name="T10" fmla="*/ 113 w 160"/>
                  <a:gd name="T11" fmla="*/ 100 h 336"/>
                  <a:gd name="T12" fmla="*/ 113 w 160"/>
                  <a:gd name="T13" fmla="*/ 46 h 336"/>
                  <a:gd name="T14" fmla="*/ 36 w 160"/>
                  <a:gd name="T15" fmla="*/ 0 h 336"/>
                  <a:gd name="T16" fmla="*/ 1 w 160"/>
                  <a:gd name="T17" fmla="*/ 21 h 336"/>
                  <a:gd name="T18" fmla="*/ 1 w 160"/>
                  <a:gd name="T19" fmla="*/ 169 h 336"/>
                  <a:gd name="T20" fmla="*/ 16 w 160"/>
                  <a:gd name="T21" fmla="*/ 169 h 336"/>
                  <a:gd name="T22" fmla="*/ 27 w 160"/>
                  <a:gd name="T23" fmla="*/ 160 h 336"/>
                  <a:gd name="T24" fmla="*/ 38 w 160"/>
                  <a:gd name="T25" fmla="*/ 171 h 336"/>
                  <a:gd name="T26" fmla="*/ 27 w 160"/>
                  <a:gd name="T27" fmla="*/ 182 h 336"/>
                  <a:gd name="T28" fmla="*/ 16 w 160"/>
                  <a:gd name="T29" fmla="*/ 175 h 336"/>
                  <a:gd name="T30" fmla="*/ 0 w 160"/>
                  <a:gd name="T31" fmla="*/ 175 h 336"/>
                  <a:gd name="T32" fmla="*/ 0 w 160"/>
                  <a:gd name="T33" fmla="*/ 315 h 336"/>
                  <a:gd name="T34" fmla="*/ 30 w 160"/>
                  <a:gd name="T35" fmla="*/ 336 h 336"/>
                  <a:gd name="T36" fmla="*/ 113 w 160"/>
                  <a:gd name="T37" fmla="*/ 286 h 336"/>
                  <a:gd name="T38" fmla="*/ 113 w 160"/>
                  <a:gd name="T39" fmla="*/ 244 h 336"/>
                  <a:gd name="T40" fmla="*/ 89 w 160"/>
                  <a:gd name="T41" fmla="*/ 230 h 336"/>
                  <a:gd name="T42" fmla="*/ 82 w 160"/>
                  <a:gd name="T43" fmla="*/ 233 h 336"/>
                  <a:gd name="T44" fmla="*/ 71 w 160"/>
                  <a:gd name="T45" fmla="*/ 222 h 336"/>
                  <a:gd name="T46" fmla="*/ 82 w 160"/>
                  <a:gd name="T47" fmla="*/ 211 h 336"/>
                  <a:gd name="T48" fmla="*/ 93 w 160"/>
                  <a:gd name="T49" fmla="*/ 222 h 336"/>
                  <a:gd name="T50" fmla="*/ 93 w 160"/>
                  <a:gd name="T51" fmla="*/ 226 h 336"/>
                  <a:gd name="T52" fmla="*/ 116 w 160"/>
                  <a:gd name="T53" fmla="*/ 240 h 336"/>
                  <a:gd name="T54" fmla="*/ 160 w 160"/>
                  <a:gd name="T55" fmla="*/ 213 h 336"/>
                  <a:gd name="T56" fmla="*/ 160 w 160"/>
                  <a:gd name="T57" fmla="*/ 173 h 336"/>
                  <a:gd name="T58" fmla="*/ 127 w 160"/>
                  <a:gd name="T59" fmla="*/ 173 h 336"/>
                  <a:gd name="T60" fmla="*/ 116 w 160"/>
                  <a:gd name="T61" fmla="*/ 182 h 336"/>
                  <a:gd name="T62" fmla="*/ 105 w 160"/>
                  <a:gd name="T63" fmla="*/ 171 h 336"/>
                  <a:gd name="T64" fmla="*/ 116 w 160"/>
                  <a:gd name="T65" fmla="*/ 159 h 336"/>
                  <a:gd name="T66" fmla="*/ 127 w 160"/>
                  <a:gd name="T67" fmla="*/ 167 h 336"/>
                  <a:gd name="T68" fmla="*/ 160 w 160"/>
                  <a:gd name="T69" fmla="*/ 167 h 336"/>
                  <a:gd name="T70" fmla="*/ 160 w 160"/>
                  <a:gd name="T71" fmla="*/ 130 h 336"/>
                  <a:gd name="T72" fmla="*/ 116 w 160"/>
                  <a:gd name="T73" fmla="*/ 104 h 336"/>
                  <a:gd name="T74" fmla="*/ 93 w 160"/>
                  <a:gd name="T75" fmla="*/ 118 h 336"/>
                  <a:gd name="T76" fmla="*/ 93 w 160"/>
                  <a:gd name="T77" fmla="*/ 12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336">
                    <a:moveTo>
                      <a:pt x="93" y="122"/>
                    </a:moveTo>
                    <a:cubicBezTo>
                      <a:pt x="93" y="128"/>
                      <a:pt x="88" y="133"/>
                      <a:pt x="82" y="133"/>
                    </a:cubicBezTo>
                    <a:cubicBezTo>
                      <a:pt x="76" y="133"/>
                      <a:pt x="71" y="128"/>
                      <a:pt x="71" y="122"/>
                    </a:cubicBezTo>
                    <a:cubicBezTo>
                      <a:pt x="71" y="116"/>
                      <a:pt x="76" y="111"/>
                      <a:pt x="82" y="111"/>
                    </a:cubicBezTo>
                    <a:cubicBezTo>
                      <a:pt x="85" y="111"/>
                      <a:pt x="87" y="112"/>
                      <a:pt x="89" y="114"/>
                    </a:cubicBezTo>
                    <a:cubicBezTo>
                      <a:pt x="113" y="100"/>
                      <a:pt x="113" y="100"/>
                      <a:pt x="113" y="100"/>
                    </a:cubicBezTo>
                    <a:cubicBezTo>
                      <a:pt x="113" y="46"/>
                      <a:pt x="113" y="46"/>
                      <a:pt x="113" y="46"/>
                    </a:cubicBezTo>
                    <a:cubicBezTo>
                      <a:pt x="36" y="0"/>
                      <a:pt x="36" y="0"/>
                      <a:pt x="36" y="0"/>
                    </a:cubicBezTo>
                    <a:cubicBezTo>
                      <a:pt x="1" y="21"/>
                      <a:pt x="1" y="21"/>
                      <a:pt x="1" y="21"/>
                    </a:cubicBezTo>
                    <a:cubicBezTo>
                      <a:pt x="1" y="169"/>
                      <a:pt x="1" y="169"/>
                      <a:pt x="1" y="169"/>
                    </a:cubicBezTo>
                    <a:cubicBezTo>
                      <a:pt x="16" y="169"/>
                      <a:pt x="16" y="169"/>
                      <a:pt x="16" y="169"/>
                    </a:cubicBezTo>
                    <a:cubicBezTo>
                      <a:pt x="17" y="163"/>
                      <a:pt x="22" y="160"/>
                      <a:pt x="27" y="160"/>
                    </a:cubicBezTo>
                    <a:cubicBezTo>
                      <a:pt x="33" y="160"/>
                      <a:pt x="38" y="165"/>
                      <a:pt x="38" y="171"/>
                    </a:cubicBezTo>
                    <a:cubicBezTo>
                      <a:pt x="38" y="177"/>
                      <a:pt x="33" y="182"/>
                      <a:pt x="27" y="182"/>
                    </a:cubicBezTo>
                    <a:cubicBezTo>
                      <a:pt x="22" y="182"/>
                      <a:pt x="18" y="179"/>
                      <a:pt x="16" y="175"/>
                    </a:cubicBezTo>
                    <a:cubicBezTo>
                      <a:pt x="0" y="175"/>
                      <a:pt x="0" y="175"/>
                      <a:pt x="0" y="175"/>
                    </a:cubicBezTo>
                    <a:cubicBezTo>
                      <a:pt x="0" y="315"/>
                      <a:pt x="0" y="315"/>
                      <a:pt x="0" y="315"/>
                    </a:cubicBezTo>
                    <a:cubicBezTo>
                      <a:pt x="30" y="336"/>
                      <a:pt x="30" y="336"/>
                      <a:pt x="30" y="336"/>
                    </a:cubicBezTo>
                    <a:cubicBezTo>
                      <a:pt x="113" y="286"/>
                      <a:pt x="113" y="286"/>
                      <a:pt x="113" y="286"/>
                    </a:cubicBezTo>
                    <a:cubicBezTo>
                      <a:pt x="113" y="244"/>
                      <a:pt x="113" y="244"/>
                      <a:pt x="113" y="244"/>
                    </a:cubicBezTo>
                    <a:cubicBezTo>
                      <a:pt x="89" y="230"/>
                      <a:pt x="89" y="230"/>
                      <a:pt x="89" y="230"/>
                    </a:cubicBezTo>
                    <a:cubicBezTo>
                      <a:pt x="87" y="232"/>
                      <a:pt x="85" y="233"/>
                      <a:pt x="82" y="233"/>
                    </a:cubicBezTo>
                    <a:cubicBezTo>
                      <a:pt x="76" y="233"/>
                      <a:pt x="71" y="228"/>
                      <a:pt x="71" y="222"/>
                    </a:cubicBezTo>
                    <a:cubicBezTo>
                      <a:pt x="71" y="216"/>
                      <a:pt x="76" y="211"/>
                      <a:pt x="82" y="211"/>
                    </a:cubicBezTo>
                    <a:cubicBezTo>
                      <a:pt x="88" y="211"/>
                      <a:pt x="93" y="216"/>
                      <a:pt x="93" y="222"/>
                    </a:cubicBezTo>
                    <a:cubicBezTo>
                      <a:pt x="93" y="223"/>
                      <a:pt x="93" y="225"/>
                      <a:pt x="93" y="226"/>
                    </a:cubicBezTo>
                    <a:cubicBezTo>
                      <a:pt x="116" y="240"/>
                      <a:pt x="116" y="240"/>
                      <a:pt x="116" y="240"/>
                    </a:cubicBezTo>
                    <a:cubicBezTo>
                      <a:pt x="160" y="213"/>
                      <a:pt x="160" y="213"/>
                      <a:pt x="160" y="213"/>
                    </a:cubicBezTo>
                    <a:cubicBezTo>
                      <a:pt x="160" y="173"/>
                      <a:pt x="160" y="173"/>
                      <a:pt x="160" y="173"/>
                    </a:cubicBezTo>
                    <a:cubicBezTo>
                      <a:pt x="127" y="173"/>
                      <a:pt x="127" y="173"/>
                      <a:pt x="127" y="173"/>
                    </a:cubicBezTo>
                    <a:cubicBezTo>
                      <a:pt x="126" y="178"/>
                      <a:pt x="121" y="182"/>
                      <a:pt x="116" y="182"/>
                    </a:cubicBezTo>
                    <a:cubicBezTo>
                      <a:pt x="110" y="182"/>
                      <a:pt x="105" y="177"/>
                      <a:pt x="105" y="171"/>
                    </a:cubicBezTo>
                    <a:cubicBezTo>
                      <a:pt x="105" y="165"/>
                      <a:pt x="110" y="159"/>
                      <a:pt x="116" y="159"/>
                    </a:cubicBezTo>
                    <a:cubicBezTo>
                      <a:pt x="121" y="159"/>
                      <a:pt x="125" y="163"/>
                      <a:pt x="127" y="167"/>
                    </a:cubicBezTo>
                    <a:cubicBezTo>
                      <a:pt x="160" y="167"/>
                      <a:pt x="160" y="167"/>
                      <a:pt x="160" y="167"/>
                    </a:cubicBezTo>
                    <a:cubicBezTo>
                      <a:pt x="160" y="130"/>
                      <a:pt x="160" y="130"/>
                      <a:pt x="160" y="130"/>
                    </a:cubicBezTo>
                    <a:cubicBezTo>
                      <a:pt x="116" y="104"/>
                      <a:pt x="116" y="104"/>
                      <a:pt x="116" y="104"/>
                    </a:cubicBezTo>
                    <a:cubicBezTo>
                      <a:pt x="93" y="118"/>
                      <a:pt x="93" y="118"/>
                      <a:pt x="93" y="118"/>
                    </a:cubicBezTo>
                    <a:cubicBezTo>
                      <a:pt x="93" y="119"/>
                      <a:pt x="93" y="121"/>
                      <a:pt x="93" y="1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2" name="Freeform 50">
                <a:extLst>
                  <a:ext uri="{FF2B5EF4-FFF2-40B4-BE49-F238E27FC236}">
                    <a16:creationId xmlns:a16="http://schemas.microsoft.com/office/drawing/2014/main" id="{8D3A57DE-FE4D-4BB7-9813-13CCBE4366C3}"/>
                  </a:ext>
                </a:extLst>
              </p:cNvPr>
              <p:cNvSpPr>
                <a:spLocks/>
              </p:cNvSpPr>
              <p:nvPr/>
            </p:nvSpPr>
            <p:spPr bwMode="auto">
              <a:xfrm>
                <a:off x="10092561" y="5064660"/>
                <a:ext cx="42020" cy="31126"/>
              </a:xfrm>
              <a:custGeom>
                <a:avLst/>
                <a:gdLst>
                  <a:gd name="T0" fmla="*/ 0 w 44"/>
                  <a:gd name="T1" fmla="*/ 5 h 34"/>
                  <a:gd name="T2" fmla="*/ 23 w 44"/>
                  <a:gd name="T3" fmla="*/ 19 h 34"/>
                  <a:gd name="T4" fmla="*/ 22 w 44"/>
                  <a:gd name="T5" fmla="*/ 23 h 34"/>
                  <a:gd name="T6" fmla="*/ 33 w 44"/>
                  <a:gd name="T7" fmla="*/ 34 h 34"/>
                  <a:gd name="T8" fmla="*/ 44 w 44"/>
                  <a:gd name="T9" fmla="*/ 23 h 34"/>
                  <a:gd name="T10" fmla="*/ 33 w 44"/>
                  <a:gd name="T11" fmla="*/ 12 h 34"/>
                  <a:gd name="T12" fmla="*/ 26 w 44"/>
                  <a:gd name="T13" fmla="*/ 14 h 34"/>
                  <a:gd name="T14" fmla="*/ 3 w 44"/>
                  <a:gd name="T15" fmla="*/ 0 h 34"/>
                  <a:gd name="T16" fmla="*/ 3 w 44"/>
                  <a:gd name="T17" fmla="*/ 4 h 34"/>
                  <a:gd name="T18" fmla="*/ 0 w 44"/>
                  <a:gd name="T19"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4">
                    <a:moveTo>
                      <a:pt x="0" y="5"/>
                    </a:moveTo>
                    <a:cubicBezTo>
                      <a:pt x="23" y="19"/>
                      <a:pt x="23" y="19"/>
                      <a:pt x="23" y="19"/>
                    </a:cubicBezTo>
                    <a:cubicBezTo>
                      <a:pt x="22" y="20"/>
                      <a:pt x="22" y="22"/>
                      <a:pt x="22" y="23"/>
                    </a:cubicBezTo>
                    <a:cubicBezTo>
                      <a:pt x="22" y="29"/>
                      <a:pt x="27" y="34"/>
                      <a:pt x="33" y="34"/>
                    </a:cubicBezTo>
                    <a:cubicBezTo>
                      <a:pt x="39" y="34"/>
                      <a:pt x="44" y="29"/>
                      <a:pt x="44" y="23"/>
                    </a:cubicBezTo>
                    <a:cubicBezTo>
                      <a:pt x="44" y="17"/>
                      <a:pt x="39" y="12"/>
                      <a:pt x="33" y="12"/>
                    </a:cubicBezTo>
                    <a:cubicBezTo>
                      <a:pt x="30" y="12"/>
                      <a:pt x="28" y="12"/>
                      <a:pt x="26" y="14"/>
                    </a:cubicBezTo>
                    <a:cubicBezTo>
                      <a:pt x="3" y="0"/>
                      <a:pt x="3" y="0"/>
                      <a:pt x="3" y="0"/>
                    </a:cubicBezTo>
                    <a:cubicBezTo>
                      <a:pt x="3" y="4"/>
                      <a:pt x="3" y="4"/>
                      <a:pt x="3" y="4"/>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3" name="Freeform 51">
                <a:extLst>
                  <a:ext uri="{FF2B5EF4-FFF2-40B4-BE49-F238E27FC236}">
                    <a16:creationId xmlns:a16="http://schemas.microsoft.com/office/drawing/2014/main" id="{8B8A8E5B-4866-4C69-9913-BECD75857D70}"/>
                  </a:ext>
                </a:extLst>
              </p:cNvPr>
              <p:cNvSpPr>
                <a:spLocks/>
              </p:cNvSpPr>
              <p:nvPr/>
            </p:nvSpPr>
            <p:spPr bwMode="auto">
              <a:xfrm>
                <a:off x="10092561" y="5170488"/>
                <a:ext cx="42020" cy="31126"/>
              </a:xfrm>
              <a:custGeom>
                <a:avLst/>
                <a:gdLst>
                  <a:gd name="T0" fmla="*/ 33 w 44"/>
                  <a:gd name="T1" fmla="*/ 23 h 34"/>
                  <a:gd name="T2" fmla="*/ 44 w 44"/>
                  <a:gd name="T3" fmla="*/ 11 h 34"/>
                  <a:gd name="T4" fmla="*/ 34 w 44"/>
                  <a:gd name="T5" fmla="*/ 0 h 34"/>
                  <a:gd name="T6" fmla="*/ 22 w 44"/>
                  <a:gd name="T7" fmla="*/ 11 h 34"/>
                  <a:gd name="T8" fmla="*/ 23 w 44"/>
                  <a:gd name="T9" fmla="*/ 15 h 34"/>
                  <a:gd name="T10" fmla="*/ 0 w 44"/>
                  <a:gd name="T11" fmla="*/ 29 h 34"/>
                  <a:gd name="T12" fmla="*/ 3 w 44"/>
                  <a:gd name="T13" fmla="*/ 31 h 34"/>
                  <a:gd name="T14" fmla="*/ 3 w 44"/>
                  <a:gd name="T15" fmla="*/ 34 h 34"/>
                  <a:gd name="T16" fmla="*/ 26 w 44"/>
                  <a:gd name="T17" fmla="*/ 20 h 34"/>
                  <a:gd name="T18" fmla="*/ 33 w 44"/>
                  <a:gd name="T1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4">
                    <a:moveTo>
                      <a:pt x="33" y="23"/>
                    </a:moveTo>
                    <a:cubicBezTo>
                      <a:pt x="39" y="23"/>
                      <a:pt x="44" y="17"/>
                      <a:pt x="44" y="11"/>
                    </a:cubicBezTo>
                    <a:cubicBezTo>
                      <a:pt x="44" y="5"/>
                      <a:pt x="40" y="0"/>
                      <a:pt x="34" y="0"/>
                    </a:cubicBezTo>
                    <a:cubicBezTo>
                      <a:pt x="28" y="0"/>
                      <a:pt x="22" y="5"/>
                      <a:pt x="22" y="11"/>
                    </a:cubicBezTo>
                    <a:cubicBezTo>
                      <a:pt x="22" y="13"/>
                      <a:pt x="23" y="14"/>
                      <a:pt x="23" y="15"/>
                    </a:cubicBezTo>
                    <a:cubicBezTo>
                      <a:pt x="0" y="29"/>
                      <a:pt x="0" y="29"/>
                      <a:pt x="0" y="29"/>
                    </a:cubicBezTo>
                    <a:cubicBezTo>
                      <a:pt x="3" y="31"/>
                      <a:pt x="3" y="31"/>
                      <a:pt x="3" y="31"/>
                    </a:cubicBezTo>
                    <a:cubicBezTo>
                      <a:pt x="3" y="34"/>
                      <a:pt x="3" y="34"/>
                      <a:pt x="3" y="34"/>
                    </a:cubicBezTo>
                    <a:cubicBezTo>
                      <a:pt x="26" y="20"/>
                      <a:pt x="26" y="20"/>
                      <a:pt x="26" y="20"/>
                    </a:cubicBezTo>
                    <a:cubicBezTo>
                      <a:pt x="28" y="21"/>
                      <a:pt x="30" y="23"/>
                      <a:pt x="33"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4" name="Freeform 52">
                <a:extLst>
                  <a:ext uri="{FF2B5EF4-FFF2-40B4-BE49-F238E27FC236}">
                    <a16:creationId xmlns:a16="http://schemas.microsoft.com/office/drawing/2014/main" id="{F79502D9-333F-4A71-8D50-CC73E360EE83}"/>
                  </a:ext>
                </a:extLst>
              </p:cNvPr>
              <p:cNvSpPr>
                <a:spLocks/>
              </p:cNvSpPr>
              <p:nvPr/>
            </p:nvSpPr>
            <p:spPr bwMode="auto">
              <a:xfrm>
                <a:off x="10050541" y="5120686"/>
                <a:ext cx="52914" cy="21788"/>
              </a:xfrm>
              <a:custGeom>
                <a:avLst/>
                <a:gdLst>
                  <a:gd name="T0" fmla="*/ 44 w 55"/>
                  <a:gd name="T1" fmla="*/ 23 h 23"/>
                  <a:gd name="T2" fmla="*/ 55 w 55"/>
                  <a:gd name="T3" fmla="*/ 12 h 23"/>
                  <a:gd name="T4" fmla="*/ 44 w 55"/>
                  <a:gd name="T5" fmla="*/ 0 h 23"/>
                  <a:gd name="T6" fmla="*/ 33 w 55"/>
                  <a:gd name="T7" fmla="*/ 8 h 23"/>
                  <a:gd name="T8" fmla="*/ 0 w 55"/>
                  <a:gd name="T9" fmla="*/ 8 h 23"/>
                  <a:gd name="T10" fmla="*/ 0 w 55"/>
                  <a:gd name="T11" fmla="*/ 14 h 23"/>
                  <a:gd name="T12" fmla="*/ 32 w 55"/>
                  <a:gd name="T13" fmla="*/ 14 h 23"/>
                  <a:gd name="T14" fmla="*/ 44 w 5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23">
                    <a:moveTo>
                      <a:pt x="44" y="23"/>
                    </a:moveTo>
                    <a:cubicBezTo>
                      <a:pt x="50" y="23"/>
                      <a:pt x="55" y="18"/>
                      <a:pt x="55" y="12"/>
                    </a:cubicBezTo>
                    <a:cubicBezTo>
                      <a:pt x="55" y="6"/>
                      <a:pt x="50" y="0"/>
                      <a:pt x="44" y="0"/>
                    </a:cubicBezTo>
                    <a:cubicBezTo>
                      <a:pt x="38" y="0"/>
                      <a:pt x="34" y="4"/>
                      <a:pt x="33" y="8"/>
                    </a:cubicBezTo>
                    <a:cubicBezTo>
                      <a:pt x="0" y="8"/>
                      <a:pt x="0" y="8"/>
                      <a:pt x="0" y="8"/>
                    </a:cubicBezTo>
                    <a:cubicBezTo>
                      <a:pt x="0" y="14"/>
                      <a:pt x="0" y="14"/>
                      <a:pt x="0" y="14"/>
                    </a:cubicBezTo>
                    <a:cubicBezTo>
                      <a:pt x="32" y="14"/>
                      <a:pt x="32" y="14"/>
                      <a:pt x="32" y="14"/>
                    </a:cubicBezTo>
                    <a:cubicBezTo>
                      <a:pt x="34" y="19"/>
                      <a:pt x="38" y="23"/>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5" name="Freeform 53">
                <a:extLst>
                  <a:ext uri="{FF2B5EF4-FFF2-40B4-BE49-F238E27FC236}">
                    <a16:creationId xmlns:a16="http://schemas.microsoft.com/office/drawing/2014/main" id="{3677EEF6-B99A-453E-AE79-5AD14FF296D7}"/>
                  </a:ext>
                </a:extLst>
              </p:cNvPr>
              <p:cNvSpPr>
                <a:spLocks/>
              </p:cNvSpPr>
              <p:nvPr/>
            </p:nvSpPr>
            <p:spPr bwMode="auto">
              <a:xfrm>
                <a:off x="10165707" y="5120686"/>
                <a:ext cx="35795" cy="21788"/>
              </a:xfrm>
              <a:custGeom>
                <a:avLst/>
                <a:gdLst>
                  <a:gd name="T0" fmla="*/ 11 w 39"/>
                  <a:gd name="T1" fmla="*/ 0 h 23"/>
                  <a:gd name="T2" fmla="*/ 0 w 39"/>
                  <a:gd name="T3" fmla="*/ 12 h 23"/>
                  <a:gd name="T4" fmla="*/ 11 w 39"/>
                  <a:gd name="T5" fmla="*/ 23 h 23"/>
                  <a:gd name="T6" fmla="*/ 22 w 39"/>
                  <a:gd name="T7" fmla="*/ 15 h 23"/>
                  <a:gd name="T8" fmla="*/ 39 w 39"/>
                  <a:gd name="T9" fmla="*/ 15 h 23"/>
                  <a:gd name="T10" fmla="*/ 39 w 39"/>
                  <a:gd name="T11" fmla="*/ 9 h 23"/>
                  <a:gd name="T12" fmla="*/ 23 w 39"/>
                  <a:gd name="T13" fmla="*/ 9 h 23"/>
                  <a:gd name="T14" fmla="*/ 11 w 39"/>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3">
                    <a:moveTo>
                      <a:pt x="11" y="0"/>
                    </a:moveTo>
                    <a:cubicBezTo>
                      <a:pt x="5" y="0"/>
                      <a:pt x="0" y="6"/>
                      <a:pt x="0" y="12"/>
                    </a:cubicBezTo>
                    <a:cubicBezTo>
                      <a:pt x="0" y="18"/>
                      <a:pt x="5" y="23"/>
                      <a:pt x="11" y="23"/>
                    </a:cubicBezTo>
                    <a:cubicBezTo>
                      <a:pt x="17" y="23"/>
                      <a:pt x="21" y="20"/>
                      <a:pt x="22" y="15"/>
                    </a:cubicBezTo>
                    <a:cubicBezTo>
                      <a:pt x="39" y="15"/>
                      <a:pt x="39" y="15"/>
                      <a:pt x="39" y="15"/>
                    </a:cubicBezTo>
                    <a:cubicBezTo>
                      <a:pt x="39" y="9"/>
                      <a:pt x="39" y="9"/>
                      <a:pt x="39" y="9"/>
                    </a:cubicBezTo>
                    <a:cubicBezTo>
                      <a:pt x="23" y="9"/>
                      <a:pt x="23" y="9"/>
                      <a:pt x="23" y="9"/>
                    </a:cubicBezTo>
                    <a:cubicBezTo>
                      <a:pt x="21" y="4"/>
                      <a:pt x="17" y="0"/>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6" name="Freeform 54">
                <a:extLst>
                  <a:ext uri="{FF2B5EF4-FFF2-40B4-BE49-F238E27FC236}">
                    <a16:creationId xmlns:a16="http://schemas.microsoft.com/office/drawing/2014/main" id="{FA8DEBAC-BB56-4B17-BE58-26517CE0721C}"/>
                  </a:ext>
                </a:extLst>
              </p:cNvPr>
              <p:cNvSpPr>
                <a:spLocks/>
              </p:cNvSpPr>
              <p:nvPr/>
            </p:nvSpPr>
            <p:spPr bwMode="auto">
              <a:xfrm>
                <a:off x="10274647" y="5064660"/>
                <a:ext cx="42020" cy="31126"/>
              </a:xfrm>
              <a:custGeom>
                <a:avLst/>
                <a:gdLst>
                  <a:gd name="T0" fmla="*/ 42 w 45"/>
                  <a:gd name="T1" fmla="*/ 0 h 34"/>
                  <a:gd name="T2" fmla="*/ 18 w 45"/>
                  <a:gd name="T3" fmla="*/ 14 h 34"/>
                  <a:gd name="T4" fmla="*/ 11 w 45"/>
                  <a:gd name="T5" fmla="*/ 12 h 34"/>
                  <a:gd name="T6" fmla="*/ 0 w 45"/>
                  <a:gd name="T7" fmla="*/ 23 h 34"/>
                  <a:gd name="T8" fmla="*/ 11 w 45"/>
                  <a:gd name="T9" fmla="*/ 34 h 34"/>
                  <a:gd name="T10" fmla="*/ 22 w 45"/>
                  <a:gd name="T11" fmla="*/ 23 h 34"/>
                  <a:gd name="T12" fmla="*/ 22 w 45"/>
                  <a:gd name="T13" fmla="*/ 19 h 34"/>
                  <a:gd name="T14" fmla="*/ 45 w 45"/>
                  <a:gd name="T15" fmla="*/ 5 h 34"/>
                  <a:gd name="T16" fmla="*/ 42 w 45"/>
                  <a:gd name="T17" fmla="*/ 3 h 34"/>
                  <a:gd name="T18" fmla="*/ 42 w 45"/>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4">
                    <a:moveTo>
                      <a:pt x="42" y="0"/>
                    </a:moveTo>
                    <a:cubicBezTo>
                      <a:pt x="18" y="14"/>
                      <a:pt x="18" y="14"/>
                      <a:pt x="18" y="14"/>
                    </a:cubicBezTo>
                    <a:cubicBezTo>
                      <a:pt x="16" y="13"/>
                      <a:pt x="14" y="12"/>
                      <a:pt x="11" y="12"/>
                    </a:cubicBezTo>
                    <a:cubicBezTo>
                      <a:pt x="5" y="12"/>
                      <a:pt x="0" y="17"/>
                      <a:pt x="0" y="23"/>
                    </a:cubicBezTo>
                    <a:cubicBezTo>
                      <a:pt x="0" y="29"/>
                      <a:pt x="5" y="34"/>
                      <a:pt x="11" y="34"/>
                    </a:cubicBezTo>
                    <a:cubicBezTo>
                      <a:pt x="17" y="34"/>
                      <a:pt x="22" y="29"/>
                      <a:pt x="22" y="23"/>
                    </a:cubicBezTo>
                    <a:cubicBezTo>
                      <a:pt x="22" y="21"/>
                      <a:pt x="22" y="20"/>
                      <a:pt x="22" y="19"/>
                    </a:cubicBezTo>
                    <a:cubicBezTo>
                      <a:pt x="45" y="5"/>
                      <a:pt x="45" y="5"/>
                      <a:pt x="45" y="5"/>
                    </a:cubicBezTo>
                    <a:cubicBezTo>
                      <a:pt x="42" y="3"/>
                      <a:pt x="42" y="3"/>
                      <a:pt x="42" y="3"/>
                    </a:cubicBezTo>
                    <a:cubicBezTo>
                      <a:pt x="42" y="0"/>
                      <a:pt x="42" y="0"/>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7" name="Freeform 55">
                <a:extLst>
                  <a:ext uri="{FF2B5EF4-FFF2-40B4-BE49-F238E27FC236}">
                    <a16:creationId xmlns:a16="http://schemas.microsoft.com/office/drawing/2014/main" id="{6A93C584-2285-4355-811C-F7C2C27FC690}"/>
                  </a:ext>
                </a:extLst>
              </p:cNvPr>
              <p:cNvSpPr>
                <a:spLocks/>
              </p:cNvSpPr>
              <p:nvPr/>
            </p:nvSpPr>
            <p:spPr bwMode="auto">
              <a:xfrm>
                <a:off x="10274647" y="5170488"/>
                <a:ext cx="42020" cy="31126"/>
              </a:xfrm>
              <a:custGeom>
                <a:avLst/>
                <a:gdLst>
                  <a:gd name="T0" fmla="*/ 23 w 45"/>
                  <a:gd name="T1" fmla="*/ 11 h 34"/>
                  <a:gd name="T2" fmla="*/ 12 w 45"/>
                  <a:gd name="T3" fmla="*/ 0 h 34"/>
                  <a:gd name="T4" fmla="*/ 0 w 45"/>
                  <a:gd name="T5" fmla="*/ 11 h 34"/>
                  <a:gd name="T6" fmla="*/ 12 w 45"/>
                  <a:gd name="T7" fmla="*/ 23 h 34"/>
                  <a:gd name="T8" fmla="*/ 19 w 45"/>
                  <a:gd name="T9" fmla="*/ 20 h 34"/>
                  <a:gd name="T10" fmla="*/ 42 w 45"/>
                  <a:gd name="T11" fmla="*/ 34 h 34"/>
                  <a:gd name="T12" fmla="*/ 42 w 45"/>
                  <a:gd name="T13" fmla="*/ 31 h 34"/>
                  <a:gd name="T14" fmla="*/ 45 w 45"/>
                  <a:gd name="T15" fmla="*/ 29 h 34"/>
                  <a:gd name="T16" fmla="*/ 22 w 45"/>
                  <a:gd name="T17" fmla="*/ 15 h 34"/>
                  <a:gd name="T18" fmla="*/ 23 w 4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4">
                    <a:moveTo>
                      <a:pt x="23" y="11"/>
                    </a:moveTo>
                    <a:cubicBezTo>
                      <a:pt x="23" y="5"/>
                      <a:pt x="18" y="0"/>
                      <a:pt x="12" y="0"/>
                    </a:cubicBezTo>
                    <a:cubicBezTo>
                      <a:pt x="6" y="0"/>
                      <a:pt x="0" y="5"/>
                      <a:pt x="0" y="11"/>
                    </a:cubicBezTo>
                    <a:cubicBezTo>
                      <a:pt x="0" y="17"/>
                      <a:pt x="6" y="23"/>
                      <a:pt x="12" y="23"/>
                    </a:cubicBezTo>
                    <a:cubicBezTo>
                      <a:pt x="14" y="23"/>
                      <a:pt x="17" y="22"/>
                      <a:pt x="19" y="20"/>
                    </a:cubicBezTo>
                    <a:cubicBezTo>
                      <a:pt x="42" y="34"/>
                      <a:pt x="42" y="34"/>
                      <a:pt x="42" y="34"/>
                    </a:cubicBezTo>
                    <a:cubicBezTo>
                      <a:pt x="42" y="31"/>
                      <a:pt x="42" y="31"/>
                      <a:pt x="42" y="31"/>
                    </a:cubicBezTo>
                    <a:cubicBezTo>
                      <a:pt x="45" y="29"/>
                      <a:pt x="45" y="29"/>
                      <a:pt x="45" y="29"/>
                    </a:cubicBezTo>
                    <a:cubicBezTo>
                      <a:pt x="22" y="15"/>
                      <a:pt x="22" y="15"/>
                      <a:pt x="22" y="15"/>
                    </a:cubicBezTo>
                    <a:cubicBezTo>
                      <a:pt x="22" y="14"/>
                      <a:pt x="23" y="13"/>
                      <a:pt x="23"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8" name="Freeform 56">
                <a:extLst>
                  <a:ext uri="{FF2B5EF4-FFF2-40B4-BE49-F238E27FC236}">
                    <a16:creationId xmlns:a16="http://schemas.microsoft.com/office/drawing/2014/main" id="{5366602E-E299-4D14-B2D5-5087638C645E}"/>
                  </a:ext>
                </a:extLst>
              </p:cNvPr>
              <p:cNvSpPr>
                <a:spLocks/>
              </p:cNvSpPr>
              <p:nvPr/>
            </p:nvSpPr>
            <p:spPr bwMode="auto">
              <a:xfrm>
                <a:off x="10305773" y="5120686"/>
                <a:ext cx="52914" cy="21788"/>
              </a:xfrm>
              <a:custGeom>
                <a:avLst/>
                <a:gdLst>
                  <a:gd name="T0" fmla="*/ 11 w 55"/>
                  <a:gd name="T1" fmla="*/ 0 h 23"/>
                  <a:gd name="T2" fmla="*/ 0 w 55"/>
                  <a:gd name="T3" fmla="*/ 12 h 23"/>
                  <a:gd name="T4" fmla="*/ 11 w 55"/>
                  <a:gd name="T5" fmla="*/ 23 h 23"/>
                  <a:gd name="T6" fmla="*/ 22 w 55"/>
                  <a:gd name="T7" fmla="*/ 14 h 23"/>
                  <a:gd name="T8" fmla="*/ 55 w 55"/>
                  <a:gd name="T9" fmla="*/ 14 h 23"/>
                  <a:gd name="T10" fmla="*/ 55 w 55"/>
                  <a:gd name="T11" fmla="*/ 8 h 23"/>
                  <a:gd name="T12" fmla="*/ 22 w 55"/>
                  <a:gd name="T13" fmla="*/ 8 h 23"/>
                  <a:gd name="T14" fmla="*/ 11 w 55"/>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23">
                    <a:moveTo>
                      <a:pt x="11" y="0"/>
                    </a:moveTo>
                    <a:cubicBezTo>
                      <a:pt x="5" y="0"/>
                      <a:pt x="0" y="6"/>
                      <a:pt x="0" y="12"/>
                    </a:cubicBezTo>
                    <a:cubicBezTo>
                      <a:pt x="0" y="18"/>
                      <a:pt x="5" y="23"/>
                      <a:pt x="11" y="23"/>
                    </a:cubicBezTo>
                    <a:cubicBezTo>
                      <a:pt x="16" y="23"/>
                      <a:pt x="21" y="19"/>
                      <a:pt x="22" y="14"/>
                    </a:cubicBezTo>
                    <a:cubicBezTo>
                      <a:pt x="55" y="14"/>
                      <a:pt x="55" y="14"/>
                      <a:pt x="55" y="14"/>
                    </a:cubicBezTo>
                    <a:cubicBezTo>
                      <a:pt x="55" y="8"/>
                      <a:pt x="55" y="8"/>
                      <a:pt x="55" y="8"/>
                    </a:cubicBezTo>
                    <a:cubicBezTo>
                      <a:pt x="22" y="8"/>
                      <a:pt x="22" y="8"/>
                      <a:pt x="22" y="8"/>
                    </a:cubicBezTo>
                    <a:cubicBezTo>
                      <a:pt x="20" y="4"/>
                      <a:pt x="16" y="0"/>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69" name="Freeform 57">
                <a:extLst>
                  <a:ext uri="{FF2B5EF4-FFF2-40B4-BE49-F238E27FC236}">
                    <a16:creationId xmlns:a16="http://schemas.microsoft.com/office/drawing/2014/main" id="{D767C895-7FDF-41ED-9FFD-F92B7FCE4908}"/>
                  </a:ext>
                </a:extLst>
              </p:cNvPr>
              <p:cNvSpPr>
                <a:spLocks/>
              </p:cNvSpPr>
              <p:nvPr/>
            </p:nvSpPr>
            <p:spPr bwMode="auto">
              <a:xfrm>
                <a:off x="10207727" y="5120686"/>
                <a:ext cx="35795" cy="21788"/>
              </a:xfrm>
              <a:custGeom>
                <a:avLst/>
                <a:gdLst>
                  <a:gd name="T0" fmla="*/ 26 w 37"/>
                  <a:gd name="T1" fmla="*/ 23 h 23"/>
                  <a:gd name="T2" fmla="*/ 37 w 37"/>
                  <a:gd name="T3" fmla="*/ 12 h 23"/>
                  <a:gd name="T4" fmla="*/ 26 w 37"/>
                  <a:gd name="T5" fmla="*/ 0 h 23"/>
                  <a:gd name="T6" fmla="*/ 15 w 37"/>
                  <a:gd name="T7" fmla="*/ 9 h 23"/>
                  <a:gd name="T8" fmla="*/ 0 w 37"/>
                  <a:gd name="T9" fmla="*/ 9 h 23"/>
                  <a:gd name="T10" fmla="*/ 0 w 37"/>
                  <a:gd name="T11" fmla="*/ 15 h 23"/>
                  <a:gd name="T12" fmla="*/ 16 w 37"/>
                  <a:gd name="T13" fmla="*/ 15 h 23"/>
                  <a:gd name="T14" fmla="*/ 26 w 37"/>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3">
                    <a:moveTo>
                      <a:pt x="26" y="23"/>
                    </a:moveTo>
                    <a:cubicBezTo>
                      <a:pt x="32" y="23"/>
                      <a:pt x="37" y="18"/>
                      <a:pt x="37" y="12"/>
                    </a:cubicBezTo>
                    <a:cubicBezTo>
                      <a:pt x="37" y="6"/>
                      <a:pt x="32" y="0"/>
                      <a:pt x="26" y="0"/>
                    </a:cubicBezTo>
                    <a:cubicBezTo>
                      <a:pt x="21" y="0"/>
                      <a:pt x="16" y="4"/>
                      <a:pt x="15" y="9"/>
                    </a:cubicBezTo>
                    <a:cubicBezTo>
                      <a:pt x="0" y="9"/>
                      <a:pt x="0" y="9"/>
                      <a:pt x="0" y="9"/>
                    </a:cubicBezTo>
                    <a:cubicBezTo>
                      <a:pt x="0" y="15"/>
                      <a:pt x="0" y="15"/>
                      <a:pt x="0" y="15"/>
                    </a:cubicBezTo>
                    <a:cubicBezTo>
                      <a:pt x="16" y="15"/>
                      <a:pt x="16" y="15"/>
                      <a:pt x="16" y="15"/>
                    </a:cubicBezTo>
                    <a:cubicBezTo>
                      <a:pt x="17" y="20"/>
                      <a:pt x="21" y="23"/>
                      <a:pt x="26"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70" name="Freeform 58">
                <a:extLst>
                  <a:ext uri="{FF2B5EF4-FFF2-40B4-BE49-F238E27FC236}">
                    <a16:creationId xmlns:a16="http://schemas.microsoft.com/office/drawing/2014/main" id="{F5B4DE05-D9CE-469F-9F64-A44B77BAF983}"/>
                  </a:ext>
                </a:extLst>
              </p:cNvPr>
              <p:cNvSpPr>
                <a:spLocks/>
              </p:cNvSpPr>
              <p:nvPr/>
            </p:nvSpPr>
            <p:spPr bwMode="auto">
              <a:xfrm>
                <a:off x="10142362" y="5014858"/>
                <a:ext cx="37351" cy="227219"/>
              </a:xfrm>
              <a:custGeom>
                <a:avLst/>
                <a:gdLst>
                  <a:gd name="T0" fmla="*/ 31 w 39"/>
                  <a:gd name="T1" fmla="*/ 217 h 239"/>
                  <a:gd name="T2" fmla="*/ 31 w 39"/>
                  <a:gd name="T3" fmla="*/ 171 h 239"/>
                  <a:gd name="T4" fmla="*/ 5 w 39"/>
                  <a:gd name="T5" fmla="*/ 155 h 239"/>
                  <a:gd name="T6" fmla="*/ 5 w 39"/>
                  <a:gd name="T7" fmla="*/ 98 h 239"/>
                  <a:gd name="T8" fmla="*/ 31 w 39"/>
                  <a:gd name="T9" fmla="*/ 82 h 239"/>
                  <a:gd name="T10" fmla="*/ 31 w 39"/>
                  <a:gd name="T11" fmla="*/ 22 h 239"/>
                  <a:gd name="T12" fmla="*/ 38 w 39"/>
                  <a:gd name="T13" fmla="*/ 11 h 239"/>
                  <a:gd name="T14" fmla="*/ 26 w 39"/>
                  <a:gd name="T15" fmla="*/ 1 h 239"/>
                  <a:gd name="T16" fmla="*/ 16 w 39"/>
                  <a:gd name="T17" fmla="*/ 13 h 239"/>
                  <a:gd name="T18" fmla="*/ 25 w 39"/>
                  <a:gd name="T19" fmla="*/ 23 h 239"/>
                  <a:gd name="T20" fmla="*/ 25 w 39"/>
                  <a:gd name="T21" fmla="*/ 79 h 239"/>
                  <a:gd name="T22" fmla="*/ 0 w 39"/>
                  <a:gd name="T23" fmla="*/ 94 h 239"/>
                  <a:gd name="T24" fmla="*/ 0 w 39"/>
                  <a:gd name="T25" fmla="*/ 158 h 239"/>
                  <a:gd name="T26" fmla="*/ 25 w 39"/>
                  <a:gd name="T27" fmla="*/ 174 h 239"/>
                  <a:gd name="T28" fmla="*/ 25 w 39"/>
                  <a:gd name="T29" fmla="*/ 216 h 239"/>
                  <a:gd name="T30" fmla="*/ 16 w 39"/>
                  <a:gd name="T31" fmla="*/ 228 h 239"/>
                  <a:gd name="T32" fmla="*/ 28 w 39"/>
                  <a:gd name="T33" fmla="*/ 238 h 239"/>
                  <a:gd name="T34" fmla="*/ 38 w 39"/>
                  <a:gd name="T35" fmla="*/ 226 h 239"/>
                  <a:gd name="T36" fmla="*/ 31 w 39"/>
                  <a:gd name="T37" fmla="*/ 21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239">
                    <a:moveTo>
                      <a:pt x="31" y="217"/>
                    </a:moveTo>
                    <a:cubicBezTo>
                      <a:pt x="31" y="171"/>
                      <a:pt x="31" y="171"/>
                      <a:pt x="31" y="171"/>
                    </a:cubicBezTo>
                    <a:cubicBezTo>
                      <a:pt x="5" y="155"/>
                      <a:pt x="5" y="155"/>
                      <a:pt x="5" y="155"/>
                    </a:cubicBezTo>
                    <a:cubicBezTo>
                      <a:pt x="5" y="98"/>
                      <a:pt x="5" y="98"/>
                      <a:pt x="5" y="98"/>
                    </a:cubicBezTo>
                    <a:cubicBezTo>
                      <a:pt x="31" y="82"/>
                      <a:pt x="31" y="82"/>
                      <a:pt x="31" y="82"/>
                    </a:cubicBezTo>
                    <a:cubicBezTo>
                      <a:pt x="31" y="22"/>
                      <a:pt x="31" y="22"/>
                      <a:pt x="31" y="22"/>
                    </a:cubicBezTo>
                    <a:cubicBezTo>
                      <a:pt x="36" y="21"/>
                      <a:pt x="39" y="16"/>
                      <a:pt x="38" y="11"/>
                    </a:cubicBezTo>
                    <a:cubicBezTo>
                      <a:pt x="38" y="5"/>
                      <a:pt x="32" y="0"/>
                      <a:pt x="26" y="1"/>
                    </a:cubicBezTo>
                    <a:cubicBezTo>
                      <a:pt x="20" y="1"/>
                      <a:pt x="15" y="7"/>
                      <a:pt x="16" y="13"/>
                    </a:cubicBezTo>
                    <a:cubicBezTo>
                      <a:pt x="16" y="18"/>
                      <a:pt x="20" y="22"/>
                      <a:pt x="25" y="23"/>
                    </a:cubicBezTo>
                    <a:cubicBezTo>
                      <a:pt x="25" y="79"/>
                      <a:pt x="25" y="79"/>
                      <a:pt x="25" y="79"/>
                    </a:cubicBezTo>
                    <a:cubicBezTo>
                      <a:pt x="0" y="94"/>
                      <a:pt x="0" y="94"/>
                      <a:pt x="0" y="94"/>
                    </a:cubicBezTo>
                    <a:cubicBezTo>
                      <a:pt x="0" y="158"/>
                      <a:pt x="0" y="158"/>
                      <a:pt x="0" y="158"/>
                    </a:cubicBezTo>
                    <a:cubicBezTo>
                      <a:pt x="25" y="174"/>
                      <a:pt x="25" y="174"/>
                      <a:pt x="25" y="174"/>
                    </a:cubicBezTo>
                    <a:cubicBezTo>
                      <a:pt x="25" y="216"/>
                      <a:pt x="25" y="216"/>
                      <a:pt x="25" y="216"/>
                    </a:cubicBezTo>
                    <a:cubicBezTo>
                      <a:pt x="19" y="217"/>
                      <a:pt x="15" y="222"/>
                      <a:pt x="16" y="228"/>
                    </a:cubicBezTo>
                    <a:cubicBezTo>
                      <a:pt x="16" y="234"/>
                      <a:pt x="22" y="239"/>
                      <a:pt x="28" y="238"/>
                    </a:cubicBezTo>
                    <a:cubicBezTo>
                      <a:pt x="34" y="238"/>
                      <a:pt x="39" y="232"/>
                      <a:pt x="38" y="226"/>
                    </a:cubicBezTo>
                    <a:cubicBezTo>
                      <a:pt x="38" y="222"/>
                      <a:pt x="35" y="218"/>
                      <a:pt x="31" y="2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71" name="Freeform 59">
                <a:extLst>
                  <a:ext uri="{FF2B5EF4-FFF2-40B4-BE49-F238E27FC236}">
                    <a16:creationId xmlns:a16="http://schemas.microsoft.com/office/drawing/2014/main" id="{6795675F-605D-4FE5-81BC-D8409BE7C728}"/>
                  </a:ext>
                </a:extLst>
              </p:cNvPr>
              <p:cNvSpPr>
                <a:spLocks/>
              </p:cNvSpPr>
              <p:nvPr/>
            </p:nvSpPr>
            <p:spPr bwMode="auto">
              <a:xfrm>
                <a:off x="10231071" y="5014858"/>
                <a:ext cx="35795" cy="227219"/>
              </a:xfrm>
              <a:custGeom>
                <a:avLst/>
                <a:gdLst>
                  <a:gd name="T0" fmla="*/ 13 w 38"/>
                  <a:gd name="T1" fmla="*/ 23 h 239"/>
                  <a:gd name="T2" fmla="*/ 22 w 38"/>
                  <a:gd name="T3" fmla="*/ 13 h 239"/>
                  <a:gd name="T4" fmla="*/ 12 w 38"/>
                  <a:gd name="T5" fmla="*/ 1 h 239"/>
                  <a:gd name="T6" fmla="*/ 0 w 38"/>
                  <a:gd name="T7" fmla="*/ 11 h 239"/>
                  <a:gd name="T8" fmla="*/ 7 w 38"/>
                  <a:gd name="T9" fmla="*/ 22 h 239"/>
                  <a:gd name="T10" fmla="*/ 7 w 38"/>
                  <a:gd name="T11" fmla="*/ 83 h 239"/>
                  <a:gd name="T12" fmla="*/ 33 w 38"/>
                  <a:gd name="T13" fmla="*/ 98 h 239"/>
                  <a:gd name="T14" fmla="*/ 33 w 38"/>
                  <a:gd name="T15" fmla="*/ 156 h 239"/>
                  <a:gd name="T16" fmla="*/ 7 w 38"/>
                  <a:gd name="T17" fmla="*/ 171 h 239"/>
                  <a:gd name="T18" fmla="*/ 7 w 38"/>
                  <a:gd name="T19" fmla="*/ 217 h 239"/>
                  <a:gd name="T20" fmla="*/ 0 w 38"/>
                  <a:gd name="T21" fmla="*/ 226 h 239"/>
                  <a:gd name="T22" fmla="*/ 10 w 38"/>
                  <a:gd name="T23" fmla="*/ 239 h 239"/>
                  <a:gd name="T24" fmla="*/ 22 w 38"/>
                  <a:gd name="T25" fmla="*/ 229 h 239"/>
                  <a:gd name="T26" fmla="*/ 13 w 38"/>
                  <a:gd name="T27" fmla="*/ 217 h 239"/>
                  <a:gd name="T28" fmla="*/ 13 w 38"/>
                  <a:gd name="T29" fmla="*/ 175 h 239"/>
                  <a:gd name="T30" fmla="*/ 38 w 38"/>
                  <a:gd name="T31" fmla="*/ 159 h 239"/>
                  <a:gd name="T32" fmla="*/ 38 w 38"/>
                  <a:gd name="T33" fmla="*/ 94 h 239"/>
                  <a:gd name="T34" fmla="*/ 13 w 38"/>
                  <a:gd name="T35" fmla="*/ 79 h 239"/>
                  <a:gd name="T36" fmla="*/ 13 w 38"/>
                  <a:gd name="T37" fmla="*/ 2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239">
                    <a:moveTo>
                      <a:pt x="13" y="23"/>
                    </a:moveTo>
                    <a:cubicBezTo>
                      <a:pt x="18" y="22"/>
                      <a:pt x="22" y="18"/>
                      <a:pt x="22" y="13"/>
                    </a:cubicBezTo>
                    <a:cubicBezTo>
                      <a:pt x="23" y="7"/>
                      <a:pt x="18" y="1"/>
                      <a:pt x="12" y="1"/>
                    </a:cubicBezTo>
                    <a:cubicBezTo>
                      <a:pt x="6" y="0"/>
                      <a:pt x="0" y="5"/>
                      <a:pt x="0" y="11"/>
                    </a:cubicBezTo>
                    <a:cubicBezTo>
                      <a:pt x="0" y="16"/>
                      <a:pt x="3" y="20"/>
                      <a:pt x="7" y="22"/>
                    </a:cubicBezTo>
                    <a:cubicBezTo>
                      <a:pt x="7" y="83"/>
                      <a:pt x="7" y="83"/>
                      <a:pt x="7" y="83"/>
                    </a:cubicBezTo>
                    <a:cubicBezTo>
                      <a:pt x="33" y="98"/>
                      <a:pt x="33" y="98"/>
                      <a:pt x="33" y="98"/>
                    </a:cubicBezTo>
                    <a:cubicBezTo>
                      <a:pt x="33" y="156"/>
                      <a:pt x="33" y="156"/>
                      <a:pt x="33" y="156"/>
                    </a:cubicBezTo>
                    <a:cubicBezTo>
                      <a:pt x="7" y="171"/>
                      <a:pt x="7" y="171"/>
                      <a:pt x="7" y="171"/>
                    </a:cubicBezTo>
                    <a:cubicBezTo>
                      <a:pt x="7" y="217"/>
                      <a:pt x="7" y="217"/>
                      <a:pt x="7" y="217"/>
                    </a:cubicBezTo>
                    <a:cubicBezTo>
                      <a:pt x="3" y="218"/>
                      <a:pt x="0" y="222"/>
                      <a:pt x="0" y="226"/>
                    </a:cubicBezTo>
                    <a:cubicBezTo>
                      <a:pt x="0" y="232"/>
                      <a:pt x="4" y="238"/>
                      <a:pt x="10" y="239"/>
                    </a:cubicBezTo>
                    <a:cubicBezTo>
                      <a:pt x="16" y="239"/>
                      <a:pt x="22" y="235"/>
                      <a:pt x="22" y="229"/>
                    </a:cubicBezTo>
                    <a:cubicBezTo>
                      <a:pt x="23" y="223"/>
                      <a:pt x="19" y="218"/>
                      <a:pt x="13" y="217"/>
                    </a:cubicBezTo>
                    <a:cubicBezTo>
                      <a:pt x="13" y="175"/>
                      <a:pt x="13" y="175"/>
                      <a:pt x="13" y="175"/>
                    </a:cubicBezTo>
                    <a:cubicBezTo>
                      <a:pt x="38" y="159"/>
                      <a:pt x="38" y="159"/>
                      <a:pt x="38" y="159"/>
                    </a:cubicBezTo>
                    <a:cubicBezTo>
                      <a:pt x="38" y="94"/>
                      <a:pt x="38" y="94"/>
                      <a:pt x="38" y="94"/>
                    </a:cubicBezTo>
                    <a:cubicBezTo>
                      <a:pt x="13" y="79"/>
                      <a:pt x="13" y="79"/>
                      <a:pt x="13" y="79"/>
                    </a:cubicBezTo>
                    <a:lnTo>
                      <a:pt x="1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grpSp>
      </p:grpSp>
    </p:spTree>
    <p:extLst>
      <p:ext uri="{BB962C8B-B14F-4D97-AF65-F5344CB8AC3E}">
        <p14:creationId xmlns:p14="http://schemas.microsoft.com/office/powerpoint/2010/main" val="41015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42" presetClass="path" presetSubtype="0" decel="100000" fill="hold" grpId="1" nodeType="withEffect">
                                  <p:stCondLst>
                                    <p:cond delay="0"/>
                                  </p:stCondLst>
                                  <p:childTnLst>
                                    <p:animMotion origin="layout" path="M 0 4.81481E-6 L 0 0.03541 " pathEditMode="relative" rAng="0" ptsTypes="AA">
                                      <p:cBhvr>
                                        <p:cTn id="9" dur="500" spd="-100000" fill="hold"/>
                                        <p:tgtEl>
                                          <p:spTgt spid="44"/>
                                        </p:tgtEl>
                                        <p:attrNameLst>
                                          <p:attrName>ppt_x</p:attrName>
                                          <p:attrName>ppt_y</p:attrName>
                                        </p:attrNameLst>
                                      </p:cBhvr>
                                      <p:rCtr x="0" y="1759"/>
                                    </p:animMotion>
                                  </p:childTnLst>
                                </p:cTn>
                              </p:par>
                              <p:par>
                                <p:cTn id="10" presetID="10" presetClass="entr" presetSubtype="0" fill="hold" grpId="0" nodeType="withEffect">
                                  <p:stCondLst>
                                    <p:cond delay="1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42" presetClass="path" presetSubtype="0" decel="100000" fill="hold" grpId="1" nodeType="withEffect">
                                  <p:stCondLst>
                                    <p:cond delay="100"/>
                                  </p:stCondLst>
                                  <p:childTnLst>
                                    <p:animMotion origin="layout" path="M 0 2.22222E-6 L 0 0.01898 " pathEditMode="relative" rAng="0" ptsTypes="AA">
                                      <p:cBhvr>
                                        <p:cTn id="14" dur="500" spd="-100000" fill="hold"/>
                                        <p:tgtEl>
                                          <p:spTgt spid="3"/>
                                        </p:tgtEl>
                                        <p:attrNameLst>
                                          <p:attrName>ppt_x</p:attrName>
                                          <p:attrName>ppt_y</p:attrName>
                                        </p:attrNameLst>
                                      </p:cBhvr>
                                      <p:rCtr x="0" y="949"/>
                                    </p:animMotion>
                                  </p:childTnLst>
                                </p:cTn>
                              </p:par>
                              <p:par>
                                <p:cTn id="15" presetID="10" presetClass="entr" presetSubtype="0" fill="hold" nodeType="withEffect">
                                  <p:stCondLst>
                                    <p:cond delay="2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42" presetClass="path" presetSubtype="0" decel="100000" fill="hold" nodeType="withEffect">
                                  <p:stCondLst>
                                    <p:cond delay="200"/>
                                  </p:stCondLst>
                                  <p:childTnLst>
                                    <p:animMotion origin="layout" path="M 0 2.22222E-6 L 0 0.01898 " pathEditMode="relative" rAng="0" ptsTypes="AA">
                                      <p:cBhvr>
                                        <p:cTn id="19" dur="500" spd="-100000" fill="hold"/>
                                        <p:tgtEl>
                                          <p:spTgt spid="4"/>
                                        </p:tgtEl>
                                        <p:attrNameLst>
                                          <p:attrName>ppt_x</p:attrName>
                                          <p:attrName>ppt_y</p:attrName>
                                        </p:attrNameLst>
                                      </p:cBhvr>
                                      <p:rCtr x="0" y="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a:extLst>
              <a:ext uri="{FF2B5EF4-FFF2-40B4-BE49-F238E27FC236}">
                <a16:creationId xmlns:a16="http://schemas.microsoft.com/office/drawing/2014/main" id="{2A831C2A-23A5-4621-B511-93929A1542E2}"/>
              </a:ext>
            </a:extLst>
          </p:cNvPr>
          <p:cNvSpPr txBox="1">
            <a:spLocks/>
          </p:cNvSpPr>
          <p:nvPr/>
        </p:nvSpPr>
        <p:spPr>
          <a:xfrm>
            <a:off x="2966655" y="1084705"/>
            <a:ext cx="6258701" cy="458342"/>
          </a:xfrm>
          <a:prstGeom prst="rect">
            <a:avLst/>
          </a:prstGeom>
        </p:spPr>
        <p:txBody>
          <a:bodyPr vert="horz" wrap="none" lIns="0" tIns="0" rIns="0" bIns="0" rtlCol="0" anchor="t">
            <a:no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50" normalizeH="0" baseline="0" noProof="0">
                <a:ln w="3175">
                  <a:noFill/>
                </a:ln>
                <a:effectLst/>
                <a:uLnTx/>
                <a:uFillTx/>
                <a:latin typeface="Segoe UI Semibold"/>
                <a:ea typeface="+mn-ea"/>
              </a:rPr>
              <a:t>Modern application pattern</a:t>
            </a:r>
            <a:endParaRPr kumimoji="0" lang="en-US" sz="2800" b="0" i="0" u="none" strike="noStrike" kern="1200" cap="none" spc="-50" normalizeH="0" baseline="0" noProof="0">
              <a:ln w="3175">
                <a:noFill/>
              </a:ln>
              <a:effectLst/>
              <a:uLnTx/>
              <a:uFillTx/>
              <a:latin typeface="Segoe UI Semilight" panose="020B0402040204020203" pitchFamily="34" charset="0"/>
              <a:ea typeface="+mn-ea"/>
              <a:cs typeface="Segoe UI Semilight" panose="020B0402040204020203" pitchFamily="34" charset="0"/>
            </a:endParaRPr>
          </a:p>
        </p:txBody>
      </p:sp>
      <p:sp>
        <p:nvSpPr>
          <p:cNvPr id="3" name="Title 1">
            <a:extLst>
              <a:ext uri="{FF2B5EF4-FFF2-40B4-BE49-F238E27FC236}">
                <a16:creationId xmlns:a16="http://schemas.microsoft.com/office/drawing/2014/main" id="{772CDB51-1D6B-4B5B-9700-5366262766D2}"/>
              </a:ext>
            </a:extLst>
          </p:cNvPr>
          <p:cNvSpPr txBox="1">
            <a:spLocks/>
          </p:cNvSpPr>
          <p:nvPr/>
        </p:nvSpPr>
        <p:spPr>
          <a:xfrm>
            <a:off x="4599051" y="1837446"/>
            <a:ext cx="2993898" cy="307777"/>
          </a:xfrm>
          <a:prstGeom prst="rect">
            <a:avLst/>
          </a:prstGeom>
        </p:spPr>
        <p:txBody>
          <a:bodyPr vert="horz" wrap="non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w="3175">
                  <a:noFill/>
                </a:ln>
                <a:effectLst/>
                <a:uLnTx/>
                <a:uFillTx/>
                <a:latin typeface="Segoe UI"/>
                <a:ea typeface="+mn-ea"/>
                <a:cs typeface="Segoe UI Semilight" panose="020B0402040204020203" pitchFamily="34" charset="0"/>
              </a:rPr>
              <a:t>Serverless web application</a:t>
            </a:r>
          </a:p>
        </p:txBody>
      </p:sp>
      <p:grpSp>
        <p:nvGrpSpPr>
          <p:cNvPr id="89" name="Group 88" descr="diagram">
            <a:extLst>
              <a:ext uri="{FF2B5EF4-FFF2-40B4-BE49-F238E27FC236}">
                <a16:creationId xmlns:a16="http://schemas.microsoft.com/office/drawing/2014/main" id="{E626150A-B62A-43CB-923D-BE24A2E3A41A}"/>
              </a:ext>
            </a:extLst>
          </p:cNvPr>
          <p:cNvGrpSpPr/>
          <p:nvPr/>
        </p:nvGrpSpPr>
        <p:grpSpPr>
          <a:xfrm>
            <a:off x="2286731" y="2556077"/>
            <a:ext cx="7618539" cy="3117324"/>
            <a:chOff x="2333209" y="2526581"/>
            <a:chExt cx="7618539" cy="3117324"/>
          </a:xfrm>
        </p:grpSpPr>
        <p:sp>
          <p:nvSpPr>
            <p:cNvPr id="65" name="Rectangle 64">
              <a:extLst>
                <a:ext uri="{FF2B5EF4-FFF2-40B4-BE49-F238E27FC236}">
                  <a16:creationId xmlns:a16="http://schemas.microsoft.com/office/drawing/2014/main" id="{F96DE28C-D151-45B7-BF24-74E384A5F24B}"/>
                </a:ext>
              </a:extLst>
            </p:cNvPr>
            <p:cNvSpPr/>
            <p:nvPr/>
          </p:nvSpPr>
          <p:spPr bwMode="auto">
            <a:xfrm>
              <a:off x="4807831" y="2526581"/>
              <a:ext cx="3974220" cy="1071090"/>
            </a:xfrm>
            <a:prstGeom prst="rect">
              <a:avLst/>
            </a:prstGeom>
            <a:noFill/>
            <a:ln w="158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62" name="Rectangle 61">
              <a:extLst>
                <a:ext uri="{FF2B5EF4-FFF2-40B4-BE49-F238E27FC236}">
                  <a16:creationId xmlns:a16="http://schemas.microsoft.com/office/drawing/2014/main" id="{F8E6C2AC-7DB0-4632-A3BE-BF126740B66A}"/>
                </a:ext>
              </a:extLst>
            </p:cNvPr>
            <p:cNvSpPr/>
            <p:nvPr/>
          </p:nvSpPr>
          <p:spPr bwMode="auto">
            <a:xfrm>
              <a:off x="4807831" y="3969933"/>
              <a:ext cx="3974220" cy="1071090"/>
            </a:xfrm>
            <a:prstGeom prst="rect">
              <a:avLst/>
            </a:prstGeom>
            <a:noFill/>
            <a:ln w="1587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grpSp>
          <p:nvGrpSpPr>
            <p:cNvPr id="6" name="server" descr="server, data">
              <a:extLst>
                <a:ext uri="{FF2B5EF4-FFF2-40B4-BE49-F238E27FC236}">
                  <a16:creationId xmlns:a16="http://schemas.microsoft.com/office/drawing/2014/main" id="{37DCEB7D-8BFA-4A20-947C-E45488D5096A}"/>
                </a:ext>
              </a:extLst>
            </p:cNvPr>
            <p:cNvGrpSpPr/>
            <p:nvPr/>
          </p:nvGrpSpPr>
          <p:grpSpPr>
            <a:xfrm>
              <a:off x="3377415" y="3580811"/>
              <a:ext cx="528742" cy="426150"/>
              <a:chOff x="2589870" y="1219200"/>
              <a:chExt cx="528742" cy="426150"/>
            </a:xfrm>
          </p:grpSpPr>
          <p:sp>
            <p:nvSpPr>
              <p:cNvPr id="7" name="Freeform 13">
                <a:extLst>
                  <a:ext uri="{FF2B5EF4-FFF2-40B4-BE49-F238E27FC236}">
                    <a16:creationId xmlns:a16="http://schemas.microsoft.com/office/drawing/2014/main" id="{77316E03-F538-4EC5-97B8-4AD68AFCAC46}"/>
                  </a:ext>
                </a:extLst>
              </p:cNvPr>
              <p:cNvSpPr>
                <a:spLocks/>
              </p:cNvSpPr>
              <p:nvPr/>
            </p:nvSpPr>
            <p:spPr bwMode="auto">
              <a:xfrm>
                <a:off x="2589870" y="1219200"/>
                <a:ext cx="455086" cy="386692"/>
              </a:xfrm>
              <a:custGeom>
                <a:avLst/>
                <a:gdLst>
                  <a:gd name="T0" fmla="*/ 452 w 466"/>
                  <a:gd name="T1" fmla="*/ 396 h 396"/>
                  <a:gd name="T2" fmla="*/ 14 w 466"/>
                  <a:gd name="T3" fmla="*/ 396 h 396"/>
                  <a:gd name="T4" fmla="*/ 0 w 466"/>
                  <a:gd name="T5" fmla="*/ 382 h 396"/>
                  <a:gd name="T6" fmla="*/ 0 w 466"/>
                  <a:gd name="T7" fmla="*/ 14 h 396"/>
                  <a:gd name="T8" fmla="*/ 14 w 466"/>
                  <a:gd name="T9" fmla="*/ 0 h 396"/>
                  <a:gd name="T10" fmla="*/ 452 w 466"/>
                  <a:gd name="T11" fmla="*/ 0 h 396"/>
                  <a:gd name="T12" fmla="*/ 466 w 466"/>
                  <a:gd name="T13" fmla="*/ 14 h 396"/>
                  <a:gd name="T14" fmla="*/ 466 w 466"/>
                  <a:gd name="T15" fmla="*/ 382 h 396"/>
                  <a:gd name="T16" fmla="*/ 452 w 466"/>
                  <a:gd name="T17" fmla="*/ 39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396">
                    <a:moveTo>
                      <a:pt x="452" y="396"/>
                    </a:moveTo>
                    <a:cubicBezTo>
                      <a:pt x="14" y="396"/>
                      <a:pt x="14" y="396"/>
                      <a:pt x="14" y="396"/>
                    </a:cubicBezTo>
                    <a:cubicBezTo>
                      <a:pt x="6" y="396"/>
                      <a:pt x="0" y="390"/>
                      <a:pt x="0" y="382"/>
                    </a:cubicBezTo>
                    <a:cubicBezTo>
                      <a:pt x="0" y="14"/>
                      <a:pt x="0" y="14"/>
                      <a:pt x="0" y="14"/>
                    </a:cubicBezTo>
                    <a:cubicBezTo>
                      <a:pt x="0" y="6"/>
                      <a:pt x="6" y="0"/>
                      <a:pt x="14" y="0"/>
                    </a:cubicBezTo>
                    <a:cubicBezTo>
                      <a:pt x="452" y="0"/>
                      <a:pt x="452" y="0"/>
                      <a:pt x="452" y="0"/>
                    </a:cubicBezTo>
                    <a:cubicBezTo>
                      <a:pt x="460" y="0"/>
                      <a:pt x="466" y="6"/>
                      <a:pt x="466" y="14"/>
                    </a:cubicBezTo>
                    <a:cubicBezTo>
                      <a:pt x="466" y="382"/>
                      <a:pt x="466" y="382"/>
                      <a:pt x="466" y="382"/>
                    </a:cubicBezTo>
                    <a:cubicBezTo>
                      <a:pt x="466" y="390"/>
                      <a:pt x="460" y="396"/>
                      <a:pt x="452" y="39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8" name="Rectangle 14">
                <a:extLst>
                  <a:ext uri="{FF2B5EF4-FFF2-40B4-BE49-F238E27FC236}">
                    <a16:creationId xmlns:a16="http://schemas.microsoft.com/office/drawing/2014/main" id="{5040E92C-9499-4392-BBD5-B8AAF7CCF21D}"/>
                  </a:ext>
                </a:extLst>
              </p:cNvPr>
              <p:cNvSpPr>
                <a:spLocks noChangeArrowheads="1"/>
              </p:cNvSpPr>
              <p:nvPr/>
            </p:nvSpPr>
            <p:spPr bwMode="auto">
              <a:xfrm>
                <a:off x="2968670" y="1379664"/>
                <a:ext cx="30251" cy="1894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9" name="Rectangle 15">
                <a:extLst>
                  <a:ext uri="{FF2B5EF4-FFF2-40B4-BE49-F238E27FC236}">
                    <a16:creationId xmlns:a16="http://schemas.microsoft.com/office/drawing/2014/main" id="{368588AE-C850-4BDD-B228-014247E3EF93}"/>
                  </a:ext>
                </a:extLst>
              </p:cNvPr>
              <p:cNvSpPr>
                <a:spLocks noChangeArrowheads="1"/>
              </p:cNvSpPr>
              <p:nvPr/>
            </p:nvSpPr>
            <p:spPr bwMode="auto">
              <a:xfrm>
                <a:off x="2926581" y="1424383"/>
                <a:ext cx="30251" cy="144681"/>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0" name="Rectangle 16">
                <a:extLst>
                  <a:ext uri="{FF2B5EF4-FFF2-40B4-BE49-F238E27FC236}">
                    <a16:creationId xmlns:a16="http://schemas.microsoft.com/office/drawing/2014/main" id="{AB09EF37-71F5-4A3D-BC7C-B19EC34F5BD6}"/>
                  </a:ext>
                </a:extLst>
              </p:cNvPr>
              <p:cNvSpPr>
                <a:spLocks noChangeArrowheads="1"/>
              </p:cNvSpPr>
              <p:nvPr/>
            </p:nvSpPr>
            <p:spPr bwMode="auto">
              <a:xfrm>
                <a:off x="2884492" y="1476994"/>
                <a:ext cx="30251" cy="9206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1" name="Rectangle 17">
                <a:extLst>
                  <a:ext uri="{FF2B5EF4-FFF2-40B4-BE49-F238E27FC236}">
                    <a16:creationId xmlns:a16="http://schemas.microsoft.com/office/drawing/2014/main" id="{93ED9444-83E2-45DE-9088-B6BDC8A8ABAF}"/>
                  </a:ext>
                </a:extLst>
              </p:cNvPr>
              <p:cNvSpPr>
                <a:spLocks noChangeArrowheads="1"/>
              </p:cNvSpPr>
              <p:nvPr/>
            </p:nvSpPr>
            <p:spPr bwMode="auto">
              <a:xfrm>
                <a:off x="2842403" y="1461211"/>
                <a:ext cx="30251" cy="10785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2" name="Rectangle 18">
                <a:extLst>
                  <a:ext uri="{FF2B5EF4-FFF2-40B4-BE49-F238E27FC236}">
                    <a16:creationId xmlns:a16="http://schemas.microsoft.com/office/drawing/2014/main" id="{9C66CDFC-5772-46DF-99D6-DF4BC416645E}"/>
                  </a:ext>
                </a:extLst>
              </p:cNvPr>
              <p:cNvSpPr>
                <a:spLocks noChangeArrowheads="1"/>
              </p:cNvSpPr>
              <p:nvPr/>
            </p:nvSpPr>
            <p:spPr bwMode="auto">
              <a:xfrm>
                <a:off x="2800315" y="1496724"/>
                <a:ext cx="30251" cy="7234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3" name="Rectangle 19">
                <a:extLst>
                  <a:ext uri="{FF2B5EF4-FFF2-40B4-BE49-F238E27FC236}">
                    <a16:creationId xmlns:a16="http://schemas.microsoft.com/office/drawing/2014/main" id="{A6DCFA61-9077-4950-8F11-E5DFC065E311}"/>
                  </a:ext>
                </a:extLst>
              </p:cNvPr>
              <p:cNvSpPr>
                <a:spLocks noChangeArrowheads="1"/>
              </p:cNvSpPr>
              <p:nvPr/>
            </p:nvSpPr>
            <p:spPr bwMode="auto">
              <a:xfrm>
                <a:off x="2968670" y="1402024"/>
                <a:ext cx="30251" cy="1670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4" name="Rectangle 20">
                <a:extLst>
                  <a:ext uri="{FF2B5EF4-FFF2-40B4-BE49-F238E27FC236}">
                    <a16:creationId xmlns:a16="http://schemas.microsoft.com/office/drawing/2014/main" id="{4D75D6F4-8AB7-48EE-9B2F-63EC5D6D56EB}"/>
                  </a:ext>
                </a:extLst>
              </p:cNvPr>
              <p:cNvSpPr>
                <a:spLocks noChangeArrowheads="1"/>
              </p:cNvSpPr>
              <p:nvPr/>
            </p:nvSpPr>
            <p:spPr bwMode="auto">
              <a:xfrm>
                <a:off x="2926581" y="1448058"/>
                <a:ext cx="30251" cy="1210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5" name="Rectangle 21">
                <a:extLst>
                  <a:ext uri="{FF2B5EF4-FFF2-40B4-BE49-F238E27FC236}">
                    <a16:creationId xmlns:a16="http://schemas.microsoft.com/office/drawing/2014/main" id="{F49AF1CC-C149-45C3-A380-80A0516A8F1C}"/>
                  </a:ext>
                </a:extLst>
              </p:cNvPr>
              <p:cNvSpPr>
                <a:spLocks noChangeArrowheads="1"/>
              </p:cNvSpPr>
              <p:nvPr/>
            </p:nvSpPr>
            <p:spPr bwMode="auto">
              <a:xfrm>
                <a:off x="2884492" y="1496724"/>
                <a:ext cx="30251" cy="72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6" name="Rectangle 22">
                <a:extLst>
                  <a:ext uri="{FF2B5EF4-FFF2-40B4-BE49-F238E27FC236}">
                    <a16:creationId xmlns:a16="http://schemas.microsoft.com/office/drawing/2014/main" id="{F423BD45-D6F7-4EE8-937F-C67539B85DB0}"/>
                  </a:ext>
                </a:extLst>
              </p:cNvPr>
              <p:cNvSpPr>
                <a:spLocks noChangeArrowheads="1"/>
              </p:cNvSpPr>
              <p:nvPr/>
            </p:nvSpPr>
            <p:spPr bwMode="auto">
              <a:xfrm>
                <a:off x="2842403" y="1526975"/>
                <a:ext cx="30251" cy="420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7" name="Rectangle 23">
                <a:extLst>
                  <a:ext uri="{FF2B5EF4-FFF2-40B4-BE49-F238E27FC236}">
                    <a16:creationId xmlns:a16="http://schemas.microsoft.com/office/drawing/2014/main" id="{8CA04C70-D620-4FEF-992C-7275965B0F7C}"/>
                  </a:ext>
                </a:extLst>
              </p:cNvPr>
              <p:cNvSpPr>
                <a:spLocks noChangeArrowheads="1"/>
              </p:cNvSpPr>
              <p:nvPr/>
            </p:nvSpPr>
            <p:spPr bwMode="auto">
              <a:xfrm>
                <a:off x="2800315" y="1544074"/>
                <a:ext cx="30251" cy="249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8" name="Freeform 24">
                <a:extLst>
                  <a:ext uri="{FF2B5EF4-FFF2-40B4-BE49-F238E27FC236}">
                    <a16:creationId xmlns:a16="http://schemas.microsoft.com/office/drawing/2014/main" id="{4CADCD12-D5C5-4D9F-82C5-328F9CF0576F}"/>
                  </a:ext>
                </a:extLst>
              </p:cNvPr>
              <p:cNvSpPr>
                <a:spLocks/>
              </p:cNvSpPr>
              <p:nvPr/>
            </p:nvSpPr>
            <p:spPr bwMode="auto">
              <a:xfrm>
                <a:off x="2798999" y="1309954"/>
                <a:ext cx="199922" cy="147311"/>
              </a:xfrm>
              <a:custGeom>
                <a:avLst/>
                <a:gdLst>
                  <a:gd name="T0" fmla="*/ 170 w 205"/>
                  <a:gd name="T1" fmla="*/ 0 h 152"/>
                  <a:gd name="T2" fmla="*/ 164 w 205"/>
                  <a:gd name="T3" fmla="*/ 6 h 152"/>
                  <a:gd name="T4" fmla="*/ 170 w 205"/>
                  <a:gd name="T5" fmla="*/ 12 h 152"/>
                  <a:gd name="T6" fmla="*/ 185 w 205"/>
                  <a:gd name="T7" fmla="*/ 12 h 152"/>
                  <a:gd name="T8" fmla="*/ 99 w 205"/>
                  <a:gd name="T9" fmla="*/ 98 h 152"/>
                  <a:gd name="T10" fmla="*/ 77 w 205"/>
                  <a:gd name="T11" fmla="*/ 75 h 152"/>
                  <a:gd name="T12" fmla="*/ 73 w 205"/>
                  <a:gd name="T13" fmla="*/ 73 h 152"/>
                  <a:gd name="T14" fmla="*/ 73 w 205"/>
                  <a:gd name="T15" fmla="*/ 73 h 152"/>
                  <a:gd name="T16" fmla="*/ 68 w 205"/>
                  <a:gd name="T17" fmla="*/ 75 h 152"/>
                  <a:gd name="T18" fmla="*/ 3 w 205"/>
                  <a:gd name="T19" fmla="*/ 142 h 152"/>
                  <a:gd name="T20" fmla="*/ 3 w 205"/>
                  <a:gd name="T21" fmla="*/ 150 h 152"/>
                  <a:gd name="T22" fmla="*/ 7 w 205"/>
                  <a:gd name="T23" fmla="*/ 152 h 152"/>
                  <a:gd name="T24" fmla="*/ 11 w 205"/>
                  <a:gd name="T25" fmla="*/ 150 h 152"/>
                  <a:gd name="T26" fmla="*/ 73 w 205"/>
                  <a:gd name="T27" fmla="*/ 88 h 152"/>
                  <a:gd name="T28" fmla="*/ 95 w 205"/>
                  <a:gd name="T29" fmla="*/ 111 h 152"/>
                  <a:gd name="T30" fmla="*/ 99 w 205"/>
                  <a:gd name="T31" fmla="*/ 113 h 152"/>
                  <a:gd name="T32" fmla="*/ 104 w 205"/>
                  <a:gd name="T33" fmla="*/ 111 h 152"/>
                  <a:gd name="T34" fmla="*/ 193 w 205"/>
                  <a:gd name="T35" fmla="*/ 21 h 152"/>
                  <a:gd name="T36" fmla="*/ 193 w 205"/>
                  <a:gd name="T37" fmla="*/ 35 h 152"/>
                  <a:gd name="T38" fmla="*/ 199 w 205"/>
                  <a:gd name="T39" fmla="*/ 41 h 152"/>
                  <a:gd name="T40" fmla="*/ 205 w 205"/>
                  <a:gd name="T41" fmla="*/ 35 h 152"/>
                  <a:gd name="T42" fmla="*/ 205 w 205"/>
                  <a:gd name="T43" fmla="*/ 0 h 152"/>
                  <a:gd name="T44" fmla="*/ 170 w 205"/>
                  <a:gd name="T4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152">
                    <a:moveTo>
                      <a:pt x="170" y="0"/>
                    </a:moveTo>
                    <a:cubicBezTo>
                      <a:pt x="167" y="0"/>
                      <a:pt x="164" y="3"/>
                      <a:pt x="164" y="6"/>
                    </a:cubicBezTo>
                    <a:cubicBezTo>
                      <a:pt x="164" y="9"/>
                      <a:pt x="167" y="12"/>
                      <a:pt x="170" y="12"/>
                    </a:cubicBezTo>
                    <a:cubicBezTo>
                      <a:pt x="185" y="12"/>
                      <a:pt x="185" y="12"/>
                      <a:pt x="185" y="12"/>
                    </a:cubicBezTo>
                    <a:cubicBezTo>
                      <a:pt x="99" y="98"/>
                      <a:pt x="99" y="98"/>
                      <a:pt x="99" y="98"/>
                    </a:cubicBezTo>
                    <a:cubicBezTo>
                      <a:pt x="77" y="75"/>
                      <a:pt x="77" y="75"/>
                      <a:pt x="77" y="75"/>
                    </a:cubicBezTo>
                    <a:cubicBezTo>
                      <a:pt x="76" y="74"/>
                      <a:pt x="74" y="73"/>
                      <a:pt x="73" y="73"/>
                    </a:cubicBezTo>
                    <a:cubicBezTo>
                      <a:pt x="73" y="73"/>
                      <a:pt x="73" y="73"/>
                      <a:pt x="73" y="73"/>
                    </a:cubicBezTo>
                    <a:cubicBezTo>
                      <a:pt x="71" y="73"/>
                      <a:pt x="70" y="74"/>
                      <a:pt x="68" y="75"/>
                    </a:cubicBezTo>
                    <a:cubicBezTo>
                      <a:pt x="3" y="142"/>
                      <a:pt x="3" y="142"/>
                      <a:pt x="3" y="142"/>
                    </a:cubicBezTo>
                    <a:cubicBezTo>
                      <a:pt x="0" y="144"/>
                      <a:pt x="0" y="148"/>
                      <a:pt x="3" y="150"/>
                    </a:cubicBezTo>
                    <a:cubicBezTo>
                      <a:pt x="4" y="151"/>
                      <a:pt x="5" y="152"/>
                      <a:pt x="7" y="152"/>
                    </a:cubicBezTo>
                    <a:cubicBezTo>
                      <a:pt x="9" y="152"/>
                      <a:pt x="10" y="151"/>
                      <a:pt x="11" y="150"/>
                    </a:cubicBezTo>
                    <a:cubicBezTo>
                      <a:pt x="73" y="88"/>
                      <a:pt x="73" y="88"/>
                      <a:pt x="73" y="88"/>
                    </a:cubicBezTo>
                    <a:cubicBezTo>
                      <a:pt x="95" y="111"/>
                      <a:pt x="95" y="111"/>
                      <a:pt x="95" y="111"/>
                    </a:cubicBezTo>
                    <a:cubicBezTo>
                      <a:pt x="96" y="112"/>
                      <a:pt x="98" y="113"/>
                      <a:pt x="99" y="113"/>
                    </a:cubicBezTo>
                    <a:cubicBezTo>
                      <a:pt x="101" y="113"/>
                      <a:pt x="103" y="112"/>
                      <a:pt x="104" y="111"/>
                    </a:cubicBezTo>
                    <a:cubicBezTo>
                      <a:pt x="193" y="21"/>
                      <a:pt x="193" y="21"/>
                      <a:pt x="193" y="21"/>
                    </a:cubicBezTo>
                    <a:cubicBezTo>
                      <a:pt x="193" y="35"/>
                      <a:pt x="193" y="35"/>
                      <a:pt x="193" y="35"/>
                    </a:cubicBezTo>
                    <a:cubicBezTo>
                      <a:pt x="193" y="38"/>
                      <a:pt x="196" y="41"/>
                      <a:pt x="199" y="41"/>
                    </a:cubicBezTo>
                    <a:cubicBezTo>
                      <a:pt x="202" y="41"/>
                      <a:pt x="205" y="38"/>
                      <a:pt x="205" y="35"/>
                    </a:cubicBezTo>
                    <a:cubicBezTo>
                      <a:pt x="205" y="0"/>
                      <a:pt x="205" y="0"/>
                      <a:pt x="205" y="0"/>
                    </a:cubicBezTo>
                    <a:lnTo>
                      <a:pt x="1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19" name="Freeform 25">
                <a:extLst>
                  <a:ext uri="{FF2B5EF4-FFF2-40B4-BE49-F238E27FC236}">
                    <a16:creationId xmlns:a16="http://schemas.microsoft.com/office/drawing/2014/main" id="{6154AE5F-2527-478E-A2AC-9C2D4425DEDB}"/>
                  </a:ext>
                </a:extLst>
              </p:cNvPr>
              <p:cNvSpPr>
                <a:spLocks noEditPoints="1"/>
              </p:cNvSpPr>
              <p:nvPr/>
            </p:nvSpPr>
            <p:spPr bwMode="auto">
              <a:xfrm>
                <a:off x="2798999" y="1308639"/>
                <a:ext cx="201238" cy="149942"/>
              </a:xfrm>
              <a:custGeom>
                <a:avLst/>
                <a:gdLst>
                  <a:gd name="T0" fmla="*/ 73 w 206"/>
                  <a:gd name="T1" fmla="*/ 75 h 154"/>
                  <a:gd name="T2" fmla="*/ 69 w 206"/>
                  <a:gd name="T3" fmla="*/ 77 h 154"/>
                  <a:gd name="T4" fmla="*/ 3 w 206"/>
                  <a:gd name="T5" fmla="*/ 143 h 154"/>
                  <a:gd name="T6" fmla="*/ 2 w 206"/>
                  <a:gd name="T7" fmla="*/ 147 h 154"/>
                  <a:gd name="T8" fmla="*/ 3 w 206"/>
                  <a:gd name="T9" fmla="*/ 150 h 154"/>
                  <a:gd name="T10" fmla="*/ 11 w 206"/>
                  <a:gd name="T11" fmla="*/ 150 h 154"/>
                  <a:gd name="T12" fmla="*/ 73 w 206"/>
                  <a:gd name="T13" fmla="*/ 88 h 154"/>
                  <a:gd name="T14" fmla="*/ 96 w 206"/>
                  <a:gd name="T15" fmla="*/ 111 h 154"/>
                  <a:gd name="T16" fmla="*/ 100 w 206"/>
                  <a:gd name="T17" fmla="*/ 113 h 154"/>
                  <a:gd name="T18" fmla="*/ 103 w 206"/>
                  <a:gd name="T19" fmla="*/ 111 h 154"/>
                  <a:gd name="T20" fmla="*/ 194 w 206"/>
                  <a:gd name="T21" fmla="*/ 19 h 154"/>
                  <a:gd name="T22" fmla="*/ 194 w 206"/>
                  <a:gd name="T23" fmla="*/ 36 h 154"/>
                  <a:gd name="T24" fmla="*/ 199 w 206"/>
                  <a:gd name="T25" fmla="*/ 41 h 154"/>
                  <a:gd name="T26" fmla="*/ 204 w 206"/>
                  <a:gd name="T27" fmla="*/ 36 h 154"/>
                  <a:gd name="T28" fmla="*/ 204 w 206"/>
                  <a:gd name="T29" fmla="*/ 2 h 154"/>
                  <a:gd name="T30" fmla="*/ 170 w 206"/>
                  <a:gd name="T31" fmla="*/ 2 h 154"/>
                  <a:gd name="T32" fmla="*/ 165 w 206"/>
                  <a:gd name="T33" fmla="*/ 7 h 154"/>
                  <a:gd name="T34" fmla="*/ 170 w 206"/>
                  <a:gd name="T35" fmla="*/ 12 h 154"/>
                  <a:gd name="T36" fmla="*/ 187 w 206"/>
                  <a:gd name="T37" fmla="*/ 12 h 154"/>
                  <a:gd name="T38" fmla="*/ 99 w 206"/>
                  <a:gd name="T39" fmla="*/ 101 h 154"/>
                  <a:gd name="T40" fmla="*/ 76 w 206"/>
                  <a:gd name="T41" fmla="*/ 77 h 154"/>
                  <a:gd name="T42" fmla="*/ 73 w 206"/>
                  <a:gd name="T43" fmla="*/ 75 h 154"/>
                  <a:gd name="T44" fmla="*/ 7 w 206"/>
                  <a:gd name="T45" fmla="*/ 154 h 154"/>
                  <a:gd name="T46" fmla="*/ 2 w 206"/>
                  <a:gd name="T47" fmla="*/ 152 h 154"/>
                  <a:gd name="T48" fmla="*/ 0 w 206"/>
                  <a:gd name="T49" fmla="*/ 147 h 154"/>
                  <a:gd name="T50" fmla="*/ 2 w 206"/>
                  <a:gd name="T51" fmla="*/ 142 h 154"/>
                  <a:gd name="T52" fmla="*/ 68 w 206"/>
                  <a:gd name="T53" fmla="*/ 75 h 154"/>
                  <a:gd name="T54" fmla="*/ 78 w 206"/>
                  <a:gd name="T55" fmla="*/ 76 h 154"/>
                  <a:gd name="T56" fmla="*/ 99 w 206"/>
                  <a:gd name="T57" fmla="*/ 98 h 154"/>
                  <a:gd name="T58" fmla="*/ 182 w 206"/>
                  <a:gd name="T59" fmla="*/ 14 h 154"/>
                  <a:gd name="T60" fmla="*/ 170 w 206"/>
                  <a:gd name="T61" fmla="*/ 14 h 154"/>
                  <a:gd name="T62" fmla="*/ 163 w 206"/>
                  <a:gd name="T63" fmla="*/ 7 h 154"/>
                  <a:gd name="T64" fmla="*/ 170 w 206"/>
                  <a:gd name="T65" fmla="*/ 0 h 154"/>
                  <a:gd name="T66" fmla="*/ 206 w 206"/>
                  <a:gd name="T67" fmla="*/ 0 h 154"/>
                  <a:gd name="T68" fmla="*/ 206 w 206"/>
                  <a:gd name="T69" fmla="*/ 36 h 154"/>
                  <a:gd name="T70" fmla="*/ 199 w 206"/>
                  <a:gd name="T71" fmla="*/ 43 h 154"/>
                  <a:gd name="T72" fmla="*/ 192 w 206"/>
                  <a:gd name="T73" fmla="*/ 36 h 154"/>
                  <a:gd name="T74" fmla="*/ 192 w 206"/>
                  <a:gd name="T75" fmla="*/ 24 h 154"/>
                  <a:gd name="T76" fmla="*/ 104 w 206"/>
                  <a:gd name="T77" fmla="*/ 113 h 154"/>
                  <a:gd name="T78" fmla="*/ 99 w 206"/>
                  <a:gd name="T79" fmla="*/ 115 h 154"/>
                  <a:gd name="T80" fmla="*/ 94 w 206"/>
                  <a:gd name="T81" fmla="*/ 113 h 154"/>
                  <a:gd name="T82" fmla="*/ 73 w 206"/>
                  <a:gd name="T83" fmla="*/ 90 h 154"/>
                  <a:gd name="T84" fmla="*/ 12 w 206"/>
                  <a:gd name="T85" fmla="*/ 152 h 154"/>
                  <a:gd name="T86" fmla="*/ 7 w 206"/>
                  <a:gd name="T8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6" h="154">
                    <a:moveTo>
                      <a:pt x="73" y="75"/>
                    </a:moveTo>
                    <a:cubicBezTo>
                      <a:pt x="71" y="75"/>
                      <a:pt x="70" y="76"/>
                      <a:pt x="69" y="77"/>
                    </a:cubicBezTo>
                    <a:cubicBezTo>
                      <a:pt x="3" y="143"/>
                      <a:pt x="3" y="143"/>
                      <a:pt x="3" y="143"/>
                    </a:cubicBezTo>
                    <a:cubicBezTo>
                      <a:pt x="2" y="144"/>
                      <a:pt x="2" y="145"/>
                      <a:pt x="2" y="147"/>
                    </a:cubicBezTo>
                    <a:cubicBezTo>
                      <a:pt x="2" y="148"/>
                      <a:pt x="2" y="149"/>
                      <a:pt x="3" y="150"/>
                    </a:cubicBezTo>
                    <a:cubicBezTo>
                      <a:pt x="5" y="152"/>
                      <a:pt x="9" y="152"/>
                      <a:pt x="11" y="150"/>
                    </a:cubicBezTo>
                    <a:cubicBezTo>
                      <a:pt x="73" y="88"/>
                      <a:pt x="73" y="88"/>
                      <a:pt x="73" y="88"/>
                    </a:cubicBezTo>
                    <a:cubicBezTo>
                      <a:pt x="96" y="111"/>
                      <a:pt x="96" y="111"/>
                      <a:pt x="96" y="111"/>
                    </a:cubicBezTo>
                    <a:cubicBezTo>
                      <a:pt x="97" y="112"/>
                      <a:pt x="98" y="113"/>
                      <a:pt x="100" y="113"/>
                    </a:cubicBezTo>
                    <a:cubicBezTo>
                      <a:pt x="101" y="113"/>
                      <a:pt x="102" y="112"/>
                      <a:pt x="103" y="111"/>
                    </a:cubicBezTo>
                    <a:cubicBezTo>
                      <a:pt x="194" y="19"/>
                      <a:pt x="194" y="19"/>
                      <a:pt x="194" y="19"/>
                    </a:cubicBezTo>
                    <a:cubicBezTo>
                      <a:pt x="194" y="36"/>
                      <a:pt x="194" y="36"/>
                      <a:pt x="194" y="36"/>
                    </a:cubicBezTo>
                    <a:cubicBezTo>
                      <a:pt x="194" y="38"/>
                      <a:pt x="196" y="41"/>
                      <a:pt x="199" y="41"/>
                    </a:cubicBezTo>
                    <a:cubicBezTo>
                      <a:pt x="202" y="41"/>
                      <a:pt x="204" y="38"/>
                      <a:pt x="204" y="36"/>
                    </a:cubicBezTo>
                    <a:cubicBezTo>
                      <a:pt x="204" y="2"/>
                      <a:pt x="204" y="2"/>
                      <a:pt x="204" y="2"/>
                    </a:cubicBezTo>
                    <a:cubicBezTo>
                      <a:pt x="170" y="2"/>
                      <a:pt x="170" y="2"/>
                      <a:pt x="170" y="2"/>
                    </a:cubicBezTo>
                    <a:cubicBezTo>
                      <a:pt x="168" y="2"/>
                      <a:pt x="165" y="4"/>
                      <a:pt x="165" y="7"/>
                    </a:cubicBezTo>
                    <a:cubicBezTo>
                      <a:pt x="165" y="10"/>
                      <a:pt x="168" y="12"/>
                      <a:pt x="170" y="12"/>
                    </a:cubicBezTo>
                    <a:cubicBezTo>
                      <a:pt x="187" y="12"/>
                      <a:pt x="187" y="12"/>
                      <a:pt x="187" y="12"/>
                    </a:cubicBezTo>
                    <a:cubicBezTo>
                      <a:pt x="99" y="101"/>
                      <a:pt x="99" y="101"/>
                      <a:pt x="99" y="101"/>
                    </a:cubicBezTo>
                    <a:cubicBezTo>
                      <a:pt x="76" y="77"/>
                      <a:pt x="76" y="77"/>
                      <a:pt x="76" y="77"/>
                    </a:cubicBezTo>
                    <a:cubicBezTo>
                      <a:pt x="75" y="76"/>
                      <a:pt x="74" y="75"/>
                      <a:pt x="73" y="75"/>
                    </a:cubicBezTo>
                    <a:close/>
                    <a:moveTo>
                      <a:pt x="7" y="154"/>
                    </a:moveTo>
                    <a:cubicBezTo>
                      <a:pt x="5" y="154"/>
                      <a:pt x="3" y="153"/>
                      <a:pt x="2" y="152"/>
                    </a:cubicBezTo>
                    <a:cubicBezTo>
                      <a:pt x="1" y="150"/>
                      <a:pt x="0" y="149"/>
                      <a:pt x="0" y="147"/>
                    </a:cubicBezTo>
                    <a:cubicBezTo>
                      <a:pt x="0" y="145"/>
                      <a:pt x="1" y="143"/>
                      <a:pt x="2" y="142"/>
                    </a:cubicBezTo>
                    <a:cubicBezTo>
                      <a:pt x="68" y="75"/>
                      <a:pt x="68" y="75"/>
                      <a:pt x="68" y="75"/>
                    </a:cubicBezTo>
                    <a:cubicBezTo>
                      <a:pt x="70" y="73"/>
                      <a:pt x="75" y="73"/>
                      <a:pt x="78" y="76"/>
                    </a:cubicBezTo>
                    <a:cubicBezTo>
                      <a:pt x="99" y="98"/>
                      <a:pt x="99" y="98"/>
                      <a:pt x="99" y="98"/>
                    </a:cubicBezTo>
                    <a:cubicBezTo>
                      <a:pt x="182" y="14"/>
                      <a:pt x="182" y="14"/>
                      <a:pt x="182" y="14"/>
                    </a:cubicBezTo>
                    <a:cubicBezTo>
                      <a:pt x="170" y="14"/>
                      <a:pt x="170" y="14"/>
                      <a:pt x="170" y="14"/>
                    </a:cubicBezTo>
                    <a:cubicBezTo>
                      <a:pt x="166" y="14"/>
                      <a:pt x="163" y="11"/>
                      <a:pt x="163" y="7"/>
                    </a:cubicBezTo>
                    <a:cubicBezTo>
                      <a:pt x="163" y="3"/>
                      <a:pt x="166" y="0"/>
                      <a:pt x="170" y="0"/>
                    </a:cubicBezTo>
                    <a:cubicBezTo>
                      <a:pt x="206" y="0"/>
                      <a:pt x="206" y="0"/>
                      <a:pt x="206" y="0"/>
                    </a:cubicBezTo>
                    <a:cubicBezTo>
                      <a:pt x="206" y="36"/>
                      <a:pt x="206" y="36"/>
                      <a:pt x="206" y="36"/>
                    </a:cubicBezTo>
                    <a:cubicBezTo>
                      <a:pt x="206" y="40"/>
                      <a:pt x="203" y="43"/>
                      <a:pt x="199" y="43"/>
                    </a:cubicBezTo>
                    <a:cubicBezTo>
                      <a:pt x="195" y="43"/>
                      <a:pt x="192" y="40"/>
                      <a:pt x="192" y="36"/>
                    </a:cubicBezTo>
                    <a:cubicBezTo>
                      <a:pt x="192" y="24"/>
                      <a:pt x="192" y="24"/>
                      <a:pt x="192" y="24"/>
                    </a:cubicBezTo>
                    <a:cubicBezTo>
                      <a:pt x="104" y="113"/>
                      <a:pt x="104" y="113"/>
                      <a:pt x="104" y="113"/>
                    </a:cubicBezTo>
                    <a:cubicBezTo>
                      <a:pt x="103" y="114"/>
                      <a:pt x="101" y="115"/>
                      <a:pt x="99" y="115"/>
                    </a:cubicBezTo>
                    <a:cubicBezTo>
                      <a:pt x="98" y="115"/>
                      <a:pt x="96" y="114"/>
                      <a:pt x="94" y="113"/>
                    </a:cubicBezTo>
                    <a:cubicBezTo>
                      <a:pt x="73" y="90"/>
                      <a:pt x="73" y="90"/>
                      <a:pt x="73" y="90"/>
                    </a:cubicBezTo>
                    <a:cubicBezTo>
                      <a:pt x="12" y="152"/>
                      <a:pt x="12" y="152"/>
                      <a:pt x="12" y="152"/>
                    </a:cubicBezTo>
                    <a:cubicBezTo>
                      <a:pt x="11" y="153"/>
                      <a:pt x="9" y="154"/>
                      <a:pt x="7" y="154"/>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20" name="Rectangle 26">
                <a:extLst>
                  <a:ext uri="{FF2B5EF4-FFF2-40B4-BE49-F238E27FC236}">
                    <a16:creationId xmlns:a16="http://schemas.microsoft.com/office/drawing/2014/main" id="{38C00621-B7FD-4F13-8516-A8932EBCD62D}"/>
                  </a:ext>
                </a:extLst>
              </p:cNvPr>
              <p:cNvSpPr>
                <a:spLocks noChangeArrowheads="1"/>
              </p:cNvSpPr>
              <p:nvPr/>
            </p:nvSpPr>
            <p:spPr bwMode="auto">
              <a:xfrm>
                <a:off x="2625383" y="1519083"/>
                <a:ext cx="142050" cy="1709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21" name="Rectangle 27">
                <a:extLst>
                  <a:ext uri="{FF2B5EF4-FFF2-40B4-BE49-F238E27FC236}">
                    <a16:creationId xmlns:a16="http://schemas.microsoft.com/office/drawing/2014/main" id="{428E7054-C4F8-4E75-B9E3-ACC71F96859F}"/>
                  </a:ext>
                </a:extLst>
              </p:cNvPr>
              <p:cNvSpPr>
                <a:spLocks noChangeArrowheads="1"/>
              </p:cNvSpPr>
              <p:nvPr/>
            </p:nvSpPr>
            <p:spPr bwMode="auto">
              <a:xfrm>
                <a:off x="2625383" y="1551965"/>
                <a:ext cx="142050" cy="1709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22" name="Freeform 28">
                <a:extLst>
                  <a:ext uri="{FF2B5EF4-FFF2-40B4-BE49-F238E27FC236}">
                    <a16:creationId xmlns:a16="http://schemas.microsoft.com/office/drawing/2014/main" id="{95E721F1-1E16-45AF-BA15-61F4B58FEFB0}"/>
                  </a:ext>
                </a:extLst>
              </p:cNvPr>
              <p:cNvSpPr>
                <a:spLocks noEditPoints="1"/>
              </p:cNvSpPr>
              <p:nvPr/>
            </p:nvSpPr>
            <p:spPr bwMode="auto">
              <a:xfrm>
                <a:off x="2628013" y="1324422"/>
                <a:ext cx="138104" cy="139419"/>
              </a:xfrm>
              <a:custGeom>
                <a:avLst/>
                <a:gdLst>
                  <a:gd name="T0" fmla="*/ 72 w 141"/>
                  <a:gd name="T1" fmla="*/ 92 h 142"/>
                  <a:gd name="T2" fmla="*/ 49 w 141"/>
                  <a:gd name="T3" fmla="*/ 69 h 142"/>
                  <a:gd name="T4" fmla="*/ 72 w 141"/>
                  <a:gd name="T5" fmla="*/ 46 h 142"/>
                  <a:gd name="T6" fmla="*/ 95 w 141"/>
                  <a:gd name="T7" fmla="*/ 69 h 142"/>
                  <a:gd name="T8" fmla="*/ 72 w 141"/>
                  <a:gd name="T9" fmla="*/ 92 h 142"/>
                  <a:gd name="T10" fmla="*/ 141 w 141"/>
                  <a:gd name="T11" fmla="*/ 77 h 142"/>
                  <a:gd name="T12" fmla="*/ 141 w 141"/>
                  <a:gd name="T13" fmla="*/ 61 h 142"/>
                  <a:gd name="T14" fmla="*/ 140 w 141"/>
                  <a:gd name="T15" fmla="*/ 60 h 142"/>
                  <a:gd name="T16" fmla="*/ 123 w 141"/>
                  <a:gd name="T17" fmla="*/ 54 h 142"/>
                  <a:gd name="T18" fmla="*/ 119 w 141"/>
                  <a:gd name="T19" fmla="*/ 43 h 142"/>
                  <a:gd name="T20" fmla="*/ 127 w 141"/>
                  <a:gd name="T21" fmla="*/ 26 h 142"/>
                  <a:gd name="T22" fmla="*/ 128 w 141"/>
                  <a:gd name="T23" fmla="*/ 24 h 142"/>
                  <a:gd name="T24" fmla="*/ 123 w 141"/>
                  <a:gd name="T25" fmla="*/ 19 h 142"/>
                  <a:gd name="T26" fmla="*/ 117 w 141"/>
                  <a:gd name="T27" fmla="*/ 12 h 142"/>
                  <a:gd name="T28" fmla="*/ 115 w 141"/>
                  <a:gd name="T29" fmla="*/ 13 h 142"/>
                  <a:gd name="T30" fmla="*/ 98 w 141"/>
                  <a:gd name="T31" fmla="*/ 22 h 142"/>
                  <a:gd name="T32" fmla="*/ 87 w 141"/>
                  <a:gd name="T33" fmla="*/ 19 h 142"/>
                  <a:gd name="T34" fmla="*/ 80 w 141"/>
                  <a:gd name="T35" fmla="*/ 0 h 142"/>
                  <a:gd name="T36" fmla="*/ 63 w 141"/>
                  <a:gd name="T37" fmla="*/ 0 h 142"/>
                  <a:gd name="T38" fmla="*/ 62 w 141"/>
                  <a:gd name="T39" fmla="*/ 1 h 142"/>
                  <a:gd name="T40" fmla="*/ 57 w 141"/>
                  <a:gd name="T41" fmla="*/ 18 h 142"/>
                  <a:gd name="T42" fmla="*/ 45 w 141"/>
                  <a:gd name="T43" fmla="*/ 22 h 142"/>
                  <a:gd name="T44" fmla="*/ 26 w 141"/>
                  <a:gd name="T45" fmla="*/ 13 h 142"/>
                  <a:gd name="T46" fmla="*/ 15 w 141"/>
                  <a:gd name="T47" fmla="*/ 24 h 142"/>
                  <a:gd name="T48" fmla="*/ 16 w 141"/>
                  <a:gd name="T49" fmla="*/ 27 h 142"/>
                  <a:gd name="T50" fmla="*/ 24 w 141"/>
                  <a:gd name="T51" fmla="*/ 43 h 142"/>
                  <a:gd name="T52" fmla="*/ 20 w 141"/>
                  <a:gd name="T53" fmla="*/ 54 h 142"/>
                  <a:gd name="T54" fmla="*/ 0 w 141"/>
                  <a:gd name="T55" fmla="*/ 61 h 142"/>
                  <a:gd name="T56" fmla="*/ 0 w 141"/>
                  <a:gd name="T57" fmla="*/ 78 h 142"/>
                  <a:gd name="T58" fmla="*/ 2 w 141"/>
                  <a:gd name="T59" fmla="*/ 79 h 142"/>
                  <a:gd name="T60" fmla="*/ 20 w 141"/>
                  <a:gd name="T61" fmla="*/ 84 h 142"/>
                  <a:gd name="T62" fmla="*/ 24 w 141"/>
                  <a:gd name="T63" fmla="*/ 96 h 142"/>
                  <a:gd name="T64" fmla="*/ 15 w 141"/>
                  <a:gd name="T65" fmla="*/ 115 h 142"/>
                  <a:gd name="T66" fmla="*/ 27 w 141"/>
                  <a:gd name="T67" fmla="*/ 126 h 142"/>
                  <a:gd name="T68" fmla="*/ 29 w 141"/>
                  <a:gd name="T69" fmla="*/ 125 h 142"/>
                  <a:gd name="T70" fmla="*/ 46 w 141"/>
                  <a:gd name="T71" fmla="*/ 117 h 142"/>
                  <a:gd name="T72" fmla="*/ 57 w 141"/>
                  <a:gd name="T73" fmla="*/ 122 h 142"/>
                  <a:gd name="T74" fmla="*/ 64 w 141"/>
                  <a:gd name="T75" fmla="*/ 142 h 142"/>
                  <a:gd name="T76" fmla="*/ 80 w 141"/>
                  <a:gd name="T77" fmla="*/ 142 h 142"/>
                  <a:gd name="T78" fmla="*/ 81 w 141"/>
                  <a:gd name="T79" fmla="*/ 139 h 142"/>
                  <a:gd name="T80" fmla="*/ 87 w 141"/>
                  <a:gd name="T81" fmla="*/ 122 h 142"/>
                  <a:gd name="T82" fmla="*/ 98 w 141"/>
                  <a:gd name="T83" fmla="*/ 117 h 142"/>
                  <a:gd name="T84" fmla="*/ 117 w 141"/>
                  <a:gd name="T85" fmla="*/ 126 h 142"/>
                  <a:gd name="T86" fmla="*/ 129 w 141"/>
                  <a:gd name="T87" fmla="*/ 114 h 142"/>
                  <a:gd name="T88" fmla="*/ 128 w 141"/>
                  <a:gd name="T89" fmla="*/ 112 h 142"/>
                  <a:gd name="T90" fmla="*/ 119 w 141"/>
                  <a:gd name="T91" fmla="*/ 96 h 142"/>
                  <a:gd name="T92" fmla="*/ 123 w 141"/>
                  <a:gd name="T93" fmla="*/ 84 h 142"/>
                  <a:gd name="T94" fmla="*/ 141 w 141"/>
                  <a:gd name="T95" fmla="*/ 7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42">
                    <a:moveTo>
                      <a:pt x="72" y="92"/>
                    </a:moveTo>
                    <a:cubicBezTo>
                      <a:pt x="59" y="92"/>
                      <a:pt x="49" y="82"/>
                      <a:pt x="49" y="69"/>
                    </a:cubicBezTo>
                    <a:cubicBezTo>
                      <a:pt x="49" y="57"/>
                      <a:pt x="59" y="46"/>
                      <a:pt x="72" y="46"/>
                    </a:cubicBezTo>
                    <a:cubicBezTo>
                      <a:pt x="85" y="46"/>
                      <a:pt x="95" y="57"/>
                      <a:pt x="95" y="69"/>
                    </a:cubicBezTo>
                    <a:cubicBezTo>
                      <a:pt x="95" y="82"/>
                      <a:pt x="85" y="92"/>
                      <a:pt x="72" y="92"/>
                    </a:cubicBezTo>
                    <a:close/>
                    <a:moveTo>
                      <a:pt x="141" y="77"/>
                    </a:moveTo>
                    <a:cubicBezTo>
                      <a:pt x="141" y="61"/>
                      <a:pt x="141" y="61"/>
                      <a:pt x="141" y="61"/>
                    </a:cubicBezTo>
                    <a:cubicBezTo>
                      <a:pt x="140" y="60"/>
                      <a:pt x="140" y="60"/>
                      <a:pt x="140" y="60"/>
                    </a:cubicBezTo>
                    <a:cubicBezTo>
                      <a:pt x="123" y="54"/>
                      <a:pt x="123" y="54"/>
                      <a:pt x="123" y="54"/>
                    </a:cubicBezTo>
                    <a:cubicBezTo>
                      <a:pt x="119" y="43"/>
                      <a:pt x="119" y="43"/>
                      <a:pt x="119" y="43"/>
                    </a:cubicBezTo>
                    <a:cubicBezTo>
                      <a:pt x="127" y="26"/>
                      <a:pt x="127" y="26"/>
                      <a:pt x="127" y="26"/>
                    </a:cubicBezTo>
                    <a:cubicBezTo>
                      <a:pt x="128" y="24"/>
                      <a:pt x="128" y="24"/>
                      <a:pt x="128" y="24"/>
                    </a:cubicBezTo>
                    <a:cubicBezTo>
                      <a:pt x="123" y="19"/>
                      <a:pt x="123" y="19"/>
                      <a:pt x="123" y="19"/>
                    </a:cubicBezTo>
                    <a:cubicBezTo>
                      <a:pt x="117" y="12"/>
                      <a:pt x="117" y="12"/>
                      <a:pt x="117" y="12"/>
                    </a:cubicBezTo>
                    <a:cubicBezTo>
                      <a:pt x="115" y="13"/>
                      <a:pt x="115" y="13"/>
                      <a:pt x="115" y="13"/>
                    </a:cubicBezTo>
                    <a:cubicBezTo>
                      <a:pt x="98" y="22"/>
                      <a:pt x="98" y="22"/>
                      <a:pt x="98" y="22"/>
                    </a:cubicBezTo>
                    <a:cubicBezTo>
                      <a:pt x="87" y="19"/>
                      <a:pt x="87" y="19"/>
                      <a:pt x="87" y="19"/>
                    </a:cubicBezTo>
                    <a:cubicBezTo>
                      <a:pt x="80" y="0"/>
                      <a:pt x="80" y="0"/>
                      <a:pt x="80" y="0"/>
                    </a:cubicBezTo>
                    <a:cubicBezTo>
                      <a:pt x="63" y="0"/>
                      <a:pt x="63" y="0"/>
                      <a:pt x="63" y="0"/>
                    </a:cubicBezTo>
                    <a:cubicBezTo>
                      <a:pt x="62" y="1"/>
                      <a:pt x="62" y="1"/>
                      <a:pt x="62" y="1"/>
                    </a:cubicBezTo>
                    <a:cubicBezTo>
                      <a:pt x="57" y="18"/>
                      <a:pt x="57" y="18"/>
                      <a:pt x="57" y="18"/>
                    </a:cubicBezTo>
                    <a:cubicBezTo>
                      <a:pt x="45" y="22"/>
                      <a:pt x="45" y="22"/>
                      <a:pt x="45" y="22"/>
                    </a:cubicBezTo>
                    <a:cubicBezTo>
                      <a:pt x="26" y="13"/>
                      <a:pt x="26" y="13"/>
                      <a:pt x="26" y="13"/>
                    </a:cubicBezTo>
                    <a:cubicBezTo>
                      <a:pt x="15" y="24"/>
                      <a:pt x="15" y="24"/>
                      <a:pt x="15" y="24"/>
                    </a:cubicBezTo>
                    <a:cubicBezTo>
                      <a:pt x="16" y="27"/>
                      <a:pt x="16" y="27"/>
                      <a:pt x="16" y="27"/>
                    </a:cubicBezTo>
                    <a:cubicBezTo>
                      <a:pt x="24" y="43"/>
                      <a:pt x="24" y="43"/>
                      <a:pt x="24" y="43"/>
                    </a:cubicBezTo>
                    <a:cubicBezTo>
                      <a:pt x="20" y="54"/>
                      <a:pt x="20" y="54"/>
                      <a:pt x="20" y="54"/>
                    </a:cubicBezTo>
                    <a:cubicBezTo>
                      <a:pt x="0" y="61"/>
                      <a:pt x="0" y="61"/>
                      <a:pt x="0" y="61"/>
                    </a:cubicBezTo>
                    <a:cubicBezTo>
                      <a:pt x="0" y="78"/>
                      <a:pt x="0" y="78"/>
                      <a:pt x="0" y="78"/>
                    </a:cubicBezTo>
                    <a:cubicBezTo>
                      <a:pt x="2" y="79"/>
                      <a:pt x="2" y="79"/>
                      <a:pt x="2" y="79"/>
                    </a:cubicBezTo>
                    <a:cubicBezTo>
                      <a:pt x="20" y="84"/>
                      <a:pt x="20" y="84"/>
                      <a:pt x="20" y="84"/>
                    </a:cubicBezTo>
                    <a:cubicBezTo>
                      <a:pt x="24" y="96"/>
                      <a:pt x="24" y="96"/>
                      <a:pt x="24" y="96"/>
                    </a:cubicBezTo>
                    <a:cubicBezTo>
                      <a:pt x="15" y="115"/>
                      <a:pt x="15" y="115"/>
                      <a:pt x="15" y="115"/>
                    </a:cubicBezTo>
                    <a:cubicBezTo>
                      <a:pt x="27" y="126"/>
                      <a:pt x="27" y="126"/>
                      <a:pt x="27" y="126"/>
                    </a:cubicBezTo>
                    <a:cubicBezTo>
                      <a:pt x="29" y="125"/>
                      <a:pt x="29" y="125"/>
                      <a:pt x="29" y="125"/>
                    </a:cubicBezTo>
                    <a:cubicBezTo>
                      <a:pt x="46" y="117"/>
                      <a:pt x="46" y="117"/>
                      <a:pt x="46" y="117"/>
                    </a:cubicBezTo>
                    <a:cubicBezTo>
                      <a:pt x="57" y="122"/>
                      <a:pt x="57" y="122"/>
                      <a:pt x="57" y="122"/>
                    </a:cubicBezTo>
                    <a:cubicBezTo>
                      <a:pt x="64" y="142"/>
                      <a:pt x="64" y="142"/>
                      <a:pt x="64" y="142"/>
                    </a:cubicBezTo>
                    <a:cubicBezTo>
                      <a:pt x="80" y="142"/>
                      <a:pt x="80" y="142"/>
                      <a:pt x="80" y="142"/>
                    </a:cubicBezTo>
                    <a:cubicBezTo>
                      <a:pt x="81" y="139"/>
                      <a:pt x="81" y="139"/>
                      <a:pt x="81" y="139"/>
                    </a:cubicBezTo>
                    <a:cubicBezTo>
                      <a:pt x="87" y="122"/>
                      <a:pt x="87" y="122"/>
                      <a:pt x="87" y="122"/>
                    </a:cubicBezTo>
                    <a:cubicBezTo>
                      <a:pt x="98" y="117"/>
                      <a:pt x="98" y="117"/>
                      <a:pt x="98" y="117"/>
                    </a:cubicBezTo>
                    <a:cubicBezTo>
                      <a:pt x="117" y="126"/>
                      <a:pt x="117" y="126"/>
                      <a:pt x="117" y="126"/>
                    </a:cubicBezTo>
                    <a:cubicBezTo>
                      <a:pt x="129" y="114"/>
                      <a:pt x="129" y="114"/>
                      <a:pt x="129" y="114"/>
                    </a:cubicBezTo>
                    <a:cubicBezTo>
                      <a:pt x="128" y="112"/>
                      <a:pt x="128" y="112"/>
                      <a:pt x="128" y="112"/>
                    </a:cubicBezTo>
                    <a:cubicBezTo>
                      <a:pt x="119" y="96"/>
                      <a:pt x="119" y="96"/>
                      <a:pt x="119" y="96"/>
                    </a:cubicBezTo>
                    <a:cubicBezTo>
                      <a:pt x="123" y="84"/>
                      <a:pt x="123" y="84"/>
                      <a:pt x="123" y="84"/>
                    </a:cubicBezTo>
                    <a:lnTo>
                      <a:pt x="141"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23" name="Oval 29">
                <a:extLst>
                  <a:ext uri="{FF2B5EF4-FFF2-40B4-BE49-F238E27FC236}">
                    <a16:creationId xmlns:a16="http://schemas.microsoft.com/office/drawing/2014/main" id="{AD3CC08D-37A7-4886-B065-7BF3D7C41E61}"/>
                  </a:ext>
                </a:extLst>
              </p:cNvPr>
              <p:cNvSpPr>
                <a:spLocks noChangeArrowheads="1"/>
              </p:cNvSpPr>
              <p:nvPr/>
            </p:nvSpPr>
            <p:spPr bwMode="auto">
              <a:xfrm>
                <a:off x="2955517" y="1482256"/>
                <a:ext cx="163095" cy="163094"/>
              </a:xfrm>
              <a:prstGeom prst="ellipse">
                <a:avLst/>
              </a:pr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24" name="Freeform 30">
                <a:extLst>
                  <a:ext uri="{FF2B5EF4-FFF2-40B4-BE49-F238E27FC236}">
                    <a16:creationId xmlns:a16="http://schemas.microsoft.com/office/drawing/2014/main" id="{57364FA5-82EC-4DD6-9C46-11069A563401}"/>
                  </a:ext>
                </a:extLst>
              </p:cNvPr>
              <p:cNvSpPr>
                <a:spLocks/>
              </p:cNvSpPr>
              <p:nvPr/>
            </p:nvSpPr>
            <p:spPr bwMode="auto">
              <a:xfrm>
                <a:off x="2993661" y="1529606"/>
                <a:ext cx="88124" cy="68394"/>
              </a:xfrm>
              <a:custGeom>
                <a:avLst/>
                <a:gdLst>
                  <a:gd name="T0" fmla="*/ 22 w 67"/>
                  <a:gd name="T1" fmla="*/ 52 h 52"/>
                  <a:gd name="T2" fmla="*/ 0 w 67"/>
                  <a:gd name="T3" fmla="*/ 29 h 52"/>
                  <a:gd name="T4" fmla="*/ 6 w 67"/>
                  <a:gd name="T5" fmla="*/ 23 h 52"/>
                  <a:gd name="T6" fmla="*/ 22 w 67"/>
                  <a:gd name="T7" fmla="*/ 39 h 52"/>
                  <a:gd name="T8" fmla="*/ 61 w 67"/>
                  <a:gd name="T9" fmla="*/ 0 h 52"/>
                  <a:gd name="T10" fmla="*/ 67 w 67"/>
                  <a:gd name="T11" fmla="*/ 6 h 52"/>
                  <a:gd name="T12" fmla="*/ 22 w 67"/>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67" h="52">
                    <a:moveTo>
                      <a:pt x="22" y="52"/>
                    </a:moveTo>
                    <a:lnTo>
                      <a:pt x="0" y="29"/>
                    </a:lnTo>
                    <a:lnTo>
                      <a:pt x="6" y="23"/>
                    </a:lnTo>
                    <a:lnTo>
                      <a:pt x="22" y="39"/>
                    </a:lnTo>
                    <a:lnTo>
                      <a:pt x="61" y="0"/>
                    </a:lnTo>
                    <a:lnTo>
                      <a:pt x="67" y="6"/>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sp>
            <p:nvSpPr>
              <p:cNvPr id="25" name="Freeform 31">
                <a:extLst>
                  <a:ext uri="{FF2B5EF4-FFF2-40B4-BE49-F238E27FC236}">
                    <a16:creationId xmlns:a16="http://schemas.microsoft.com/office/drawing/2014/main" id="{C8197507-3F1E-4DF2-B479-36792EC90E71}"/>
                  </a:ext>
                </a:extLst>
              </p:cNvPr>
              <p:cNvSpPr>
                <a:spLocks/>
              </p:cNvSpPr>
              <p:nvPr/>
            </p:nvSpPr>
            <p:spPr bwMode="auto">
              <a:xfrm>
                <a:off x="2589870" y="1219200"/>
                <a:ext cx="455086" cy="60503"/>
              </a:xfrm>
              <a:custGeom>
                <a:avLst/>
                <a:gdLst>
                  <a:gd name="T0" fmla="*/ 452 w 466"/>
                  <a:gd name="T1" fmla="*/ 0 h 61"/>
                  <a:gd name="T2" fmla="*/ 14 w 466"/>
                  <a:gd name="T3" fmla="*/ 0 h 61"/>
                  <a:gd name="T4" fmla="*/ 0 w 466"/>
                  <a:gd name="T5" fmla="*/ 14 h 61"/>
                  <a:gd name="T6" fmla="*/ 0 w 466"/>
                  <a:gd name="T7" fmla="*/ 61 h 61"/>
                  <a:gd name="T8" fmla="*/ 466 w 466"/>
                  <a:gd name="T9" fmla="*/ 61 h 61"/>
                  <a:gd name="T10" fmla="*/ 466 w 466"/>
                  <a:gd name="T11" fmla="*/ 14 h 61"/>
                  <a:gd name="T12" fmla="*/ 452 w 466"/>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466" h="61">
                    <a:moveTo>
                      <a:pt x="452" y="0"/>
                    </a:moveTo>
                    <a:cubicBezTo>
                      <a:pt x="14" y="0"/>
                      <a:pt x="14" y="0"/>
                      <a:pt x="14" y="0"/>
                    </a:cubicBezTo>
                    <a:cubicBezTo>
                      <a:pt x="6" y="0"/>
                      <a:pt x="0" y="6"/>
                      <a:pt x="0" y="14"/>
                    </a:cubicBezTo>
                    <a:cubicBezTo>
                      <a:pt x="0" y="61"/>
                      <a:pt x="0" y="61"/>
                      <a:pt x="0" y="61"/>
                    </a:cubicBezTo>
                    <a:cubicBezTo>
                      <a:pt x="466" y="61"/>
                      <a:pt x="466" y="61"/>
                      <a:pt x="466" y="61"/>
                    </a:cubicBezTo>
                    <a:cubicBezTo>
                      <a:pt x="466" y="14"/>
                      <a:pt x="466" y="14"/>
                      <a:pt x="466" y="14"/>
                    </a:cubicBezTo>
                    <a:cubicBezTo>
                      <a:pt x="466" y="6"/>
                      <a:pt x="460" y="0"/>
                      <a:pt x="452" y="0"/>
                    </a:cubicBez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a:ln>
                    <a:noFill/>
                  </a:ln>
                  <a:effectLst/>
                  <a:uLnTx/>
                  <a:uFillTx/>
                  <a:latin typeface="Segoe UI"/>
                  <a:ea typeface="+mn-ea"/>
                  <a:cs typeface="+mn-cs"/>
                </a:endParaRPr>
              </a:p>
            </p:txBody>
          </p:sp>
        </p:grpSp>
        <p:pic>
          <p:nvPicPr>
            <p:cNvPr id="26" name="CDN 1" descr="CDN">
              <a:extLst>
                <a:ext uri="{FF2B5EF4-FFF2-40B4-BE49-F238E27FC236}">
                  <a16:creationId xmlns:a16="http://schemas.microsoft.com/office/drawing/2014/main" id="{F0366645-E29E-4810-862D-71D9C70C4BAE}"/>
                </a:ext>
              </a:extLst>
            </p:cNvPr>
            <p:cNvPicPr>
              <a:picLocks noChangeAspect="1"/>
            </p:cNvPicPr>
            <p:nvPr/>
          </p:nvPicPr>
          <p:blipFill>
            <a:blip r:embed="rId3"/>
            <a:stretch>
              <a:fillRect/>
            </a:stretch>
          </p:blipFill>
          <p:spPr>
            <a:xfrm>
              <a:off x="5210189" y="2913347"/>
              <a:ext cx="589144" cy="269702"/>
            </a:xfrm>
            <a:prstGeom prst="rect">
              <a:avLst/>
            </a:prstGeom>
          </p:spPr>
        </p:pic>
        <p:pic>
          <p:nvPicPr>
            <p:cNvPr id="27" name="API Management" descr="API Management">
              <a:extLst>
                <a:ext uri="{FF2B5EF4-FFF2-40B4-BE49-F238E27FC236}">
                  <a16:creationId xmlns:a16="http://schemas.microsoft.com/office/drawing/2014/main" id="{95095DED-5164-43EB-A958-DC9036173E4B}"/>
                </a:ext>
              </a:extLst>
            </p:cNvPr>
            <p:cNvPicPr>
              <a:picLocks noChangeAspect="1"/>
            </p:cNvPicPr>
            <p:nvPr/>
          </p:nvPicPr>
          <p:blipFill>
            <a:blip r:embed="rId4"/>
            <a:stretch>
              <a:fillRect/>
            </a:stretch>
          </p:blipFill>
          <p:spPr>
            <a:xfrm>
              <a:off x="5285962" y="4299606"/>
              <a:ext cx="461398" cy="383890"/>
            </a:xfrm>
            <a:prstGeom prst="rect">
              <a:avLst/>
            </a:prstGeom>
          </p:spPr>
        </p:pic>
        <p:pic>
          <p:nvPicPr>
            <p:cNvPr id="28" name="Functions" descr="Functions">
              <a:extLst>
                <a:ext uri="{FF2B5EF4-FFF2-40B4-BE49-F238E27FC236}">
                  <a16:creationId xmlns:a16="http://schemas.microsoft.com/office/drawing/2014/main" id="{FD31689E-1E9E-4177-9B36-B487E3317369}"/>
                </a:ext>
              </a:extLst>
            </p:cNvPr>
            <p:cNvPicPr>
              <a:picLocks noChangeAspect="1"/>
            </p:cNvPicPr>
            <p:nvPr/>
          </p:nvPicPr>
          <p:blipFill>
            <a:blip r:embed="rId5"/>
            <a:stretch>
              <a:fillRect/>
            </a:stretch>
          </p:blipFill>
          <p:spPr>
            <a:xfrm>
              <a:off x="6576378" y="4299043"/>
              <a:ext cx="422618" cy="385016"/>
            </a:xfrm>
            <a:prstGeom prst="rect">
              <a:avLst/>
            </a:prstGeom>
          </p:spPr>
        </p:pic>
        <p:pic>
          <p:nvPicPr>
            <p:cNvPr id="29" name="Cosmos DB (dark theme)" descr="Cosmos DB&#10;(dark theme)">
              <a:extLst>
                <a:ext uri="{FF2B5EF4-FFF2-40B4-BE49-F238E27FC236}">
                  <a16:creationId xmlns:a16="http://schemas.microsoft.com/office/drawing/2014/main" id="{F284DA64-153C-4D23-B08D-093CC7819B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79174" y="4292436"/>
              <a:ext cx="438054" cy="398230"/>
            </a:xfrm>
            <a:prstGeom prst="rect">
              <a:avLst/>
            </a:prstGeom>
          </p:spPr>
        </p:pic>
        <p:pic>
          <p:nvPicPr>
            <p:cNvPr id="30" name="Azure Storage" descr="Azure Storage">
              <a:extLst>
                <a:ext uri="{FF2B5EF4-FFF2-40B4-BE49-F238E27FC236}">
                  <a16:creationId xmlns:a16="http://schemas.microsoft.com/office/drawing/2014/main" id="{D34973CC-7A46-4A2D-BC11-3ABFF4BFD5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19867" y="2769864"/>
              <a:ext cx="556668" cy="556668"/>
            </a:xfrm>
            <a:prstGeom prst="rect">
              <a:avLst/>
            </a:prstGeom>
          </p:spPr>
        </p:pic>
        <p:pic>
          <p:nvPicPr>
            <p:cNvPr id="31" name="Azure DevOps 1" descr="Azure DevOps">
              <a:extLst>
                <a:ext uri="{FF2B5EF4-FFF2-40B4-BE49-F238E27FC236}">
                  <a16:creationId xmlns:a16="http://schemas.microsoft.com/office/drawing/2014/main" id="{943EFB9D-DA2E-4F8B-AF2D-6FA17BE50AF8}"/>
                </a:ext>
              </a:extLst>
            </p:cNvPr>
            <p:cNvPicPr>
              <a:picLocks noChangeAspect="1"/>
            </p:cNvPicPr>
            <p:nvPr/>
          </p:nvPicPr>
          <p:blipFill>
            <a:blip r:embed="rId10"/>
            <a:stretch>
              <a:fillRect/>
            </a:stretch>
          </p:blipFill>
          <p:spPr>
            <a:xfrm>
              <a:off x="9305301" y="2858525"/>
              <a:ext cx="379216" cy="379346"/>
            </a:xfrm>
            <a:prstGeom prst="rect">
              <a:avLst/>
            </a:prstGeom>
          </p:spPr>
        </p:pic>
        <p:pic>
          <p:nvPicPr>
            <p:cNvPr id="32" name="Monitor" descr="Monitor">
              <a:extLst>
                <a:ext uri="{FF2B5EF4-FFF2-40B4-BE49-F238E27FC236}">
                  <a16:creationId xmlns:a16="http://schemas.microsoft.com/office/drawing/2014/main" id="{84084EEB-F76D-4E24-9D62-487B96260F9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97777" y="4296402"/>
              <a:ext cx="394264" cy="394264"/>
            </a:xfrm>
            <a:prstGeom prst="rect">
              <a:avLst/>
            </a:prstGeom>
          </p:spPr>
        </p:pic>
        <p:pic>
          <p:nvPicPr>
            <p:cNvPr id="33" name="Azure Active Directory" descr="Azure Active Directory">
              <a:extLst>
                <a:ext uri="{FF2B5EF4-FFF2-40B4-BE49-F238E27FC236}">
                  <a16:creationId xmlns:a16="http://schemas.microsoft.com/office/drawing/2014/main" id="{BA161963-DFC6-4082-9472-0F8AE5C6DF83}"/>
                </a:ext>
              </a:extLst>
            </p:cNvPr>
            <p:cNvPicPr>
              <a:picLocks noChangeAspect="1"/>
            </p:cNvPicPr>
            <p:nvPr/>
          </p:nvPicPr>
          <p:blipFill>
            <a:blip r:embed="rId13"/>
            <a:stretch>
              <a:fillRect/>
            </a:stretch>
          </p:blipFill>
          <p:spPr>
            <a:xfrm>
              <a:off x="3386149" y="4905611"/>
              <a:ext cx="511274" cy="510469"/>
            </a:xfrm>
            <a:prstGeom prst="rect">
              <a:avLst/>
            </a:prstGeom>
          </p:spPr>
        </p:pic>
        <p:grpSp>
          <p:nvGrpSpPr>
            <p:cNvPr id="34" name="person" descr="person">
              <a:extLst>
                <a:ext uri="{FF2B5EF4-FFF2-40B4-BE49-F238E27FC236}">
                  <a16:creationId xmlns:a16="http://schemas.microsoft.com/office/drawing/2014/main" id="{22CA0517-5ACE-4E4F-A713-1F53381FC933}"/>
                </a:ext>
              </a:extLst>
            </p:cNvPr>
            <p:cNvGrpSpPr/>
            <p:nvPr/>
          </p:nvGrpSpPr>
          <p:grpSpPr>
            <a:xfrm>
              <a:off x="2333209" y="3585704"/>
              <a:ext cx="344058" cy="416364"/>
              <a:chOff x="5517875" y="3368919"/>
              <a:chExt cx="233375" cy="282423"/>
            </a:xfrm>
          </p:grpSpPr>
          <p:sp>
            <p:nvSpPr>
              <p:cNvPr id="35" name="Freeform: Shape 34">
                <a:extLst>
                  <a:ext uri="{FF2B5EF4-FFF2-40B4-BE49-F238E27FC236}">
                    <a16:creationId xmlns:a16="http://schemas.microsoft.com/office/drawing/2014/main" id="{F3D0E0A7-73C0-45C2-B045-5699375DEE65}"/>
                  </a:ext>
                </a:extLst>
              </p:cNvPr>
              <p:cNvSpPr/>
              <p:nvPr/>
            </p:nvSpPr>
            <p:spPr>
              <a:xfrm>
                <a:off x="5570580" y="3368919"/>
                <a:ext cx="126834" cy="126834"/>
              </a:xfrm>
              <a:custGeom>
                <a:avLst/>
                <a:gdLst>
                  <a:gd name="connsiteX0" fmla="*/ 129210 w 126834"/>
                  <a:gd name="connsiteY0" fmla="*/ 65352 h 126834"/>
                  <a:gd name="connsiteX1" fmla="*/ 65858 w 126834"/>
                  <a:gd name="connsiteY1" fmla="*/ 128703 h 126834"/>
                  <a:gd name="connsiteX2" fmla="*/ 2001 w 126834"/>
                  <a:gd name="connsiteY2" fmla="*/ 65352 h 126834"/>
                  <a:gd name="connsiteX3" fmla="*/ 65858 w 126834"/>
                  <a:gd name="connsiteY3" fmla="*/ 2001 h 126834"/>
                  <a:gd name="connsiteX4" fmla="*/ 129210 w 126834"/>
                  <a:gd name="connsiteY4" fmla="*/ 65352 h 126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834" h="126834">
                    <a:moveTo>
                      <a:pt x="129210" y="65352"/>
                    </a:moveTo>
                    <a:cubicBezTo>
                      <a:pt x="129210" y="100321"/>
                      <a:pt x="100829" y="128703"/>
                      <a:pt x="65858" y="128703"/>
                    </a:cubicBezTo>
                    <a:cubicBezTo>
                      <a:pt x="30889" y="128703"/>
                      <a:pt x="2001" y="100321"/>
                      <a:pt x="2001" y="65352"/>
                    </a:cubicBezTo>
                    <a:cubicBezTo>
                      <a:pt x="2001" y="30382"/>
                      <a:pt x="30382" y="2001"/>
                      <a:pt x="65858" y="2001"/>
                    </a:cubicBezTo>
                    <a:cubicBezTo>
                      <a:pt x="101335" y="2001"/>
                      <a:pt x="129210" y="30382"/>
                      <a:pt x="129210" y="65352"/>
                    </a:cubicBezTo>
                    <a:close/>
                  </a:path>
                </a:pathLst>
              </a:custGeom>
              <a:solidFill>
                <a:srgbClr val="0078D4"/>
              </a:solidFill>
              <a:ln w="5008"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sp>
            <p:nvSpPr>
              <p:cNvPr id="36" name="Freeform: Shape 35">
                <a:extLst>
                  <a:ext uri="{FF2B5EF4-FFF2-40B4-BE49-F238E27FC236}">
                    <a16:creationId xmlns:a16="http://schemas.microsoft.com/office/drawing/2014/main" id="{0CAFE94E-FB5E-4011-8F42-1815193E6D7C}"/>
                  </a:ext>
                </a:extLst>
              </p:cNvPr>
              <p:cNvSpPr/>
              <p:nvPr/>
            </p:nvSpPr>
            <p:spPr>
              <a:xfrm>
                <a:off x="5517875" y="3519435"/>
                <a:ext cx="233375" cy="131907"/>
              </a:xfrm>
              <a:custGeom>
                <a:avLst/>
                <a:gdLst>
                  <a:gd name="connsiteX0" fmla="*/ 118060 w 233374"/>
                  <a:gd name="connsiteY0" fmla="*/ 2001 h 131907"/>
                  <a:gd name="connsiteX1" fmla="*/ 234119 w 233374"/>
                  <a:gd name="connsiteY1" fmla="*/ 118059 h 131907"/>
                  <a:gd name="connsiteX2" fmla="*/ 234119 w 233374"/>
                  <a:gd name="connsiteY2" fmla="*/ 132250 h 131907"/>
                  <a:gd name="connsiteX3" fmla="*/ 2001 w 233374"/>
                  <a:gd name="connsiteY3" fmla="*/ 132250 h 131907"/>
                  <a:gd name="connsiteX4" fmla="*/ 2001 w 233374"/>
                  <a:gd name="connsiteY4" fmla="*/ 117552 h 131907"/>
                  <a:gd name="connsiteX5" fmla="*/ 118060 w 233374"/>
                  <a:gd name="connsiteY5" fmla="*/ 2001 h 1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74" h="131907">
                    <a:moveTo>
                      <a:pt x="118060" y="2001"/>
                    </a:moveTo>
                    <a:cubicBezTo>
                      <a:pt x="181917" y="2001"/>
                      <a:pt x="234119" y="53695"/>
                      <a:pt x="234119" y="118059"/>
                    </a:cubicBezTo>
                    <a:lnTo>
                      <a:pt x="234119" y="132250"/>
                    </a:lnTo>
                    <a:lnTo>
                      <a:pt x="2001" y="132250"/>
                    </a:lnTo>
                    <a:lnTo>
                      <a:pt x="2001" y="117552"/>
                    </a:lnTo>
                    <a:cubicBezTo>
                      <a:pt x="2001" y="53695"/>
                      <a:pt x="53695" y="2001"/>
                      <a:pt x="118060" y="2001"/>
                    </a:cubicBezTo>
                    <a:close/>
                  </a:path>
                </a:pathLst>
              </a:custGeom>
              <a:solidFill>
                <a:srgbClr val="0078D4"/>
              </a:solidFill>
              <a:ln w="5008"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cxnSp>
          <p:nvCxnSpPr>
            <p:cNvPr id="44" name="Straight Arrow Connector 43">
              <a:extLst>
                <a:ext uri="{FF2B5EF4-FFF2-40B4-BE49-F238E27FC236}">
                  <a16:creationId xmlns:a16="http://schemas.microsoft.com/office/drawing/2014/main" id="{B4D5140C-5155-432A-A8C4-C03A407D6C80}"/>
                </a:ext>
              </a:extLst>
            </p:cNvPr>
            <p:cNvCxnSpPr>
              <a:cxnSpLocks/>
            </p:cNvCxnSpPr>
            <p:nvPr/>
          </p:nvCxnSpPr>
          <p:spPr>
            <a:xfrm flipH="1">
              <a:off x="5937250" y="3048198"/>
              <a:ext cx="1720850" cy="0"/>
            </a:xfrm>
            <a:prstGeom prst="straightConnector1">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B6B05B-6A55-49E0-9EA6-67C4561AB372}"/>
                </a:ext>
              </a:extLst>
            </p:cNvPr>
            <p:cNvCxnSpPr>
              <a:cxnSpLocks/>
            </p:cNvCxnSpPr>
            <p:nvPr/>
          </p:nvCxnSpPr>
          <p:spPr>
            <a:xfrm>
              <a:off x="5906362" y="4491550"/>
              <a:ext cx="512711" cy="0"/>
            </a:xfrm>
            <a:prstGeom prst="straightConnector1">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457C1A-A03D-4A1A-BE82-3834900E1C9C}"/>
                </a:ext>
              </a:extLst>
            </p:cNvPr>
            <p:cNvCxnSpPr>
              <a:cxnSpLocks/>
            </p:cNvCxnSpPr>
            <p:nvPr/>
          </p:nvCxnSpPr>
          <p:spPr>
            <a:xfrm>
              <a:off x="7156300" y="4491550"/>
              <a:ext cx="512711" cy="0"/>
            </a:xfrm>
            <a:prstGeom prst="straightConnector1">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CBCC5599-89F0-41BA-8F3B-62F511BBAA1A}"/>
                </a:ext>
              </a:extLst>
            </p:cNvPr>
            <p:cNvGrpSpPr/>
            <p:nvPr/>
          </p:nvGrpSpPr>
          <p:grpSpPr>
            <a:xfrm>
              <a:off x="4069703" y="3022798"/>
              <a:ext cx="978216" cy="1443352"/>
              <a:chOff x="4227909" y="3050852"/>
              <a:chExt cx="916999" cy="1235828"/>
            </a:xfrm>
          </p:grpSpPr>
          <p:cxnSp>
            <p:nvCxnSpPr>
              <p:cNvPr id="51" name="Connector: Elbow 50">
                <a:extLst>
                  <a:ext uri="{FF2B5EF4-FFF2-40B4-BE49-F238E27FC236}">
                    <a16:creationId xmlns:a16="http://schemas.microsoft.com/office/drawing/2014/main" id="{E6B3CB32-6094-448C-BA14-100D860EAF02}"/>
                  </a:ext>
                </a:extLst>
              </p:cNvPr>
              <p:cNvCxnSpPr>
                <a:cxnSpLocks/>
              </p:cNvCxnSpPr>
              <p:nvPr/>
            </p:nvCxnSpPr>
            <p:spPr>
              <a:xfrm flipV="1">
                <a:off x="4227911" y="3050852"/>
                <a:ext cx="916997" cy="617563"/>
              </a:xfrm>
              <a:prstGeom prst="bentConnector3">
                <a:avLst>
                  <a:gd name="adj1" fmla="val 15884"/>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6F0F83F-1B3A-45DE-BB85-5EA2D8F39E10}"/>
                  </a:ext>
                </a:extLst>
              </p:cNvPr>
              <p:cNvCxnSpPr>
                <a:cxnSpLocks/>
              </p:cNvCxnSpPr>
              <p:nvPr/>
            </p:nvCxnSpPr>
            <p:spPr>
              <a:xfrm>
                <a:off x="4227909" y="3669116"/>
                <a:ext cx="916997" cy="617564"/>
              </a:xfrm>
              <a:prstGeom prst="bentConnector3">
                <a:avLst>
                  <a:gd name="adj1" fmla="val 15884"/>
                </a:avLst>
              </a:prstGeom>
              <a:ln w="15875">
                <a:solidFill>
                  <a:schemeClr val="tx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0D60E567-91A1-4A0C-8637-6A9CB78D18BF}"/>
                </a:ext>
              </a:extLst>
            </p:cNvPr>
            <p:cNvGrpSpPr/>
            <p:nvPr/>
          </p:nvGrpSpPr>
          <p:grpSpPr>
            <a:xfrm>
              <a:off x="4053620" y="4919018"/>
              <a:ext cx="2714658" cy="239631"/>
              <a:chOff x="4053620" y="4701454"/>
              <a:chExt cx="2714658" cy="457200"/>
            </a:xfrm>
          </p:grpSpPr>
          <p:cxnSp>
            <p:nvCxnSpPr>
              <p:cNvPr id="58" name="Connector: Elbow 57">
                <a:extLst>
                  <a:ext uri="{FF2B5EF4-FFF2-40B4-BE49-F238E27FC236}">
                    <a16:creationId xmlns:a16="http://schemas.microsoft.com/office/drawing/2014/main" id="{26E8FD0F-BCF8-4B89-81FC-B0753497CC6B}"/>
                  </a:ext>
                </a:extLst>
              </p:cNvPr>
              <p:cNvCxnSpPr>
                <a:cxnSpLocks/>
              </p:cNvCxnSpPr>
              <p:nvPr/>
            </p:nvCxnSpPr>
            <p:spPr>
              <a:xfrm rot="5400000">
                <a:off x="4556541" y="4198535"/>
                <a:ext cx="457198" cy="1463040"/>
              </a:xfrm>
              <a:prstGeom prst="bentConnector2">
                <a:avLst/>
              </a:prstGeom>
              <a:ln w="15875">
                <a:solidFill>
                  <a:schemeClr val="tx1"/>
                </a:solidFill>
                <a:prstDash val="dash"/>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3F7142A-A2F4-4682-8B1D-54F5A6549E12}"/>
                  </a:ext>
                </a:extLst>
              </p:cNvPr>
              <p:cNvCxnSpPr>
                <a:cxnSpLocks/>
              </p:cNvCxnSpPr>
              <p:nvPr/>
            </p:nvCxnSpPr>
            <p:spPr>
              <a:xfrm rot="5400000">
                <a:off x="5899598" y="4289974"/>
                <a:ext cx="457200" cy="1280160"/>
              </a:xfrm>
              <a:prstGeom prst="bentConnector2">
                <a:avLst/>
              </a:prstGeom>
              <a:ln w="15875">
                <a:solidFill>
                  <a:schemeClr val="tx1"/>
                </a:solidFill>
                <a:prstDash val="dash"/>
                <a:headEnd type="none" w="lg" len="med"/>
                <a:tailEnd type="none" w="lg" len="sm"/>
              </a:ln>
            </p:spPr>
            <p:style>
              <a:lnRef idx="1">
                <a:schemeClr val="accent1"/>
              </a:lnRef>
              <a:fillRef idx="0">
                <a:schemeClr val="accent1"/>
              </a:fillRef>
              <a:effectRef idx="0">
                <a:schemeClr val="accent1"/>
              </a:effectRef>
              <a:fontRef idx="minor">
                <a:schemeClr val="tx1"/>
              </a:fontRef>
            </p:style>
          </p:cxnSp>
        </p:grpSp>
        <p:cxnSp>
          <p:nvCxnSpPr>
            <p:cNvPr id="63" name="Connector: Elbow 62">
              <a:extLst>
                <a:ext uri="{FF2B5EF4-FFF2-40B4-BE49-F238E27FC236}">
                  <a16:creationId xmlns:a16="http://schemas.microsoft.com/office/drawing/2014/main" id="{DA681352-3BC6-400F-B8BC-58457C84F651}"/>
                </a:ext>
              </a:extLst>
            </p:cNvPr>
            <p:cNvCxnSpPr>
              <a:cxnSpLocks/>
            </p:cNvCxnSpPr>
            <p:nvPr/>
          </p:nvCxnSpPr>
          <p:spPr>
            <a:xfrm rot="16200000" flipH="1">
              <a:off x="2372269" y="4289973"/>
              <a:ext cx="1005840" cy="731520"/>
            </a:xfrm>
            <a:prstGeom prst="bentConnector2">
              <a:avLst/>
            </a:prstGeom>
            <a:ln w="15875">
              <a:solidFill>
                <a:schemeClr val="tx1"/>
              </a:solidFill>
              <a:prstDash val="dash"/>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66" name="Title 1">
              <a:extLst>
                <a:ext uri="{FF2B5EF4-FFF2-40B4-BE49-F238E27FC236}">
                  <a16:creationId xmlns:a16="http://schemas.microsoft.com/office/drawing/2014/main" id="{1A5CD09D-0019-409E-8617-B92BBA499D44}"/>
                </a:ext>
              </a:extLst>
            </p:cNvPr>
            <p:cNvSpPr txBox="1">
              <a:spLocks/>
            </p:cNvSpPr>
            <p:nvPr/>
          </p:nvSpPr>
          <p:spPr>
            <a:xfrm>
              <a:off x="3184947" y="4057396"/>
              <a:ext cx="913678"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Single-page web application </a:t>
              </a:r>
            </a:p>
          </p:txBody>
        </p:sp>
        <p:sp>
          <p:nvSpPr>
            <p:cNvPr id="67" name="Title 1">
              <a:extLst>
                <a:ext uri="{FF2B5EF4-FFF2-40B4-BE49-F238E27FC236}">
                  <a16:creationId xmlns:a16="http://schemas.microsoft.com/office/drawing/2014/main" id="{111641A8-FEEC-4546-B150-BB82ABD28F25}"/>
                </a:ext>
              </a:extLst>
            </p:cNvPr>
            <p:cNvSpPr txBox="1">
              <a:spLocks/>
            </p:cNvSpPr>
            <p:nvPr/>
          </p:nvSpPr>
          <p:spPr>
            <a:xfrm>
              <a:off x="5047922" y="3331361"/>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CDN</a:t>
              </a:r>
            </a:p>
          </p:txBody>
        </p:sp>
        <p:sp>
          <p:nvSpPr>
            <p:cNvPr id="68" name="Title 1">
              <a:extLst>
                <a:ext uri="{FF2B5EF4-FFF2-40B4-BE49-F238E27FC236}">
                  <a16:creationId xmlns:a16="http://schemas.microsoft.com/office/drawing/2014/main" id="{811EAB73-BE15-42B2-8365-1B4CC1F59859}"/>
                </a:ext>
              </a:extLst>
            </p:cNvPr>
            <p:cNvSpPr txBox="1">
              <a:spLocks/>
            </p:cNvSpPr>
            <p:nvPr/>
          </p:nvSpPr>
          <p:spPr>
            <a:xfrm>
              <a:off x="7641362" y="3331361"/>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Storage blob</a:t>
              </a:r>
            </a:p>
          </p:txBody>
        </p:sp>
        <p:sp>
          <p:nvSpPr>
            <p:cNvPr id="69" name="Title 1">
              <a:extLst>
                <a:ext uri="{FF2B5EF4-FFF2-40B4-BE49-F238E27FC236}">
                  <a16:creationId xmlns:a16="http://schemas.microsoft.com/office/drawing/2014/main" id="{B287F4AF-A79C-4DA0-98C7-270366191A5B}"/>
                </a:ext>
              </a:extLst>
            </p:cNvPr>
            <p:cNvSpPr txBox="1">
              <a:spLocks/>
            </p:cNvSpPr>
            <p:nvPr/>
          </p:nvSpPr>
          <p:spPr>
            <a:xfrm>
              <a:off x="7452452" y="2647973"/>
              <a:ext cx="1291498" cy="12311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Static website hosting</a:t>
              </a:r>
            </a:p>
          </p:txBody>
        </p:sp>
        <p:sp>
          <p:nvSpPr>
            <p:cNvPr id="70" name="Title 1">
              <a:extLst>
                <a:ext uri="{FF2B5EF4-FFF2-40B4-BE49-F238E27FC236}">
                  <a16:creationId xmlns:a16="http://schemas.microsoft.com/office/drawing/2014/main" id="{69171DC3-59D5-4175-B961-76E25E3FB6C0}"/>
                </a:ext>
              </a:extLst>
            </p:cNvPr>
            <p:cNvSpPr txBox="1">
              <a:spLocks/>
            </p:cNvSpPr>
            <p:nvPr/>
          </p:nvSpPr>
          <p:spPr>
            <a:xfrm>
              <a:off x="4871219" y="2574948"/>
              <a:ext cx="1521450"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1" i="0" u="none" strike="noStrike" kern="1200" cap="none" spc="0" normalizeH="0" baseline="0" noProof="0">
                  <a:ln w="3175">
                    <a:noFill/>
                  </a:ln>
                  <a:effectLst/>
                  <a:uLnTx/>
                  <a:uFillTx/>
                  <a:latin typeface="Segoe UI"/>
                  <a:ea typeface="+mn-ea"/>
                  <a:cs typeface="Segoe UI Semilight" panose="020B0402040204020203" pitchFamily="34" charset="0"/>
                </a:rPr>
                <a:t>Static content</a:t>
              </a:r>
            </a:p>
          </p:txBody>
        </p:sp>
        <p:sp>
          <p:nvSpPr>
            <p:cNvPr id="71" name="Title 1">
              <a:extLst>
                <a:ext uri="{FF2B5EF4-FFF2-40B4-BE49-F238E27FC236}">
                  <a16:creationId xmlns:a16="http://schemas.microsoft.com/office/drawing/2014/main" id="{D81BE992-FB77-4E93-B12B-7C8E2C02311F}"/>
                </a:ext>
              </a:extLst>
            </p:cNvPr>
            <p:cNvSpPr txBox="1">
              <a:spLocks/>
            </p:cNvSpPr>
            <p:nvPr/>
          </p:nvSpPr>
          <p:spPr>
            <a:xfrm>
              <a:off x="4871219" y="4035167"/>
              <a:ext cx="1521450"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1" i="0" u="none" strike="noStrike" kern="1200" cap="none" spc="0" normalizeH="0" baseline="0" noProof="0">
                  <a:ln w="3175">
                    <a:noFill/>
                  </a:ln>
                  <a:effectLst/>
                  <a:uLnTx/>
                  <a:uFillTx/>
                  <a:latin typeface="Segoe UI"/>
                  <a:ea typeface="+mn-ea"/>
                  <a:cs typeface="Segoe UI Semilight" panose="020B0402040204020203" pitchFamily="34" charset="0"/>
                </a:rPr>
                <a:t>API</a:t>
              </a:r>
            </a:p>
          </p:txBody>
        </p:sp>
        <p:sp>
          <p:nvSpPr>
            <p:cNvPr id="72" name="Title 1">
              <a:extLst>
                <a:ext uri="{FF2B5EF4-FFF2-40B4-BE49-F238E27FC236}">
                  <a16:creationId xmlns:a16="http://schemas.microsoft.com/office/drawing/2014/main" id="{F9F1DF5E-7ECE-4850-A190-B3B33EEF8836}"/>
                </a:ext>
              </a:extLst>
            </p:cNvPr>
            <p:cNvSpPr txBox="1">
              <a:spLocks/>
            </p:cNvSpPr>
            <p:nvPr/>
          </p:nvSpPr>
          <p:spPr>
            <a:xfrm>
              <a:off x="9038070" y="3331361"/>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Azure Pipelines</a:t>
              </a:r>
            </a:p>
          </p:txBody>
        </p:sp>
        <p:sp>
          <p:nvSpPr>
            <p:cNvPr id="73" name="Title 1">
              <a:extLst>
                <a:ext uri="{FF2B5EF4-FFF2-40B4-BE49-F238E27FC236}">
                  <a16:creationId xmlns:a16="http://schemas.microsoft.com/office/drawing/2014/main" id="{16AEC852-6AFA-40DF-A3DB-472424878677}"/>
                </a:ext>
              </a:extLst>
            </p:cNvPr>
            <p:cNvSpPr txBox="1">
              <a:spLocks/>
            </p:cNvSpPr>
            <p:nvPr/>
          </p:nvSpPr>
          <p:spPr>
            <a:xfrm>
              <a:off x="9126183" y="2647973"/>
              <a:ext cx="737452" cy="12311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CI/CD</a:t>
              </a:r>
            </a:p>
          </p:txBody>
        </p:sp>
        <p:sp>
          <p:nvSpPr>
            <p:cNvPr id="75" name="Title 1">
              <a:extLst>
                <a:ext uri="{FF2B5EF4-FFF2-40B4-BE49-F238E27FC236}">
                  <a16:creationId xmlns:a16="http://schemas.microsoft.com/office/drawing/2014/main" id="{E4C72627-5B63-4D8D-9B57-63A50079F93E}"/>
                </a:ext>
              </a:extLst>
            </p:cNvPr>
            <p:cNvSpPr txBox="1">
              <a:spLocks/>
            </p:cNvSpPr>
            <p:nvPr/>
          </p:nvSpPr>
          <p:spPr>
            <a:xfrm>
              <a:off x="4812575" y="4721039"/>
              <a:ext cx="1384372"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API Management</a:t>
              </a:r>
            </a:p>
          </p:txBody>
        </p:sp>
        <p:sp>
          <p:nvSpPr>
            <p:cNvPr id="76" name="Title 1">
              <a:extLst>
                <a:ext uri="{FF2B5EF4-FFF2-40B4-BE49-F238E27FC236}">
                  <a16:creationId xmlns:a16="http://schemas.microsoft.com/office/drawing/2014/main" id="{0A828892-36A9-4D67-B6D6-CC6D7CDE6072}"/>
                </a:ext>
              </a:extLst>
            </p:cNvPr>
            <p:cNvSpPr txBox="1">
              <a:spLocks/>
            </p:cNvSpPr>
            <p:nvPr/>
          </p:nvSpPr>
          <p:spPr>
            <a:xfrm>
              <a:off x="7641362" y="4721039"/>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Cosmos DB</a:t>
              </a:r>
            </a:p>
          </p:txBody>
        </p:sp>
        <p:sp>
          <p:nvSpPr>
            <p:cNvPr id="77" name="Title 1">
              <a:extLst>
                <a:ext uri="{FF2B5EF4-FFF2-40B4-BE49-F238E27FC236}">
                  <a16:creationId xmlns:a16="http://schemas.microsoft.com/office/drawing/2014/main" id="{44133CD8-F5A3-487C-B67C-CBDDDC71666A}"/>
                </a:ext>
              </a:extLst>
            </p:cNvPr>
            <p:cNvSpPr txBox="1">
              <a:spLocks/>
            </p:cNvSpPr>
            <p:nvPr/>
          </p:nvSpPr>
          <p:spPr>
            <a:xfrm>
              <a:off x="6081623" y="4721039"/>
              <a:ext cx="1384372"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Function App </a:t>
              </a:r>
            </a:p>
          </p:txBody>
        </p:sp>
        <p:sp>
          <p:nvSpPr>
            <p:cNvPr id="80" name="Title 1">
              <a:extLst>
                <a:ext uri="{FF2B5EF4-FFF2-40B4-BE49-F238E27FC236}">
                  <a16:creationId xmlns:a16="http://schemas.microsoft.com/office/drawing/2014/main" id="{82AC37D6-48D3-448A-8966-0C3480F34D4D}"/>
                </a:ext>
              </a:extLst>
            </p:cNvPr>
            <p:cNvSpPr txBox="1">
              <a:spLocks/>
            </p:cNvSpPr>
            <p:nvPr/>
          </p:nvSpPr>
          <p:spPr>
            <a:xfrm>
              <a:off x="4812575" y="5222017"/>
              <a:ext cx="1384372" cy="12311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Authentication </a:t>
              </a:r>
            </a:p>
          </p:txBody>
        </p:sp>
        <p:sp>
          <p:nvSpPr>
            <p:cNvPr id="81" name="Title 1">
              <a:extLst>
                <a:ext uri="{FF2B5EF4-FFF2-40B4-BE49-F238E27FC236}">
                  <a16:creationId xmlns:a16="http://schemas.microsoft.com/office/drawing/2014/main" id="{A86EFF94-E933-4083-A92D-8A95BB691899}"/>
                </a:ext>
              </a:extLst>
            </p:cNvPr>
            <p:cNvSpPr txBox="1">
              <a:spLocks/>
            </p:cNvSpPr>
            <p:nvPr/>
          </p:nvSpPr>
          <p:spPr>
            <a:xfrm>
              <a:off x="2597898" y="5222017"/>
              <a:ext cx="506168" cy="12311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Sign-in</a:t>
              </a:r>
            </a:p>
          </p:txBody>
        </p:sp>
        <p:sp>
          <p:nvSpPr>
            <p:cNvPr id="82" name="Title 1">
              <a:extLst>
                <a:ext uri="{FF2B5EF4-FFF2-40B4-BE49-F238E27FC236}">
                  <a16:creationId xmlns:a16="http://schemas.microsoft.com/office/drawing/2014/main" id="{86CD03A4-7626-434E-B449-41B214D4A7E5}"/>
                </a:ext>
              </a:extLst>
            </p:cNvPr>
            <p:cNvSpPr txBox="1">
              <a:spLocks/>
            </p:cNvSpPr>
            <p:nvPr/>
          </p:nvSpPr>
          <p:spPr>
            <a:xfrm>
              <a:off x="2949600" y="5490017"/>
              <a:ext cx="1384372"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Azure Active Directory</a:t>
              </a:r>
            </a:p>
          </p:txBody>
        </p:sp>
        <p:sp>
          <p:nvSpPr>
            <p:cNvPr id="83" name="Title 1">
              <a:extLst>
                <a:ext uri="{FF2B5EF4-FFF2-40B4-BE49-F238E27FC236}">
                  <a16:creationId xmlns:a16="http://schemas.microsoft.com/office/drawing/2014/main" id="{458ECADD-872B-404F-85ED-10B619719215}"/>
                </a:ext>
              </a:extLst>
            </p:cNvPr>
            <p:cNvSpPr txBox="1">
              <a:spLocks/>
            </p:cNvSpPr>
            <p:nvPr/>
          </p:nvSpPr>
          <p:spPr>
            <a:xfrm>
              <a:off x="9038070" y="4721039"/>
              <a:ext cx="913678" cy="15388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effectLst/>
                  <a:uLnTx/>
                  <a:uFillTx/>
                  <a:latin typeface="Segoe UI"/>
                  <a:ea typeface="+mn-ea"/>
                  <a:cs typeface="Segoe UI Semilight" panose="020B0402040204020203" pitchFamily="34" charset="0"/>
                </a:rPr>
                <a:t>Monitor</a:t>
              </a:r>
            </a:p>
          </p:txBody>
        </p:sp>
        <p:sp>
          <p:nvSpPr>
            <p:cNvPr id="84" name="Title 1">
              <a:extLst>
                <a:ext uri="{FF2B5EF4-FFF2-40B4-BE49-F238E27FC236}">
                  <a16:creationId xmlns:a16="http://schemas.microsoft.com/office/drawing/2014/main" id="{CD2D1E78-DB97-4C62-918D-F5FE3C8B3F5B}"/>
                </a:ext>
              </a:extLst>
            </p:cNvPr>
            <p:cNvSpPr txBox="1">
              <a:spLocks/>
            </p:cNvSpPr>
            <p:nvPr/>
          </p:nvSpPr>
          <p:spPr>
            <a:xfrm>
              <a:off x="9126183" y="3991266"/>
              <a:ext cx="737452" cy="24622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End-to-end </a:t>
              </a:r>
              <a:b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b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monitoring</a:t>
              </a:r>
            </a:p>
          </p:txBody>
        </p:sp>
        <p:sp>
          <p:nvSpPr>
            <p:cNvPr id="85" name="Title 1">
              <a:extLst>
                <a:ext uri="{FF2B5EF4-FFF2-40B4-BE49-F238E27FC236}">
                  <a16:creationId xmlns:a16="http://schemas.microsoft.com/office/drawing/2014/main" id="{00B0AEFB-2909-475A-B9DF-F96F43578DBD}"/>
                </a:ext>
              </a:extLst>
            </p:cNvPr>
            <p:cNvSpPr txBox="1">
              <a:spLocks/>
            </p:cNvSpPr>
            <p:nvPr/>
          </p:nvSpPr>
          <p:spPr>
            <a:xfrm>
              <a:off x="4253447" y="2851006"/>
              <a:ext cx="506168" cy="12311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HTTP GET</a:t>
              </a:r>
            </a:p>
          </p:txBody>
        </p:sp>
        <p:sp>
          <p:nvSpPr>
            <p:cNvPr id="90" name="Title 1">
              <a:extLst>
                <a:ext uri="{FF2B5EF4-FFF2-40B4-BE49-F238E27FC236}">
                  <a16:creationId xmlns:a16="http://schemas.microsoft.com/office/drawing/2014/main" id="{3991DD82-E02A-437F-A0E8-1E0644DC2772}"/>
                </a:ext>
              </a:extLst>
            </p:cNvPr>
            <p:cNvSpPr txBox="1">
              <a:spLocks/>
            </p:cNvSpPr>
            <p:nvPr/>
          </p:nvSpPr>
          <p:spPr>
            <a:xfrm>
              <a:off x="4253447" y="4517972"/>
              <a:ext cx="506168"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effectLst/>
                  <a:uLnTx/>
                  <a:uFillTx/>
                  <a:latin typeface="Segoe UI"/>
                  <a:ea typeface="+mn-ea"/>
                  <a:cs typeface="Segoe UI Semilight" panose="020B0402040204020203" pitchFamily="34" charset="0"/>
                </a:rPr>
                <a:t>HTTP GET (AJAX request)</a:t>
              </a:r>
            </a:p>
          </p:txBody>
        </p:sp>
      </p:grpSp>
    </p:spTree>
    <p:extLst>
      <p:ext uri="{BB962C8B-B14F-4D97-AF65-F5344CB8AC3E}">
        <p14:creationId xmlns:p14="http://schemas.microsoft.com/office/powerpoint/2010/main" val="37374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42" presetClass="path" presetSubtype="0" decel="100000" fill="hold" grpId="1" nodeType="withEffect">
                                  <p:stCondLst>
                                    <p:cond delay="0"/>
                                  </p:stCondLst>
                                  <p:childTnLst>
                                    <p:animMotion origin="layout" path="M 0 4.81481E-6 L 0 0.03541 " pathEditMode="relative" rAng="0" ptsTypes="AA">
                                      <p:cBhvr>
                                        <p:cTn id="9" dur="500" spd="-100000" fill="hold"/>
                                        <p:tgtEl>
                                          <p:spTgt spid="74"/>
                                        </p:tgtEl>
                                        <p:attrNameLst>
                                          <p:attrName>ppt_x</p:attrName>
                                          <p:attrName>ppt_y</p:attrName>
                                        </p:attrNameLst>
                                      </p:cBhvr>
                                      <p:rCtr x="0" y="1759"/>
                                    </p:animMotion>
                                  </p:childTnLst>
                                </p:cTn>
                              </p:par>
                              <p:par>
                                <p:cTn id="10" presetID="10" presetClass="entr" presetSubtype="0" fill="hold" grpId="0" nodeType="withEffect">
                                  <p:stCondLst>
                                    <p:cond delay="1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42" presetClass="path" presetSubtype="0" decel="100000" fill="hold" grpId="1" nodeType="withEffect">
                                  <p:stCondLst>
                                    <p:cond delay="100"/>
                                  </p:stCondLst>
                                  <p:childTnLst>
                                    <p:animMotion origin="layout" path="M -1.25E-6 -4.44444E-6 L -1.25E-6 0.01899 " pathEditMode="relative" rAng="0" ptsTypes="AA">
                                      <p:cBhvr>
                                        <p:cTn id="14" dur="500" spd="-100000" fill="hold"/>
                                        <p:tgtEl>
                                          <p:spTgt spid="3"/>
                                        </p:tgtEl>
                                        <p:attrNameLst>
                                          <p:attrName>ppt_x</p:attrName>
                                          <p:attrName>ppt_y</p:attrName>
                                        </p:attrNameLst>
                                      </p:cBhvr>
                                      <p:rCtr x="0" y="949"/>
                                    </p:animMotion>
                                  </p:childTnLst>
                                </p:cTn>
                              </p:par>
                              <p:par>
                                <p:cTn id="15" presetID="10" presetClass="entr" presetSubtype="0" fill="hold" nodeType="withEffect">
                                  <p:stCondLst>
                                    <p:cond delay="20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500"/>
                                        <p:tgtEl>
                                          <p:spTgt spid="89"/>
                                        </p:tgtEl>
                                      </p:cBhvr>
                                    </p:animEffect>
                                  </p:childTnLst>
                                </p:cTn>
                              </p:par>
                              <p:par>
                                <p:cTn id="18" presetID="42" presetClass="path" presetSubtype="0" decel="100000" fill="hold" nodeType="withEffect">
                                  <p:stCondLst>
                                    <p:cond delay="200"/>
                                  </p:stCondLst>
                                  <p:childTnLst>
                                    <p:animMotion origin="layout" path="M 0 1.11022E-16 L 0 0.01898 " pathEditMode="relative" rAng="0" ptsTypes="AA">
                                      <p:cBhvr>
                                        <p:cTn id="19" dur="500" spd="-100000" fill="hold"/>
                                        <p:tgtEl>
                                          <p:spTgt spid="89"/>
                                        </p:tgtEl>
                                        <p:attrNameLst>
                                          <p:attrName>ppt_x</p:attrName>
                                          <p:attrName>ppt_y</p:attrName>
                                        </p:attrNameLst>
                                      </p:cBhvr>
                                      <p:rCtr x="0" y="9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E7E4-392B-DC41-823C-A6067934C861}"/>
              </a:ext>
            </a:extLst>
          </p:cNvPr>
          <p:cNvSpPr>
            <a:spLocks noGrp="1"/>
          </p:cNvSpPr>
          <p:nvPr>
            <p:ph type="title"/>
          </p:nvPr>
        </p:nvSpPr>
        <p:spPr>
          <a:xfrm>
            <a:off x="831850" y="436992"/>
            <a:ext cx="7231495" cy="1021105"/>
          </a:xfrm>
        </p:spPr>
        <p:txBody>
          <a:bodyPr/>
          <a:lstStyle/>
          <a:p>
            <a:r>
              <a:rPr lang="en-US" dirty="0"/>
              <a:t>Serverless on macOS</a:t>
            </a:r>
          </a:p>
        </p:txBody>
      </p:sp>
      <p:sp>
        <p:nvSpPr>
          <p:cNvPr id="3" name="Text Placeholder 2">
            <a:extLst>
              <a:ext uri="{FF2B5EF4-FFF2-40B4-BE49-F238E27FC236}">
                <a16:creationId xmlns:a16="http://schemas.microsoft.com/office/drawing/2014/main" id="{8CA4A4AA-9890-C048-B5DE-54F4D068D94D}"/>
              </a:ext>
            </a:extLst>
          </p:cNvPr>
          <p:cNvSpPr>
            <a:spLocks noGrp="1"/>
          </p:cNvSpPr>
          <p:nvPr>
            <p:ph type="body" idx="1"/>
          </p:nvPr>
        </p:nvSpPr>
        <p:spPr>
          <a:xfrm>
            <a:off x="831850" y="1804086"/>
            <a:ext cx="7231495" cy="4285565"/>
          </a:xfrm>
        </p:spPr>
        <p:txBody>
          <a:bodyPr/>
          <a:lstStyle/>
          <a:p>
            <a:pPr marL="342900" indent="-342900">
              <a:buFontTx/>
              <a:buChar char="-"/>
            </a:pPr>
            <a:r>
              <a:rPr lang="en-US" dirty="0">
                <a:solidFill>
                  <a:schemeClr val="tx1"/>
                </a:solidFill>
              </a:rPr>
              <a:t>Create an app</a:t>
            </a:r>
          </a:p>
          <a:p>
            <a:pPr marL="342900" indent="-342900">
              <a:buFontTx/>
              <a:buChar char="-"/>
            </a:pPr>
            <a:r>
              <a:rPr lang="en-US" dirty="0">
                <a:solidFill>
                  <a:schemeClr val="tx1"/>
                </a:solidFill>
              </a:rPr>
              <a:t>Test it locally</a:t>
            </a:r>
          </a:p>
          <a:p>
            <a:pPr marL="342900" indent="-342900">
              <a:buFontTx/>
              <a:buChar char="-"/>
            </a:pPr>
            <a:r>
              <a:rPr lang="en-US" dirty="0">
                <a:solidFill>
                  <a:schemeClr val="tx1"/>
                </a:solidFill>
              </a:rPr>
              <a:t>Deploy it to Azure</a:t>
            </a:r>
          </a:p>
          <a:p>
            <a:pPr marL="342900" indent="-342900">
              <a:buFontTx/>
              <a:buChar char="-"/>
            </a:pPr>
            <a:r>
              <a:rPr lang="en-US" dirty="0">
                <a:solidFill>
                  <a:schemeClr val="tx1"/>
                </a:solidFill>
              </a:rPr>
              <a:t>Monitor it</a:t>
            </a:r>
          </a:p>
        </p:txBody>
      </p:sp>
    </p:spTree>
    <p:extLst>
      <p:ext uri="{BB962C8B-B14F-4D97-AF65-F5344CB8AC3E}">
        <p14:creationId xmlns:p14="http://schemas.microsoft.com/office/powerpoint/2010/main" val="201645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EBBBF2-79B9-4C44-8A99-B8F5BF7114C7}"/>
              </a:ext>
            </a:extLst>
          </p:cNvPr>
          <p:cNvPicPr>
            <a:picLocks noChangeAspect="1"/>
          </p:cNvPicPr>
          <p:nvPr/>
        </p:nvPicPr>
        <p:blipFill>
          <a:blip r:embed="rId2"/>
          <a:stretch>
            <a:fillRect/>
          </a:stretch>
        </p:blipFill>
        <p:spPr>
          <a:xfrm>
            <a:off x="9967478" y="-172994"/>
            <a:ext cx="2501043" cy="7030994"/>
          </a:xfrm>
          <a:prstGeom prst="rect">
            <a:avLst/>
          </a:prstGeom>
        </p:spPr>
      </p:pic>
      <p:sp>
        <p:nvSpPr>
          <p:cNvPr id="2" name="TextBox 1">
            <a:extLst>
              <a:ext uri="{FF2B5EF4-FFF2-40B4-BE49-F238E27FC236}">
                <a16:creationId xmlns:a16="http://schemas.microsoft.com/office/drawing/2014/main" id="{3D6F7509-D744-A64A-A98E-4ED6CCE6C85A}"/>
              </a:ext>
            </a:extLst>
          </p:cNvPr>
          <p:cNvSpPr txBox="1"/>
          <p:nvPr/>
        </p:nvSpPr>
        <p:spPr>
          <a:xfrm>
            <a:off x="557521" y="1934944"/>
            <a:ext cx="9827173" cy="3508653"/>
          </a:xfrm>
          <a:prstGeom prst="rect">
            <a:avLst/>
          </a:prstGeom>
          <a:noFill/>
        </p:spPr>
        <p:txBody>
          <a:bodyPr wrap="square" rtlCol="0">
            <a:spAutoFit/>
          </a:bodyPr>
          <a:lstStyle/>
          <a:p>
            <a:pPr>
              <a:lnSpc>
                <a:spcPct val="150000"/>
              </a:lnSpc>
            </a:pPr>
            <a:r>
              <a:rPr lang="en-US" sz="3400" dirty="0">
                <a:hlinkClick r:id="rId3"/>
              </a:rPr>
              <a:t>http://aka.ms/functions</a:t>
            </a:r>
            <a:endParaRPr lang="en-US" sz="3400" dirty="0"/>
          </a:p>
          <a:p>
            <a:pPr>
              <a:lnSpc>
                <a:spcPct val="150000"/>
              </a:lnSpc>
            </a:pPr>
            <a:r>
              <a:rPr lang="en-US" sz="3400" dirty="0">
                <a:hlinkClick r:id="rId4"/>
              </a:rPr>
              <a:t>https://aka.ms/vs/mac/download</a:t>
            </a:r>
            <a:endParaRPr lang="en-US" sz="3400" dirty="0"/>
          </a:p>
          <a:p>
            <a:pPr>
              <a:lnSpc>
                <a:spcPct val="150000"/>
              </a:lnSpc>
            </a:pPr>
            <a:r>
              <a:rPr lang="en-US" sz="3400" dirty="0"/>
              <a:t>@</a:t>
            </a:r>
            <a:r>
              <a:rPr lang="en-US" sz="3400" dirty="0" err="1"/>
              <a:t>AzureFunctions</a:t>
            </a:r>
            <a:endParaRPr lang="en-US" sz="3400" dirty="0"/>
          </a:p>
          <a:p>
            <a:pPr>
              <a:lnSpc>
                <a:spcPct val="150000"/>
              </a:lnSpc>
            </a:pPr>
            <a:r>
              <a:rPr lang="en-US" sz="3400" dirty="0"/>
              <a:t>@</a:t>
            </a:r>
            <a:r>
              <a:rPr lang="en-US" sz="3400" dirty="0" err="1"/>
              <a:t>jeffhollan</a:t>
            </a:r>
            <a:endParaRPr lang="en-US" sz="3400" dirty="0"/>
          </a:p>
          <a:p>
            <a:pPr marL="285750" indent="-28575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FBF527C4-F4B5-5C40-90B2-D3C6FB6B05BE}"/>
              </a:ext>
            </a:extLst>
          </p:cNvPr>
          <p:cNvSpPr txBox="1">
            <a:spLocks/>
          </p:cNvSpPr>
          <p:nvPr/>
        </p:nvSpPr>
        <p:spPr>
          <a:xfrm>
            <a:off x="831850" y="436992"/>
            <a:ext cx="7231495" cy="10211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Thanks!</a:t>
            </a:r>
          </a:p>
        </p:txBody>
      </p:sp>
    </p:spTree>
    <p:extLst>
      <p:ext uri="{BB962C8B-B14F-4D97-AF65-F5344CB8AC3E}">
        <p14:creationId xmlns:p14="http://schemas.microsoft.com/office/powerpoint/2010/main" val="180679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A person sitting at a desk&#10;&#10;Description generated with very high confidence">
            <a:extLst>
              <a:ext uri="{FF2B5EF4-FFF2-40B4-BE49-F238E27FC236}">
                <a16:creationId xmlns:a16="http://schemas.microsoft.com/office/drawing/2014/main" id="{72925E28-7938-4DB2-8B49-DF370BE33CE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 y="487"/>
            <a:ext cx="12192000" cy="1691688"/>
          </a:xfrm>
          <a:prstGeom prst="rect">
            <a:avLst/>
          </a:prstGeom>
        </p:spPr>
      </p:pic>
      <p:cxnSp>
        <p:nvCxnSpPr>
          <p:cNvPr id="5" name="Straight Connector 4">
            <a:extLst>
              <a:ext uri="{FF2B5EF4-FFF2-40B4-BE49-F238E27FC236}">
                <a16:creationId xmlns:a16="http://schemas.microsoft.com/office/drawing/2014/main" id="{FB9D8C4E-C789-45FB-9C19-076ACF3E10E7}"/>
              </a:ext>
            </a:extLst>
          </p:cNvPr>
          <p:cNvCxnSpPr>
            <a:cxnSpLocks/>
          </p:cNvCxnSpPr>
          <p:nvPr/>
        </p:nvCxnSpPr>
        <p:spPr>
          <a:xfrm>
            <a:off x="1" y="1692177"/>
            <a:ext cx="12192000" cy="0"/>
          </a:xfrm>
          <a:prstGeom prst="line">
            <a:avLst/>
          </a:prstGeom>
          <a:ln w="127000">
            <a:solidFill>
              <a:srgbClr val="0078D7"/>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E3C65ED-ECF2-473E-8147-8D67B67CA088}"/>
              </a:ext>
            </a:extLst>
          </p:cNvPr>
          <p:cNvSpPr txBox="1"/>
          <p:nvPr/>
        </p:nvSpPr>
        <p:spPr>
          <a:xfrm>
            <a:off x="269241" y="1865504"/>
            <a:ext cx="6912854" cy="816057"/>
          </a:xfrm>
          <a:prstGeom prst="rect">
            <a:avLst/>
          </a:prstGeom>
          <a:noFill/>
        </p:spPr>
        <p:txBody>
          <a:bodyPr wrap="none" rtlCol="0">
            <a:spAutoFit/>
          </a:bodyPr>
          <a:lstStyle/>
          <a:p>
            <a:pPr lvl="0"/>
            <a:r>
              <a:rPr lang="en-US" sz="4703" spc="-147" dirty="0">
                <a:ln w="3175">
                  <a:noFill/>
                </a:ln>
                <a:gradFill>
                  <a:gsLst>
                    <a:gs pos="1250">
                      <a:srgbClr val="505050"/>
                    </a:gs>
                    <a:gs pos="100000">
                      <a:srgbClr val="505050"/>
                    </a:gs>
                  </a:gsLst>
                  <a:lin ang="5400000" scaled="0"/>
                </a:gradFill>
                <a:latin typeface="Segoe UI Light"/>
                <a:cs typeface="Segoe UI" pitchFamily="34" charset="0"/>
              </a:rPr>
              <a:t>Boost development</a:t>
            </a:r>
            <a:r>
              <a:rPr lang="en-US" sz="4313" dirty="0">
                <a:solidFill>
                  <a:srgbClr val="505050">
                    <a:lumMod val="65000"/>
                    <a:lumOff val="35000"/>
                  </a:srgbClr>
                </a:solidFill>
                <a:latin typeface="Segoe UI Light" panose="020B0502040204020203" pitchFamily="34" charset="0"/>
                <a:cs typeface="Segoe UI Light" panose="020B0502040204020203" pitchFamily="34" charset="0"/>
              </a:rPr>
              <a:t> </a:t>
            </a:r>
            <a:r>
              <a:rPr lang="en-US" sz="4703" spc="-147" dirty="0">
                <a:ln w="3175">
                  <a:noFill/>
                </a:ln>
                <a:gradFill>
                  <a:gsLst>
                    <a:gs pos="1250">
                      <a:srgbClr val="0078D7"/>
                    </a:gs>
                    <a:gs pos="100000">
                      <a:srgbClr val="0078D7"/>
                    </a:gs>
                  </a:gsLst>
                  <a:lin ang="5400000" scaled="0"/>
                </a:gradFill>
                <a:latin typeface="Segoe UI Light"/>
                <a:cs typeface="Segoe UI" pitchFamily="34" charset="0"/>
              </a:rPr>
              <a:t>efficiency</a:t>
            </a:r>
          </a:p>
        </p:txBody>
      </p:sp>
      <p:sp>
        <p:nvSpPr>
          <p:cNvPr id="7" name="Rectangle 6">
            <a:extLst>
              <a:ext uri="{FF2B5EF4-FFF2-40B4-BE49-F238E27FC236}">
                <a16:creationId xmlns:a16="http://schemas.microsoft.com/office/drawing/2014/main" id="{349C3EA2-2F1F-40E8-9272-D6EFF016AC85}"/>
              </a:ext>
            </a:extLst>
          </p:cNvPr>
          <p:cNvSpPr/>
          <p:nvPr/>
        </p:nvSpPr>
        <p:spPr bwMode="auto">
          <a:xfrm>
            <a:off x="5903152" y="4654491"/>
            <a:ext cx="717140" cy="224106"/>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0CF7EFCC-1D04-427E-931D-3D56FFC966E8}"/>
              </a:ext>
            </a:extLst>
          </p:cNvPr>
          <p:cNvSpPr/>
          <p:nvPr/>
        </p:nvSpPr>
        <p:spPr bwMode="auto">
          <a:xfrm>
            <a:off x="5497634" y="4951048"/>
            <a:ext cx="268927" cy="224106"/>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03C1E46F-AAA3-4823-A4BB-2366F1523272}"/>
              </a:ext>
            </a:extLst>
          </p:cNvPr>
          <p:cNvSpPr/>
          <p:nvPr/>
        </p:nvSpPr>
        <p:spPr bwMode="auto">
          <a:xfrm>
            <a:off x="6350270" y="4951048"/>
            <a:ext cx="268927" cy="224106"/>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DFD4209E-E67F-45FC-ACE1-ACB472EE5E71}"/>
              </a:ext>
            </a:extLst>
          </p:cNvPr>
          <p:cNvSpPr/>
          <p:nvPr/>
        </p:nvSpPr>
        <p:spPr bwMode="auto">
          <a:xfrm>
            <a:off x="5496510" y="5238249"/>
            <a:ext cx="717140" cy="224106"/>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71F8635-E141-4EE2-83DF-6AE5F5E14D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57621" y="2794849"/>
            <a:ext cx="896425" cy="896425"/>
          </a:xfrm>
          <a:prstGeom prst="rect">
            <a:avLst/>
          </a:prstGeom>
        </p:spPr>
      </p:pic>
      <p:sp>
        <p:nvSpPr>
          <p:cNvPr id="73" name="Rectangle 72">
            <a:extLst>
              <a:ext uri="{FF2B5EF4-FFF2-40B4-BE49-F238E27FC236}">
                <a16:creationId xmlns:a16="http://schemas.microsoft.com/office/drawing/2014/main" id="{1670416F-0774-4259-93E7-3CE6E757748C}"/>
              </a:ext>
            </a:extLst>
          </p:cNvPr>
          <p:cNvSpPr/>
          <p:nvPr/>
        </p:nvSpPr>
        <p:spPr bwMode="auto">
          <a:xfrm>
            <a:off x="5496510" y="4654491"/>
            <a:ext cx="340641" cy="22410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cs typeface="Segoe UI" pitchFamily="34" charset="0"/>
            </a:endParaRPr>
          </a:p>
        </p:txBody>
      </p:sp>
      <p:sp>
        <p:nvSpPr>
          <p:cNvPr id="74" name="Rectangle 73">
            <a:extLst>
              <a:ext uri="{FF2B5EF4-FFF2-40B4-BE49-F238E27FC236}">
                <a16:creationId xmlns:a16="http://schemas.microsoft.com/office/drawing/2014/main" id="{48D347B9-BF7A-4A31-B130-9DDA489ED6C9}"/>
              </a:ext>
            </a:extLst>
          </p:cNvPr>
          <p:cNvSpPr/>
          <p:nvPr/>
        </p:nvSpPr>
        <p:spPr bwMode="auto">
          <a:xfrm>
            <a:off x="6278556" y="5238249"/>
            <a:ext cx="340641" cy="224106"/>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a:extLst>
              <a:ext uri="{FF2B5EF4-FFF2-40B4-BE49-F238E27FC236}">
                <a16:creationId xmlns:a16="http://schemas.microsoft.com/office/drawing/2014/main" id="{B285FECC-A805-4E93-A05F-F47C483471BC}"/>
              </a:ext>
            </a:extLst>
          </p:cNvPr>
          <p:cNvSpPr/>
          <p:nvPr/>
        </p:nvSpPr>
        <p:spPr bwMode="auto">
          <a:xfrm>
            <a:off x="5846441" y="4947761"/>
            <a:ext cx="421320" cy="22410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7" name="Group 86">
            <a:extLst>
              <a:ext uri="{FF2B5EF4-FFF2-40B4-BE49-F238E27FC236}">
                <a16:creationId xmlns:a16="http://schemas.microsoft.com/office/drawing/2014/main" id="{FA11C7DF-1CF4-4D97-869F-6042D1737F37}"/>
              </a:ext>
            </a:extLst>
          </p:cNvPr>
          <p:cNvGrpSpPr/>
          <p:nvPr/>
        </p:nvGrpSpPr>
        <p:grpSpPr>
          <a:xfrm>
            <a:off x="813034" y="4348980"/>
            <a:ext cx="2270941" cy="1348308"/>
            <a:chOff x="318954" y="2859206"/>
            <a:chExt cx="2664823" cy="1582165"/>
          </a:xfrm>
        </p:grpSpPr>
        <p:sp>
          <p:nvSpPr>
            <p:cNvPr id="88" name="Rectangle 87">
              <a:extLst>
                <a:ext uri="{FF2B5EF4-FFF2-40B4-BE49-F238E27FC236}">
                  <a16:creationId xmlns:a16="http://schemas.microsoft.com/office/drawing/2014/main" id="{8892B5A6-7476-4241-9B1D-F641496C9994}"/>
                </a:ext>
              </a:extLst>
            </p:cNvPr>
            <p:cNvSpPr/>
            <p:nvPr/>
          </p:nvSpPr>
          <p:spPr>
            <a:xfrm>
              <a:off x="549309" y="2859206"/>
              <a:ext cx="2204113" cy="1320421"/>
            </a:xfrm>
            <a:prstGeom prst="rect">
              <a:avLst/>
            </a:prstGeom>
            <a:noFill/>
            <a:ln w="57150">
              <a:solidFill>
                <a:srgbClr val="A8A9A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642" tIns="44821" rIns="89642" bIns="44821"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65" dirty="0">
                <a:gradFill>
                  <a:gsLst>
                    <a:gs pos="0">
                      <a:schemeClr val="tx1"/>
                    </a:gs>
                    <a:gs pos="85000">
                      <a:schemeClr val="tx1"/>
                    </a:gs>
                  </a:gsLst>
                  <a:lin ang="16200000" scaled="1"/>
                </a:gradFill>
              </a:endParaRPr>
            </a:p>
          </p:txBody>
        </p:sp>
        <p:cxnSp>
          <p:nvCxnSpPr>
            <p:cNvPr id="89" name="Straight Connector 88">
              <a:extLst>
                <a:ext uri="{FF2B5EF4-FFF2-40B4-BE49-F238E27FC236}">
                  <a16:creationId xmlns:a16="http://schemas.microsoft.com/office/drawing/2014/main" id="{77C500F2-B991-4A9B-B252-6D15070BC953}"/>
                </a:ext>
              </a:extLst>
            </p:cNvPr>
            <p:cNvCxnSpPr/>
            <p:nvPr/>
          </p:nvCxnSpPr>
          <p:spPr>
            <a:xfrm>
              <a:off x="318954" y="4441371"/>
              <a:ext cx="2664823" cy="0"/>
            </a:xfrm>
            <a:prstGeom prst="line">
              <a:avLst/>
            </a:prstGeom>
            <a:ln w="57150">
              <a:solidFill>
                <a:srgbClr val="A8A9AD"/>
              </a:solidFill>
            </a:ln>
          </p:spPr>
          <p:style>
            <a:lnRef idx="1">
              <a:schemeClr val="accent1"/>
            </a:lnRef>
            <a:fillRef idx="0">
              <a:schemeClr val="accent1"/>
            </a:fillRef>
            <a:effectRef idx="0">
              <a:schemeClr val="accent1"/>
            </a:effectRef>
            <a:fontRef idx="minor">
              <a:schemeClr val="tx1"/>
            </a:fontRef>
          </p:style>
        </p:cxnSp>
      </p:grpSp>
      <p:pic>
        <p:nvPicPr>
          <p:cNvPr id="59" name="Picture 58">
            <a:extLst>
              <a:ext uri="{FF2B5EF4-FFF2-40B4-BE49-F238E27FC236}">
                <a16:creationId xmlns:a16="http://schemas.microsoft.com/office/drawing/2014/main" id="{F5B05E86-9C03-45B4-BAEF-A8C4453DC3B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784585" y="4567146"/>
            <a:ext cx="327841" cy="358570"/>
          </a:xfrm>
          <a:prstGeom prst="rect">
            <a:avLst/>
          </a:prstGeom>
        </p:spPr>
      </p:pic>
      <p:sp>
        <p:nvSpPr>
          <p:cNvPr id="60" name="Freeform 72">
            <a:extLst>
              <a:ext uri="{FF2B5EF4-FFF2-40B4-BE49-F238E27FC236}">
                <a16:creationId xmlns:a16="http://schemas.microsoft.com/office/drawing/2014/main" id="{2B6D140D-075C-411A-87D1-524BEB4DBE82}"/>
              </a:ext>
            </a:extLst>
          </p:cNvPr>
          <p:cNvSpPr>
            <a:spLocks noChangeAspect="1"/>
          </p:cNvSpPr>
          <p:nvPr/>
        </p:nvSpPr>
        <p:spPr bwMode="black">
          <a:xfrm>
            <a:off x="5291833" y="3652569"/>
            <a:ext cx="339221" cy="340641"/>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2" tIns="107562" rIns="134452" bIns="107562" numCol="1" spcCol="0" rtlCol="0" fromWordArt="0" anchor="t" anchorCtr="0" forceAA="0" compatLnSpc="1">
            <a:prstTxWarp prst="textNoShape">
              <a:avLst/>
            </a:prstTxWarp>
            <a:noAutofit/>
          </a:bodyPr>
          <a:lstStyle/>
          <a:p>
            <a:pPr algn="ctr" defTabSz="685486"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a:extLst>
              <a:ext uri="{FF2B5EF4-FFF2-40B4-BE49-F238E27FC236}">
                <a16:creationId xmlns:a16="http://schemas.microsoft.com/office/drawing/2014/main" id="{09234F1E-F55D-4C4B-89B9-681E10B74F1D}"/>
              </a:ext>
            </a:extLst>
          </p:cNvPr>
          <p:cNvSpPr txBox="1"/>
          <p:nvPr/>
        </p:nvSpPr>
        <p:spPr>
          <a:xfrm>
            <a:off x="1365829" y="4962231"/>
            <a:ext cx="1165352" cy="331899"/>
          </a:xfrm>
          <a:prstGeom prst="rect">
            <a:avLst/>
          </a:prstGeom>
          <a:noFill/>
        </p:spPr>
        <p:txBody>
          <a:bodyPr wrap="square" rtlCol="0">
            <a:spAutoFit/>
          </a:bodyPr>
          <a:lstStyle/>
          <a:p>
            <a:pPr algn="ctr"/>
            <a:r>
              <a:rPr lang="en-US" sz="1568"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Trigger</a:t>
            </a:r>
          </a:p>
        </p:txBody>
      </p:sp>
      <p:sp>
        <p:nvSpPr>
          <p:cNvPr id="2" name="Oval 1">
            <a:extLst>
              <a:ext uri="{FF2B5EF4-FFF2-40B4-BE49-F238E27FC236}">
                <a16:creationId xmlns:a16="http://schemas.microsoft.com/office/drawing/2014/main" id="{F72F090A-1C66-4870-B728-9B8F63265118}"/>
              </a:ext>
            </a:extLst>
          </p:cNvPr>
          <p:cNvSpPr/>
          <p:nvPr/>
        </p:nvSpPr>
        <p:spPr bwMode="auto">
          <a:xfrm>
            <a:off x="2239600" y="4743634"/>
            <a:ext cx="224106" cy="224106"/>
          </a:xfrm>
          <a:prstGeom prst="ellips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a:extLst>
              <a:ext uri="{FF2B5EF4-FFF2-40B4-BE49-F238E27FC236}">
                <a16:creationId xmlns:a16="http://schemas.microsoft.com/office/drawing/2014/main" id="{A3623EC5-F797-4886-97A5-6FF4BB554CB1}"/>
              </a:ext>
            </a:extLst>
          </p:cNvPr>
          <p:cNvSpPr txBox="1"/>
          <p:nvPr/>
        </p:nvSpPr>
        <p:spPr>
          <a:xfrm>
            <a:off x="5543539" y="3482283"/>
            <a:ext cx="1705883" cy="331899"/>
          </a:xfrm>
          <a:prstGeom prst="rect">
            <a:avLst/>
          </a:prstGeom>
          <a:noFill/>
        </p:spPr>
        <p:txBody>
          <a:bodyPr wrap="square" rtlCol="0">
            <a:spAutoFit/>
          </a:bodyPr>
          <a:lstStyle/>
          <a:p>
            <a:pPr algn="ctr"/>
            <a:r>
              <a:rPr lang="en-US" sz="1568"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Input Binding</a:t>
            </a:r>
          </a:p>
        </p:txBody>
      </p:sp>
      <p:sp>
        <p:nvSpPr>
          <p:cNvPr id="64" name="Oval 63">
            <a:extLst>
              <a:ext uri="{FF2B5EF4-FFF2-40B4-BE49-F238E27FC236}">
                <a16:creationId xmlns:a16="http://schemas.microsoft.com/office/drawing/2014/main" id="{49557DFD-5489-46CE-89F2-A4F437AE1171}"/>
              </a:ext>
            </a:extLst>
          </p:cNvPr>
          <p:cNvSpPr/>
          <p:nvPr/>
        </p:nvSpPr>
        <p:spPr bwMode="auto">
          <a:xfrm>
            <a:off x="5104959" y="3100711"/>
            <a:ext cx="224106" cy="224106"/>
          </a:xfrm>
          <a:prstGeom prst="ellipse">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Freeform: Shape 8">
            <a:extLst>
              <a:ext uri="{FF2B5EF4-FFF2-40B4-BE49-F238E27FC236}">
                <a16:creationId xmlns:a16="http://schemas.microsoft.com/office/drawing/2014/main" id="{D058DD21-15A1-4994-BFFE-EBED7C116B44}"/>
              </a:ext>
            </a:extLst>
          </p:cNvPr>
          <p:cNvSpPr/>
          <p:nvPr/>
        </p:nvSpPr>
        <p:spPr>
          <a:xfrm flipV="1">
            <a:off x="5080804" y="5893341"/>
            <a:ext cx="373243" cy="373243"/>
          </a:xfrm>
          <a:custGeom>
            <a:avLst/>
            <a:gdLst>
              <a:gd name="connsiteX0" fmla="*/ 190796 w 380726"/>
              <a:gd name="connsiteY0" fmla="*/ 255693 h 380726"/>
              <a:gd name="connsiteX1" fmla="*/ 125899 w 380726"/>
              <a:gd name="connsiteY1" fmla="*/ 190796 h 380726"/>
              <a:gd name="connsiteX2" fmla="*/ 190796 w 380726"/>
              <a:gd name="connsiteY2" fmla="*/ 125899 h 380726"/>
              <a:gd name="connsiteX3" fmla="*/ 255693 w 380726"/>
              <a:gd name="connsiteY3" fmla="*/ 190796 h 380726"/>
              <a:gd name="connsiteX4" fmla="*/ 190796 w 380726"/>
              <a:gd name="connsiteY4" fmla="*/ 255693 h 380726"/>
              <a:gd name="connsiteX5" fmla="*/ 337030 w 380726"/>
              <a:gd name="connsiteY5" fmla="*/ 150128 h 380726"/>
              <a:gd name="connsiteX6" fmla="*/ 323185 w 380726"/>
              <a:gd name="connsiteY6" fmla="*/ 116381 h 380726"/>
              <a:gd name="connsiteX7" fmla="*/ 337030 w 380726"/>
              <a:gd name="connsiteY7" fmla="*/ 75713 h 380726"/>
              <a:gd name="connsiteX8" fmla="*/ 305880 w 380726"/>
              <a:gd name="connsiteY8" fmla="*/ 44562 h 380726"/>
              <a:gd name="connsiteX9" fmla="*/ 265211 w 380726"/>
              <a:gd name="connsiteY9" fmla="*/ 58407 h 380726"/>
              <a:gd name="connsiteX10" fmla="*/ 231465 w 380726"/>
              <a:gd name="connsiteY10" fmla="*/ 44562 h 380726"/>
              <a:gd name="connsiteX11" fmla="*/ 212428 w 380726"/>
              <a:gd name="connsiteY11" fmla="*/ 6490 h 380726"/>
              <a:gd name="connsiteX12" fmla="*/ 169164 w 380726"/>
              <a:gd name="connsiteY12" fmla="*/ 6490 h 380726"/>
              <a:gd name="connsiteX13" fmla="*/ 150128 w 380726"/>
              <a:gd name="connsiteY13" fmla="*/ 44562 h 380726"/>
              <a:gd name="connsiteX14" fmla="*/ 116381 w 380726"/>
              <a:gd name="connsiteY14" fmla="*/ 58407 h 380726"/>
              <a:gd name="connsiteX15" fmla="*/ 75713 w 380726"/>
              <a:gd name="connsiteY15" fmla="*/ 44562 h 380726"/>
              <a:gd name="connsiteX16" fmla="*/ 44562 w 380726"/>
              <a:gd name="connsiteY16" fmla="*/ 75713 h 380726"/>
              <a:gd name="connsiteX17" fmla="*/ 58407 w 380726"/>
              <a:gd name="connsiteY17" fmla="*/ 116381 h 380726"/>
              <a:gd name="connsiteX18" fmla="*/ 44562 w 380726"/>
              <a:gd name="connsiteY18" fmla="*/ 150128 h 380726"/>
              <a:gd name="connsiteX19" fmla="*/ 6490 w 380726"/>
              <a:gd name="connsiteY19" fmla="*/ 169164 h 380726"/>
              <a:gd name="connsiteX20" fmla="*/ 6490 w 380726"/>
              <a:gd name="connsiteY20" fmla="*/ 212428 h 380726"/>
              <a:gd name="connsiteX21" fmla="*/ 44562 w 380726"/>
              <a:gd name="connsiteY21" fmla="*/ 231465 h 380726"/>
              <a:gd name="connsiteX22" fmla="*/ 58407 w 380726"/>
              <a:gd name="connsiteY22" fmla="*/ 265211 h 380726"/>
              <a:gd name="connsiteX23" fmla="*/ 44562 w 380726"/>
              <a:gd name="connsiteY23" fmla="*/ 305880 h 380726"/>
              <a:gd name="connsiteX24" fmla="*/ 74847 w 380726"/>
              <a:gd name="connsiteY24" fmla="*/ 336165 h 380726"/>
              <a:gd name="connsiteX25" fmla="*/ 115516 w 380726"/>
              <a:gd name="connsiteY25" fmla="*/ 322320 h 380726"/>
              <a:gd name="connsiteX26" fmla="*/ 149262 w 380726"/>
              <a:gd name="connsiteY26" fmla="*/ 336165 h 380726"/>
              <a:gd name="connsiteX27" fmla="*/ 168299 w 380726"/>
              <a:gd name="connsiteY27" fmla="*/ 374237 h 380726"/>
              <a:gd name="connsiteX28" fmla="*/ 211563 w 380726"/>
              <a:gd name="connsiteY28" fmla="*/ 374237 h 380726"/>
              <a:gd name="connsiteX29" fmla="*/ 230599 w 380726"/>
              <a:gd name="connsiteY29" fmla="*/ 336165 h 380726"/>
              <a:gd name="connsiteX30" fmla="*/ 264346 w 380726"/>
              <a:gd name="connsiteY30" fmla="*/ 322320 h 380726"/>
              <a:gd name="connsiteX31" fmla="*/ 305014 w 380726"/>
              <a:gd name="connsiteY31" fmla="*/ 336165 h 380726"/>
              <a:gd name="connsiteX32" fmla="*/ 336165 w 380726"/>
              <a:gd name="connsiteY32" fmla="*/ 305880 h 380726"/>
              <a:gd name="connsiteX33" fmla="*/ 322320 w 380726"/>
              <a:gd name="connsiteY33" fmla="*/ 265211 h 380726"/>
              <a:gd name="connsiteX34" fmla="*/ 337030 w 380726"/>
              <a:gd name="connsiteY34" fmla="*/ 231465 h 380726"/>
              <a:gd name="connsiteX35" fmla="*/ 375103 w 380726"/>
              <a:gd name="connsiteY35" fmla="*/ 212428 h 380726"/>
              <a:gd name="connsiteX36" fmla="*/ 375103 w 380726"/>
              <a:gd name="connsiteY36" fmla="*/ 169164 h 380726"/>
              <a:gd name="connsiteX37" fmla="*/ 337030 w 380726"/>
              <a:gd name="connsiteY37" fmla="*/ 150128 h 38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80726" h="380726">
                <a:moveTo>
                  <a:pt x="190796" y="255693"/>
                </a:moveTo>
                <a:cubicBezTo>
                  <a:pt x="154454" y="255693"/>
                  <a:pt x="125899" y="226273"/>
                  <a:pt x="125899" y="190796"/>
                </a:cubicBezTo>
                <a:cubicBezTo>
                  <a:pt x="125899" y="155319"/>
                  <a:pt x="155319" y="125899"/>
                  <a:pt x="190796" y="125899"/>
                </a:cubicBezTo>
                <a:cubicBezTo>
                  <a:pt x="227138" y="125899"/>
                  <a:pt x="255693" y="155319"/>
                  <a:pt x="255693" y="190796"/>
                </a:cubicBezTo>
                <a:cubicBezTo>
                  <a:pt x="255693" y="226273"/>
                  <a:pt x="226273" y="255693"/>
                  <a:pt x="190796" y="255693"/>
                </a:cubicBezTo>
                <a:close/>
                <a:moveTo>
                  <a:pt x="337030" y="150128"/>
                </a:moveTo>
                <a:cubicBezTo>
                  <a:pt x="333569" y="138014"/>
                  <a:pt x="329242" y="126765"/>
                  <a:pt x="323185" y="116381"/>
                </a:cubicBezTo>
                <a:lnTo>
                  <a:pt x="337030" y="75713"/>
                </a:lnTo>
                <a:lnTo>
                  <a:pt x="305880" y="44562"/>
                </a:lnTo>
                <a:lnTo>
                  <a:pt x="265211" y="58407"/>
                </a:lnTo>
                <a:cubicBezTo>
                  <a:pt x="254827" y="52350"/>
                  <a:pt x="243579" y="48024"/>
                  <a:pt x="231465" y="44562"/>
                </a:cubicBezTo>
                <a:lnTo>
                  <a:pt x="212428" y="6490"/>
                </a:lnTo>
                <a:lnTo>
                  <a:pt x="169164" y="6490"/>
                </a:lnTo>
                <a:lnTo>
                  <a:pt x="150128" y="44562"/>
                </a:lnTo>
                <a:cubicBezTo>
                  <a:pt x="138014" y="48024"/>
                  <a:pt x="126765" y="52350"/>
                  <a:pt x="116381" y="58407"/>
                </a:cubicBezTo>
                <a:lnTo>
                  <a:pt x="75713" y="44562"/>
                </a:lnTo>
                <a:lnTo>
                  <a:pt x="44562" y="75713"/>
                </a:lnTo>
                <a:lnTo>
                  <a:pt x="58407" y="116381"/>
                </a:lnTo>
                <a:cubicBezTo>
                  <a:pt x="52350" y="126765"/>
                  <a:pt x="48024" y="138014"/>
                  <a:pt x="44562" y="150128"/>
                </a:cubicBezTo>
                <a:lnTo>
                  <a:pt x="6490" y="169164"/>
                </a:lnTo>
                <a:lnTo>
                  <a:pt x="6490" y="212428"/>
                </a:lnTo>
                <a:lnTo>
                  <a:pt x="44562" y="231465"/>
                </a:lnTo>
                <a:cubicBezTo>
                  <a:pt x="48024" y="243579"/>
                  <a:pt x="52350" y="254827"/>
                  <a:pt x="58407" y="265211"/>
                </a:cubicBezTo>
                <a:lnTo>
                  <a:pt x="44562" y="305880"/>
                </a:lnTo>
                <a:lnTo>
                  <a:pt x="74847" y="336165"/>
                </a:lnTo>
                <a:lnTo>
                  <a:pt x="115516" y="322320"/>
                </a:lnTo>
                <a:cubicBezTo>
                  <a:pt x="125899" y="328377"/>
                  <a:pt x="137148" y="332703"/>
                  <a:pt x="149262" y="336165"/>
                </a:cubicBezTo>
                <a:lnTo>
                  <a:pt x="168299" y="374237"/>
                </a:lnTo>
                <a:lnTo>
                  <a:pt x="211563" y="374237"/>
                </a:lnTo>
                <a:lnTo>
                  <a:pt x="230599" y="336165"/>
                </a:lnTo>
                <a:cubicBezTo>
                  <a:pt x="242713" y="332703"/>
                  <a:pt x="253962" y="328377"/>
                  <a:pt x="264346" y="322320"/>
                </a:cubicBezTo>
                <a:lnTo>
                  <a:pt x="305014" y="336165"/>
                </a:lnTo>
                <a:lnTo>
                  <a:pt x="336165" y="305880"/>
                </a:lnTo>
                <a:lnTo>
                  <a:pt x="322320" y="265211"/>
                </a:lnTo>
                <a:cubicBezTo>
                  <a:pt x="328377" y="254827"/>
                  <a:pt x="333569" y="242713"/>
                  <a:pt x="337030" y="231465"/>
                </a:cubicBezTo>
                <a:lnTo>
                  <a:pt x="375103" y="212428"/>
                </a:lnTo>
                <a:lnTo>
                  <a:pt x="375103" y="169164"/>
                </a:lnTo>
                <a:lnTo>
                  <a:pt x="337030" y="150128"/>
                </a:lnTo>
                <a:close/>
              </a:path>
            </a:pathLst>
          </a:custGeom>
          <a:solidFill>
            <a:schemeClr val="bg1">
              <a:lumMod val="50000"/>
            </a:schemeClr>
          </a:solidFill>
          <a:ln w="9525" cap="flat">
            <a:noFill/>
            <a:prstDash val="solid"/>
            <a:miter/>
          </a:ln>
        </p:spPr>
        <p:txBody>
          <a:bodyPr rtlCol="0" anchor="ctr"/>
          <a:lstStyle/>
          <a:p>
            <a:endParaRPr lang="en-US" sz="1765"/>
          </a:p>
        </p:txBody>
      </p:sp>
      <p:sp>
        <p:nvSpPr>
          <p:cNvPr id="13" name="Freeform: Shape 12">
            <a:extLst>
              <a:ext uri="{FF2B5EF4-FFF2-40B4-BE49-F238E27FC236}">
                <a16:creationId xmlns:a16="http://schemas.microsoft.com/office/drawing/2014/main" id="{F0F0AF39-A0BD-4567-988E-67BDCCB0AB54}"/>
              </a:ext>
            </a:extLst>
          </p:cNvPr>
          <p:cNvSpPr/>
          <p:nvPr/>
        </p:nvSpPr>
        <p:spPr>
          <a:xfrm flipV="1">
            <a:off x="4889093" y="5584568"/>
            <a:ext cx="373243" cy="373243"/>
          </a:xfrm>
          <a:custGeom>
            <a:avLst/>
            <a:gdLst>
              <a:gd name="connsiteX0" fmla="*/ 190796 w 380726"/>
              <a:gd name="connsiteY0" fmla="*/ 255693 h 380726"/>
              <a:gd name="connsiteX1" fmla="*/ 125899 w 380726"/>
              <a:gd name="connsiteY1" fmla="*/ 190796 h 380726"/>
              <a:gd name="connsiteX2" fmla="*/ 190796 w 380726"/>
              <a:gd name="connsiteY2" fmla="*/ 125899 h 380726"/>
              <a:gd name="connsiteX3" fmla="*/ 255693 w 380726"/>
              <a:gd name="connsiteY3" fmla="*/ 190796 h 380726"/>
              <a:gd name="connsiteX4" fmla="*/ 190796 w 380726"/>
              <a:gd name="connsiteY4" fmla="*/ 255693 h 380726"/>
              <a:gd name="connsiteX5" fmla="*/ 190796 w 380726"/>
              <a:gd name="connsiteY5" fmla="*/ 255693 h 380726"/>
              <a:gd name="connsiteX6" fmla="*/ 323185 w 380726"/>
              <a:gd name="connsiteY6" fmla="*/ 116381 h 380726"/>
              <a:gd name="connsiteX7" fmla="*/ 337030 w 380726"/>
              <a:gd name="connsiteY7" fmla="*/ 75713 h 380726"/>
              <a:gd name="connsiteX8" fmla="*/ 305880 w 380726"/>
              <a:gd name="connsiteY8" fmla="*/ 44562 h 380726"/>
              <a:gd name="connsiteX9" fmla="*/ 265211 w 380726"/>
              <a:gd name="connsiteY9" fmla="*/ 58407 h 380726"/>
              <a:gd name="connsiteX10" fmla="*/ 231465 w 380726"/>
              <a:gd name="connsiteY10" fmla="*/ 44562 h 380726"/>
              <a:gd name="connsiteX11" fmla="*/ 212428 w 380726"/>
              <a:gd name="connsiteY11" fmla="*/ 6490 h 380726"/>
              <a:gd name="connsiteX12" fmla="*/ 169164 w 380726"/>
              <a:gd name="connsiteY12" fmla="*/ 6490 h 380726"/>
              <a:gd name="connsiteX13" fmla="*/ 150128 w 380726"/>
              <a:gd name="connsiteY13" fmla="*/ 44562 h 380726"/>
              <a:gd name="connsiteX14" fmla="*/ 116381 w 380726"/>
              <a:gd name="connsiteY14" fmla="*/ 58407 h 380726"/>
              <a:gd name="connsiteX15" fmla="*/ 75713 w 380726"/>
              <a:gd name="connsiteY15" fmla="*/ 44562 h 380726"/>
              <a:gd name="connsiteX16" fmla="*/ 45428 w 380726"/>
              <a:gd name="connsiteY16" fmla="*/ 74847 h 380726"/>
              <a:gd name="connsiteX17" fmla="*/ 58407 w 380726"/>
              <a:gd name="connsiteY17" fmla="*/ 115516 h 380726"/>
              <a:gd name="connsiteX18" fmla="*/ 44562 w 380726"/>
              <a:gd name="connsiteY18" fmla="*/ 149262 h 380726"/>
              <a:gd name="connsiteX19" fmla="*/ 6490 w 380726"/>
              <a:gd name="connsiteY19" fmla="*/ 168299 h 380726"/>
              <a:gd name="connsiteX20" fmla="*/ 6490 w 380726"/>
              <a:gd name="connsiteY20" fmla="*/ 211563 h 380726"/>
              <a:gd name="connsiteX21" fmla="*/ 44562 w 380726"/>
              <a:gd name="connsiteY21" fmla="*/ 230599 h 380726"/>
              <a:gd name="connsiteX22" fmla="*/ 58407 w 380726"/>
              <a:gd name="connsiteY22" fmla="*/ 264346 h 380726"/>
              <a:gd name="connsiteX23" fmla="*/ 45428 w 380726"/>
              <a:gd name="connsiteY23" fmla="*/ 305014 h 380726"/>
              <a:gd name="connsiteX24" fmla="*/ 75713 w 380726"/>
              <a:gd name="connsiteY24" fmla="*/ 335299 h 380726"/>
              <a:gd name="connsiteX25" fmla="*/ 116381 w 380726"/>
              <a:gd name="connsiteY25" fmla="*/ 322320 h 380726"/>
              <a:gd name="connsiteX26" fmla="*/ 150128 w 380726"/>
              <a:gd name="connsiteY26" fmla="*/ 336165 h 380726"/>
              <a:gd name="connsiteX27" fmla="*/ 169164 w 380726"/>
              <a:gd name="connsiteY27" fmla="*/ 374237 h 380726"/>
              <a:gd name="connsiteX28" fmla="*/ 212428 w 380726"/>
              <a:gd name="connsiteY28" fmla="*/ 374237 h 380726"/>
              <a:gd name="connsiteX29" fmla="*/ 231465 w 380726"/>
              <a:gd name="connsiteY29" fmla="*/ 336165 h 380726"/>
              <a:gd name="connsiteX30" fmla="*/ 265211 w 380726"/>
              <a:gd name="connsiteY30" fmla="*/ 322320 h 380726"/>
              <a:gd name="connsiteX31" fmla="*/ 305880 w 380726"/>
              <a:gd name="connsiteY31" fmla="*/ 336165 h 380726"/>
              <a:gd name="connsiteX32" fmla="*/ 336165 w 380726"/>
              <a:gd name="connsiteY32" fmla="*/ 305014 h 380726"/>
              <a:gd name="connsiteX33" fmla="*/ 323185 w 380726"/>
              <a:gd name="connsiteY33" fmla="*/ 265211 h 380726"/>
              <a:gd name="connsiteX34" fmla="*/ 337030 w 380726"/>
              <a:gd name="connsiteY34" fmla="*/ 231465 h 380726"/>
              <a:gd name="connsiteX35" fmla="*/ 375103 w 380726"/>
              <a:gd name="connsiteY35" fmla="*/ 212428 h 380726"/>
              <a:gd name="connsiteX36" fmla="*/ 375103 w 380726"/>
              <a:gd name="connsiteY36" fmla="*/ 169164 h 380726"/>
              <a:gd name="connsiteX37" fmla="*/ 337030 w 380726"/>
              <a:gd name="connsiteY37" fmla="*/ 150128 h 380726"/>
              <a:gd name="connsiteX38" fmla="*/ 323185 w 380726"/>
              <a:gd name="connsiteY38" fmla="*/ 116381 h 38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80726" h="380726">
                <a:moveTo>
                  <a:pt x="190796" y="255693"/>
                </a:moveTo>
                <a:cubicBezTo>
                  <a:pt x="154454" y="255693"/>
                  <a:pt x="125899" y="226273"/>
                  <a:pt x="125899" y="190796"/>
                </a:cubicBezTo>
                <a:cubicBezTo>
                  <a:pt x="125899" y="154454"/>
                  <a:pt x="155319" y="125899"/>
                  <a:pt x="190796" y="125899"/>
                </a:cubicBezTo>
                <a:cubicBezTo>
                  <a:pt x="227138" y="125899"/>
                  <a:pt x="255693" y="155319"/>
                  <a:pt x="255693" y="190796"/>
                </a:cubicBezTo>
                <a:cubicBezTo>
                  <a:pt x="255693" y="226273"/>
                  <a:pt x="227138" y="255693"/>
                  <a:pt x="190796" y="255693"/>
                </a:cubicBezTo>
                <a:lnTo>
                  <a:pt x="190796" y="255693"/>
                </a:lnTo>
                <a:close/>
                <a:moveTo>
                  <a:pt x="323185" y="116381"/>
                </a:moveTo>
                <a:lnTo>
                  <a:pt x="337030" y="75713"/>
                </a:lnTo>
                <a:lnTo>
                  <a:pt x="305880" y="44562"/>
                </a:lnTo>
                <a:lnTo>
                  <a:pt x="265211" y="58407"/>
                </a:lnTo>
                <a:cubicBezTo>
                  <a:pt x="254827" y="52350"/>
                  <a:pt x="242713" y="48024"/>
                  <a:pt x="231465" y="44562"/>
                </a:cubicBezTo>
                <a:lnTo>
                  <a:pt x="212428" y="6490"/>
                </a:lnTo>
                <a:lnTo>
                  <a:pt x="169164" y="6490"/>
                </a:lnTo>
                <a:lnTo>
                  <a:pt x="150128" y="44562"/>
                </a:lnTo>
                <a:cubicBezTo>
                  <a:pt x="138014" y="48024"/>
                  <a:pt x="126765" y="52350"/>
                  <a:pt x="116381" y="58407"/>
                </a:cubicBezTo>
                <a:lnTo>
                  <a:pt x="75713" y="44562"/>
                </a:lnTo>
                <a:lnTo>
                  <a:pt x="45428" y="74847"/>
                </a:lnTo>
                <a:lnTo>
                  <a:pt x="58407" y="115516"/>
                </a:lnTo>
                <a:cubicBezTo>
                  <a:pt x="52350" y="125899"/>
                  <a:pt x="48024" y="138014"/>
                  <a:pt x="44562" y="149262"/>
                </a:cubicBezTo>
                <a:lnTo>
                  <a:pt x="6490" y="168299"/>
                </a:lnTo>
                <a:lnTo>
                  <a:pt x="6490" y="211563"/>
                </a:lnTo>
                <a:lnTo>
                  <a:pt x="44562" y="230599"/>
                </a:lnTo>
                <a:cubicBezTo>
                  <a:pt x="48024" y="242713"/>
                  <a:pt x="52350" y="253962"/>
                  <a:pt x="58407" y="264346"/>
                </a:cubicBezTo>
                <a:lnTo>
                  <a:pt x="45428" y="305014"/>
                </a:lnTo>
                <a:lnTo>
                  <a:pt x="75713" y="335299"/>
                </a:lnTo>
                <a:lnTo>
                  <a:pt x="116381" y="322320"/>
                </a:lnTo>
                <a:cubicBezTo>
                  <a:pt x="126765" y="328377"/>
                  <a:pt x="138014" y="332703"/>
                  <a:pt x="150128" y="336165"/>
                </a:cubicBezTo>
                <a:lnTo>
                  <a:pt x="169164" y="374237"/>
                </a:lnTo>
                <a:lnTo>
                  <a:pt x="212428" y="374237"/>
                </a:lnTo>
                <a:lnTo>
                  <a:pt x="231465" y="336165"/>
                </a:lnTo>
                <a:cubicBezTo>
                  <a:pt x="243579" y="332703"/>
                  <a:pt x="254827" y="328377"/>
                  <a:pt x="265211" y="322320"/>
                </a:cubicBezTo>
                <a:lnTo>
                  <a:pt x="305880" y="336165"/>
                </a:lnTo>
                <a:lnTo>
                  <a:pt x="336165" y="305014"/>
                </a:lnTo>
                <a:lnTo>
                  <a:pt x="323185" y="265211"/>
                </a:lnTo>
                <a:cubicBezTo>
                  <a:pt x="329242" y="254827"/>
                  <a:pt x="333569" y="243579"/>
                  <a:pt x="337030" y="231465"/>
                </a:cubicBezTo>
                <a:lnTo>
                  <a:pt x="375103" y="212428"/>
                </a:lnTo>
                <a:lnTo>
                  <a:pt x="375103" y="169164"/>
                </a:lnTo>
                <a:lnTo>
                  <a:pt x="337030" y="150128"/>
                </a:lnTo>
                <a:cubicBezTo>
                  <a:pt x="333569" y="138014"/>
                  <a:pt x="329242" y="126765"/>
                  <a:pt x="323185" y="116381"/>
                </a:cubicBezTo>
                <a:close/>
              </a:path>
            </a:pathLst>
          </a:custGeom>
          <a:solidFill>
            <a:schemeClr val="bg1">
              <a:lumMod val="50000"/>
            </a:schemeClr>
          </a:solidFill>
          <a:ln w="9525" cap="flat">
            <a:noFill/>
            <a:prstDash val="solid"/>
            <a:miter/>
          </a:ln>
        </p:spPr>
        <p:txBody>
          <a:bodyPr rtlCol="0" anchor="ctr"/>
          <a:lstStyle/>
          <a:p>
            <a:endParaRPr lang="en-US" sz="1765"/>
          </a:p>
        </p:txBody>
      </p:sp>
      <p:grpSp>
        <p:nvGrpSpPr>
          <p:cNvPr id="15" name="Group 14">
            <a:extLst>
              <a:ext uri="{FF2B5EF4-FFF2-40B4-BE49-F238E27FC236}">
                <a16:creationId xmlns:a16="http://schemas.microsoft.com/office/drawing/2014/main" id="{B874196F-878F-4A7B-9C84-ECEE819DFF47}"/>
              </a:ext>
            </a:extLst>
          </p:cNvPr>
          <p:cNvGrpSpPr/>
          <p:nvPr/>
        </p:nvGrpSpPr>
        <p:grpSpPr>
          <a:xfrm>
            <a:off x="9159924" y="4380932"/>
            <a:ext cx="1430461" cy="1215892"/>
            <a:chOff x="7769915" y="4672618"/>
            <a:chExt cx="914400" cy="777240"/>
          </a:xfrm>
        </p:grpSpPr>
        <p:sp>
          <p:nvSpPr>
            <p:cNvPr id="66" name="Freeform: Shape 65">
              <a:extLst>
                <a:ext uri="{FF2B5EF4-FFF2-40B4-BE49-F238E27FC236}">
                  <a16:creationId xmlns:a16="http://schemas.microsoft.com/office/drawing/2014/main" id="{104F1580-7E18-4005-B06C-CBD68EBE4D8D}"/>
                </a:ext>
              </a:extLst>
            </p:cNvPr>
            <p:cNvSpPr/>
            <p:nvPr/>
          </p:nvSpPr>
          <p:spPr>
            <a:xfrm>
              <a:off x="7769915" y="4672618"/>
              <a:ext cx="914400" cy="777240"/>
            </a:xfrm>
            <a:custGeom>
              <a:avLst/>
              <a:gdLst>
                <a:gd name="connsiteX0" fmla="*/ 282416 w 381000"/>
                <a:gd name="connsiteY0" fmla="*/ 7144 h 323850"/>
                <a:gd name="connsiteX1" fmla="*/ 98584 w 381000"/>
                <a:gd name="connsiteY1" fmla="*/ 7144 h 323850"/>
                <a:gd name="connsiteX2" fmla="*/ 7144 w 381000"/>
                <a:gd name="connsiteY2" fmla="*/ 166211 h 323850"/>
                <a:gd name="connsiteX3" fmla="*/ 98584 w 381000"/>
                <a:gd name="connsiteY3" fmla="*/ 325279 h 323850"/>
                <a:gd name="connsiteX4" fmla="*/ 282416 w 381000"/>
                <a:gd name="connsiteY4" fmla="*/ 325279 h 323850"/>
                <a:gd name="connsiteX5" fmla="*/ 373856 w 381000"/>
                <a:gd name="connsiteY5" fmla="*/ 166211 h 323850"/>
                <a:gd name="connsiteX6" fmla="*/ 282416 w 381000"/>
                <a:gd name="connsiteY6" fmla="*/ 7144 h 323850"/>
                <a:gd name="connsiteX7" fmla="*/ 283369 w 381000"/>
                <a:gd name="connsiteY7" fmla="*/ 237649 h 323850"/>
                <a:gd name="connsiteX8" fmla="*/ 258604 w 381000"/>
                <a:gd name="connsiteY8" fmla="*/ 262414 h 323850"/>
                <a:gd name="connsiteX9" fmla="*/ 123349 w 381000"/>
                <a:gd name="connsiteY9" fmla="*/ 262414 h 323850"/>
                <a:gd name="connsiteX10" fmla="*/ 98584 w 381000"/>
                <a:gd name="connsiteY10" fmla="*/ 237649 h 323850"/>
                <a:gd name="connsiteX11" fmla="*/ 98584 w 381000"/>
                <a:gd name="connsiteY11" fmla="*/ 95726 h 323850"/>
                <a:gd name="connsiteX12" fmla="*/ 123349 w 381000"/>
                <a:gd name="connsiteY12" fmla="*/ 70961 h 323850"/>
                <a:gd name="connsiteX13" fmla="*/ 223361 w 381000"/>
                <a:gd name="connsiteY13" fmla="*/ 70961 h 323850"/>
                <a:gd name="connsiteX14" fmla="*/ 242411 w 381000"/>
                <a:gd name="connsiteY14" fmla="*/ 70961 h 323850"/>
                <a:gd name="connsiteX15" fmla="*/ 245269 w 381000"/>
                <a:gd name="connsiteY15" fmla="*/ 70961 h 323850"/>
                <a:gd name="connsiteX16" fmla="*/ 283369 w 381000"/>
                <a:gd name="connsiteY16" fmla="*/ 109061 h 323850"/>
                <a:gd name="connsiteX17" fmla="*/ 283369 w 381000"/>
                <a:gd name="connsiteY17" fmla="*/ 129064 h 323850"/>
                <a:gd name="connsiteX18" fmla="*/ 283369 w 381000"/>
                <a:gd name="connsiteY18" fmla="*/ 237649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000" h="323850">
                  <a:moveTo>
                    <a:pt x="282416" y="7144"/>
                  </a:moveTo>
                  <a:lnTo>
                    <a:pt x="98584" y="7144"/>
                  </a:lnTo>
                  <a:lnTo>
                    <a:pt x="7144" y="166211"/>
                  </a:lnTo>
                  <a:lnTo>
                    <a:pt x="98584" y="325279"/>
                  </a:lnTo>
                  <a:lnTo>
                    <a:pt x="282416" y="325279"/>
                  </a:lnTo>
                  <a:lnTo>
                    <a:pt x="373856" y="166211"/>
                  </a:lnTo>
                  <a:lnTo>
                    <a:pt x="282416" y="7144"/>
                  </a:lnTo>
                  <a:close/>
                  <a:moveTo>
                    <a:pt x="283369" y="237649"/>
                  </a:moveTo>
                  <a:cubicBezTo>
                    <a:pt x="283369" y="250984"/>
                    <a:pt x="271939" y="262414"/>
                    <a:pt x="258604" y="262414"/>
                  </a:cubicBezTo>
                  <a:lnTo>
                    <a:pt x="123349" y="262414"/>
                  </a:lnTo>
                  <a:cubicBezTo>
                    <a:pt x="110014" y="262414"/>
                    <a:pt x="98584" y="250984"/>
                    <a:pt x="98584" y="237649"/>
                  </a:cubicBezTo>
                  <a:lnTo>
                    <a:pt x="98584" y="95726"/>
                  </a:lnTo>
                  <a:cubicBezTo>
                    <a:pt x="98584" y="82391"/>
                    <a:pt x="110014" y="70961"/>
                    <a:pt x="123349" y="70961"/>
                  </a:cubicBezTo>
                  <a:lnTo>
                    <a:pt x="223361" y="70961"/>
                  </a:lnTo>
                  <a:cubicBezTo>
                    <a:pt x="232886" y="70961"/>
                    <a:pt x="242411" y="70961"/>
                    <a:pt x="242411" y="70961"/>
                  </a:cubicBezTo>
                  <a:lnTo>
                    <a:pt x="245269" y="70961"/>
                  </a:lnTo>
                  <a:lnTo>
                    <a:pt x="283369" y="109061"/>
                  </a:lnTo>
                  <a:lnTo>
                    <a:pt x="283369" y="129064"/>
                  </a:lnTo>
                  <a:lnTo>
                    <a:pt x="283369" y="237649"/>
                  </a:lnTo>
                  <a:close/>
                </a:path>
              </a:pathLst>
            </a:custGeom>
            <a:solidFill>
              <a:srgbClr val="0078D7"/>
            </a:solidFill>
            <a:ln w="9525" cap="flat">
              <a:noFill/>
              <a:prstDash val="solid"/>
              <a:miter/>
            </a:ln>
          </p:spPr>
          <p:txBody>
            <a:bodyPr rtlCol="0" anchor="ctr"/>
            <a:lstStyle/>
            <a:p>
              <a:endParaRPr lang="en-US" sz="1765"/>
            </a:p>
          </p:txBody>
        </p:sp>
        <p:sp>
          <p:nvSpPr>
            <p:cNvPr id="67" name="Freeform: Shape 66">
              <a:extLst>
                <a:ext uri="{FF2B5EF4-FFF2-40B4-BE49-F238E27FC236}">
                  <a16:creationId xmlns:a16="http://schemas.microsoft.com/office/drawing/2014/main" id="{71C1B502-9C89-455B-9898-6CA91208BDDC}"/>
                </a:ext>
              </a:extLst>
            </p:cNvPr>
            <p:cNvSpPr/>
            <p:nvPr/>
          </p:nvSpPr>
          <p:spPr>
            <a:xfrm>
              <a:off x="8140247" y="5097814"/>
              <a:ext cx="68580" cy="114300"/>
            </a:xfrm>
            <a:custGeom>
              <a:avLst/>
              <a:gdLst>
                <a:gd name="connsiteX0" fmla="*/ 22384 w 28575"/>
                <a:gd name="connsiteY0" fmla="*/ 14764 h 47625"/>
                <a:gd name="connsiteX1" fmla="*/ 21431 w 28575"/>
                <a:gd name="connsiteY1" fmla="*/ 10954 h 47625"/>
                <a:gd name="connsiteX2" fmla="*/ 19526 w 28575"/>
                <a:gd name="connsiteY2" fmla="*/ 8096 h 47625"/>
                <a:gd name="connsiteX3" fmla="*/ 17621 w 28575"/>
                <a:gd name="connsiteY3" fmla="*/ 7144 h 47625"/>
                <a:gd name="connsiteX4" fmla="*/ 14764 w 28575"/>
                <a:gd name="connsiteY4" fmla="*/ 7144 h 47625"/>
                <a:gd name="connsiteX5" fmla="*/ 10954 w 28575"/>
                <a:gd name="connsiteY5" fmla="*/ 8096 h 47625"/>
                <a:gd name="connsiteX6" fmla="*/ 8096 w 28575"/>
                <a:gd name="connsiteY6" fmla="*/ 11906 h 47625"/>
                <a:gd name="connsiteX7" fmla="*/ 7144 w 28575"/>
                <a:gd name="connsiteY7" fmla="*/ 17621 h 47625"/>
                <a:gd name="connsiteX8" fmla="*/ 7144 w 28575"/>
                <a:gd name="connsiteY8" fmla="*/ 26194 h 47625"/>
                <a:gd name="connsiteX9" fmla="*/ 7144 w 28575"/>
                <a:gd name="connsiteY9" fmla="*/ 35719 h 47625"/>
                <a:gd name="connsiteX10" fmla="*/ 9049 w 28575"/>
                <a:gd name="connsiteY10" fmla="*/ 41434 h 47625"/>
                <a:gd name="connsiteX11" fmla="*/ 11906 w 28575"/>
                <a:gd name="connsiteY11" fmla="*/ 44291 h 47625"/>
                <a:gd name="connsiteX12" fmla="*/ 15716 w 28575"/>
                <a:gd name="connsiteY12" fmla="*/ 45244 h 47625"/>
                <a:gd name="connsiteX13" fmla="*/ 18574 w 28575"/>
                <a:gd name="connsiteY13" fmla="*/ 44291 h 47625"/>
                <a:gd name="connsiteX14" fmla="*/ 20479 w 28575"/>
                <a:gd name="connsiteY14" fmla="*/ 42386 h 47625"/>
                <a:gd name="connsiteX15" fmla="*/ 22384 w 28575"/>
                <a:gd name="connsiteY15" fmla="*/ 39529 h 47625"/>
                <a:gd name="connsiteX16" fmla="*/ 23336 w 28575"/>
                <a:gd name="connsiteY16" fmla="*/ 35719 h 47625"/>
                <a:gd name="connsiteX17" fmla="*/ 24289 w 28575"/>
                <a:gd name="connsiteY17" fmla="*/ 30956 h 47625"/>
                <a:gd name="connsiteX18" fmla="*/ 24289 w 28575"/>
                <a:gd name="connsiteY18" fmla="*/ 25241 h 47625"/>
                <a:gd name="connsiteX19" fmla="*/ 24289 w 28575"/>
                <a:gd name="connsiteY19" fmla="*/ 18574 h 47625"/>
                <a:gd name="connsiteX20" fmla="*/ 22384 w 28575"/>
                <a:gd name="connsiteY20" fmla="*/ 1476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 h="47625">
                  <a:moveTo>
                    <a:pt x="22384" y="14764"/>
                  </a:moveTo>
                  <a:cubicBezTo>
                    <a:pt x="22384" y="12859"/>
                    <a:pt x="21431" y="11906"/>
                    <a:pt x="21431" y="10954"/>
                  </a:cubicBezTo>
                  <a:cubicBezTo>
                    <a:pt x="21431" y="10001"/>
                    <a:pt x="20479" y="9049"/>
                    <a:pt x="19526" y="8096"/>
                  </a:cubicBezTo>
                  <a:cubicBezTo>
                    <a:pt x="18574" y="7144"/>
                    <a:pt x="18574" y="7144"/>
                    <a:pt x="17621" y="7144"/>
                  </a:cubicBezTo>
                  <a:cubicBezTo>
                    <a:pt x="16669" y="7144"/>
                    <a:pt x="15716" y="7144"/>
                    <a:pt x="14764" y="7144"/>
                  </a:cubicBezTo>
                  <a:cubicBezTo>
                    <a:pt x="12859" y="7144"/>
                    <a:pt x="11906" y="7144"/>
                    <a:pt x="10954" y="8096"/>
                  </a:cubicBezTo>
                  <a:cubicBezTo>
                    <a:pt x="10001" y="9049"/>
                    <a:pt x="9049" y="10001"/>
                    <a:pt x="8096" y="11906"/>
                  </a:cubicBezTo>
                  <a:cubicBezTo>
                    <a:pt x="7144" y="13811"/>
                    <a:pt x="7144" y="15716"/>
                    <a:pt x="7144" y="17621"/>
                  </a:cubicBezTo>
                  <a:cubicBezTo>
                    <a:pt x="7144" y="19526"/>
                    <a:pt x="7144" y="22384"/>
                    <a:pt x="7144" y="26194"/>
                  </a:cubicBezTo>
                  <a:cubicBezTo>
                    <a:pt x="7144" y="30004"/>
                    <a:pt x="7144" y="32861"/>
                    <a:pt x="7144" y="35719"/>
                  </a:cubicBezTo>
                  <a:cubicBezTo>
                    <a:pt x="7144" y="38576"/>
                    <a:pt x="8096" y="40481"/>
                    <a:pt x="9049" y="41434"/>
                  </a:cubicBezTo>
                  <a:cubicBezTo>
                    <a:pt x="10001" y="43339"/>
                    <a:pt x="10954" y="44291"/>
                    <a:pt x="11906" y="44291"/>
                  </a:cubicBezTo>
                  <a:cubicBezTo>
                    <a:pt x="12859" y="45244"/>
                    <a:pt x="13811" y="45244"/>
                    <a:pt x="15716" y="45244"/>
                  </a:cubicBezTo>
                  <a:cubicBezTo>
                    <a:pt x="16669" y="45244"/>
                    <a:pt x="17621" y="45244"/>
                    <a:pt x="18574" y="44291"/>
                  </a:cubicBezTo>
                  <a:cubicBezTo>
                    <a:pt x="19526" y="44291"/>
                    <a:pt x="20479" y="43339"/>
                    <a:pt x="20479" y="42386"/>
                  </a:cubicBezTo>
                  <a:cubicBezTo>
                    <a:pt x="21431" y="41434"/>
                    <a:pt x="21431" y="40481"/>
                    <a:pt x="22384" y="39529"/>
                  </a:cubicBezTo>
                  <a:cubicBezTo>
                    <a:pt x="22384" y="38576"/>
                    <a:pt x="23336" y="37624"/>
                    <a:pt x="23336" y="35719"/>
                  </a:cubicBezTo>
                  <a:cubicBezTo>
                    <a:pt x="23336" y="34766"/>
                    <a:pt x="23336" y="32861"/>
                    <a:pt x="24289" y="30956"/>
                  </a:cubicBezTo>
                  <a:cubicBezTo>
                    <a:pt x="24289" y="29051"/>
                    <a:pt x="24289" y="27146"/>
                    <a:pt x="24289" y="25241"/>
                  </a:cubicBezTo>
                  <a:cubicBezTo>
                    <a:pt x="24289" y="22384"/>
                    <a:pt x="24289" y="20479"/>
                    <a:pt x="24289" y="18574"/>
                  </a:cubicBezTo>
                  <a:cubicBezTo>
                    <a:pt x="22384" y="17621"/>
                    <a:pt x="22384" y="16669"/>
                    <a:pt x="22384" y="14764"/>
                  </a:cubicBezTo>
                  <a:close/>
                </a:path>
              </a:pathLst>
            </a:custGeom>
            <a:solidFill>
              <a:srgbClr val="0078D7"/>
            </a:solidFill>
            <a:ln w="9525" cap="flat">
              <a:noFill/>
              <a:prstDash val="solid"/>
              <a:miter/>
            </a:ln>
          </p:spPr>
          <p:txBody>
            <a:bodyPr rtlCol="0" anchor="ctr"/>
            <a:lstStyle/>
            <a:p>
              <a:endParaRPr lang="en-US" sz="1765"/>
            </a:p>
          </p:txBody>
        </p:sp>
        <p:sp>
          <p:nvSpPr>
            <p:cNvPr id="68" name="Freeform: Shape 67">
              <a:extLst>
                <a:ext uri="{FF2B5EF4-FFF2-40B4-BE49-F238E27FC236}">
                  <a16:creationId xmlns:a16="http://schemas.microsoft.com/office/drawing/2014/main" id="{3FE9714F-3E04-46EB-A82A-1442474DE318}"/>
                </a:ext>
              </a:extLst>
            </p:cNvPr>
            <p:cNvSpPr/>
            <p:nvPr/>
          </p:nvSpPr>
          <p:spPr>
            <a:xfrm>
              <a:off x="8243118" y="4919506"/>
              <a:ext cx="68580" cy="114300"/>
            </a:xfrm>
            <a:custGeom>
              <a:avLst/>
              <a:gdLst>
                <a:gd name="connsiteX0" fmla="*/ 22384 w 28575"/>
                <a:gd name="connsiteY0" fmla="*/ 14764 h 47625"/>
                <a:gd name="connsiteX1" fmla="*/ 21431 w 28575"/>
                <a:gd name="connsiteY1" fmla="*/ 10954 h 47625"/>
                <a:gd name="connsiteX2" fmla="*/ 19526 w 28575"/>
                <a:gd name="connsiteY2" fmla="*/ 8096 h 47625"/>
                <a:gd name="connsiteX3" fmla="*/ 17621 w 28575"/>
                <a:gd name="connsiteY3" fmla="*/ 7144 h 47625"/>
                <a:gd name="connsiteX4" fmla="*/ 14764 w 28575"/>
                <a:gd name="connsiteY4" fmla="*/ 7144 h 47625"/>
                <a:gd name="connsiteX5" fmla="*/ 10954 w 28575"/>
                <a:gd name="connsiteY5" fmla="*/ 8096 h 47625"/>
                <a:gd name="connsiteX6" fmla="*/ 8096 w 28575"/>
                <a:gd name="connsiteY6" fmla="*/ 11906 h 47625"/>
                <a:gd name="connsiteX7" fmla="*/ 7144 w 28575"/>
                <a:gd name="connsiteY7" fmla="*/ 17621 h 47625"/>
                <a:gd name="connsiteX8" fmla="*/ 7144 w 28575"/>
                <a:gd name="connsiteY8" fmla="*/ 26194 h 47625"/>
                <a:gd name="connsiteX9" fmla="*/ 7144 w 28575"/>
                <a:gd name="connsiteY9" fmla="*/ 35719 h 47625"/>
                <a:gd name="connsiteX10" fmla="*/ 9049 w 28575"/>
                <a:gd name="connsiteY10" fmla="*/ 41434 h 47625"/>
                <a:gd name="connsiteX11" fmla="*/ 11906 w 28575"/>
                <a:gd name="connsiteY11" fmla="*/ 44291 h 47625"/>
                <a:gd name="connsiteX12" fmla="*/ 15716 w 28575"/>
                <a:gd name="connsiteY12" fmla="*/ 45244 h 47625"/>
                <a:gd name="connsiteX13" fmla="*/ 18574 w 28575"/>
                <a:gd name="connsiteY13" fmla="*/ 44291 h 47625"/>
                <a:gd name="connsiteX14" fmla="*/ 20479 w 28575"/>
                <a:gd name="connsiteY14" fmla="*/ 42386 h 47625"/>
                <a:gd name="connsiteX15" fmla="*/ 22384 w 28575"/>
                <a:gd name="connsiteY15" fmla="*/ 39529 h 47625"/>
                <a:gd name="connsiteX16" fmla="*/ 23336 w 28575"/>
                <a:gd name="connsiteY16" fmla="*/ 35719 h 47625"/>
                <a:gd name="connsiteX17" fmla="*/ 24289 w 28575"/>
                <a:gd name="connsiteY17" fmla="*/ 30956 h 47625"/>
                <a:gd name="connsiteX18" fmla="*/ 24289 w 28575"/>
                <a:gd name="connsiteY18" fmla="*/ 25241 h 47625"/>
                <a:gd name="connsiteX19" fmla="*/ 24289 w 28575"/>
                <a:gd name="connsiteY19" fmla="*/ 18574 h 47625"/>
                <a:gd name="connsiteX20" fmla="*/ 22384 w 28575"/>
                <a:gd name="connsiteY20" fmla="*/ 1476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 h="47625">
                  <a:moveTo>
                    <a:pt x="22384" y="14764"/>
                  </a:moveTo>
                  <a:cubicBezTo>
                    <a:pt x="22384" y="12859"/>
                    <a:pt x="21431" y="11906"/>
                    <a:pt x="21431" y="10954"/>
                  </a:cubicBezTo>
                  <a:cubicBezTo>
                    <a:pt x="21431" y="10001"/>
                    <a:pt x="20479" y="9049"/>
                    <a:pt x="19526" y="8096"/>
                  </a:cubicBezTo>
                  <a:cubicBezTo>
                    <a:pt x="18574" y="7144"/>
                    <a:pt x="18574" y="7144"/>
                    <a:pt x="17621" y="7144"/>
                  </a:cubicBezTo>
                  <a:cubicBezTo>
                    <a:pt x="16669" y="7144"/>
                    <a:pt x="15716" y="7144"/>
                    <a:pt x="14764" y="7144"/>
                  </a:cubicBezTo>
                  <a:cubicBezTo>
                    <a:pt x="12859" y="7144"/>
                    <a:pt x="11906" y="7144"/>
                    <a:pt x="10954" y="8096"/>
                  </a:cubicBezTo>
                  <a:cubicBezTo>
                    <a:pt x="10001" y="9049"/>
                    <a:pt x="9049" y="10001"/>
                    <a:pt x="8096" y="11906"/>
                  </a:cubicBezTo>
                  <a:cubicBezTo>
                    <a:pt x="7144" y="13811"/>
                    <a:pt x="7144" y="15716"/>
                    <a:pt x="7144" y="17621"/>
                  </a:cubicBezTo>
                  <a:cubicBezTo>
                    <a:pt x="7144" y="19526"/>
                    <a:pt x="7144" y="22384"/>
                    <a:pt x="7144" y="26194"/>
                  </a:cubicBezTo>
                  <a:cubicBezTo>
                    <a:pt x="7144" y="30004"/>
                    <a:pt x="7144" y="32861"/>
                    <a:pt x="7144" y="35719"/>
                  </a:cubicBezTo>
                  <a:cubicBezTo>
                    <a:pt x="7144" y="38576"/>
                    <a:pt x="8096" y="40481"/>
                    <a:pt x="9049" y="41434"/>
                  </a:cubicBezTo>
                  <a:cubicBezTo>
                    <a:pt x="10001" y="43339"/>
                    <a:pt x="10954" y="44291"/>
                    <a:pt x="11906" y="44291"/>
                  </a:cubicBezTo>
                  <a:cubicBezTo>
                    <a:pt x="12859" y="45244"/>
                    <a:pt x="13811" y="45244"/>
                    <a:pt x="15716" y="45244"/>
                  </a:cubicBezTo>
                  <a:cubicBezTo>
                    <a:pt x="16669" y="45244"/>
                    <a:pt x="17621" y="45244"/>
                    <a:pt x="18574" y="44291"/>
                  </a:cubicBezTo>
                  <a:cubicBezTo>
                    <a:pt x="19526" y="44291"/>
                    <a:pt x="20479" y="43339"/>
                    <a:pt x="20479" y="42386"/>
                  </a:cubicBezTo>
                  <a:cubicBezTo>
                    <a:pt x="21431" y="41434"/>
                    <a:pt x="21431" y="40481"/>
                    <a:pt x="22384" y="39529"/>
                  </a:cubicBezTo>
                  <a:cubicBezTo>
                    <a:pt x="22384" y="38576"/>
                    <a:pt x="23336" y="37624"/>
                    <a:pt x="23336" y="35719"/>
                  </a:cubicBezTo>
                  <a:cubicBezTo>
                    <a:pt x="23336" y="34766"/>
                    <a:pt x="23336" y="32861"/>
                    <a:pt x="24289" y="30956"/>
                  </a:cubicBezTo>
                  <a:cubicBezTo>
                    <a:pt x="24289" y="29051"/>
                    <a:pt x="24289" y="27146"/>
                    <a:pt x="24289" y="25241"/>
                  </a:cubicBezTo>
                  <a:cubicBezTo>
                    <a:pt x="24289" y="22384"/>
                    <a:pt x="24289" y="20479"/>
                    <a:pt x="24289" y="18574"/>
                  </a:cubicBezTo>
                  <a:cubicBezTo>
                    <a:pt x="23336" y="18574"/>
                    <a:pt x="23336" y="16669"/>
                    <a:pt x="22384" y="14764"/>
                  </a:cubicBezTo>
                  <a:close/>
                </a:path>
              </a:pathLst>
            </a:custGeom>
            <a:solidFill>
              <a:srgbClr val="0078D7"/>
            </a:solidFill>
            <a:ln w="9525" cap="flat">
              <a:noFill/>
              <a:prstDash val="solid"/>
              <a:miter/>
            </a:ln>
          </p:spPr>
          <p:txBody>
            <a:bodyPr rtlCol="0" anchor="ctr"/>
            <a:lstStyle/>
            <a:p>
              <a:endParaRPr lang="en-US" sz="1765"/>
            </a:p>
          </p:txBody>
        </p:sp>
        <p:sp>
          <p:nvSpPr>
            <p:cNvPr id="69" name="Freeform: Shape 68">
              <a:extLst>
                <a:ext uri="{FF2B5EF4-FFF2-40B4-BE49-F238E27FC236}">
                  <a16:creationId xmlns:a16="http://schemas.microsoft.com/office/drawing/2014/main" id="{6FA51759-4E3B-4872-A8F7-DA59B449786D}"/>
                </a:ext>
              </a:extLst>
            </p:cNvPr>
            <p:cNvSpPr/>
            <p:nvPr/>
          </p:nvSpPr>
          <p:spPr>
            <a:xfrm>
              <a:off x="8021375" y="4857783"/>
              <a:ext cx="411480" cy="411480"/>
            </a:xfrm>
            <a:custGeom>
              <a:avLst/>
              <a:gdLst>
                <a:gd name="connsiteX0" fmla="*/ 133826 w 171450"/>
                <a:gd name="connsiteY0" fmla="*/ 7144 h 171450"/>
                <a:gd name="connsiteX1" fmla="*/ 118586 w 171450"/>
                <a:gd name="connsiteY1" fmla="*/ 7144 h 171450"/>
                <a:gd name="connsiteX2" fmla="*/ 18574 w 171450"/>
                <a:gd name="connsiteY2" fmla="*/ 7144 h 171450"/>
                <a:gd name="connsiteX3" fmla="*/ 7144 w 171450"/>
                <a:gd name="connsiteY3" fmla="*/ 18574 h 171450"/>
                <a:gd name="connsiteX4" fmla="*/ 7144 w 171450"/>
                <a:gd name="connsiteY4" fmla="*/ 160496 h 171450"/>
                <a:gd name="connsiteX5" fmla="*/ 18574 w 171450"/>
                <a:gd name="connsiteY5" fmla="*/ 171926 h 171450"/>
                <a:gd name="connsiteX6" fmla="*/ 153829 w 171450"/>
                <a:gd name="connsiteY6" fmla="*/ 171926 h 171450"/>
                <a:gd name="connsiteX7" fmla="*/ 165259 w 171450"/>
                <a:gd name="connsiteY7" fmla="*/ 160496 h 171450"/>
                <a:gd name="connsiteX8" fmla="*/ 165259 w 171450"/>
                <a:gd name="connsiteY8" fmla="*/ 38576 h 171450"/>
                <a:gd name="connsiteX9" fmla="*/ 134779 w 171450"/>
                <a:gd name="connsiteY9" fmla="*/ 38576 h 171450"/>
                <a:gd name="connsiteX10" fmla="*/ 134779 w 171450"/>
                <a:gd name="connsiteY10" fmla="*/ 7144 h 171450"/>
                <a:gd name="connsiteX11" fmla="*/ 49054 w 171450"/>
                <a:gd name="connsiteY11" fmla="*/ 35719 h 171450"/>
                <a:gd name="connsiteX12" fmla="*/ 49054 w 171450"/>
                <a:gd name="connsiteY12" fmla="*/ 34766 h 171450"/>
                <a:gd name="connsiteX13" fmla="*/ 49054 w 171450"/>
                <a:gd name="connsiteY13" fmla="*/ 33814 h 171450"/>
                <a:gd name="connsiteX14" fmla="*/ 50006 w 171450"/>
                <a:gd name="connsiteY14" fmla="*/ 32861 h 171450"/>
                <a:gd name="connsiteX15" fmla="*/ 61436 w 171450"/>
                <a:gd name="connsiteY15" fmla="*/ 25241 h 171450"/>
                <a:gd name="connsiteX16" fmla="*/ 62389 w 171450"/>
                <a:gd name="connsiteY16" fmla="*/ 25241 h 171450"/>
                <a:gd name="connsiteX17" fmla="*/ 63341 w 171450"/>
                <a:gd name="connsiteY17" fmla="*/ 25241 h 171450"/>
                <a:gd name="connsiteX18" fmla="*/ 64294 w 171450"/>
                <a:gd name="connsiteY18" fmla="*/ 25241 h 171450"/>
                <a:gd name="connsiteX19" fmla="*/ 66199 w 171450"/>
                <a:gd name="connsiteY19" fmla="*/ 25241 h 171450"/>
                <a:gd name="connsiteX20" fmla="*/ 69056 w 171450"/>
                <a:gd name="connsiteY20" fmla="*/ 25241 h 171450"/>
                <a:gd name="connsiteX21" fmla="*/ 70961 w 171450"/>
                <a:gd name="connsiteY21" fmla="*/ 25241 h 171450"/>
                <a:gd name="connsiteX22" fmla="*/ 71914 w 171450"/>
                <a:gd name="connsiteY22" fmla="*/ 25241 h 171450"/>
                <a:gd name="connsiteX23" fmla="*/ 71914 w 171450"/>
                <a:gd name="connsiteY23" fmla="*/ 26194 h 171450"/>
                <a:gd name="connsiteX24" fmla="*/ 71914 w 171450"/>
                <a:gd name="connsiteY24" fmla="*/ 70961 h 171450"/>
                <a:gd name="connsiteX25" fmla="*/ 80486 w 171450"/>
                <a:gd name="connsiteY25" fmla="*/ 70961 h 171450"/>
                <a:gd name="connsiteX26" fmla="*/ 81439 w 171450"/>
                <a:gd name="connsiteY26" fmla="*/ 70961 h 171450"/>
                <a:gd name="connsiteX27" fmla="*/ 82391 w 171450"/>
                <a:gd name="connsiteY27" fmla="*/ 71914 h 171450"/>
                <a:gd name="connsiteX28" fmla="*/ 82391 w 171450"/>
                <a:gd name="connsiteY28" fmla="*/ 72866 h 171450"/>
                <a:gd name="connsiteX29" fmla="*/ 82391 w 171450"/>
                <a:gd name="connsiteY29" fmla="*/ 74771 h 171450"/>
                <a:gd name="connsiteX30" fmla="*/ 82391 w 171450"/>
                <a:gd name="connsiteY30" fmla="*/ 76676 h 171450"/>
                <a:gd name="connsiteX31" fmla="*/ 82391 w 171450"/>
                <a:gd name="connsiteY31" fmla="*/ 77629 h 171450"/>
                <a:gd name="connsiteX32" fmla="*/ 81439 w 171450"/>
                <a:gd name="connsiteY32" fmla="*/ 78581 h 171450"/>
                <a:gd name="connsiteX33" fmla="*/ 80486 w 171450"/>
                <a:gd name="connsiteY33" fmla="*/ 78581 h 171450"/>
                <a:gd name="connsiteX34" fmla="*/ 50959 w 171450"/>
                <a:gd name="connsiteY34" fmla="*/ 78581 h 171450"/>
                <a:gd name="connsiteX35" fmla="*/ 50006 w 171450"/>
                <a:gd name="connsiteY35" fmla="*/ 78581 h 171450"/>
                <a:gd name="connsiteX36" fmla="*/ 49054 w 171450"/>
                <a:gd name="connsiteY36" fmla="*/ 77629 h 171450"/>
                <a:gd name="connsiteX37" fmla="*/ 49054 w 171450"/>
                <a:gd name="connsiteY37" fmla="*/ 76676 h 171450"/>
                <a:gd name="connsiteX38" fmla="*/ 49054 w 171450"/>
                <a:gd name="connsiteY38" fmla="*/ 74771 h 171450"/>
                <a:gd name="connsiteX39" fmla="*/ 49054 w 171450"/>
                <a:gd name="connsiteY39" fmla="*/ 72866 h 171450"/>
                <a:gd name="connsiteX40" fmla="*/ 49054 w 171450"/>
                <a:gd name="connsiteY40" fmla="*/ 71914 h 171450"/>
                <a:gd name="connsiteX41" fmla="*/ 50006 w 171450"/>
                <a:gd name="connsiteY41" fmla="*/ 70961 h 171450"/>
                <a:gd name="connsiteX42" fmla="*/ 50959 w 171450"/>
                <a:gd name="connsiteY42" fmla="*/ 70961 h 171450"/>
                <a:gd name="connsiteX43" fmla="*/ 61436 w 171450"/>
                <a:gd name="connsiteY43" fmla="*/ 70961 h 171450"/>
                <a:gd name="connsiteX44" fmla="*/ 61436 w 171450"/>
                <a:gd name="connsiteY44" fmla="*/ 35719 h 171450"/>
                <a:gd name="connsiteX45" fmla="*/ 52864 w 171450"/>
                <a:gd name="connsiteY45" fmla="*/ 40481 h 171450"/>
                <a:gd name="connsiteX46" fmla="*/ 50959 w 171450"/>
                <a:gd name="connsiteY46" fmla="*/ 41434 h 171450"/>
                <a:gd name="connsiteX47" fmla="*/ 50006 w 171450"/>
                <a:gd name="connsiteY47" fmla="*/ 41434 h 171450"/>
                <a:gd name="connsiteX48" fmla="*/ 49054 w 171450"/>
                <a:gd name="connsiteY48" fmla="*/ 40481 h 171450"/>
                <a:gd name="connsiteX49" fmla="*/ 49054 w 171450"/>
                <a:gd name="connsiteY49" fmla="*/ 37624 h 171450"/>
                <a:gd name="connsiteX50" fmla="*/ 49054 w 171450"/>
                <a:gd name="connsiteY50" fmla="*/ 35719 h 171450"/>
                <a:gd name="connsiteX51" fmla="*/ 82391 w 171450"/>
                <a:gd name="connsiteY51" fmla="*/ 137636 h 171450"/>
                <a:gd name="connsiteX52" fmla="*/ 78581 w 171450"/>
                <a:gd name="connsiteY52" fmla="*/ 146209 h 171450"/>
                <a:gd name="connsiteX53" fmla="*/ 72866 w 171450"/>
                <a:gd name="connsiteY53" fmla="*/ 151924 h 171450"/>
                <a:gd name="connsiteX54" fmla="*/ 63341 w 171450"/>
                <a:gd name="connsiteY54" fmla="*/ 153829 h 171450"/>
                <a:gd name="connsiteX55" fmla="*/ 53816 w 171450"/>
                <a:gd name="connsiteY55" fmla="*/ 151924 h 171450"/>
                <a:gd name="connsiteX56" fmla="*/ 48101 w 171450"/>
                <a:gd name="connsiteY56" fmla="*/ 146209 h 171450"/>
                <a:gd name="connsiteX57" fmla="*/ 45244 w 171450"/>
                <a:gd name="connsiteY57" fmla="*/ 137636 h 171450"/>
                <a:gd name="connsiteX58" fmla="*/ 44291 w 171450"/>
                <a:gd name="connsiteY58" fmla="*/ 126206 h 171450"/>
                <a:gd name="connsiteX59" fmla="*/ 45244 w 171450"/>
                <a:gd name="connsiteY59" fmla="*/ 114776 h 171450"/>
                <a:gd name="connsiteX60" fmla="*/ 49054 w 171450"/>
                <a:gd name="connsiteY60" fmla="*/ 106204 h 171450"/>
                <a:gd name="connsiteX61" fmla="*/ 54769 w 171450"/>
                <a:gd name="connsiteY61" fmla="*/ 100489 h 171450"/>
                <a:gd name="connsiteX62" fmla="*/ 64294 w 171450"/>
                <a:gd name="connsiteY62" fmla="*/ 98584 h 171450"/>
                <a:gd name="connsiteX63" fmla="*/ 73819 w 171450"/>
                <a:gd name="connsiteY63" fmla="*/ 100489 h 171450"/>
                <a:gd name="connsiteX64" fmla="*/ 79534 w 171450"/>
                <a:gd name="connsiteY64" fmla="*/ 106204 h 171450"/>
                <a:gd name="connsiteX65" fmla="*/ 82391 w 171450"/>
                <a:gd name="connsiteY65" fmla="*/ 114776 h 171450"/>
                <a:gd name="connsiteX66" fmla="*/ 83344 w 171450"/>
                <a:gd name="connsiteY66" fmla="*/ 126206 h 171450"/>
                <a:gd name="connsiteX67" fmla="*/ 82391 w 171450"/>
                <a:gd name="connsiteY67" fmla="*/ 137636 h 171450"/>
                <a:gd name="connsiteX68" fmla="*/ 125254 w 171450"/>
                <a:gd name="connsiteY68" fmla="*/ 150971 h 171450"/>
                <a:gd name="connsiteX69" fmla="*/ 125254 w 171450"/>
                <a:gd name="connsiteY69" fmla="*/ 151924 h 171450"/>
                <a:gd name="connsiteX70" fmla="*/ 124301 w 171450"/>
                <a:gd name="connsiteY70" fmla="*/ 152876 h 171450"/>
                <a:gd name="connsiteX71" fmla="*/ 123349 w 171450"/>
                <a:gd name="connsiteY71" fmla="*/ 152876 h 171450"/>
                <a:gd name="connsiteX72" fmla="*/ 93821 w 171450"/>
                <a:gd name="connsiteY72" fmla="*/ 152876 h 171450"/>
                <a:gd name="connsiteX73" fmla="*/ 92869 w 171450"/>
                <a:gd name="connsiteY73" fmla="*/ 152876 h 171450"/>
                <a:gd name="connsiteX74" fmla="*/ 91916 w 171450"/>
                <a:gd name="connsiteY74" fmla="*/ 151924 h 171450"/>
                <a:gd name="connsiteX75" fmla="*/ 91916 w 171450"/>
                <a:gd name="connsiteY75" fmla="*/ 150971 h 171450"/>
                <a:gd name="connsiteX76" fmla="*/ 91916 w 171450"/>
                <a:gd name="connsiteY76" fmla="*/ 149066 h 171450"/>
                <a:gd name="connsiteX77" fmla="*/ 91916 w 171450"/>
                <a:gd name="connsiteY77" fmla="*/ 147161 h 171450"/>
                <a:gd name="connsiteX78" fmla="*/ 91916 w 171450"/>
                <a:gd name="connsiteY78" fmla="*/ 146209 h 171450"/>
                <a:gd name="connsiteX79" fmla="*/ 92869 w 171450"/>
                <a:gd name="connsiteY79" fmla="*/ 145256 h 171450"/>
                <a:gd name="connsiteX80" fmla="*/ 93821 w 171450"/>
                <a:gd name="connsiteY80" fmla="*/ 145256 h 171450"/>
                <a:gd name="connsiteX81" fmla="*/ 104299 w 171450"/>
                <a:gd name="connsiteY81" fmla="*/ 145256 h 171450"/>
                <a:gd name="connsiteX82" fmla="*/ 104299 w 171450"/>
                <a:gd name="connsiteY82" fmla="*/ 110014 h 171450"/>
                <a:gd name="connsiteX83" fmla="*/ 95726 w 171450"/>
                <a:gd name="connsiteY83" fmla="*/ 114776 h 171450"/>
                <a:gd name="connsiteX84" fmla="*/ 93821 w 171450"/>
                <a:gd name="connsiteY84" fmla="*/ 115729 h 171450"/>
                <a:gd name="connsiteX85" fmla="*/ 92869 w 171450"/>
                <a:gd name="connsiteY85" fmla="*/ 115729 h 171450"/>
                <a:gd name="connsiteX86" fmla="*/ 91916 w 171450"/>
                <a:gd name="connsiteY86" fmla="*/ 114776 h 171450"/>
                <a:gd name="connsiteX87" fmla="*/ 91916 w 171450"/>
                <a:gd name="connsiteY87" fmla="*/ 111919 h 171450"/>
                <a:gd name="connsiteX88" fmla="*/ 91916 w 171450"/>
                <a:gd name="connsiteY88" fmla="*/ 110014 h 171450"/>
                <a:gd name="connsiteX89" fmla="*/ 91916 w 171450"/>
                <a:gd name="connsiteY89" fmla="*/ 109061 h 171450"/>
                <a:gd name="connsiteX90" fmla="*/ 91916 w 171450"/>
                <a:gd name="connsiteY90" fmla="*/ 108109 h 171450"/>
                <a:gd name="connsiteX91" fmla="*/ 92869 w 171450"/>
                <a:gd name="connsiteY91" fmla="*/ 107156 h 171450"/>
                <a:gd name="connsiteX92" fmla="*/ 104299 w 171450"/>
                <a:gd name="connsiteY92" fmla="*/ 99536 h 171450"/>
                <a:gd name="connsiteX93" fmla="*/ 105251 w 171450"/>
                <a:gd name="connsiteY93" fmla="*/ 99536 h 171450"/>
                <a:gd name="connsiteX94" fmla="*/ 106204 w 171450"/>
                <a:gd name="connsiteY94" fmla="*/ 99536 h 171450"/>
                <a:gd name="connsiteX95" fmla="*/ 107156 w 171450"/>
                <a:gd name="connsiteY95" fmla="*/ 99536 h 171450"/>
                <a:gd name="connsiteX96" fmla="*/ 109061 w 171450"/>
                <a:gd name="connsiteY96" fmla="*/ 99536 h 171450"/>
                <a:gd name="connsiteX97" fmla="*/ 111919 w 171450"/>
                <a:gd name="connsiteY97" fmla="*/ 99536 h 171450"/>
                <a:gd name="connsiteX98" fmla="*/ 113824 w 171450"/>
                <a:gd name="connsiteY98" fmla="*/ 99536 h 171450"/>
                <a:gd name="connsiteX99" fmla="*/ 114776 w 171450"/>
                <a:gd name="connsiteY99" fmla="*/ 99536 h 171450"/>
                <a:gd name="connsiteX100" fmla="*/ 114776 w 171450"/>
                <a:gd name="connsiteY100" fmla="*/ 100489 h 171450"/>
                <a:gd name="connsiteX101" fmla="*/ 114776 w 171450"/>
                <a:gd name="connsiteY101" fmla="*/ 145256 h 171450"/>
                <a:gd name="connsiteX102" fmla="*/ 123349 w 171450"/>
                <a:gd name="connsiteY102" fmla="*/ 145256 h 171450"/>
                <a:gd name="connsiteX103" fmla="*/ 124301 w 171450"/>
                <a:gd name="connsiteY103" fmla="*/ 145256 h 171450"/>
                <a:gd name="connsiteX104" fmla="*/ 125254 w 171450"/>
                <a:gd name="connsiteY104" fmla="*/ 146209 h 171450"/>
                <a:gd name="connsiteX105" fmla="*/ 125254 w 171450"/>
                <a:gd name="connsiteY105" fmla="*/ 147161 h 171450"/>
                <a:gd name="connsiteX106" fmla="*/ 125254 w 171450"/>
                <a:gd name="connsiteY106" fmla="*/ 149066 h 171450"/>
                <a:gd name="connsiteX107" fmla="*/ 125254 w 171450"/>
                <a:gd name="connsiteY107" fmla="*/ 150971 h 171450"/>
                <a:gd name="connsiteX108" fmla="*/ 126206 w 171450"/>
                <a:gd name="connsiteY108" fmla="*/ 63341 h 171450"/>
                <a:gd name="connsiteX109" fmla="*/ 122396 w 171450"/>
                <a:gd name="connsiteY109" fmla="*/ 71914 h 171450"/>
                <a:gd name="connsiteX110" fmla="*/ 116681 w 171450"/>
                <a:gd name="connsiteY110" fmla="*/ 77629 h 171450"/>
                <a:gd name="connsiteX111" fmla="*/ 107156 w 171450"/>
                <a:gd name="connsiteY111" fmla="*/ 79534 h 171450"/>
                <a:gd name="connsiteX112" fmla="*/ 97631 w 171450"/>
                <a:gd name="connsiteY112" fmla="*/ 77629 h 171450"/>
                <a:gd name="connsiteX113" fmla="*/ 91916 w 171450"/>
                <a:gd name="connsiteY113" fmla="*/ 71914 h 171450"/>
                <a:gd name="connsiteX114" fmla="*/ 89059 w 171450"/>
                <a:gd name="connsiteY114" fmla="*/ 63341 h 171450"/>
                <a:gd name="connsiteX115" fmla="*/ 88106 w 171450"/>
                <a:gd name="connsiteY115" fmla="*/ 51911 h 171450"/>
                <a:gd name="connsiteX116" fmla="*/ 89059 w 171450"/>
                <a:gd name="connsiteY116" fmla="*/ 40481 h 171450"/>
                <a:gd name="connsiteX117" fmla="*/ 92869 w 171450"/>
                <a:gd name="connsiteY117" fmla="*/ 31909 h 171450"/>
                <a:gd name="connsiteX118" fmla="*/ 98584 w 171450"/>
                <a:gd name="connsiteY118" fmla="*/ 26194 h 171450"/>
                <a:gd name="connsiteX119" fmla="*/ 108109 w 171450"/>
                <a:gd name="connsiteY119" fmla="*/ 24289 h 171450"/>
                <a:gd name="connsiteX120" fmla="*/ 117634 w 171450"/>
                <a:gd name="connsiteY120" fmla="*/ 26194 h 171450"/>
                <a:gd name="connsiteX121" fmla="*/ 123349 w 171450"/>
                <a:gd name="connsiteY121" fmla="*/ 31909 h 171450"/>
                <a:gd name="connsiteX122" fmla="*/ 126206 w 171450"/>
                <a:gd name="connsiteY122" fmla="*/ 40481 h 171450"/>
                <a:gd name="connsiteX123" fmla="*/ 127159 w 171450"/>
                <a:gd name="connsiteY123" fmla="*/ 51911 h 171450"/>
                <a:gd name="connsiteX124" fmla="*/ 126206 w 171450"/>
                <a:gd name="connsiteY124" fmla="*/ 6334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71450" h="171450">
                  <a:moveTo>
                    <a:pt x="133826" y="7144"/>
                  </a:moveTo>
                  <a:cubicBezTo>
                    <a:pt x="130016" y="7144"/>
                    <a:pt x="124301" y="7144"/>
                    <a:pt x="118586" y="7144"/>
                  </a:cubicBezTo>
                  <a:lnTo>
                    <a:pt x="18574" y="7144"/>
                  </a:lnTo>
                  <a:cubicBezTo>
                    <a:pt x="11906" y="7144"/>
                    <a:pt x="7144" y="11906"/>
                    <a:pt x="7144" y="18574"/>
                  </a:cubicBezTo>
                  <a:lnTo>
                    <a:pt x="7144" y="160496"/>
                  </a:lnTo>
                  <a:cubicBezTo>
                    <a:pt x="7144" y="167164"/>
                    <a:pt x="11906" y="171926"/>
                    <a:pt x="18574" y="171926"/>
                  </a:cubicBezTo>
                  <a:lnTo>
                    <a:pt x="153829" y="171926"/>
                  </a:lnTo>
                  <a:cubicBezTo>
                    <a:pt x="159544" y="171926"/>
                    <a:pt x="165259" y="167164"/>
                    <a:pt x="165259" y="160496"/>
                  </a:cubicBezTo>
                  <a:lnTo>
                    <a:pt x="165259" y="38576"/>
                  </a:lnTo>
                  <a:lnTo>
                    <a:pt x="134779" y="38576"/>
                  </a:lnTo>
                  <a:lnTo>
                    <a:pt x="134779" y="7144"/>
                  </a:lnTo>
                  <a:close/>
                  <a:moveTo>
                    <a:pt x="49054" y="35719"/>
                  </a:moveTo>
                  <a:cubicBezTo>
                    <a:pt x="49054" y="35719"/>
                    <a:pt x="49054" y="34766"/>
                    <a:pt x="49054" y="34766"/>
                  </a:cubicBezTo>
                  <a:cubicBezTo>
                    <a:pt x="49054" y="34766"/>
                    <a:pt x="49054" y="33814"/>
                    <a:pt x="49054" y="33814"/>
                  </a:cubicBezTo>
                  <a:cubicBezTo>
                    <a:pt x="49054" y="33814"/>
                    <a:pt x="49054" y="33814"/>
                    <a:pt x="50006" y="32861"/>
                  </a:cubicBezTo>
                  <a:lnTo>
                    <a:pt x="61436" y="25241"/>
                  </a:lnTo>
                  <a:cubicBezTo>
                    <a:pt x="61436" y="25241"/>
                    <a:pt x="61436" y="25241"/>
                    <a:pt x="62389" y="25241"/>
                  </a:cubicBezTo>
                  <a:cubicBezTo>
                    <a:pt x="62389" y="25241"/>
                    <a:pt x="63341" y="25241"/>
                    <a:pt x="63341" y="25241"/>
                  </a:cubicBezTo>
                  <a:cubicBezTo>
                    <a:pt x="63341" y="25241"/>
                    <a:pt x="64294" y="25241"/>
                    <a:pt x="64294" y="25241"/>
                  </a:cubicBezTo>
                  <a:cubicBezTo>
                    <a:pt x="65246" y="25241"/>
                    <a:pt x="65246" y="25241"/>
                    <a:pt x="66199" y="25241"/>
                  </a:cubicBezTo>
                  <a:cubicBezTo>
                    <a:pt x="67151" y="25241"/>
                    <a:pt x="68104" y="25241"/>
                    <a:pt x="69056" y="25241"/>
                  </a:cubicBezTo>
                  <a:cubicBezTo>
                    <a:pt x="70009" y="25241"/>
                    <a:pt x="70009" y="25241"/>
                    <a:pt x="70961" y="25241"/>
                  </a:cubicBezTo>
                  <a:cubicBezTo>
                    <a:pt x="70961" y="25241"/>
                    <a:pt x="71914" y="25241"/>
                    <a:pt x="71914" y="25241"/>
                  </a:cubicBezTo>
                  <a:cubicBezTo>
                    <a:pt x="71914" y="25241"/>
                    <a:pt x="71914" y="25241"/>
                    <a:pt x="71914" y="26194"/>
                  </a:cubicBezTo>
                  <a:lnTo>
                    <a:pt x="71914" y="70961"/>
                  </a:lnTo>
                  <a:lnTo>
                    <a:pt x="80486" y="70961"/>
                  </a:lnTo>
                  <a:cubicBezTo>
                    <a:pt x="80486" y="70961"/>
                    <a:pt x="81439" y="70961"/>
                    <a:pt x="81439" y="70961"/>
                  </a:cubicBezTo>
                  <a:cubicBezTo>
                    <a:pt x="81439" y="70961"/>
                    <a:pt x="81439" y="70961"/>
                    <a:pt x="82391" y="71914"/>
                  </a:cubicBezTo>
                  <a:cubicBezTo>
                    <a:pt x="83344" y="72866"/>
                    <a:pt x="82391" y="72866"/>
                    <a:pt x="82391" y="72866"/>
                  </a:cubicBezTo>
                  <a:cubicBezTo>
                    <a:pt x="82391" y="73819"/>
                    <a:pt x="82391" y="73819"/>
                    <a:pt x="82391" y="74771"/>
                  </a:cubicBezTo>
                  <a:cubicBezTo>
                    <a:pt x="82391" y="75724"/>
                    <a:pt x="82391" y="76676"/>
                    <a:pt x="82391" y="76676"/>
                  </a:cubicBezTo>
                  <a:cubicBezTo>
                    <a:pt x="82391" y="77629"/>
                    <a:pt x="82391" y="77629"/>
                    <a:pt x="82391" y="77629"/>
                  </a:cubicBezTo>
                  <a:cubicBezTo>
                    <a:pt x="82391" y="77629"/>
                    <a:pt x="82391" y="78581"/>
                    <a:pt x="81439" y="78581"/>
                  </a:cubicBezTo>
                  <a:cubicBezTo>
                    <a:pt x="81439" y="78581"/>
                    <a:pt x="81439" y="78581"/>
                    <a:pt x="80486" y="78581"/>
                  </a:cubicBezTo>
                  <a:lnTo>
                    <a:pt x="50959" y="78581"/>
                  </a:lnTo>
                  <a:cubicBezTo>
                    <a:pt x="50959" y="78581"/>
                    <a:pt x="50959" y="78581"/>
                    <a:pt x="50006" y="78581"/>
                  </a:cubicBezTo>
                  <a:cubicBezTo>
                    <a:pt x="50006" y="78581"/>
                    <a:pt x="50006" y="78581"/>
                    <a:pt x="49054" y="77629"/>
                  </a:cubicBezTo>
                  <a:cubicBezTo>
                    <a:pt x="49054" y="77629"/>
                    <a:pt x="49054" y="76676"/>
                    <a:pt x="49054" y="76676"/>
                  </a:cubicBezTo>
                  <a:cubicBezTo>
                    <a:pt x="49054" y="75724"/>
                    <a:pt x="49054" y="75724"/>
                    <a:pt x="49054" y="74771"/>
                  </a:cubicBezTo>
                  <a:cubicBezTo>
                    <a:pt x="49054" y="73819"/>
                    <a:pt x="49054" y="72866"/>
                    <a:pt x="49054" y="72866"/>
                  </a:cubicBezTo>
                  <a:cubicBezTo>
                    <a:pt x="49054" y="71914"/>
                    <a:pt x="49054" y="71914"/>
                    <a:pt x="49054" y="71914"/>
                  </a:cubicBezTo>
                  <a:cubicBezTo>
                    <a:pt x="49054" y="71914"/>
                    <a:pt x="49054" y="70961"/>
                    <a:pt x="50006" y="70961"/>
                  </a:cubicBezTo>
                  <a:cubicBezTo>
                    <a:pt x="50006" y="70961"/>
                    <a:pt x="50006" y="70961"/>
                    <a:pt x="50959" y="70961"/>
                  </a:cubicBezTo>
                  <a:lnTo>
                    <a:pt x="61436" y="70961"/>
                  </a:lnTo>
                  <a:lnTo>
                    <a:pt x="61436" y="35719"/>
                  </a:lnTo>
                  <a:lnTo>
                    <a:pt x="52864" y="40481"/>
                  </a:lnTo>
                  <a:cubicBezTo>
                    <a:pt x="51911" y="40481"/>
                    <a:pt x="51911" y="41434"/>
                    <a:pt x="50959" y="41434"/>
                  </a:cubicBezTo>
                  <a:cubicBezTo>
                    <a:pt x="50959" y="41434"/>
                    <a:pt x="50006" y="41434"/>
                    <a:pt x="50006" y="41434"/>
                  </a:cubicBezTo>
                  <a:cubicBezTo>
                    <a:pt x="50006" y="41434"/>
                    <a:pt x="50006" y="40481"/>
                    <a:pt x="49054" y="40481"/>
                  </a:cubicBezTo>
                  <a:cubicBezTo>
                    <a:pt x="49054" y="39529"/>
                    <a:pt x="49054" y="39529"/>
                    <a:pt x="49054" y="37624"/>
                  </a:cubicBezTo>
                  <a:cubicBezTo>
                    <a:pt x="49054" y="36671"/>
                    <a:pt x="49054" y="35719"/>
                    <a:pt x="49054" y="35719"/>
                  </a:cubicBezTo>
                  <a:close/>
                  <a:moveTo>
                    <a:pt x="82391" y="137636"/>
                  </a:moveTo>
                  <a:cubicBezTo>
                    <a:pt x="81439" y="141446"/>
                    <a:pt x="80486" y="144304"/>
                    <a:pt x="78581" y="146209"/>
                  </a:cubicBezTo>
                  <a:cubicBezTo>
                    <a:pt x="76676" y="149066"/>
                    <a:pt x="74771" y="150971"/>
                    <a:pt x="72866" y="151924"/>
                  </a:cubicBezTo>
                  <a:cubicBezTo>
                    <a:pt x="70009" y="152876"/>
                    <a:pt x="67151" y="153829"/>
                    <a:pt x="63341" y="153829"/>
                  </a:cubicBezTo>
                  <a:cubicBezTo>
                    <a:pt x="59531" y="153829"/>
                    <a:pt x="56674" y="152876"/>
                    <a:pt x="53816" y="151924"/>
                  </a:cubicBezTo>
                  <a:cubicBezTo>
                    <a:pt x="50959" y="150971"/>
                    <a:pt x="49054" y="149066"/>
                    <a:pt x="48101" y="146209"/>
                  </a:cubicBezTo>
                  <a:cubicBezTo>
                    <a:pt x="47149" y="143351"/>
                    <a:pt x="45244" y="140494"/>
                    <a:pt x="45244" y="137636"/>
                  </a:cubicBezTo>
                  <a:cubicBezTo>
                    <a:pt x="44291" y="133826"/>
                    <a:pt x="44291" y="130016"/>
                    <a:pt x="44291" y="126206"/>
                  </a:cubicBezTo>
                  <a:cubicBezTo>
                    <a:pt x="44291" y="121444"/>
                    <a:pt x="44291" y="117634"/>
                    <a:pt x="45244" y="114776"/>
                  </a:cubicBezTo>
                  <a:cubicBezTo>
                    <a:pt x="46196" y="110966"/>
                    <a:pt x="47149" y="108109"/>
                    <a:pt x="49054" y="106204"/>
                  </a:cubicBezTo>
                  <a:cubicBezTo>
                    <a:pt x="50959" y="104299"/>
                    <a:pt x="52864" y="101441"/>
                    <a:pt x="54769" y="100489"/>
                  </a:cubicBezTo>
                  <a:cubicBezTo>
                    <a:pt x="57626" y="99536"/>
                    <a:pt x="60484" y="98584"/>
                    <a:pt x="64294" y="98584"/>
                  </a:cubicBezTo>
                  <a:cubicBezTo>
                    <a:pt x="68104" y="98584"/>
                    <a:pt x="70961" y="99536"/>
                    <a:pt x="73819" y="100489"/>
                  </a:cubicBezTo>
                  <a:cubicBezTo>
                    <a:pt x="76676" y="101441"/>
                    <a:pt x="78581" y="103346"/>
                    <a:pt x="79534" y="106204"/>
                  </a:cubicBezTo>
                  <a:cubicBezTo>
                    <a:pt x="80486" y="109061"/>
                    <a:pt x="82391" y="111919"/>
                    <a:pt x="82391" y="114776"/>
                  </a:cubicBezTo>
                  <a:cubicBezTo>
                    <a:pt x="83344" y="118586"/>
                    <a:pt x="83344" y="122396"/>
                    <a:pt x="83344" y="126206"/>
                  </a:cubicBezTo>
                  <a:cubicBezTo>
                    <a:pt x="83344" y="130969"/>
                    <a:pt x="83344" y="134779"/>
                    <a:pt x="82391" y="137636"/>
                  </a:cubicBezTo>
                  <a:close/>
                  <a:moveTo>
                    <a:pt x="125254" y="150971"/>
                  </a:moveTo>
                  <a:cubicBezTo>
                    <a:pt x="125254" y="151924"/>
                    <a:pt x="125254" y="151924"/>
                    <a:pt x="125254" y="151924"/>
                  </a:cubicBezTo>
                  <a:cubicBezTo>
                    <a:pt x="125254" y="151924"/>
                    <a:pt x="125254" y="152876"/>
                    <a:pt x="124301" y="152876"/>
                  </a:cubicBezTo>
                  <a:cubicBezTo>
                    <a:pt x="124301" y="152876"/>
                    <a:pt x="124301" y="152876"/>
                    <a:pt x="123349" y="152876"/>
                  </a:cubicBezTo>
                  <a:lnTo>
                    <a:pt x="93821" y="152876"/>
                  </a:lnTo>
                  <a:cubicBezTo>
                    <a:pt x="93821" y="152876"/>
                    <a:pt x="93821" y="152876"/>
                    <a:pt x="92869" y="152876"/>
                  </a:cubicBezTo>
                  <a:cubicBezTo>
                    <a:pt x="92869" y="152876"/>
                    <a:pt x="92869" y="152876"/>
                    <a:pt x="91916" y="151924"/>
                  </a:cubicBezTo>
                  <a:cubicBezTo>
                    <a:pt x="91916" y="151924"/>
                    <a:pt x="91916" y="150971"/>
                    <a:pt x="91916" y="150971"/>
                  </a:cubicBezTo>
                  <a:cubicBezTo>
                    <a:pt x="91916" y="150019"/>
                    <a:pt x="91916" y="150019"/>
                    <a:pt x="91916" y="149066"/>
                  </a:cubicBezTo>
                  <a:cubicBezTo>
                    <a:pt x="91916" y="148114"/>
                    <a:pt x="91916" y="147161"/>
                    <a:pt x="91916" y="147161"/>
                  </a:cubicBezTo>
                  <a:cubicBezTo>
                    <a:pt x="91916" y="146209"/>
                    <a:pt x="91916" y="146209"/>
                    <a:pt x="91916" y="146209"/>
                  </a:cubicBezTo>
                  <a:cubicBezTo>
                    <a:pt x="91916" y="146209"/>
                    <a:pt x="91916" y="145256"/>
                    <a:pt x="92869" y="145256"/>
                  </a:cubicBezTo>
                  <a:cubicBezTo>
                    <a:pt x="92869" y="145256"/>
                    <a:pt x="92869" y="145256"/>
                    <a:pt x="93821" y="145256"/>
                  </a:cubicBezTo>
                  <a:lnTo>
                    <a:pt x="104299" y="145256"/>
                  </a:lnTo>
                  <a:lnTo>
                    <a:pt x="104299" y="110014"/>
                  </a:lnTo>
                  <a:lnTo>
                    <a:pt x="95726" y="114776"/>
                  </a:lnTo>
                  <a:cubicBezTo>
                    <a:pt x="94774" y="114776"/>
                    <a:pt x="94774" y="115729"/>
                    <a:pt x="93821" y="115729"/>
                  </a:cubicBezTo>
                  <a:cubicBezTo>
                    <a:pt x="93821" y="115729"/>
                    <a:pt x="92869" y="115729"/>
                    <a:pt x="92869" y="115729"/>
                  </a:cubicBezTo>
                  <a:cubicBezTo>
                    <a:pt x="92869" y="115729"/>
                    <a:pt x="92869" y="114776"/>
                    <a:pt x="91916" y="114776"/>
                  </a:cubicBezTo>
                  <a:cubicBezTo>
                    <a:pt x="91916" y="113824"/>
                    <a:pt x="91916" y="113824"/>
                    <a:pt x="91916" y="111919"/>
                  </a:cubicBezTo>
                  <a:cubicBezTo>
                    <a:pt x="91916" y="110966"/>
                    <a:pt x="91916" y="110966"/>
                    <a:pt x="91916" y="110014"/>
                  </a:cubicBezTo>
                  <a:cubicBezTo>
                    <a:pt x="91916" y="110014"/>
                    <a:pt x="91916" y="109061"/>
                    <a:pt x="91916" y="109061"/>
                  </a:cubicBezTo>
                  <a:cubicBezTo>
                    <a:pt x="91916" y="109061"/>
                    <a:pt x="91916" y="108109"/>
                    <a:pt x="91916" y="108109"/>
                  </a:cubicBezTo>
                  <a:cubicBezTo>
                    <a:pt x="91916" y="108109"/>
                    <a:pt x="91916" y="108109"/>
                    <a:pt x="92869" y="107156"/>
                  </a:cubicBezTo>
                  <a:lnTo>
                    <a:pt x="104299" y="99536"/>
                  </a:lnTo>
                  <a:cubicBezTo>
                    <a:pt x="104299" y="99536"/>
                    <a:pt x="104299" y="99536"/>
                    <a:pt x="105251" y="99536"/>
                  </a:cubicBezTo>
                  <a:cubicBezTo>
                    <a:pt x="105251" y="99536"/>
                    <a:pt x="106204" y="99536"/>
                    <a:pt x="106204" y="99536"/>
                  </a:cubicBezTo>
                  <a:cubicBezTo>
                    <a:pt x="106204" y="99536"/>
                    <a:pt x="107156" y="99536"/>
                    <a:pt x="107156" y="99536"/>
                  </a:cubicBezTo>
                  <a:cubicBezTo>
                    <a:pt x="108109" y="99536"/>
                    <a:pt x="108109" y="99536"/>
                    <a:pt x="109061" y="99536"/>
                  </a:cubicBezTo>
                  <a:cubicBezTo>
                    <a:pt x="110014" y="99536"/>
                    <a:pt x="110966" y="99536"/>
                    <a:pt x="111919" y="99536"/>
                  </a:cubicBezTo>
                  <a:cubicBezTo>
                    <a:pt x="112871" y="99536"/>
                    <a:pt x="112871" y="99536"/>
                    <a:pt x="113824" y="99536"/>
                  </a:cubicBezTo>
                  <a:cubicBezTo>
                    <a:pt x="113824" y="99536"/>
                    <a:pt x="114776" y="99536"/>
                    <a:pt x="114776" y="99536"/>
                  </a:cubicBezTo>
                  <a:cubicBezTo>
                    <a:pt x="114776" y="99536"/>
                    <a:pt x="114776" y="99536"/>
                    <a:pt x="114776" y="100489"/>
                  </a:cubicBezTo>
                  <a:lnTo>
                    <a:pt x="114776" y="145256"/>
                  </a:lnTo>
                  <a:lnTo>
                    <a:pt x="123349" y="145256"/>
                  </a:lnTo>
                  <a:cubicBezTo>
                    <a:pt x="123349" y="145256"/>
                    <a:pt x="124301" y="145256"/>
                    <a:pt x="124301" y="145256"/>
                  </a:cubicBezTo>
                  <a:cubicBezTo>
                    <a:pt x="124301" y="145256"/>
                    <a:pt x="124301" y="145256"/>
                    <a:pt x="125254" y="146209"/>
                  </a:cubicBezTo>
                  <a:cubicBezTo>
                    <a:pt x="125254" y="146209"/>
                    <a:pt x="125254" y="147161"/>
                    <a:pt x="125254" y="147161"/>
                  </a:cubicBezTo>
                  <a:cubicBezTo>
                    <a:pt x="125254" y="148114"/>
                    <a:pt x="125254" y="148114"/>
                    <a:pt x="125254" y="149066"/>
                  </a:cubicBezTo>
                  <a:cubicBezTo>
                    <a:pt x="125254" y="150019"/>
                    <a:pt x="125254" y="150971"/>
                    <a:pt x="125254" y="150971"/>
                  </a:cubicBezTo>
                  <a:close/>
                  <a:moveTo>
                    <a:pt x="126206" y="63341"/>
                  </a:moveTo>
                  <a:cubicBezTo>
                    <a:pt x="125254" y="67151"/>
                    <a:pt x="124301" y="70009"/>
                    <a:pt x="122396" y="71914"/>
                  </a:cubicBezTo>
                  <a:cubicBezTo>
                    <a:pt x="120491" y="74771"/>
                    <a:pt x="118586" y="76676"/>
                    <a:pt x="116681" y="77629"/>
                  </a:cubicBezTo>
                  <a:cubicBezTo>
                    <a:pt x="113824" y="78581"/>
                    <a:pt x="110966" y="79534"/>
                    <a:pt x="107156" y="79534"/>
                  </a:cubicBezTo>
                  <a:cubicBezTo>
                    <a:pt x="103346" y="79534"/>
                    <a:pt x="100489" y="78581"/>
                    <a:pt x="97631" y="77629"/>
                  </a:cubicBezTo>
                  <a:cubicBezTo>
                    <a:pt x="94774" y="76676"/>
                    <a:pt x="92869" y="74771"/>
                    <a:pt x="91916" y="71914"/>
                  </a:cubicBezTo>
                  <a:cubicBezTo>
                    <a:pt x="90964" y="70009"/>
                    <a:pt x="89059" y="66199"/>
                    <a:pt x="89059" y="63341"/>
                  </a:cubicBezTo>
                  <a:cubicBezTo>
                    <a:pt x="89059" y="60484"/>
                    <a:pt x="88106" y="55721"/>
                    <a:pt x="88106" y="51911"/>
                  </a:cubicBezTo>
                  <a:cubicBezTo>
                    <a:pt x="88106" y="47149"/>
                    <a:pt x="88106" y="43339"/>
                    <a:pt x="89059" y="40481"/>
                  </a:cubicBezTo>
                  <a:cubicBezTo>
                    <a:pt x="90011" y="36671"/>
                    <a:pt x="90964" y="33814"/>
                    <a:pt x="92869" y="31909"/>
                  </a:cubicBezTo>
                  <a:cubicBezTo>
                    <a:pt x="94774" y="29051"/>
                    <a:pt x="96679" y="27146"/>
                    <a:pt x="98584" y="26194"/>
                  </a:cubicBezTo>
                  <a:cubicBezTo>
                    <a:pt x="101441" y="25241"/>
                    <a:pt x="104299" y="24289"/>
                    <a:pt x="108109" y="24289"/>
                  </a:cubicBezTo>
                  <a:cubicBezTo>
                    <a:pt x="111919" y="24289"/>
                    <a:pt x="114776" y="25241"/>
                    <a:pt x="117634" y="26194"/>
                  </a:cubicBezTo>
                  <a:cubicBezTo>
                    <a:pt x="120491" y="27146"/>
                    <a:pt x="122396" y="29051"/>
                    <a:pt x="123349" y="31909"/>
                  </a:cubicBezTo>
                  <a:cubicBezTo>
                    <a:pt x="124301" y="34766"/>
                    <a:pt x="126206" y="37624"/>
                    <a:pt x="126206" y="40481"/>
                  </a:cubicBezTo>
                  <a:cubicBezTo>
                    <a:pt x="127159" y="44291"/>
                    <a:pt x="127159" y="48101"/>
                    <a:pt x="127159" y="51911"/>
                  </a:cubicBezTo>
                  <a:cubicBezTo>
                    <a:pt x="127159" y="56674"/>
                    <a:pt x="126206" y="60484"/>
                    <a:pt x="126206" y="63341"/>
                  </a:cubicBezTo>
                  <a:close/>
                </a:path>
              </a:pathLst>
            </a:custGeom>
            <a:solidFill>
              <a:srgbClr val="0078D7"/>
            </a:solidFill>
            <a:ln w="9525" cap="flat">
              <a:noFill/>
              <a:prstDash val="solid"/>
              <a:miter/>
            </a:ln>
          </p:spPr>
          <p:txBody>
            <a:bodyPr rtlCol="0" anchor="ctr"/>
            <a:lstStyle/>
            <a:p>
              <a:endParaRPr lang="en-US" sz="1765"/>
            </a:p>
          </p:txBody>
        </p:sp>
      </p:grpSp>
      <p:sp>
        <p:nvSpPr>
          <p:cNvPr id="72" name="Freeform 72">
            <a:extLst>
              <a:ext uri="{FF2B5EF4-FFF2-40B4-BE49-F238E27FC236}">
                <a16:creationId xmlns:a16="http://schemas.microsoft.com/office/drawing/2014/main" id="{89ED840E-83E7-49F0-9448-6F3A67274669}"/>
              </a:ext>
            </a:extLst>
          </p:cNvPr>
          <p:cNvSpPr>
            <a:spLocks noChangeAspect="1"/>
          </p:cNvSpPr>
          <p:nvPr/>
        </p:nvSpPr>
        <p:spPr bwMode="black">
          <a:xfrm>
            <a:off x="7986505" y="4769500"/>
            <a:ext cx="339221" cy="340641"/>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2" tIns="107562" rIns="134452" bIns="107562" numCol="1" spcCol="0" rtlCol="0" fromWordArt="0" anchor="t" anchorCtr="0" forceAA="0" compatLnSpc="1">
            <a:prstTxWarp prst="textNoShape">
              <a:avLst/>
            </a:prstTxWarp>
            <a:noAutofit/>
          </a:bodyPr>
          <a:lstStyle/>
          <a:p>
            <a:pPr algn="ctr" defTabSz="685486"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a:extLst>
              <a:ext uri="{FF2B5EF4-FFF2-40B4-BE49-F238E27FC236}">
                <a16:creationId xmlns:a16="http://schemas.microsoft.com/office/drawing/2014/main" id="{C9B6C1ED-C547-464D-A8E5-27240EC4E9D7}"/>
              </a:ext>
            </a:extLst>
          </p:cNvPr>
          <p:cNvSpPr txBox="1"/>
          <p:nvPr/>
        </p:nvSpPr>
        <p:spPr>
          <a:xfrm>
            <a:off x="7338999" y="5218525"/>
            <a:ext cx="1727944" cy="331899"/>
          </a:xfrm>
          <a:prstGeom prst="rect">
            <a:avLst/>
          </a:prstGeom>
          <a:noFill/>
        </p:spPr>
        <p:txBody>
          <a:bodyPr wrap="square" rtlCol="0">
            <a:spAutoFit/>
          </a:bodyPr>
          <a:lstStyle/>
          <a:p>
            <a:pPr algn="ctr"/>
            <a:r>
              <a:rPr lang="en-US" sz="1568" dirty="0">
                <a:gradFill>
                  <a:gsLst>
                    <a:gs pos="1250">
                      <a:schemeClr val="tx2"/>
                    </a:gs>
                    <a:gs pos="100000">
                      <a:schemeClr val="tx2"/>
                    </a:gs>
                  </a:gsLst>
                  <a:lin ang="5400000" scaled="0"/>
                </a:gradFill>
                <a:latin typeface="Segoe UI Semibold" panose="020B0702040204020203" pitchFamily="34" charset="0"/>
                <a:cs typeface="Segoe UI Semibold" panose="020B0702040204020203" pitchFamily="34" charset="0"/>
              </a:rPr>
              <a:t>Output Binding</a:t>
            </a:r>
          </a:p>
        </p:txBody>
      </p:sp>
      <p:sp>
        <p:nvSpPr>
          <p:cNvPr id="77" name="Oval 76">
            <a:extLst>
              <a:ext uri="{FF2B5EF4-FFF2-40B4-BE49-F238E27FC236}">
                <a16:creationId xmlns:a16="http://schemas.microsoft.com/office/drawing/2014/main" id="{D179FD43-F8D3-47F1-8159-F93E7A82D41D}"/>
              </a:ext>
            </a:extLst>
          </p:cNvPr>
          <p:cNvSpPr/>
          <p:nvPr/>
        </p:nvSpPr>
        <p:spPr bwMode="auto">
          <a:xfrm>
            <a:off x="6320107" y="5235336"/>
            <a:ext cx="224106" cy="224106"/>
          </a:xfrm>
          <a:prstGeom prst="ellipse">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cs typeface="Segoe UI" pitchFamily="34" charset="0"/>
            </a:endParaRPr>
          </a:p>
        </p:txBody>
      </p:sp>
      <p:sp>
        <p:nvSpPr>
          <p:cNvPr id="24" name="Freeform 5">
            <a:extLst>
              <a:ext uri="{FF2B5EF4-FFF2-40B4-BE49-F238E27FC236}">
                <a16:creationId xmlns:a16="http://schemas.microsoft.com/office/drawing/2014/main" id="{830611AE-BAF3-4D2E-BD38-CE24EA5F7FAE}"/>
              </a:ext>
            </a:extLst>
          </p:cNvPr>
          <p:cNvSpPr>
            <a:spLocks/>
          </p:cNvSpPr>
          <p:nvPr/>
        </p:nvSpPr>
        <p:spPr bwMode="auto">
          <a:xfrm>
            <a:off x="5205828" y="4208210"/>
            <a:ext cx="1703207" cy="1703207"/>
          </a:xfrm>
          <a:custGeom>
            <a:avLst/>
            <a:gdLst>
              <a:gd name="T0" fmla="*/ 0 w 286"/>
              <a:gd name="T1" fmla="*/ 223 h 286"/>
              <a:gd name="T2" fmla="*/ 0 w 286"/>
              <a:gd name="T3" fmla="*/ 49 h 286"/>
              <a:gd name="T4" fmla="*/ 49 w 286"/>
              <a:gd name="T5" fmla="*/ 0 h 286"/>
              <a:gd name="T6" fmla="*/ 239 w 286"/>
              <a:gd name="T7" fmla="*/ 0 h 286"/>
              <a:gd name="T8" fmla="*/ 286 w 286"/>
              <a:gd name="T9" fmla="*/ 49 h 286"/>
              <a:gd name="T10" fmla="*/ 286 w 286"/>
              <a:gd name="T11" fmla="*/ 239 h 286"/>
              <a:gd name="T12" fmla="*/ 239 w 286"/>
              <a:gd name="T13" fmla="*/ 286 h 286"/>
              <a:gd name="T14" fmla="*/ 49 w 28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6">
                <a:moveTo>
                  <a:pt x="0" y="223"/>
                </a:moveTo>
                <a:cubicBezTo>
                  <a:pt x="0" y="177"/>
                  <a:pt x="0" y="49"/>
                  <a:pt x="0" y="49"/>
                </a:cubicBezTo>
                <a:cubicBezTo>
                  <a:pt x="0" y="22"/>
                  <a:pt x="22" y="0"/>
                  <a:pt x="49" y="0"/>
                </a:cubicBezTo>
                <a:cubicBezTo>
                  <a:pt x="49" y="0"/>
                  <a:pt x="239" y="0"/>
                  <a:pt x="239" y="0"/>
                </a:cubicBezTo>
                <a:cubicBezTo>
                  <a:pt x="264" y="0"/>
                  <a:pt x="286" y="22"/>
                  <a:pt x="286" y="49"/>
                </a:cubicBezTo>
                <a:cubicBezTo>
                  <a:pt x="286" y="49"/>
                  <a:pt x="286" y="239"/>
                  <a:pt x="286" y="239"/>
                </a:cubicBezTo>
                <a:cubicBezTo>
                  <a:pt x="286" y="264"/>
                  <a:pt x="264" y="286"/>
                  <a:pt x="239" y="286"/>
                </a:cubicBezTo>
                <a:cubicBezTo>
                  <a:pt x="239" y="286"/>
                  <a:pt x="49" y="286"/>
                  <a:pt x="49" y="286"/>
                </a:cubicBezTo>
              </a:path>
            </a:pathLst>
          </a:custGeom>
          <a:noFill/>
          <a:ln w="127000">
            <a:solidFill>
              <a:srgbClr val="0078D7"/>
            </a:solidFill>
            <a:prstDash val="soli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642" tIns="44821" rIns="89642" bIns="44821" numCol="1" spcCol="0" rtlCol="0" fromWordArt="0" anchor="ctr" anchorCtr="0" forceAA="0" compatLnSpc="1">
            <a:prstTxWarp prst="textNoShape">
              <a:avLst/>
            </a:prstTxWarp>
            <a:noAutofit/>
          </a:bodyPr>
          <a:lstStyle/>
          <a:p>
            <a:pPr algn="ctr" defTabSz="896386"/>
            <a:endParaRPr lang="en-US" sz="1765"/>
          </a:p>
        </p:txBody>
      </p:sp>
      <p:grpSp>
        <p:nvGrpSpPr>
          <p:cNvPr id="26" name="Group 25">
            <a:extLst>
              <a:ext uri="{FF2B5EF4-FFF2-40B4-BE49-F238E27FC236}">
                <a16:creationId xmlns:a16="http://schemas.microsoft.com/office/drawing/2014/main" id="{D4B5A23F-D74A-4C80-836D-9997ECA0436D}"/>
              </a:ext>
            </a:extLst>
          </p:cNvPr>
          <p:cNvGrpSpPr/>
          <p:nvPr/>
        </p:nvGrpSpPr>
        <p:grpSpPr>
          <a:xfrm>
            <a:off x="9233486" y="2532117"/>
            <a:ext cx="1483283" cy="534083"/>
            <a:chOff x="9418638" y="2582392"/>
            <a:chExt cx="1513026" cy="544792"/>
          </a:xfrm>
        </p:grpSpPr>
        <p:sp>
          <p:nvSpPr>
            <p:cNvPr id="78" name="Rectangle 77">
              <a:extLst>
                <a:ext uri="{FF2B5EF4-FFF2-40B4-BE49-F238E27FC236}">
                  <a16:creationId xmlns:a16="http://schemas.microsoft.com/office/drawing/2014/main" id="{FDF6E601-DE3C-4B7C-AF67-5DE127F2C0ED}"/>
                </a:ext>
              </a:extLst>
            </p:cNvPr>
            <p:cNvSpPr/>
            <p:nvPr/>
          </p:nvSpPr>
          <p:spPr bwMode="auto">
            <a:xfrm>
              <a:off x="9418638" y="2741783"/>
              <a:ext cx="228600" cy="228600"/>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a:extLst>
                <a:ext uri="{FF2B5EF4-FFF2-40B4-BE49-F238E27FC236}">
                  <a16:creationId xmlns:a16="http://schemas.microsoft.com/office/drawing/2014/main" id="{67467AF6-0BB5-4310-9184-57FC0908DBEA}"/>
                </a:ext>
              </a:extLst>
            </p:cNvPr>
            <p:cNvSpPr txBox="1"/>
            <p:nvPr/>
          </p:nvSpPr>
          <p:spPr>
            <a:xfrm>
              <a:off x="9647238" y="2582392"/>
              <a:ext cx="1284426" cy="544792"/>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mj-lt"/>
                </a:rPr>
                <a:t>Your code</a:t>
              </a:r>
            </a:p>
          </p:txBody>
        </p:sp>
      </p:grpSp>
      <p:grpSp>
        <p:nvGrpSpPr>
          <p:cNvPr id="25" name="Group 24">
            <a:extLst>
              <a:ext uri="{FF2B5EF4-FFF2-40B4-BE49-F238E27FC236}">
                <a16:creationId xmlns:a16="http://schemas.microsoft.com/office/drawing/2014/main" id="{BAE50A55-E2E5-4584-958B-E37578F36CE1}"/>
              </a:ext>
            </a:extLst>
          </p:cNvPr>
          <p:cNvGrpSpPr/>
          <p:nvPr/>
        </p:nvGrpSpPr>
        <p:grpSpPr>
          <a:xfrm>
            <a:off x="9233488" y="2104098"/>
            <a:ext cx="1831198" cy="534083"/>
            <a:chOff x="9418638" y="2145791"/>
            <a:chExt cx="1867918" cy="544792"/>
          </a:xfrm>
        </p:grpSpPr>
        <p:sp>
          <p:nvSpPr>
            <p:cNvPr id="79" name="Rectangle 78">
              <a:extLst>
                <a:ext uri="{FF2B5EF4-FFF2-40B4-BE49-F238E27FC236}">
                  <a16:creationId xmlns:a16="http://schemas.microsoft.com/office/drawing/2014/main" id="{D0D9FBD5-B3F5-40CF-A248-A2CA4E453F9E}"/>
                </a:ext>
              </a:extLst>
            </p:cNvPr>
            <p:cNvSpPr/>
            <p:nvPr/>
          </p:nvSpPr>
          <p:spPr bwMode="auto">
            <a:xfrm>
              <a:off x="9418638" y="2304566"/>
              <a:ext cx="228600" cy="228600"/>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TextBox 82">
              <a:extLst>
                <a:ext uri="{FF2B5EF4-FFF2-40B4-BE49-F238E27FC236}">
                  <a16:creationId xmlns:a16="http://schemas.microsoft.com/office/drawing/2014/main" id="{2C47B781-00BD-4720-B91C-37762EFD94CD}"/>
                </a:ext>
              </a:extLst>
            </p:cNvPr>
            <p:cNvSpPr txBox="1"/>
            <p:nvPr/>
          </p:nvSpPr>
          <p:spPr>
            <a:xfrm>
              <a:off x="9647238" y="2145791"/>
              <a:ext cx="1639318" cy="544792"/>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mj-lt"/>
                </a:rPr>
                <a:t>Trigger object</a:t>
              </a:r>
            </a:p>
          </p:txBody>
        </p:sp>
      </p:grpSp>
      <p:grpSp>
        <p:nvGrpSpPr>
          <p:cNvPr id="27" name="Group 26">
            <a:extLst>
              <a:ext uri="{FF2B5EF4-FFF2-40B4-BE49-F238E27FC236}">
                <a16:creationId xmlns:a16="http://schemas.microsoft.com/office/drawing/2014/main" id="{54ACD9DE-D09B-49E9-93CE-9A202F9B4C4A}"/>
              </a:ext>
            </a:extLst>
          </p:cNvPr>
          <p:cNvGrpSpPr/>
          <p:nvPr/>
        </p:nvGrpSpPr>
        <p:grpSpPr>
          <a:xfrm>
            <a:off x="9233488" y="2960133"/>
            <a:ext cx="1720794" cy="534056"/>
            <a:chOff x="9418638" y="3018993"/>
            <a:chExt cx="1755300" cy="544765"/>
          </a:xfrm>
        </p:grpSpPr>
        <p:sp>
          <p:nvSpPr>
            <p:cNvPr id="80" name="Rectangle 79">
              <a:extLst>
                <a:ext uri="{FF2B5EF4-FFF2-40B4-BE49-F238E27FC236}">
                  <a16:creationId xmlns:a16="http://schemas.microsoft.com/office/drawing/2014/main" id="{0ACF77A9-6227-43D0-8C66-61B20677B4F1}"/>
                </a:ext>
              </a:extLst>
            </p:cNvPr>
            <p:cNvSpPr/>
            <p:nvPr/>
          </p:nvSpPr>
          <p:spPr bwMode="auto">
            <a:xfrm>
              <a:off x="9418638" y="3179000"/>
              <a:ext cx="228600" cy="228600"/>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a:extLst>
                <a:ext uri="{FF2B5EF4-FFF2-40B4-BE49-F238E27FC236}">
                  <a16:creationId xmlns:a16="http://schemas.microsoft.com/office/drawing/2014/main" id="{D1153AD3-D19B-46FE-AFC7-0DFE088B106E}"/>
                </a:ext>
              </a:extLst>
            </p:cNvPr>
            <p:cNvSpPr txBox="1"/>
            <p:nvPr/>
          </p:nvSpPr>
          <p:spPr>
            <a:xfrm>
              <a:off x="9647238" y="3018993"/>
              <a:ext cx="1526700" cy="544765"/>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mj-lt"/>
                </a:rPr>
                <a:t>Input object</a:t>
              </a:r>
            </a:p>
          </p:txBody>
        </p:sp>
      </p:grpSp>
      <p:grpSp>
        <p:nvGrpSpPr>
          <p:cNvPr id="29" name="Group 28">
            <a:extLst>
              <a:ext uri="{FF2B5EF4-FFF2-40B4-BE49-F238E27FC236}">
                <a16:creationId xmlns:a16="http://schemas.microsoft.com/office/drawing/2014/main" id="{0137E957-A19F-4E51-B926-1CB61ED7B08B}"/>
              </a:ext>
            </a:extLst>
          </p:cNvPr>
          <p:cNvGrpSpPr/>
          <p:nvPr/>
        </p:nvGrpSpPr>
        <p:grpSpPr>
          <a:xfrm>
            <a:off x="9233489" y="3388153"/>
            <a:ext cx="1852550" cy="534083"/>
            <a:chOff x="9418638" y="3455593"/>
            <a:chExt cx="1889697" cy="544792"/>
          </a:xfrm>
        </p:grpSpPr>
        <p:sp>
          <p:nvSpPr>
            <p:cNvPr id="81" name="Rectangle 80">
              <a:extLst>
                <a:ext uri="{FF2B5EF4-FFF2-40B4-BE49-F238E27FC236}">
                  <a16:creationId xmlns:a16="http://schemas.microsoft.com/office/drawing/2014/main" id="{2E8F4BBA-7FF1-435D-850F-1C27A5333591}"/>
                </a:ext>
              </a:extLst>
            </p:cNvPr>
            <p:cNvSpPr/>
            <p:nvPr/>
          </p:nvSpPr>
          <p:spPr bwMode="auto">
            <a:xfrm>
              <a:off x="9418638" y="3616217"/>
              <a:ext cx="228600" cy="228600"/>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a:extLst>
                <a:ext uri="{FF2B5EF4-FFF2-40B4-BE49-F238E27FC236}">
                  <a16:creationId xmlns:a16="http://schemas.microsoft.com/office/drawing/2014/main" id="{5B002491-39EE-4451-8F92-9B1985E28F34}"/>
                </a:ext>
              </a:extLst>
            </p:cNvPr>
            <p:cNvSpPr txBox="1"/>
            <p:nvPr/>
          </p:nvSpPr>
          <p:spPr>
            <a:xfrm>
              <a:off x="9647238" y="3455593"/>
              <a:ext cx="1661097" cy="544792"/>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mj-lt"/>
                </a:rPr>
                <a:t>Output object</a:t>
              </a:r>
            </a:p>
          </p:txBody>
        </p:sp>
      </p:grpSp>
    </p:spTree>
    <p:extLst>
      <p:ext uri="{BB962C8B-B14F-4D97-AF65-F5344CB8AC3E}">
        <p14:creationId xmlns:p14="http://schemas.microsoft.com/office/powerpoint/2010/main" val="2314200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2"/>
                                        </p:tgtEl>
                                      </p:cBhvr>
                                      <p:by x="0" y="0"/>
                                    </p:animScale>
                                  </p:childTnLst>
                                </p:cTn>
                              </p:par>
                              <p:par>
                                <p:cTn id="9" presetID="10" presetClass="entr" presetSubtype="0" fill="hold" nodeType="withEffect">
                                  <p:stCondLst>
                                    <p:cond delay="5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42" presetClass="path" presetSubtype="0" accel="50000" decel="50000" fill="hold" grpId="4" nodeType="afterEffect">
                                  <p:stCondLst>
                                    <p:cond delay="500"/>
                                  </p:stCondLst>
                                  <p:childTnLst>
                                    <p:animMotion origin="layout" path="M 2.79806E-6 4.7163E-6 L 0.27355 -0.01294 " pathEditMode="relative" rAng="0" ptsTypes="AA">
                                      <p:cBhvr>
                                        <p:cTn id="14" dur="1000" fill="hold"/>
                                        <p:tgtEl>
                                          <p:spTgt spid="2"/>
                                        </p:tgtEl>
                                        <p:attrNameLst>
                                          <p:attrName>ppt_x</p:attrName>
                                          <p:attrName>ppt_y</p:attrName>
                                        </p:attrNameLst>
                                      </p:cBhvr>
                                      <p:rCtr x="13671" y="-658"/>
                                    </p:animMotion>
                                  </p:childTnLst>
                                </p:cTn>
                              </p:par>
                            </p:childTnLst>
                          </p:cTn>
                        </p:par>
                        <p:par>
                          <p:cTn id="15" fill="hold">
                            <p:stCondLst>
                              <p:cond delay="2500"/>
                            </p:stCondLst>
                            <p:childTnLst>
                              <p:par>
                                <p:cTn id="16" presetID="6" presetClass="emph" presetSubtype="0" accel="100000" fill="hold" grpId="2" nodeType="afterEffect">
                                  <p:stCondLst>
                                    <p:cond delay="500"/>
                                  </p:stCondLst>
                                  <p:childTnLst>
                                    <p:animScale>
                                      <p:cBhvr>
                                        <p:cTn id="17" dur="500" fill="hold"/>
                                        <p:tgtEl>
                                          <p:spTgt spid="2"/>
                                        </p:tgtEl>
                                      </p:cBhvr>
                                      <p:by x="0" y="0"/>
                                    </p:animScale>
                                  </p:childTnLst>
                                </p:cTn>
                              </p:par>
                              <p:par>
                                <p:cTn id="18" presetID="1" presetClass="exit" presetSubtype="0" fill="hold" grpId="3" nodeType="withEffect">
                                  <p:stCondLst>
                                    <p:cond delay="500"/>
                                  </p:stCondLst>
                                  <p:childTnLst>
                                    <p:set>
                                      <p:cBhvr>
                                        <p:cTn id="19" dur="1" fill="hold">
                                          <p:stCondLst>
                                            <p:cond delay="499"/>
                                          </p:stCondLst>
                                        </p:cTn>
                                        <p:tgtEl>
                                          <p:spTgt spid="2"/>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499"/>
                                          </p:stCondLst>
                                        </p:cTn>
                                        <p:tgtEl>
                                          <p:spTgt spid="73"/>
                                        </p:tgtEl>
                                        <p:attrNameLst>
                                          <p:attrName>style.visibility</p:attrName>
                                        </p:attrNameLst>
                                      </p:cBhvr>
                                      <p:to>
                                        <p:strVal val="visible"/>
                                      </p:to>
                                    </p:set>
                                  </p:childTnLst>
                                </p:cTn>
                              </p:par>
                              <p:par>
                                <p:cTn id="22" presetID="6" presetClass="emph" presetSubtype="0" accel="100000" autoRev="1" fill="hold" grpId="1" nodeType="withEffect">
                                  <p:stCondLst>
                                    <p:cond delay="0"/>
                                  </p:stCondLst>
                                  <p:childTnLst>
                                    <p:animScale>
                                      <p:cBhvr>
                                        <p:cTn id="23" dur="500" fill="hold"/>
                                        <p:tgtEl>
                                          <p:spTgt spid="73"/>
                                        </p:tgtEl>
                                      </p:cBhvr>
                                      <p:by x="0" y="0"/>
                                    </p:animScale>
                                  </p:childTnLst>
                                </p:cTn>
                              </p:par>
                              <p:par>
                                <p:cTn id="24" presetID="8" presetClass="emph" presetSubtype="0" repeatCount="indefinite" fill="hold" grpId="0" nodeType="withEffect">
                                  <p:stCondLst>
                                    <p:cond delay="0"/>
                                  </p:stCondLst>
                                  <p:childTnLst>
                                    <p:animRot by="21600000">
                                      <p:cBhvr>
                                        <p:cTn id="25" dur="2000" fill="hold"/>
                                        <p:tgtEl>
                                          <p:spTgt spid="13"/>
                                        </p:tgtEl>
                                        <p:attrNameLst>
                                          <p:attrName>r</p:attrName>
                                        </p:attrNameLst>
                                      </p:cBhvr>
                                    </p:animRot>
                                  </p:childTnLst>
                                </p:cTn>
                              </p:par>
                              <p:par>
                                <p:cTn id="26" presetID="8" presetClass="emph" presetSubtype="0" repeatCount="indefinite" fill="hold" grpId="0" nodeType="withEffect">
                                  <p:stCondLst>
                                    <p:cond delay="0"/>
                                  </p:stCondLst>
                                  <p:childTnLst>
                                    <p:animRot by="-21600000">
                                      <p:cBhvr>
                                        <p:cTn id="27" dur="2000" fill="hold"/>
                                        <p:tgtEl>
                                          <p:spTgt spid="9"/>
                                        </p:tgtEl>
                                        <p:attrNameLst>
                                          <p:attrName>r</p:attrName>
                                        </p:attrNameLst>
                                      </p:cBhvr>
                                    </p:animRot>
                                  </p:childTnLst>
                                </p:cTn>
                              </p:par>
                              <p:par>
                                <p:cTn id="28" presetID="1" presetClass="entr" presetSubtype="0" fill="hold" grpId="0" nodeType="withEffect">
                                  <p:stCondLst>
                                    <p:cond delay="500"/>
                                  </p:stCondLst>
                                  <p:childTnLst>
                                    <p:set>
                                      <p:cBhvr>
                                        <p:cTn id="29" dur="1" fill="hold">
                                          <p:stCondLst>
                                            <p:cond delay="499"/>
                                          </p:stCondLst>
                                        </p:cTn>
                                        <p:tgtEl>
                                          <p:spTgt spid="7"/>
                                        </p:tgtEl>
                                        <p:attrNameLst>
                                          <p:attrName>style.visibility</p:attrName>
                                        </p:attrNameLst>
                                      </p:cBhvr>
                                      <p:to>
                                        <p:strVal val="visible"/>
                                      </p:to>
                                    </p:set>
                                  </p:childTnLst>
                                </p:cTn>
                              </p:par>
                              <p:par>
                                <p:cTn id="30" presetID="6" presetClass="emph" presetSubtype="0" accel="100000" autoRev="1" fill="hold" grpId="1" nodeType="withEffect">
                                  <p:stCondLst>
                                    <p:cond delay="500"/>
                                  </p:stCondLst>
                                  <p:childTnLst>
                                    <p:animScale>
                                      <p:cBhvr>
                                        <p:cTn id="31" dur="500" fill="hold"/>
                                        <p:tgtEl>
                                          <p:spTgt spid="7"/>
                                        </p:tgtEl>
                                      </p:cBhvr>
                                      <p:by x="0" y="0"/>
                                    </p:animScale>
                                  </p:childTnLst>
                                </p:cTn>
                              </p:par>
                              <p:par>
                                <p:cTn id="32" presetID="10" presetClass="entr" presetSubtype="0" fill="hold" nodeType="withEffect">
                                  <p:stCondLst>
                                    <p:cond delay="10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 presetClass="entr" presetSubtype="0" fill="hold" grpId="0" nodeType="withEffect">
                                  <p:stCondLst>
                                    <p:cond delay="1500"/>
                                  </p:stCondLst>
                                  <p:childTnLst>
                                    <p:set>
                                      <p:cBhvr>
                                        <p:cTn id="36" dur="1" fill="hold">
                                          <p:stCondLst>
                                            <p:cond delay="499"/>
                                          </p:stCondLst>
                                        </p:cTn>
                                        <p:tgtEl>
                                          <p:spTgt spid="52"/>
                                        </p:tgtEl>
                                        <p:attrNameLst>
                                          <p:attrName>style.visibility</p:attrName>
                                        </p:attrNameLst>
                                      </p:cBhvr>
                                      <p:to>
                                        <p:strVal val="visible"/>
                                      </p:to>
                                    </p:set>
                                  </p:childTnLst>
                                </p:cTn>
                              </p:par>
                              <p:par>
                                <p:cTn id="37" presetID="6" presetClass="emph" presetSubtype="0" accel="100000" autoRev="1" fill="hold" grpId="1" nodeType="withEffect">
                                  <p:stCondLst>
                                    <p:cond delay="1500"/>
                                  </p:stCondLst>
                                  <p:childTnLst>
                                    <p:animScale>
                                      <p:cBhvr>
                                        <p:cTn id="38" dur="500" fill="hold"/>
                                        <p:tgtEl>
                                          <p:spTgt spid="52"/>
                                        </p:tgtEl>
                                      </p:cBhvr>
                                      <p:by x="0" y="0"/>
                                    </p:animScale>
                                  </p:childTnLst>
                                </p:cTn>
                              </p:par>
                              <p:par>
                                <p:cTn id="39" presetID="1" presetClass="entr" presetSubtype="0" fill="hold" grpId="0" nodeType="withEffect">
                                  <p:stCondLst>
                                    <p:cond delay="2000"/>
                                  </p:stCondLst>
                                  <p:childTnLst>
                                    <p:set>
                                      <p:cBhvr>
                                        <p:cTn id="40" dur="1" fill="hold">
                                          <p:stCondLst>
                                            <p:cond delay="499"/>
                                          </p:stCondLst>
                                        </p:cTn>
                                        <p:tgtEl>
                                          <p:spTgt spid="64"/>
                                        </p:tgtEl>
                                        <p:attrNameLst>
                                          <p:attrName>style.visibility</p:attrName>
                                        </p:attrNameLst>
                                      </p:cBhvr>
                                      <p:to>
                                        <p:strVal val="visible"/>
                                      </p:to>
                                    </p:set>
                                  </p:childTnLst>
                                </p:cTn>
                              </p:par>
                              <p:par>
                                <p:cTn id="41" presetID="6" presetClass="emph" presetSubtype="0" accel="100000" autoRev="1" fill="hold" grpId="1" nodeType="withEffect">
                                  <p:stCondLst>
                                    <p:cond delay="2000"/>
                                  </p:stCondLst>
                                  <p:childTnLst>
                                    <p:animScale>
                                      <p:cBhvr>
                                        <p:cTn id="42" dur="500" fill="hold"/>
                                        <p:tgtEl>
                                          <p:spTgt spid="64"/>
                                        </p:tgtEl>
                                      </p:cBhvr>
                                      <p:by x="0" y="0"/>
                                    </p:animScale>
                                  </p:childTnLst>
                                </p:cTn>
                              </p:par>
                              <p:par>
                                <p:cTn id="43" presetID="10" presetClass="entr" presetSubtype="0" fill="hold" nodeType="withEffect">
                                  <p:stCondLst>
                                    <p:cond delay="250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42" presetClass="path" presetSubtype="0" accel="50000" decel="50000" fill="hold" grpId="4" nodeType="withEffect">
                                  <p:stCondLst>
                                    <p:cond delay="3000"/>
                                  </p:stCondLst>
                                  <p:childTnLst>
                                    <p:animMotion origin="layout" path="M 1.52157E-6 -2.11076E-6 L 0.06918 0.26736 " pathEditMode="relative" rAng="0" ptsTypes="AA">
                                      <p:cBhvr>
                                        <p:cTn id="47" dur="500" fill="hold"/>
                                        <p:tgtEl>
                                          <p:spTgt spid="64"/>
                                        </p:tgtEl>
                                        <p:attrNameLst>
                                          <p:attrName>ppt_x</p:attrName>
                                          <p:attrName>ppt_y</p:attrName>
                                        </p:attrNameLst>
                                      </p:cBhvr>
                                      <p:rCtr x="3459" y="13368"/>
                                    </p:animMotion>
                                  </p:childTnLst>
                                </p:cTn>
                              </p:par>
                              <p:par>
                                <p:cTn id="48" presetID="1" presetClass="entr" presetSubtype="0" fill="hold" grpId="0" nodeType="withEffect">
                                  <p:stCondLst>
                                    <p:cond delay="3500"/>
                                  </p:stCondLst>
                                  <p:childTnLst>
                                    <p:set>
                                      <p:cBhvr>
                                        <p:cTn id="49" dur="1" fill="hold">
                                          <p:stCondLst>
                                            <p:cond delay="499"/>
                                          </p:stCondLst>
                                        </p:cTn>
                                        <p:tgtEl>
                                          <p:spTgt spid="75"/>
                                        </p:tgtEl>
                                        <p:attrNameLst>
                                          <p:attrName>style.visibility</p:attrName>
                                        </p:attrNameLst>
                                      </p:cBhvr>
                                      <p:to>
                                        <p:strVal val="visible"/>
                                      </p:to>
                                    </p:set>
                                  </p:childTnLst>
                                </p:cTn>
                              </p:par>
                              <p:par>
                                <p:cTn id="50" presetID="6" presetClass="emph" presetSubtype="0" accel="100000" autoRev="1" fill="hold" grpId="1" nodeType="withEffect">
                                  <p:stCondLst>
                                    <p:cond delay="3500"/>
                                  </p:stCondLst>
                                  <p:childTnLst>
                                    <p:animScale>
                                      <p:cBhvr>
                                        <p:cTn id="51" dur="500" fill="hold"/>
                                        <p:tgtEl>
                                          <p:spTgt spid="75"/>
                                        </p:tgtEl>
                                      </p:cBhvr>
                                      <p:by x="0" y="0"/>
                                    </p:animScale>
                                  </p:childTnLst>
                                </p:cTn>
                              </p:par>
                              <p:par>
                                <p:cTn id="52" presetID="6" presetClass="emph" presetSubtype="0" accel="100000" fill="hold" grpId="2" nodeType="withEffect">
                                  <p:stCondLst>
                                    <p:cond delay="4000"/>
                                  </p:stCondLst>
                                  <p:childTnLst>
                                    <p:animScale>
                                      <p:cBhvr>
                                        <p:cTn id="53" dur="500" fill="hold"/>
                                        <p:tgtEl>
                                          <p:spTgt spid="64"/>
                                        </p:tgtEl>
                                      </p:cBhvr>
                                      <p:by x="0" y="0"/>
                                    </p:animScale>
                                  </p:childTnLst>
                                </p:cTn>
                              </p:par>
                              <p:par>
                                <p:cTn id="54" presetID="1" presetClass="exit" presetSubtype="0" fill="hold" grpId="3" nodeType="withEffect">
                                  <p:stCondLst>
                                    <p:cond delay="4100"/>
                                  </p:stCondLst>
                                  <p:childTnLst>
                                    <p:set>
                                      <p:cBhvr>
                                        <p:cTn id="55" dur="1" fill="hold">
                                          <p:stCondLst>
                                            <p:cond delay="499"/>
                                          </p:stCondLst>
                                        </p:cTn>
                                        <p:tgtEl>
                                          <p:spTgt spid="64"/>
                                        </p:tgtEl>
                                        <p:attrNameLst>
                                          <p:attrName>style.visibility</p:attrName>
                                        </p:attrNameLst>
                                      </p:cBhvr>
                                      <p:to>
                                        <p:strVal val="hidden"/>
                                      </p:to>
                                    </p:set>
                                  </p:childTnLst>
                                </p:cTn>
                              </p:par>
                              <p:par>
                                <p:cTn id="56" presetID="1" presetClass="entr" presetSubtype="0" fill="hold" grpId="0" nodeType="withEffect">
                                  <p:stCondLst>
                                    <p:cond delay="4600"/>
                                  </p:stCondLst>
                                  <p:childTnLst>
                                    <p:set>
                                      <p:cBhvr>
                                        <p:cTn id="57" dur="1" fill="hold">
                                          <p:stCondLst>
                                            <p:cond delay="499"/>
                                          </p:stCondLst>
                                        </p:cTn>
                                        <p:tgtEl>
                                          <p:spTgt spid="53"/>
                                        </p:tgtEl>
                                        <p:attrNameLst>
                                          <p:attrName>style.visibility</p:attrName>
                                        </p:attrNameLst>
                                      </p:cBhvr>
                                      <p:to>
                                        <p:strVal val="visible"/>
                                      </p:to>
                                    </p:set>
                                  </p:childTnLst>
                                </p:cTn>
                              </p:par>
                              <p:par>
                                <p:cTn id="58" presetID="6" presetClass="emph" presetSubtype="0" accel="100000" autoRev="1" fill="hold" grpId="1" nodeType="withEffect">
                                  <p:stCondLst>
                                    <p:cond delay="4600"/>
                                  </p:stCondLst>
                                  <p:childTnLst>
                                    <p:animScale>
                                      <p:cBhvr>
                                        <p:cTn id="59" dur="500" fill="hold"/>
                                        <p:tgtEl>
                                          <p:spTgt spid="53"/>
                                        </p:tgtEl>
                                      </p:cBhvr>
                                      <p:by x="0" y="0"/>
                                    </p:animScale>
                                  </p:childTnLst>
                                </p:cTn>
                              </p:par>
                              <p:par>
                                <p:cTn id="60" presetID="1" presetClass="entr" presetSubtype="0" fill="hold" grpId="0" nodeType="withEffect">
                                  <p:stCondLst>
                                    <p:cond delay="5600"/>
                                  </p:stCondLst>
                                  <p:childTnLst>
                                    <p:set>
                                      <p:cBhvr>
                                        <p:cTn id="61" dur="1" fill="hold">
                                          <p:stCondLst>
                                            <p:cond delay="499"/>
                                          </p:stCondLst>
                                        </p:cTn>
                                        <p:tgtEl>
                                          <p:spTgt spid="55"/>
                                        </p:tgtEl>
                                        <p:attrNameLst>
                                          <p:attrName>style.visibility</p:attrName>
                                        </p:attrNameLst>
                                      </p:cBhvr>
                                      <p:to>
                                        <p:strVal val="visible"/>
                                      </p:to>
                                    </p:set>
                                  </p:childTnLst>
                                </p:cTn>
                              </p:par>
                              <p:par>
                                <p:cTn id="62" presetID="6" presetClass="emph" presetSubtype="0" accel="100000" autoRev="1" fill="hold" grpId="1" nodeType="withEffect">
                                  <p:stCondLst>
                                    <p:cond delay="5600"/>
                                  </p:stCondLst>
                                  <p:childTnLst>
                                    <p:animScale>
                                      <p:cBhvr>
                                        <p:cTn id="63" dur="500" fill="hold"/>
                                        <p:tgtEl>
                                          <p:spTgt spid="55"/>
                                        </p:tgtEl>
                                      </p:cBhvr>
                                      <p:by x="0" y="0"/>
                                    </p:animScale>
                                  </p:childTnLst>
                                </p:cTn>
                              </p:par>
                              <p:par>
                                <p:cTn id="64" presetID="1" presetClass="entr" presetSubtype="0" fill="hold" grpId="0" nodeType="withEffect">
                                  <p:stCondLst>
                                    <p:cond delay="6600"/>
                                  </p:stCondLst>
                                  <p:childTnLst>
                                    <p:set>
                                      <p:cBhvr>
                                        <p:cTn id="65" dur="1" fill="hold">
                                          <p:stCondLst>
                                            <p:cond delay="499"/>
                                          </p:stCondLst>
                                        </p:cTn>
                                        <p:tgtEl>
                                          <p:spTgt spid="74"/>
                                        </p:tgtEl>
                                        <p:attrNameLst>
                                          <p:attrName>style.visibility</p:attrName>
                                        </p:attrNameLst>
                                      </p:cBhvr>
                                      <p:to>
                                        <p:strVal val="visible"/>
                                      </p:to>
                                    </p:set>
                                  </p:childTnLst>
                                </p:cTn>
                              </p:par>
                              <p:par>
                                <p:cTn id="66" presetID="6" presetClass="emph" presetSubtype="0" accel="100000" autoRev="1" fill="hold" grpId="1" nodeType="withEffect">
                                  <p:stCondLst>
                                    <p:cond delay="6600"/>
                                  </p:stCondLst>
                                  <p:childTnLst>
                                    <p:animScale>
                                      <p:cBhvr>
                                        <p:cTn id="67" dur="500" fill="hold"/>
                                        <p:tgtEl>
                                          <p:spTgt spid="74"/>
                                        </p:tgtEl>
                                      </p:cBhvr>
                                      <p:by x="0" y="0"/>
                                    </p:animScale>
                                  </p:childTnLst>
                                </p:cTn>
                              </p:par>
                              <p:par>
                                <p:cTn id="68" presetID="1" presetClass="entr" presetSubtype="0" fill="hold" grpId="0" nodeType="withEffect">
                                  <p:stCondLst>
                                    <p:cond delay="7700"/>
                                  </p:stCondLst>
                                  <p:childTnLst>
                                    <p:set>
                                      <p:cBhvr>
                                        <p:cTn id="69" dur="1" fill="hold">
                                          <p:stCondLst>
                                            <p:cond delay="499"/>
                                          </p:stCondLst>
                                        </p:cTn>
                                        <p:tgtEl>
                                          <p:spTgt spid="77"/>
                                        </p:tgtEl>
                                        <p:attrNameLst>
                                          <p:attrName>style.visibility</p:attrName>
                                        </p:attrNameLst>
                                      </p:cBhvr>
                                      <p:to>
                                        <p:strVal val="visible"/>
                                      </p:to>
                                    </p:set>
                                  </p:childTnLst>
                                </p:cTn>
                              </p:par>
                              <p:par>
                                <p:cTn id="70" presetID="6" presetClass="emph" presetSubtype="0" accel="100000" autoRev="1" fill="hold" grpId="1" nodeType="withEffect">
                                  <p:stCondLst>
                                    <p:cond delay="7700"/>
                                  </p:stCondLst>
                                  <p:childTnLst>
                                    <p:animScale>
                                      <p:cBhvr>
                                        <p:cTn id="71" dur="500" fill="hold"/>
                                        <p:tgtEl>
                                          <p:spTgt spid="77"/>
                                        </p:tgtEl>
                                      </p:cBhvr>
                                      <p:by x="0" y="0"/>
                                    </p:animScale>
                                  </p:childTnLst>
                                </p:cTn>
                              </p:par>
                            </p:childTnLst>
                          </p:cTn>
                        </p:par>
                        <p:par>
                          <p:cTn id="72" fill="hold">
                            <p:stCondLst>
                              <p:cond delay="11200"/>
                            </p:stCondLst>
                            <p:childTnLst>
                              <p:par>
                                <p:cTn id="73" presetID="42" presetClass="path" presetSubtype="0" accel="50000" decel="50000" fill="hold" grpId="2" nodeType="afterEffect">
                                  <p:stCondLst>
                                    <p:cond delay="0"/>
                                  </p:stCondLst>
                                  <p:childTnLst>
                                    <p:animMotion origin="layout" path="M -2.12152E-6 4.335E-6 L 0.25555 -0.05266 " pathEditMode="relative" rAng="0" ptsTypes="AA">
                                      <p:cBhvr>
                                        <p:cTn id="74" dur="1000" fill="hold"/>
                                        <p:tgtEl>
                                          <p:spTgt spid="77"/>
                                        </p:tgtEl>
                                        <p:attrNameLst>
                                          <p:attrName>ppt_x</p:attrName>
                                          <p:attrName>ppt_y</p:attrName>
                                        </p:attrNameLst>
                                      </p:cBhvr>
                                      <p:rCtr x="12778" y="-2633"/>
                                    </p:animMotion>
                                  </p:childTnLst>
                                </p:cTn>
                              </p:par>
                              <p:par>
                                <p:cTn id="75" presetID="10" presetClass="entr" presetSubtype="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52" grpId="0" animBg="1"/>
      <p:bldP spid="52" grpId="1" animBg="1"/>
      <p:bldP spid="53" grpId="0" animBg="1"/>
      <p:bldP spid="53" grpId="1" animBg="1"/>
      <p:bldP spid="55" grpId="0" animBg="1"/>
      <p:bldP spid="55" grpId="1" animBg="1"/>
      <p:bldP spid="73" grpId="0" animBg="1"/>
      <p:bldP spid="73" grpId="1" animBg="1"/>
      <p:bldP spid="74" grpId="0" animBg="1"/>
      <p:bldP spid="74" grpId="1" animBg="1"/>
      <p:bldP spid="75" grpId="0" animBg="1"/>
      <p:bldP spid="75" grpId="1" animBg="1"/>
      <p:bldP spid="2" grpId="0" animBg="1"/>
      <p:bldP spid="2" grpId="1" animBg="1"/>
      <p:bldP spid="2" grpId="2" animBg="1"/>
      <p:bldP spid="2" grpId="3" animBg="1"/>
      <p:bldP spid="2" grpId="4" animBg="1"/>
      <p:bldP spid="64" grpId="0" animBg="1"/>
      <p:bldP spid="64" grpId="1" animBg="1"/>
      <p:bldP spid="64" grpId="2" animBg="1"/>
      <p:bldP spid="64" grpId="3" animBg="1"/>
      <p:bldP spid="64" grpId="4" animBg="1"/>
      <p:bldP spid="9" grpId="0" animBg="1"/>
      <p:bldP spid="13" grpId="0" animBg="1"/>
      <p:bldP spid="77" grpId="0" animBg="1"/>
      <p:bldP spid="77" grpId="1" animBg="1"/>
      <p:bldP spid="77" grpId="2"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S Mac Refresh - PowerPoint templates.pptx" id="{85EAFF36-D5FE-4378-BA6D-C78F6A16E5F5}" vid="{537D6794-45E4-4641-9E92-9AD8BC4A92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1113</Words>
  <Application>Microsoft Office PowerPoint</Application>
  <PresentationFormat>Widescreen</PresentationFormat>
  <Paragraphs>147</Paragraphs>
  <Slides>12</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Calibri</vt:lpstr>
      <vt:lpstr>Calibri Light</vt:lpstr>
      <vt:lpstr>Consolas</vt:lpstr>
      <vt:lpstr>Roboto Light</vt:lpstr>
      <vt:lpstr>Segoe Pro</vt:lpstr>
      <vt:lpstr>Segoe UI</vt:lpstr>
      <vt:lpstr>Segoe UI Light</vt:lpstr>
      <vt:lpstr>Segoe UI Semibold</vt:lpstr>
      <vt:lpstr>Segoe UI Semilight</vt:lpstr>
      <vt:lpstr>Wingdings</vt:lpstr>
      <vt:lpstr>Office Theme</vt:lpstr>
      <vt:lpstr>Serverless apps with .NET Core and macOS</vt:lpstr>
      <vt:lpstr>What is serverless?</vt:lpstr>
      <vt:lpstr>Azure Functions</vt:lpstr>
      <vt:lpstr>PowerPoint Presentation</vt:lpstr>
      <vt:lpstr>PowerPoint Presentation</vt:lpstr>
      <vt:lpstr>PowerPoint Presentation</vt:lpstr>
      <vt:lpstr>Serverless on macOS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2020-03-07T00:36:23Z</dcterms:created>
  <dcterms:modified xsi:type="dcterms:W3CDTF">2020-03-07T00:36:36Z</dcterms:modified>
</cp:coreProperties>
</file>