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7.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31"/>
  </p:notesMasterIdLst>
  <p:handoutMasterIdLst>
    <p:handoutMasterId r:id="rId32"/>
  </p:handoutMasterIdLst>
  <p:sldIdLst>
    <p:sldId id="1191" r:id="rId2"/>
    <p:sldId id="1217" r:id="rId3"/>
    <p:sldId id="1212" r:id="rId4"/>
    <p:sldId id="1209" r:id="rId5"/>
    <p:sldId id="1251" r:id="rId6"/>
    <p:sldId id="1248" r:id="rId7"/>
    <p:sldId id="1259" r:id="rId8"/>
    <p:sldId id="1254" r:id="rId9"/>
    <p:sldId id="1258" r:id="rId10"/>
    <p:sldId id="1262" r:id="rId11"/>
    <p:sldId id="1261" r:id="rId12"/>
    <p:sldId id="1225" r:id="rId13"/>
    <p:sldId id="1226" r:id="rId14"/>
    <p:sldId id="1237" r:id="rId15"/>
    <p:sldId id="1271" r:id="rId16"/>
    <p:sldId id="1270" r:id="rId17"/>
    <p:sldId id="1267" r:id="rId18"/>
    <p:sldId id="1214" r:id="rId19"/>
    <p:sldId id="1266" r:id="rId20"/>
    <p:sldId id="1264" r:id="rId21"/>
    <p:sldId id="1268" r:id="rId22"/>
    <p:sldId id="1269" r:id="rId23"/>
    <p:sldId id="1205" r:id="rId24"/>
    <p:sldId id="1206" r:id="rId25"/>
    <p:sldId id="424" r:id="rId26"/>
    <p:sldId id="416" r:id="rId27"/>
    <p:sldId id="1207" r:id="rId28"/>
    <p:sldId id="1272" r:id="rId29"/>
    <p:sldId id="1273" r:id="rId30"/>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Introduction &amp; schemes" id="{6D15CE33-1E84-4D79-B2FB-DEA5E15BF54C}">
          <p14:sldIdLst>
            <p14:sldId id="1191"/>
            <p14:sldId id="1217"/>
            <p14:sldId id="1212"/>
            <p14:sldId id="1209"/>
          </p14:sldIdLst>
        </p14:section>
        <p14:section name="1- Encodings &amp; encryption" id="{80100D79-AD43-4626-9E57-B59E49F0D4F8}">
          <p14:sldIdLst>
            <p14:sldId id="1251"/>
            <p14:sldId id="1248"/>
            <p14:sldId id="1259"/>
            <p14:sldId id="1254"/>
          </p14:sldIdLst>
        </p14:section>
        <p14:section name="2- Native operations" id="{07FDD290-EA99-4551-A577-396640EA1B3F}">
          <p14:sldIdLst>
            <p14:sldId id="1258"/>
            <p14:sldId id="1262"/>
            <p14:sldId id="1261"/>
            <p14:sldId id="1225"/>
            <p14:sldId id="1226"/>
            <p14:sldId id="1237"/>
            <p14:sldId id="1271"/>
            <p14:sldId id="1270"/>
          </p14:sldIdLst>
        </p14:section>
        <p14:section name="3- Basic examples" id="{65A6171B-1012-453B-91C2-10EDD7BCB789}">
          <p14:sldIdLst>
            <p14:sldId id="1267"/>
            <p14:sldId id="1214"/>
          </p14:sldIdLst>
        </p14:section>
        <p14:section name="4- Approximations &amp; Circuit optimization" id="{15351BFC-C89B-4A81-B8DF-9C75443B2C6B}">
          <p14:sldIdLst>
            <p14:sldId id="1266"/>
            <p14:sldId id="1264"/>
            <p14:sldId id="1268"/>
          </p14:sldIdLst>
        </p14:section>
        <p14:section name="5- A concrete business case application" id="{4709D710-80B2-4BC3-92A3-631BD3A6D349}">
          <p14:sldIdLst>
            <p14:sldId id="1269"/>
          </p14:sldIdLst>
        </p14:section>
        <p14:section name="Hands-on lab" id="{5811A2F6-ED94-498B-8B08-702C94C0F9C2}">
          <p14:sldIdLst>
            <p14:sldId id="1205"/>
            <p14:sldId id="1206"/>
          </p14:sldIdLst>
        </p14:section>
        <p14:section name="As a conclusion" id="{574C12B4-BBA4-4AF9-A16B-62914886696B}">
          <p14:sldIdLst>
            <p14:sldId id="424"/>
            <p14:sldId id="416"/>
            <p14:sldId id="1207"/>
            <p14:sldId id="1272"/>
            <p14:sldId id="1273"/>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userDrawn="1">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1"/>
    <a:srgbClr val="0070C0"/>
    <a:srgbClr val="A9774D"/>
    <a:srgbClr val="000000"/>
    <a:srgbClr val="0072C6"/>
    <a:srgbClr val="3BABFF"/>
    <a:srgbClr val="EFC69B"/>
    <a:srgbClr val="F2F2F2"/>
    <a:srgbClr val="E1F2FF"/>
    <a:srgbClr val="F8E4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0D5D0B-F3A5-410B-A92F-A849BEE1DE35}" v="19" dt="2020-06-10T10:17:40.8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99" autoAdjust="0"/>
    <p:restoredTop sz="87146" autoAdjust="0"/>
  </p:normalViewPr>
  <p:slideViewPr>
    <p:cSldViewPr snapToGrid="0">
      <p:cViewPr varScale="1">
        <p:scale>
          <a:sx n="110" d="100"/>
          <a:sy n="110" d="100"/>
        </p:scale>
        <p:origin x="72" y="315"/>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 d="1"/>
        <a:sy n="1" d="1"/>
      </p:scale>
      <p:origin x="0" y="0"/>
    </p:cViewPr>
  </p:notesTextViewPr>
  <p:notesViewPr>
    <p:cSldViewPr snapToGrid="0">
      <p:cViewPr>
        <p:scale>
          <a:sx n="1" d="2"/>
          <a:sy n="1" d="2"/>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p:cNvSpPr>
            <a:spLocks noGrp="1"/>
          </p:cNvSpPr>
          <p:nvPr>
            <p:ph type="sldNum" sz="quarter" idx="3"/>
          </p:nvPr>
        </p:nvSpPr>
        <p:spPr>
          <a:xfrm>
            <a:off x="5922814" y="8842030"/>
            <a:ext cx="1098660" cy="465455"/>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4:10:19.722"/>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0,'7471'0,"-7461"0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24:52.874"/>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1,'11899'0,"-11813"0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55:11.607"/>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1,'6510'0,"-6475"0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55:11.608"/>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1,'5545'0,"-5505"0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7:19:05.603"/>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1,'6510'0,"-6475"0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24:50.691"/>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1,'3282'0,"-3265"0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33:44.146"/>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1,'3273'0,"-3249"0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34:02.151"/>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1,'3273'0,"-3249"0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41:27.544"/>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1,'3282'0,"-3265"0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41:41.856"/>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1,'3282'0,"-3265"0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7:01:27.866"/>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1,'4285'0,"-4262"0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4:11:19.206"/>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0,'4217'0,"-4211"0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7:02:37.190"/>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1,'8475'0,"-8414"0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4:11:38.825"/>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0,'7935'0,"-7925"0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4:12:03.446"/>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0,'7935'0,"-7925"0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7:45:50.799"/>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0,'2339'0,"-2336"0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5:43:41.018"/>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1,'4441'0,"-4417"0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5:44:21.364"/>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1,'5136'0,"-5099"0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24:42.217"/>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1,'4896'0,"-4869"0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24:42.218"/>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1,'4896'0,"-4869"0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9575" y="698500"/>
            <a:ext cx="6203950" cy="3489325"/>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1" y="8842030"/>
            <a:ext cx="969903" cy="46545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This presentation is shared under the license "Attribution 4.0 International (CC BY 4.0)". To see a copy of this license, visit https://creativecommons.org/licenses/by/4.0/legalcode or write to Creative Commons, PO Box 1866, Mountain View, CA 94042 USA</a:t>
            </a:r>
          </a:p>
          <a:p>
            <a:pPr lvl="0" defTabSz="914099" eaLnBrk="0" hangingPunct="0">
              <a:defRPr/>
            </a:pPr>
            <a:endPar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rPr>
              <a:t>Microsoft</a:t>
            </a: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Windows, Microsoft Azure and/or other Microsoft products and services referenced in the documentation may be either trademarks or registered trademarks of Microsoft in the United States and/or other countries. The licenses for this project do not grant you rights to use any Microsoft names, logos, or trademarks. Microsoft's general trademark guidelines can be found at http://go.microsoft.com/fwlink/?LinkID=254653.</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Privacy information can be found at https://privacy.microsoft.com/en-us/</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reserve all other rights, whether under their respective copyrights, patents, or trademarks, whether by implication, estoppel or otherwise.</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MAKE NO WARRANTIES, EXPRESS, IMPLIED OR STATUTORY, AS TO THE INFORMATION IN THIS PRESENTATION.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730595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035221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solidFill>
                  <a:srgbClr val="6A737D"/>
                </a:solidFill>
                <a:effectLst/>
                <a:latin typeface="SFMono-Regular"/>
              </a:rPr>
              <a:t>`Relinearization' is an operation that reduces the size of a ciphertext after multiplication back to the initial size, 2. Thus, </a:t>
            </a:r>
            <a:r>
              <a:rPr lang="en-US" dirty="0" err="1">
                <a:solidFill>
                  <a:srgbClr val="6A737D"/>
                </a:solidFill>
                <a:effectLst/>
                <a:latin typeface="SFMono-Regular"/>
              </a:rPr>
              <a:t>relinearizing</a:t>
            </a:r>
            <a:r>
              <a:rPr lang="en-US" dirty="0">
                <a:solidFill>
                  <a:srgbClr val="6A737D"/>
                </a:solidFill>
                <a:effectLst/>
                <a:latin typeface="SFMono-Regular"/>
              </a:rPr>
              <a:t> one or both input ciphertexts before the next multiplication can have a huge positive impact on both noise growth and performance, even though relinearization has a significant computational cost itself. It is only possible to </a:t>
            </a:r>
            <a:r>
              <a:rPr lang="en-US" dirty="0" err="1">
                <a:solidFill>
                  <a:srgbClr val="6A737D"/>
                </a:solidFill>
                <a:effectLst/>
                <a:latin typeface="SFMono-Regular"/>
              </a:rPr>
              <a:t>relinearize</a:t>
            </a:r>
            <a:r>
              <a:rPr lang="en-US" dirty="0">
                <a:solidFill>
                  <a:srgbClr val="6A737D"/>
                </a:solidFill>
                <a:effectLst/>
                <a:latin typeface="SFMono-Regular"/>
              </a:rPr>
              <a:t> size 3 ciphertexts down to size 2, so often the user would want to </a:t>
            </a:r>
            <a:r>
              <a:rPr lang="en-US" dirty="0" err="1">
                <a:solidFill>
                  <a:srgbClr val="6A737D"/>
                </a:solidFill>
                <a:effectLst/>
                <a:latin typeface="SFMono-Regular"/>
              </a:rPr>
              <a:t>relinearize</a:t>
            </a:r>
            <a:r>
              <a:rPr lang="en-US" dirty="0">
                <a:solidFill>
                  <a:srgbClr val="6A737D"/>
                </a:solidFill>
                <a:effectLst/>
                <a:latin typeface="SFMono-Regular"/>
              </a:rPr>
              <a:t> after each multiplication to keep the ciphertext sizes at 2.</a:t>
            </a:r>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17245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solidFill>
                  <a:srgbClr val="6A737D"/>
                </a:solidFill>
                <a:effectLst/>
                <a:latin typeface="SFMono-Regular"/>
              </a:rPr>
              <a:t>When a </a:t>
            </a:r>
            <a:r>
              <a:rPr lang="en-US" dirty="0" err="1">
                <a:solidFill>
                  <a:srgbClr val="6A737D"/>
                </a:solidFill>
                <a:effectLst/>
                <a:latin typeface="SFMono-Regular"/>
              </a:rPr>
              <a:t>SEALContext</a:t>
            </a:r>
            <a:r>
              <a:rPr lang="en-US" dirty="0">
                <a:solidFill>
                  <a:srgbClr val="6A737D"/>
                </a:solidFill>
                <a:effectLst/>
                <a:latin typeface="SFMono-Regular"/>
              </a:rPr>
              <a:t> is created from a given </a:t>
            </a:r>
            <a:r>
              <a:rPr lang="en-US" dirty="0" err="1">
                <a:solidFill>
                  <a:srgbClr val="6A737D"/>
                </a:solidFill>
                <a:effectLst/>
                <a:latin typeface="SFMono-Regular"/>
              </a:rPr>
              <a:t>EncryptionParameters</a:t>
            </a:r>
            <a:r>
              <a:rPr lang="en-US" dirty="0">
                <a:solidFill>
                  <a:srgbClr val="6A737D"/>
                </a:solidFill>
                <a:effectLst/>
                <a:latin typeface="SFMono-Regular"/>
              </a:rPr>
              <a:t> instance, Microsoft SEAL automatically creates a so-called `modulus switching chain', which is a chain of other encryption parameters derived from the original set. The parameters in the modulus switching chain are the same as the original parameters with the exception that size of the coefficient modulus is decreasing going down the chain. More precisely, each parameter set in the chain attempts to remove the last coefficient modulus prime from the previous set; this continues until the parameter set is no longer valid (e.g., </a:t>
            </a:r>
            <a:r>
              <a:rPr lang="en-US" dirty="0" err="1">
                <a:solidFill>
                  <a:srgbClr val="6A737D"/>
                </a:solidFill>
                <a:effectLst/>
                <a:latin typeface="SFMono-Regular"/>
              </a:rPr>
              <a:t>plain_modulus</a:t>
            </a:r>
            <a:r>
              <a:rPr lang="en-US" dirty="0">
                <a:solidFill>
                  <a:srgbClr val="6A737D"/>
                </a:solidFill>
                <a:effectLst/>
                <a:latin typeface="SFMono-Regular"/>
              </a:rPr>
              <a:t> is larger than the remaining </a:t>
            </a:r>
            <a:r>
              <a:rPr lang="en-US" dirty="0" err="1">
                <a:solidFill>
                  <a:srgbClr val="6A737D"/>
                </a:solidFill>
                <a:effectLst/>
                <a:latin typeface="SFMono-Regular"/>
              </a:rPr>
              <a:t>coeff_modulus</a:t>
            </a:r>
            <a:r>
              <a:rPr lang="en-US" dirty="0">
                <a:solidFill>
                  <a:srgbClr val="6A737D"/>
                </a:solidFill>
                <a:effectLst/>
                <a:latin typeface="SFMono-Regular"/>
              </a:rPr>
              <a:t>).</a:t>
            </a:r>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65451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783744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solidFill>
                  <a:srgbClr val="6A737D"/>
                </a:solidFill>
                <a:effectLst/>
                <a:latin typeface="SFMono-Regular"/>
              </a:rPr>
              <a:t>Rescaling is a kind of modulus switch operation (recall `3_levels.cpp'). As modulus switching, it removes the last of the primes from </a:t>
            </a:r>
            <a:r>
              <a:rPr lang="en-US" dirty="0" err="1">
                <a:solidFill>
                  <a:srgbClr val="6A737D"/>
                </a:solidFill>
                <a:effectLst/>
                <a:latin typeface="SFMono-Regular"/>
              </a:rPr>
              <a:t>coeff_modulus</a:t>
            </a:r>
            <a:r>
              <a:rPr lang="en-US" dirty="0">
                <a:solidFill>
                  <a:srgbClr val="6A737D"/>
                </a:solidFill>
                <a:effectLst/>
                <a:latin typeface="SFMono-Regular"/>
              </a:rPr>
              <a:t>, but as a side-effect it scales down the ciphertext by the removed prime. Usually we want to have perfect control over how the scales are changed, which is why for the CKKS scheme it is more common to use carefully selected primes for the </a:t>
            </a:r>
            <a:r>
              <a:rPr lang="en-US" dirty="0" err="1">
                <a:solidFill>
                  <a:srgbClr val="6A737D"/>
                </a:solidFill>
                <a:effectLst/>
                <a:latin typeface="SFMono-Regular"/>
              </a:rPr>
              <a:t>coeff_modulus</a:t>
            </a:r>
            <a:r>
              <a:rPr lang="en-US" dirty="0">
                <a:solidFill>
                  <a:srgbClr val="6A737D"/>
                </a:solidFill>
                <a:effectLst/>
                <a:latin typeface="SFMono-Regular"/>
              </a:rPr>
              <a:t>. More precisely, suppose that the scale in a CKKS ciphertext is S, and the last prime in the current </a:t>
            </a:r>
            <a:r>
              <a:rPr lang="en-US" dirty="0" err="1">
                <a:solidFill>
                  <a:srgbClr val="6A737D"/>
                </a:solidFill>
                <a:effectLst/>
                <a:latin typeface="SFMono-Regular"/>
              </a:rPr>
              <a:t>coeff_modulus</a:t>
            </a:r>
            <a:r>
              <a:rPr lang="en-US" dirty="0">
                <a:solidFill>
                  <a:srgbClr val="6A737D"/>
                </a:solidFill>
                <a:effectLst/>
                <a:latin typeface="SFMono-Regular"/>
              </a:rPr>
              <a:t> (for the ciphertext) is P. Rescaling to the next level changes the scale to S/P, and removes the prime P from the </a:t>
            </a:r>
            <a:r>
              <a:rPr lang="en-US" dirty="0" err="1">
                <a:solidFill>
                  <a:srgbClr val="6A737D"/>
                </a:solidFill>
                <a:effectLst/>
                <a:latin typeface="SFMono-Regular"/>
              </a:rPr>
              <a:t>coeff_modulus</a:t>
            </a:r>
            <a:r>
              <a:rPr lang="en-US" dirty="0">
                <a:solidFill>
                  <a:srgbClr val="6A737D"/>
                </a:solidFill>
                <a:effectLst/>
                <a:latin typeface="SFMono-Regular"/>
              </a:rPr>
              <a:t>, as usual in modulus switching. The number of primes limits how many </a:t>
            </a:r>
            <a:r>
              <a:rPr lang="en-US" dirty="0" err="1">
                <a:solidFill>
                  <a:srgbClr val="6A737D"/>
                </a:solidFill>
                <a:effectLst/>
                <a:latin typeface="SFMono-Regular"/>
              </a:rPr>
              <a:t>rescalings</a:t>
            </a:r>
            <a:r>
              <a:rPr lang="en-US" dirty="0">
                <a:solidFill>
                  <a:srgbClr val="6A737D"/>
                </a:solidFill>
                <a:effectLst/>
                <a:latin typeface="SFMono-Regular"/>
              </a:rPr>
              <a:t> can be done, and thus limits the multiplicative depth of the computation.</a:t>
            </a:r>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28805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775783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43923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retour.voyageurs@diplomatie.gouv.fr</a:t>
            </a: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770004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475029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2682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260032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Link: </a:t>
            </a:r>
            <a:r>
              <a:rPr lang="fr-FR"/>
              <a:t>https://microsofteur-my.sharepoint.com/:w:/g/personal/philber_microsoft_com/EefcrPRV-8RMrb9wZad6NVEBiPhOV8dPZGSUwZRVz4aDdw?e=lt2buS</a:t>
            </a:r>
            <a:endParaRPr lang="fr-FR" dirty="0"/>
          </a:p>
          <a:p>
            <a:endParaRPr lang="fr-FR" dirty="0"/>
          </a:p>
          <a:p>
            <a:r>
              <a:rPr lang="fr-FR" dirty="0"/>
              <a:t>-</a:t>
            </a:r>
            <a:r>
              <a:rPr lang="fr-FR" dirty="0" err="1"/>
              <a:t>Language</a:t>
            </a:r>
            <a:r>
              <a:rPr lang="fr-FR" dirty="0"/>
              <a:t> </a:t>
            </a:r>
            <a:r>
              <a:rPr lang="fr-FR" dirty="0" err="1"/>
              <a:t>choice</a:t>
            </a:r>
            <a:r>
              <a:rPr lang="fr-FR" dirty="0"/>
              <a:t> (C++/C#/python)</a:t>
            </a:r>
          </a:p>
          <a:p>
            <a:r>
              <a:rPr lang="fr-FR" dirty="0"/>
              <a:t>-Basics and </a:t>
            </a:r>
            <a:r>
              <a:rPr lang="fr-FR" dirty="0" err="1"/>
              <a:t>understanding</a:t>
            </a:r>
            <a:r>
              <a:rPr lang="fr-FR" dirty="0"/>
              <a:t> </a:t>
            </a:r>
            <a:r>
              <a:rPr lang="fr-FR" dirty="0" err="1"/>
              <a:t>operations</a:t>
            </a:r>
            <a:endParaRPr lang="fr-FR" dirty="0"/>
          </a:p>
          <a:p>
            <a:r>
              <a:rPr lang="fr-FR" dirty="0"/>
              <a:t>-Business case </a:t>
            </a:r>
            <a:r>
              <a:rPr lang="fr-FR" dirty="0" err="1"/>
              <a:t>exercises</a:t>
            </a:r>
            <a:r>
              <a:rPr lang="fr-FR" dirty="0"/>
              <a:t>, more </a:t>
            </a:r>
            <a:r>
              <a:rPr lang="fr-FR" dirty="0" err="1"/>
              <a:t>independant</a:t>
            </a:r>
            <a:endParaRPr lang="fr-FR" dirty="0"/>
          </a:p>
          <a:p>
            <a:endParaRPr lang="fr-FR" dirty="0"/>
          </a:p>
          <a:p>
            <a:r>
              <a:rPr lang="fr-FR" dirty="0" err="1"/>
              <a:t>Get</a:t>
            </a:r>
            <a:r>
              <a:rPr lang="fr-FR" dirty="0"/>
              <a:t> how HE </a:t>
            </a:r>
            <a:r>
              <a:rPr lang="fr-FR" dirty="0" err="1"/>
              <a:t>works</a:t>
            </a:r>
            <a:r>
              <a:rPr lang="fr-FR" dirty="0"/>
              <a:t>, the </a:t>
            </a:r>
            <a:r>
              <a:rPr lang="fr-FR" dirty="0" err="1"/>
              <a:t>parameters</a:t>
            </a:r>
            <a:r>
              <a:rPr lang="fr-FR" dirty="0"/>
              <a:t> </a:t>
            </a:r>
            <a:r>
              <a:rPr lang="fr-FR" dirty="0" err="1"/>
              <a:t>ecosystem</a:t>
            </a:r>
            <a:r>
              <a:rPr lang="fr-FR" dirty="0"/>
              <a:t>, </a:t>
            </a:r>
            <a:r>
              <a:rPr lang="fr-FR" dirty="0" err="1"/>
              <a:t>its</a:t>
            </a:r>
            <a:r>
              <a:rPr lang="fr-FR" dirty="0"/>
              <a:t> power and </a:t>
            </a:r>
            <a:r>
              <a:rPr lang="fr-FR" dirty="0" err="1"/>
              <a:t>its</a:t>
            </a:r>
            <a:r>
              <a:rPr lang="fr-FR" dirty="0"/>
              <a:t> </a:t>
            </a:r>
            <a:r>
              <a:rPr lang="fr-FR" dirty="0" err="1"/>
              <a:t>limits</a:t>
            </a:r>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936139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529030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737249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31882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6/10/2020 5:01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6/10/2020 5:01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826826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80469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152865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878459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4456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040432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36235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1 - ANIMATED">
    <p:bg>
      <p:bgRef idx="1001">
        <a:schemeClr val="bg2"/>
      </p:bgRef>
    </p:bg>
    <p:spTree>
      <p:nvGrpSpPr>
        <p:cNvPr id="1" name=""/>
        <p:cNvGrpSpPr/>
        <p:nvPr/>
      </p:nvGrpSpPr>
      <p:grpSpPr>
        <a:xfrm>
          <a:off x="0" y="0"/>
          <a:ext cx="0" cy="0"/>
          <a:chOff x="0" y="0"/>
          <a:chExt cx="0" cy="0"/>
        </a:xfrm>
      </p:grpSpPr>
      <p:sp>
        <p:nvSpPr>
          <p:cNvPr id="31" name="Title 2"/>
          <p:cNvSpPr>
            <a:spLocks noGrp="1"/>
          </p:cNvSpPr>
          <p:nvPr>
            <p:ph type="title"/>
          </p:nvPr>
        </p:nvSpPr>
        <p:spPr bwMode="white">
          <a:xfrm>
            <a:off x="350837" y="2811462"/>
            <a:ext cx="10058399" cy="1143000"/>
          </a:xfrm>
        </p:spPr>
        <p:txBody>
          <a:bodyPr/>
          <a:lstStyle>
            <a:lvl1pPr>
              <a:defRPr sz="4800">
                <a:gradFill>
                  <a:gsLst>
                    <a:gs pos="8850">
                      <a:schemeClr val="tx1"/>
                    </a:gs>
                    <a:gs pos="49000">
                      <a:schemeClr val="tx1"/>
                    </a:gs>
                  </a:gsLst>
                  <a:lin ang="5400000" scaled="0"/>
                </a:gradFill>
              </a:defRPr>
            </a:lvl1pPr>
          </a:lstStyle>
          <a:p>
            <a:r>
              <a:rPr lang="en-US"/>
              <a:t>Click to edit Master title style</a:t>
            </a:r>
          </a:p>
        </p:txBody>
      </p:sp>
      <p:sp>
        <p:nvSpPr>
          <p:cNvPr id="30" name="Text Placeholder 4"/>
          <p:cNvSpPr>
            <a:spLocks noGrp="1"/>
          </p:cNvSpPr>
          <p:nvPr>
            <p:ph type="body" sz="quarter" idx="13" hasCustomPrompt="1"/>
          </p:nvPr>
        </p:nvSpPr>
        <p:spPr bwMode="white">
          <a:xfrm>
            <a:off x="350837" y="4361358"/>
            <a:ext cx="3275112" cy="720080"/>
          </a:xfrm>
          <a:noFill/>
        </p:spPr>
        <p:txBody>
          <a:bodyPr vert="horz" wrap="square" lIns="146304" tIns="91440" rIns="146304" bIns="91440" rtlCol="0" anchor="t">
            <a:noAutofit/>
          </a:bodyPr>
          <a:lstStyle>
            <a:lvl1pPr>
              <a:defRPr lang="en-US" sz="2800" b="0" kern="1200" cap="none" spc="-102" baseline="0" dirty="0">
                <a:ln w="3175">
                  <a:noFill/>
                </a:ln>
                <a:gradFill>
                  <a:gsLst>
                    <a:gs pos="8850">
                      <a:schemeClr val="tx1"/>
                    </a:gs>
                    <a:gs pos="49000">
                      <a:schemeClr val="tx1"/>
                    </a:gs>
                  </a:gsLst>
                  <a:lin ang="5400000" scaled="0"/>
                </a:gradFill>
                <a:effectLst/>
                <a:latin typeface="+mn-lt"/>
                <a:ea typeface="+mn-ea"/>
                <a:cs typeface="Segoe UI" pitchFamily="34" charset="0"/>
              </a:defRPr>
            </a:lvl1pPr>
          </a:lstStyle>
          <a:p>
            <a:pPr marL="0" lvl="0">
              <a:spcBef>
                <a:spcPct val="0"/>
              </a:spcBef>
              <a:buNone/>
            </a:pPr>
            <a:r>
              <a:rPr lang="en-US"/>
              <a:t>Date</a:t>
            </a:r>
          </a:p>
        </p:txBody>
      </p:sp>
    </p:spTree>
    <p:extLst>
      <p:ext uri="{BB962C8B-B14F-4D97-AF65-F5344CB8AC3E}">
        <p14:creationId xmlns:p14="http://schemas.microsoft.com/office/powerpoint/2010/main" val="27912689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0C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E15632-D4D4-4BED-AD32-714E6888FF65}"/>
              </a:ext>
            </a:extLst>
          </p:cNvPr>
          <p:cNvSpPr>
            <a:spLocks noChangeArrowheads="1"/>
          </p:cNvSpPr>
          <p:nvPr userDrawn="1"/>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sz="700" noProof="1">
                <a:solidFill>
                  <a:srgbClr val="FFFFFF"/>
                </a:solidFill>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1" name="Rectangle 10">
            <a:extLst>
              <a:ext uri="{FF2B5EF4-FFF2-40B4-BE49-F238E27FC236}">
                <a16:creationId xmlns:a16="http://schemas.microsoft.com/office/drawing/2014/main" id="{1E45B005-2037-4B75-8B09-50FED9D89E1D}"/>
              </a:ext>
            </a:extLst>
          </p:cNvPr>
          <p:cNvSpPr/>
          <p:nvPr userDrawn="1"/>
        </p:nvSpPr>
        <p:spPr>
          <a:xfrm>
            <a:off x="426204" y="5733369"/>
            <a:ext cx="2130384" cy="369332"/>
          </a:xfrm>
          <a:prstGeom prst="rect">
            <a:avLst/>
          </a:prstGeom>
        </p:spPr>
        <p:txBody>
          <a:bodyPr wrap="square">
            <a:spAutoFit/>
          </a:bodyPr>
          <a:lstStyle/>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solidFill>
                <a:srgbClr val="505050"/>
              </a:solidFill>
              <a:latin typeface="Segoe UI Semibold" panose="020B0702040204020203" pitchFamily="34" charset="0"/>
              <a:cs typeface="Segoe UI Semibold" panose="020B0702040204020203" pitchFamily="34" charset="0"/>
            </a:endParaRPr>
          </a:p>
        </p:txBody>
      </p:sp>
      <p:grpSp>
        <p:nvGrpSpPr>
          <p:cNvPr id="12" name="Group 11">
            <a:extLst>
              <a:ext uri="{FF2B5EF4-FFF2-40B4-BE49-F238E27FC236}">
                <a16:creationId xmlns:a16="http://schemas.microsoft.com/office/drawing/2014/main" id="{5A3D8D59-5951-444D-9F77-7DD5B16A1FAB}"/>
              </a:ext>
            </a:extLst>
          </p:cNvPr>
          <p:cNvGrpSpPr/>
          <p:nvPr userDrawn="1"/>
        </p:nvGrpSpPr>
        <p:grpSpPr>
          <a:xfrm>
            <a:off x="512485" y="5393093"/>
            <a:ext cx="668631" cy="310109"/>
            <a:chOff x="4799902" y="2538784"/>
            <a:chExt cx="3223641" cy="1575159"/>
          </a:xfrm>
        </p:grpSpPr>
        <p:pic>
          <p:nvPicPr>
            <p:cNvPr id="13" name="Picture 12" descr="A close up of a logo&#10;&#10;Description automatically generated">
              <a:extLst>
                <a:ext uri="{FF2B5EF4-FFF2-40B4-BE49-F238E27FC236}">
                  <a16:creationId xmlns:a16="http://schemas.microsoft.com/office/drawing/2014/main" id="{C52C7067-DFC7-4F84-A7EF-98B5312402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4" name="Picture 13" descr="A close up of a logo&#10;&#10;Description automatically generated">
              <a:extLst>
                <a:ext uri="{FF2B5EF4-FFF2-40B4-BE49-F238E27FC236}">
                  <a16:creationId xmlns:a16="http://schemas.microsoft.com/office/drawing/2014/main" id="{EDCB5D07-9BCA-496F-9145-5716C2B46F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24123447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31982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4" y="301014"/>
            <a:ext cx="11533187" cy="502246"/>
          </a:xfrm>
        </p:spPr>
        <p:txBody>
          <a:bodyPr wrap="square" lIns="0" tIns="0" rIns="0" bIns="0">
            <a:spAutoFit/>
          </a:bodyPr>
          <a:lstStyle>
            <a:lvl1pPr algn="l" defTabSz="951121" rtl="0" eaLnBrk="1" latinLnBrk="0" hangingPunct="1">
              <a:lnSpc>
                <a:spcPct val="100000"/>
              </a:lnSpc>
              <a:spcBef>
                <a:spcPct val="0"/>
              </a:spcBef>
              <a:buNone/>
              <a:defRPr lang="en-US" sz="3264" b="1" kern="1200" cap="none" spc="-51"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Slide title</a:t>
            </a:r>
          </a:p>
        </p:txBody>
      </p:sp>
      <p:sp>
        <p:nvSpPr>
          <p:cNvPr id="4" name="Text Placeholder 3"/>
          <p:cNvSpPr>
            <a:spLocks noGrp="1"/>
          </p:cNvSpPr>
          <p:nvPr>
            <p:ph type="body" sz="quarter" idx="10" hasCustomPrompt="1"/>
          </p:nvPr>
        </p:nvSpPr>
        <p:spPr>
          <a:xfrm>
            <a:off x="465139" y="1919805"/>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557" indent="0">
              <a:buNone/>
              <a:defRPr/>
            </a:lvl2pPr>
            <a:lvl3pPr marL="457112" indent="0">
              <a:buNone/>
              <a:defRPr/>
            </a:lvl3pPr>
            <a:lvl4pPr marL="685669" indent="0">
              <a:buNone/>
              <a:defRPr/>
            </a:lvl4pPr>
            <a:lvl5pPr marL="914224" indent="0">
              <a:buNone/>
              <a:defRPr/>
            </a:lvl5pPr>
          </a:lstStyle>
          <a:p>
            <a:pPr lvl="0"/>
            <a:r>
              <a:rPr lang="en-US"/>
              <a:t>Large: subhead Segoe UI Regular 20/24</a:t>
            </a:r>
          </a:p>
        </p:txBody>
      </p:sp>
      <p:sp>
        <p:nvSpPr>
          <p:cNvPr id="5" name="Text Placeholder 4"/>
          <p:cNvSpPr>
            <a:spLocks noGrp="1"/>
          </p:cNvSpPr>
          <p:nvPr>
            <p:ph type="body" sz="quarter" idx="11" hasCustomPrompt="1"/>
          </p:nvPr>
        </p:nvSpPr>
        <p:spPr>
          <a:xfrm>
            <a:off x="465139" y="3214124"/>
            <a:ext cx="11533187" cy="461665"/>
          </a:xfrm>
        </p:spPr>
        <p:txBody>
          <a:bodyPr lIns="0" tIns="0" rIns="0" bIns="0"/>
          <a:lstStyle>
            <a:lvl1pPr marL="0" indent="0">
              <a:lnSpc>
                <a:spcPts val="1800"/>
              </a:lnSpc>
              <a:spcBef>
                <a:spcPts val="0"/>
              </a:spcBef>
              <a:buNone/>
              <a:defRPr kumimoji="0" lang="en-US" sz="1836" b="0" i="0" u="none" strike="noStrike" kern="1200" cap="none" spc="0" normalizeH="0" baseline="0" dirty="0">
                <a:ln>
                  <a:noFill/>
                </a:ln>
                <a:solidFill>
                  <a:srgbClr val="0072C6"/>
                </a:solidFill>
                <a:effectLst/>
                <a:uLnTx/>
                <a:uFillTx/>
                <a:latin typeface="Segoe UI Semibold" panose="020B0702040204020203" pitchFamily="34" charset="0"/>
                <a:ea typeface="+mn-ea"/>
                <a:cs typeface="Segoe UI Semibold" panose="020B0702040204020203" pitchFamily="34" charset="0"/>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pPr lvl="0"/>
            <a:r>
              <a:rPr lang="en-US"/>
              <a:t>Medium: paragraph title Segoe UI bold 14/18</a:t>
            </a:r>
          </a:p>
          <a:p>
            <a:pPr lvl="1"/>
            <a:r>
              <a:rPr lang="en-US"/>
              <a:t>Body copy Segoe UI Regular 14/18</a:t>
            </a:r>
          </a:p>
        </p:txBody>
      </p:sp>
      <p:sp>
        <p:nvSpPr>
          <p:cNvPr id="7" name="Text Placeholder 6"/>
          <p:cNvSpPr>
            <a:spLocks noGrp="1"/>
          </p:cNvSpPr>
          <p:nvPr>
            <p:ph type="body" sz="quarter" idx="12" hasCustomPrompt="1"/>
          </p:nvPr>
        </p:nvSpPr>
        <p:spPr>
          <a:xfrm>
            <a:off x="465139" y="4477704"/>
            <a:ext cx="11533187" cy="307777"/>
          </a:xfrm>
        </p:spPr>
        <p:txBody>
          <a:bodyPr lIns="0" tIns="0" rIns="0" bIns="0"/>
          <a:lstStyle>
            <a:lvl1pPr marL="0" indent="0">
              <a:lnSpc>
                <a:spcPts val="1199"/>
              </a:lnSpc>
              <a:spcBef>
                <a:spcPts val="0"/>
              </a:spcBef>
              <a:buNone/>
              <a:defRPr sz="1000">
                <a:solidFill>
                  <a:schemeClr val="tx1"/>
                </a:solidFill>
              </a:defRPr>
            </a:lvl1pPr>
            <a:lvl2pPr marL="0" indent="0">
              <a:lnSpc>
                <a:spcPts val="1199"/>
              </a:lnSpc>
              <a:spcBef>
                <a:spcPts val="0"/>
              </a:spcBef>
              <a:buNone/>
              <a:defRPr sz="1000">
                <a:solidFill>
                  <a:schemeClr val="tx1"/>
                </a:solidFill>
              </a:defRPr>
            </a:lvl2pPr>
            <a:lvl3pPr marL="457112" indent="0">
              <a:buNone/>
              <a:defRPr/>
            </a:lvl3pPr>
            <a:lvl4pPr marL="685669" indent="0">
              <a:buNone/>
              <a:defRPr/>
            </a:lvl4pPr>
            <a:lvl5pPr marL="914224" indent="0">
              <a:buNone/>
              <a:defRPr/>
            </a:lvl5pPr>
          </a:lstStyle>
          <a:p>
            <a:pPr lvl="0"/>
            <a:r>
              <a:rPr lang="en-US"/>
              <a:t>Small: caption title Segoe </a:t>
            </a:r>
            <a:r>
              <a:rPr lang="en-US" err="1"/>
              <a:t>Semibold</a:t>
            </a:r>
            <a:r>
              <a:rPr lang="en-US"/>
              <a:t> 10/12</a:t>
            </a:r>
          </a:p>
          <a:p>
            <a:pPr lvl="1"/>
            <a:r>
              <a:rPr lang="en-US"/>
              <a:t>Caption Segoe Regular 10/12</a:t>
            </a:r>
          </a:p>
        </p:txBody>
      </p:sp>
    </p:spTree>
    <p:extLst>
      <p:ext uri="{BB962C8B-B14F-4D97-AF65-F5344CB8AC3E}">
        <p14:creationId xmlns:p14="http://schemas.microsoft.com/office/powerpoint/2010/main" val="333277180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ection">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4800" spc="-100" baseline="0">
                <a:solidFill>
                  <a:schemeClr val="bg1"/>
                </a:soli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849463"/>
          </a:xfrm>
          <a:noFill/>
        </p:spPr>
        <p:txBody>
          <a:bodyPr tIns="91440" bIns="91440" anchor="t" anchorCtr="0">
            <a:spAutoFit/>
          </a:bodyPr>
          <a:lstStyle>
            <a:lvl1pPr>
              <a:defRPr sz="48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38399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Titre et contenu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860424"/>
          </a:xfrm>
        </p:spPr>
        <p:txBody>
          <a:bodyPr/>
          <a:lstStyle>
            <a:lvl1pPr>
              <a:defRPr sz="3200">
                <a:solidFill>
                  <a:schemeClr val="tx1"/>
                </a:solidFill>
              </a:defRPr>
            </a:lvl1pPr>
          </a:lstStyle>
          <a:p>
            <a:r>
              <a:rPr lang="en-US"/>
              <a:t>Click to edit Master title style</a:t>
            </a:r>
          </a:p>
        </p:txBody>
      </p:sp>
      <p:sp>
        <p:nvSpPr>
          <p:cNvPr id="6" name="Text Placeholder 5"/>
          <p:cNvSpPr>
            <a:spLocks noGrp="1"/>
          </p:cNvSpPr>
          <p:nvPr>
            <p:ph type="body" sz="quarter" idx="10"/>
          </p:nvPr>
        </p:nvSpPr>
        <p:spPr>
          <a:xfrm>
            <a:off x="274638" y="1212850"/>
            <a:ext cx="11887200" cy="1532727"/>
          </a:xfrm>
        </p:spPr>
        <p:txBody>
          <a:bodyPr/>
          <a:lstStyle>
            <a:lvl1pPr marL="0" indent="0">
              <a:buNone/>
              <a:defRPr sz="2400">
                <a:gradFill>
                  <a:gsLst>
                    <a:gs pos="1250">
                      <a:schemeClr val="tx2"/>
                    </a:gs>
                    <a:gs pos="99000">
                      <a:schemeClr val="tx2"/>
                    </a:gs>
                  </a:gsLst>
                  <a:lin ang="5400000" scaled="0"/>
                </a:gradFill>
              </a:defRPr>
            </a:lvl1pPr>
            <a:lvl2pPr marL="0" indent="0">
              <a:buFontTx/>
              <a:buNone/>
              <a:defRPr sz="1600"/>
            </a:lvl2pPr>
            <a:lvl3pPr marL="228600" indent="0">
              <a:buNone/>
              <a:defRPr sz="1600"/>
            </a:lvl3pPr>
            <a:lvl4pPr marL="457200" indent="0">
              <a:buNone/>
              <a:defRPr sz="1400"/>
            </a:lvl4pPr>
            <a:lvl5pPr marL="6858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Titre et contenu avec liste à pu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91147"/>
            <a:ext cx="11887200" cy="1566583"/>
          </a:xfrm>
        </p:spPr>
        <p:txBody>
          <a:bodyPr>
            <a:spAutoFit/>
          </a:bodyPr>
          <a:lstStyle>
            <a:lvl1pPr>
              <a:defRPr sz="2400">
                <a:gradFill>
                  <a:gsLst>
                    <a:gs pos="1250">
                      <a:schemeClr val="tx2"/>
                    </a:gs>
                    <a:gs pos="99000">
                      <a:schemeClr val="tx2"/>
                    </a:gs>
                  </a:gsLst>
                  <a:lin ang="5400000" scaled="0"/>
                </a:gradFill>
              </a:defRPr>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2274" y="362886"/>
            <a:ext cx="11889564" cy="917575"/>
          </a:xfrm>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colonnes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85883"/>
            <a:ext cx="11889564" cy="917575"/>
          </a:xfrm>
        </p:spPr>
        <p:txBody>
          <a:bodyPr/>
          <a:lstStyle/>
          <a:p>
            <a:r>
              <a:rPr lang="en-US"/>
              <a:t>Click to edit Master title style</a:t>
            </a:r>
          </a:p>
        </p:txBody>
      </p:sp>
      <p:sp>
        <p:nvSpPr>
          <p:cNvPr id="4" name="Text Placeholder 3"/>
          <p:cNvSpPr>
            <a:spLocks noGrp="1"/>
          </p:cNvSpPr>
          <p:nvPr>
            <p:ph type="body" sz="quarter" idx="10"/>
          </p:nvPr>
        </p:nvSpPr>
        <p:spPr>
          <a:xfrm>
            <a:off x="274639" y="1303458"/>
            <a:ext cx="5486399" cy="156658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1600"/>
            </a:lvl2pPr>
            <a:lvl3pPr marL="231775" indent="0">
              <a:buNone/>
              <a:tabLst/>
              <a:defRPr sz="1600"/>
            </a:lvl3pPr>
            <a:lvl4pPr marL="460375" indent="0">
              <a:buNone/>
              <a:defRPr sz="1400"/>
            </a:lvl4pPr>
            <a:lvl5pPr marL="685800" indent="0">
              <a:buNone/>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303458"/>
            <a:ext cx="5486399" cy="156658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1600"/>
            </a:lvl2pPr>
            <a:lvl3pPr marL="231775" indent="0">
              <a:buNone/>
              <a:tabLst/>
              <a:defRPr sz="1600"/>
            </a:lvl3pPr>
            <a:lvl4pPr marL="460375" indent="0">
              <a:buNone/>
              <a:defRPr sz="1400"/>
            </a:lvl4pPr>
            <a:lvl5pPr marL="685800" indent="0">
              <a:buNone/>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Titre seul">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935037"/>
          </a:xfrm>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code développeu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379411"/>
            <a:ext cx="11889564" cy="917575"/>
          </a:xfrm>
        </p:spPr>
        <p:txBody>
          <a:bodyPr/>
          <a:lstStyle>
            <a:lvl1pPr>
              <a:defRPr sz="3200" baseline="0"/>
            </a:lvl1pPr>
          </a:lstStyle>
          <a:p>
            <a:r>
              <a:rPr lang="en-US"/>
              <a:t>Slide for Developer Code</a:t>
            </a:r>
          </a:p>
        </p:txBody>
      </p:sp>
      <p:sp>
        <p:nvSpPr>
          <p:cNvPr id="3" name="Rectangle 2"/>
          <p:cNvSpPr/>
          <p:nvPr userDrawn="1"/>
        </p:nvSpPr>
        <p:spPr bwMode="hidden">
          <a:xfrm>
            <a:off x="1" y="1296986"/>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87462"/>
            <a:ext cx="11887199" cy="1566583"/>
          </a:xfrm>
        </p:spPr>
        <p:txBody>
          <a:bodyPr/>
          <a:lstStyle>
            <a:lvl1pPr marL="0" indent="0">
              <a:buNone/>
              <a:defRPr sz="24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sz="1800">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sz="1600">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sz="1400">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sz="1400">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V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91321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fr-FR"/>
              <a:t>Modifiez le style du titre</a:t>
            </a:r>
            <a:endParaRPr lang="en-US"/>
          </a:p>
        </p:txBody>
      </p:sp>
      <p:sp>
        <p:nvSpPr>
          <p:cNvPr id="4" name="Text Placeholder 3"/>
          <p:cNvSpPr>
            <a:spLocks noGrp="1"/>
          </p:cNvSpPr>
          <p:nvPr>
            <p:ph type="body" idx="1"/>
          </p:nvPr>
        </p:nvSpPr>
        <p:spPr>
          <a:xfrm>
            <a:off x="274640" y="1212851"/>
            <a:ext cx="11887198" cy="1600438"/>
          </a:xfrm>
          <a:prstGeom prst="rect">
            <a:avLst/>
          </a:prstGeom>
        </p:spPr>
        <p:txBody>
          <a:bodyPr vert="horz" wrap="square" lIns="146304" tIns="91440" rIns="146304" bIns="91440" rtlCol="0">
            <a:sp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22" r:id="rId1"/>
    <p:sldLayoutId id="2147484130" r:id="rId2"/>
    <p:sldLayoutId id="2147484253" r:id="rId3"/>
    <p:sldLayoutId id="2147484087" r:id="rId4"/>
    <p:sldLayoutId id="2147484107" r:id="rId5"/>
    <p:sldLayoutId id="2147484099" r:id="rId6"/>
    <p:sldLayoutId id="2147484092" r:id="rId7"/>
    <p:sldLayoutId id="2147484094" r:id="rId8"/>
    <p:sldLayoutId id="2147484235" r:id="rId9"/>
    <p:sldLayoutId id="2147484251" r:id="rId10"/>
    <p:sldLayoutId id="2147484254" r:id="rId11"/>
    <p:sldLayoutId id="2147484255" r:id="rId12"/>
  </p:sldLayoutIdLst>
  <p:transition>
    <p:fade/>
  </p:transition>
  <p:txStyles>
    <p:titleStyle>
      <a:lvl1pPr algn="l" defTabSz="932742" rtl="0" eaLnBrk="1" latinLnBrk="0" hangingPunct="1">
        <a:lnSpc>
          <a:spcPct val="90000"/>
        </a:lnSpc>
        <a:spcBef>
          <a:spcPct val="0"/>
        </a:spcBef>
        <a:buNone/>
        <a:defRPr lang="fr-FR" sz="3200" b="0" kern="1200" cap="none" spc="-102" baseline="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fr-FR" sz="2400" kern="1200" spc="0" baseline="0">
          <a:gradFill>
            <a:gsLst>
              <a:gs pos="1250">
                <a:schemeClr val="tx2"/>
              </a:gs>
              <a:gs pos="99000">
                <a:schemeClr val="tx2"/>
              </a:gs>
            </a:gsLst>
            <a:lin ang="5400000" scaled="0"/>
          </a:gradFill>
          <a:latin typeface="Segoe UI Semibold" panose="020B0702040204020203" pitchFamily="34" charset="0"/>
          <a:ea typeface="+mn-ea"/>
          <a:cs typeface="Segoe UI Semibold" panose="020B07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5ACBF0"/>
          </p15:clr>
        </p15:guide>
        <p15:guide id="2" pos="749" userDrawn="1">
          <p15:clr>
            <a:srgbClr val="A4A3A4"/>
          </p15:clr>
        </p15:guide>
        <p15:guide id="3" pos="1325" userDrawn="1">
          <p15:clr>
            <a:srgbClr val="A4A3A4"/>
          </p15:clr>
        </p15:guide>
        <p15:guide id="4" pos="1901" userDrawn="1">
          <p15:clr>
            <a:srgbClr val="A4A3A4"/>
          </p15:clr>
        </p15:guide>
        <p15:guide id="5" pos="2477" userDrawn="1">
          <p15:clr>
            <a:srgbClr val="A4A3A4"/>
          </p15:clr>
        </p15:guide>
        <p15:guide id="6" pos="3053" userDrawn="1">
          <p15:clr>
            <a:srgbClr val="A4A3A4"/>
          </p15:clr>
        </p15:guide>
        <p15:guide id="7" pos="3629" userDrawn="1">
          <p15:clr>
            <a:srgbClr val="A4A3A4"/>
          </p15:clr>
        </p15:guide>
        <p15:guide id="8" pos="4205" userDrawn="1">
          <p15:clr>
            <a:srgbClr val="A4A3A4"/>
          </p15:clr>
        </p15:guide>
        <p15:guide id="9" pos="4781" userDrawn="1">
          <p15:clr>
            <a:srgbClr val="A4A3A4"/>
          </p15:clr>
        </p15:guide>
        <p15:guide id="10" pos="5357" userDrawn="1">
          <p15:clr>
            <a:srgbClr val="A4A3A4"/>
          </p15:clr>
        </p15:guide>
        <p15:guide id="11" pos="5933" userDrawn="1">
          <p15:clr>
            <a:srgbClr val="A4A3A4"/>
          </p15:clr>
        </p15:guide>
        <p15:guide id="12" pos="6509" userDrawn="1">
          <p15:clr>
            <a:srgbClr val="A4A3A4"/>
          </p15:clr>
        </p15:guide>
        <p15:guide id="13" pos="7085" userDrawn="1">
          <p15:clr>
            <a:srgbClr val="A4A3A4"/>
          </p15:clr>
        </p15:guide>
        <p15:guide id="14" pos="7661" userDrawn="1">
          <p15:clr>
            <a:srgbClr val="5ACBF0"/>
          </p15:clr>
        </p15:guide>
        <p15:guide id="15" orient="horz" pos="187" userDrawn="1">
          <p15:clr>
            <a:srgbClr val="5ACBF0"/>
          </p15:clr>
        </p15:guide>
        <p15:guide id="16" orient="horz" pos="4219" userDrawn="1">
          <p15:clr>
            <a:srgbClr val="5ACBF0"/>
          </p15:clr>
        </p15:guide>
        <p15:guide id="17" orient="horz" pos="763" userDrawn="1">
          <p15:clr>
            <a:srgbClr val="A4A3A4"/>
          </p15:clr>
        </p15:guide>
        <p15:guide id="18" orient="horz" pos="1339" userDrawn="1">
          <p15:clr>
            <a:srgbClr val="A4A3A4"/>
          </p15:clr>
        </p15:guide>
        <p15:guide id="19" orient="horz" pos="1915" userDrawn="1">
          <p15:clr>
            <a:srgbClr val="A4A3A4"/>
          </p15:clr>
        </p15:guide>
        <p15:guide id="20" orient="horz" pos="2491" userDrawn="1">
          <p15:clr>
            <a:srgbClr val="A4A3A4"/>
          </p15:clr>
        </p15:guide>
        <p15:guide id="21" orient="horz" pos="3067" userDrawn="1">
          <p15:clr>
            <a:srgbClr val="A4A3A4"/>
          </p15:clr>
        </p15:guide>
        <p15:guide id="22" orient="horz" pos="364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18" Type="http://schemas.openxmlformats.org/officeDocument/2006/relationships/image" Target="../media/image103.png"/><Relationship Id="rId3" Type="http://schemas.openxmlformats.org/officeDocument/2006/relationships/image" Target="../media/image87.png"/><Relationship Id="rId21" Type="http://schemas.openxmlformats.org/officeDocument/2006/relationships/image" Target="../media/image860.png"/><Relationship Id="rId7" Type="http://schemas.openxmlformats.org/officeDocument/2006/relationships/image" Target="../media/image92.png"/><Relationship Id="rId12" Type="http://schemas.openxmlformats.org/officeDocument/2006/relationships/image" Target="../media/image97.png"/><Relationship Id="rId17" Type="http://schemas.openxmlformats.org/officeDocument/2006/relationships/image" Target="../media/image102.png"/><Relationship Id="rId2" Type="http://schemas.openxmlformats.org/officeDocument/2006/relationships/notesSlide" Target="../notesSlides/notesSlide10.xml"/><Relationship Id="rId16" Type="http://schemas.openxmlformats.org/officeDocument/2006/relationships/image" Target="../media/image101.png"/><Relationship Id="rId20" Type="http://schemas.openxmlformats.org/officeDocument/2006/relationships/image" Target="../media/image105.png"/><Relationship Id="rId1" Type="http://schemas.openxmlformats.org/officeDocument/2006/relationships/slideLayout" Target="../slideLayouts/slideLayout4.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88.png"/><Relationship Id="rId15" Type="http://schemas.openxmlformats.org/officeDocument/2006/relationships/image" Target="../media/image100.png"/><Relationship Id="rId10" Type="http://schemas.openxmlformats.org/officeDocument/2006/relationships/image" Target="../media/image95.png"/><Relationship Id="rId19" Type="http://schemas.openxmlformats.org/officeDocument/2006/relationships/image" Target="../media/image104.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08.png"/><Relationship Id="rId4" Type="http://schemas.openxmlformats.org/officeDocument/2006/relationships/image" Target="../media/image107.png"/></Relationships>
</file>

<file path=ppt/slides/_rels/slide13.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7.png"/><Relationship Id="rId3" Type="http://schemas.openxmlformats.org/officeDocument/2006/relationships/image" Target="../media/image109.png"/><Relationship Id="rId7" Type="http://schemas.openxmlformats.org/officeDocument/2006/relationships/image" Target="../media/image113.png"/><Relationship Id="rId12" Type="http://schemas.openxmlformats.org/officeDocument/2006/relationships/image" Target="../media/image116.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2.png"/><Relationship Id="rId11" Type="http://schemas.openxmlformats.org/officeDocument/2006/relationships/image" Target="../media/image115.png"/><Relationship Id="rId5" Type="http://schemas.openxmlformats.org/officeDocument/2006/relationships/image" Target="../media/image111.png"/><Relationship Id="rId15" Type="http://schemas.openxmlformats.org/officeDocument/2006/relationships/image" Target="../media/image119.png"/><Relationship Id="rId10" Type="http://schemas.openxmlformats.org/officeDocument/2006/relationships/image" Target="../media/image114.png"/><Relationship Id="rId4" Type="http://schemas.openxmlformats.org/officeDocument/2006/relationships/image" Target="../media/image110.png"/><Relationship Id="rId9" Type="http://schemas.openxmlformats.org/officeDocument/2006/relationships/image" Target="../media/image1130.png"/><Relationship Id="rId14" Type="http://schemas.openxmlformats.org/officeDocument/2006/relationships/image" Target="../media/image118.png"/></Relationships>
</file>

<file path=ppt/slides/_rels/slide14.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0.png"/><Relationship Id="rId18" Type="http://schemas.openxmlformats.org/officeDocument/2006/relationships/image" Target="../media/image135.png"/><Relationship Id="rId3" Type="http://schemas.openxmlformats.org/officeDocument/2006/relationships/image" Target="../media/image120.png"/><Relationship Id="rId21" Type="http://schemas.openxmlformats.org/officeDocument/2006/relationships/image" Target="../media/image138.png"/><Relationship Id="rId7" Type="http://schemas.openxmlformats.org/officeDocument/2006/relationships/image" Target="../media/image124.png"/><Relationship Id="rId12" Type="http://schemas.openxmlformats.org/officeDocument/2006/relationships/image" Target="../media/image129.png"/><Relationship Id="rId17" Type="http://schemas.openxmlformats.org/officeDocument/2006/relationships/image" Target="../media/image134.png"/><Relationship Id="rId2" Type="http://schemas.openxmlformats.org/officeDocument/2006/relationships/notesSlide" Target="../notesSlides/notesSlide14.xml"/><Relationship Id="rId16" Type="http://schemas.openxmlformats.org/officeDocument/2006/relationships/image" Target="../media/image133.png"/><Relationship Id="rId20" Type="http://schemas.openxmlformats.org/officeDocument/2006/relationships/image" Target="../media/image137.png"/><Relationship Id="rId1" Type="http://schemas.openxmlformats.org/officeDocument/2006/relationships/slideLayout" Target="../slideLayouts/slideLayout4.xml"/><Relationship Id="rId6" Type="http://schemas.openxmlformats.org/officeDocument/2006/relationships/image" Target="../media/image123.png"/><Relationship Id="rId11" Type="http://schemas.openxmlformats.org/officeDocument/2006/relationships/image" Target="../media/image128.png"/><Relationship Id="rId5" Type="http://schemas.openxmlformats.org/officeDocument/2006/relationships/image" Target="../media/image122.png"/><Relationship Id="rId15" Type="http://schemas.openxmlformats.org/officeDocument/2006/relationships/image" Target="../media/image132.png"/><Relationship Id="rId10" Type="http://schemas.openxmlformats.org/officeDocument/2006/relationships/image" Target="../media/image127.png"/><Relationship Id="rId19" Type="http://schemas.openxmlformats.org/officeDocument/2006/relationships/image" Target="../media/image136.png"/><Relationship Id="rId4" Type="http://schemas.openxmlformats.org/officeDocument/2006/relationships/image" Target="../media/image121.png"/><Relationship Id="rId9" Type="http://schemas.openxmlformats.org/officeDocument/2006/relationships/image" Target="../media/image126.png"/><Relationship Id="rId14" Type="http://schemas.openxmlformats.org/officeDocument/2006/relationships/image" Target="../media/image131.png"/></Relationships>
</file>

<file path=ppt/slides/_rels/slide15.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16.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5.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image" Target="../media/image156.png"/><Relationship Id="rId3" Type="http://schemas.openxmlformats.org/officeDocument/2006/relationships/image" Target="../media/image146.png"/><Relationship Id="rId7" Type="http://schemas.openxmlformats.org/officeDocument/2006/relationships/image" Target="../media/image150.png"/><Relationship Id="rId12" Type="http://schemas.openxmlformats.org/officeDocument/2006/relationships/image" Target="../media/image155.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49.png"/><Relationship Id="rId11" Type="http://schemas.openxmlformats.org/officeDocument/2006/relationships/image" Target="../media/image154.png"/><Relationship Id="rId5" Type="http://schemas.openxmlformats.org/officeDocument/2006/relationships/image" Target="../media/image148.png"/><Relationship Id="rId10" Type="http://schemas.openxmlformats.org/officeDocument/2006/relationships/image" Target="../media/image153.png"/><Relationship Id="rId4" Type="http://schemas.openxmlformats.org/officeDocument/2006/relationships/image" Target="../media/image147.png"/><Relationship Id="rId9" Type="http://schemas.openxmlformats.org/officeDocument/2006/relationships/image" Target="../media/image15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notesSlide" Target="../notesSlides/notesSlide2.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8" Type="http://schemas.openxmlformats.org/officeDocument/2006/relationships/image" Target="../media/image1230.png"/><Relationship Id="rId13" Type="http://schemas.openxmlformats.org/officeDocument/2006/relationships/image" Target="../media/image1280.png"/><Relationship Id="rId3" Type="http://schemas.openxmlformats.org/officeDocument/2006/relationships/image" Target="../media/image1180.png"/><Relationship Id="rId7" Type="http://schemas.openxmlformats.org/officeDocument/2006/relationships/image" Target="../media/image157.png"/><Relationship Id="rId12" Type="http://schemas.openxmlformats.org/officeDocument/2006/relationships/image" Target="../media/image1270.png"/><Relationship Id="rId2" Type="http://schemas.openxmlformats.org/officeDocument/2006/relationships/notesSlide" Target="../notesSlides/notesSlide19.xml"/><Relationship Id="rId16" Type="http://schemas.openxmlformats.org/officeDocument/2006/relationships/image" Target="../media/image1310.png"/><Relationship Id="rId1" Type="http://schemas.openxmlformats.org/officeDocument/2006/relationships/slideLayout" Target="../slideLayouts/slideLayout4.xml"/><Relationship Id="rId6" Type="http://schemas.openxmlformats.org/officeDocument/2006/relationships/image" Target="../media/image1210.png"/><Relationship Id="rId11" Type="http://schemas.openxmlformats.org/officeDocument/2006/relationships/image" Target="../media/image1260.png"/><Relationship Id="rId5" Type="http://schemas.openxmlformats.org/officeDocument/2006/relationships/image" Target="../media/image1200.png"/><Relationship Id="rId15" Type="http://schemas.openxmlformats.org/officeDocument/2006/relationships/image" Target="../media/image1300.png"/><Relationship Id="rId10" Type="http://schemas.openxmlformats.org/officeDocument/2006/relationships/image" Target="../media/image1250.png"/><Relationship Id="rId4" Type="http://schemas.openxmlformats.org/officeDocument/2006/relationships/image" Target="../media/image1190.png"/><Relationship Id="rId9" Type="http://schemas.openxmlformats.org/officeDocument/2006/relationships/image" Target="../media/image1240.png"/><Relationship Id="rId14" Type="http://schemas.openxmlformats.org/officeDocument/2006/relationships/image" Target="../media/image1290.png"/></Relationships>
</file>

<file path=ppt/slides/_rels/slide21.xml.rels><?xml version="1.0" encoding="UTF-8" standalone="yes"?>
<Relationships xmlns="http://schemas.openxmlformats.org/package/2006/relationships"><Relationship Id="rId3" Type="http://schemas.openxmlformats.org/officeDocument/2006/relationships/image" Target="../media/image145.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5.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9.sv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1.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nam06.safelinks.protection.outlook.com/?url=https%3A%2F%2Fwww.microsoft.com%2Fen-us%2Fresearch%2Fevent%2Fprivate-ai-bootcamp%2F%23!videos&amp;data=02%7C01%7CPhilippe.Beraud%40microsoft.com%7Cf5265fbda8884c9a843408d7d7fe151b%7C72f988bf86f141af91ab2d7cd011db47%7C1%7C0%7C637215358586250424&amp;sdata=9zbDMRtWFHzmz2ERsbolSFK8q7aWmyhhY2robdHBoTM%3D&amp;reserved=0" TargetMode="External"/><Relationship Id="rId7" Type="http://schemas.openxmlformats.org/officeDocument/2006/relationships/hyperlink" Target="https://www.microsoft.com/en-us/research/video/private-ai/"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hyperlink" Target="https://nam06.safelinks.protection.outlook.com/?url=https%3A%2F%2Fwww.microsoft.com%2Fen-us%2Fresearch%2Fvideo%2Fprivate-ai%2F&amp;data=02%7C01%7CPhilippe.Beraud%40microsoft.com%7Cf5265fbda8884c9a843408d7d7fe151b%7C72f988bf86f141af91ab2d7cd011db47%7C1%7C0%7C637215358586290407&amp;sdata=Dapz67BbkZFes6lcaj9g8okcFY%2BVYBEzCyUH1uy2lU8%3D&amp;reserved=0" TargetMode="External"/><Relationship Id="rId5" Type="http://schemas.openxmlformats.org/officeDocument/2006/relationships/hyperlink" Target="https://nam06.safelinks.protection.outlook.com/?url=https%3A%2F%2Fgithub.com%2Fhaochenuw%2Falgorithms-in-SEAL%2F&amp;data=02%7C01%7CPhilippe.Beraud%40microsoft.com%7Cf5265fbda8884c9a843408d7d7fe151b%7C72f988bf86f141af91ab2d7cd011db47%7C1%7C0%7C637215358586270423&amp;sdata=%2BgzmEOQAPQ4qDnMcyaP9yfa9qr5rFSFVo84WMVLO2AY%3D&amp;reserved=0" TargetMode="External"/><Relationship Id="rId4" Type="http://schemas.openxmlformats.org/officeDocument/2006/relationships/hyperlink" Target="https://nam06.safelinks.protection.outlook.com/?url=https%3A%2F%2Fgithub.com%2Fkimlaine%2Fbootcamp&amp;data=02%7C01%7CPhilippe.Beraud%40microsoft.com%7Cf5265fbda8884c9a843408d7d7fe151b%7C72f988bf86f141af91ab2d7cd011db47%7C1%7C0%7C637215358586270423&amp;sdata=AhuZ63bI5AQt30t3Is5rg8eZbqANBAyeLicogQ4C0F4%3D&amp;reserved=0"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45.svg"/></Relationships>
</file>

<file path=ppt/slides/_rels/slide28.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image" Target="../media/image331.png"/><Relationship Id="rId13" Type="http://schemas.openxmlformats.org/officeDocument/2006/relationships/customXml" Target="../ink/ink3.xml"/><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51.png"/><Relationship Id="rId17"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customXml" Target="../ink/ink5.xml"/><Relationship Id="rId1" Type="http://schemas.openxmlformats.org/officeDocument/2006/relationships/slideLayout" Target="../slideLayouts/slideLayout4.xml"/><Relationship Id="rId6" Type="http://schemas.openxmlformats.org/officeDocument/2006/relationships/image" Target="../media/image34.png"/><Relationship Id="rId11" Type="http://schemas.openxmlformats.org/officeDocument/2006/relationships/customXml" Target="../ink/ink2.xml"/><Relationship Id="rId5" Type="http://schemas.openxmlformats.org/officeDocument/2006/relationships/image" Target="../media/image33.png"/><Relationship Id="rId15" Type="http://schemas.openxmlformats.org/officeDocument/2006/relationships/customXml" Target="../ink/ink4.xml"/><Relationship Id="rId10" Type="http://schemas.openxmlformats.org/officeDocument/2006/relationships/image" Target="../media/image341.png"/><Relationship Id="rId4" Type="http://schemas.openxmlformats.org/officeDocument/2006/relationships/image" Target="../media/image32.png"/><Relationship Id="rId9" Type="http://schemas.openxmlformats.org/officeDocument/2006/relationships/customXml" Target="../ink/ink1.xml"/><Relationship Id="rId14"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customXml" Target="../ink/ink10.xml"/><Relationship Id="rId3" Type="http://schemas.openxmlformats.org/officeDocument/2006/relationships/image" Target="../media/image38.png"/><Relationship Id="rId7" Type="http://schemas.openxmlformats.org/officeDocument/2006/relationships/image" Target="../media/image40.png"/><Relationship Id="rId12" Type="http://schemas.openxmlformats.org/officeDocument/2006/relationships/customXml" Target="../ink/ink9.xml"/><Relationship Id="rId2" Type="http://schemas.openxmlformats.org/officeDocument/2006/relationships/notesSlide" Target="../notesSlides/notesSlide6.xml"/><Relationship Id="rId16"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customXml" Target="../ink/ink7.xml"/><Relationship Id="rId11" Type="http://schemas.openxmlformats.org/officeDocument/2006/relationships/image" Target="../media/image43.png"/><Relationship Id="rId5" Type="http://schemas.openxmlformats.org/officeDocument/2006/relationships/image" Target="../media/image39.png"/><Relationship Id="rId15" Type="http://schemas.openxmlformats.org/officeDocument/2006/relationships/image" Target="../media/image45.png"/><Relationship Id="rId10" Type="http://schemas.openxmlformats.org/officeDocument/2006/relationships/customXml" Target="../ink/ink8.xml"/><Relationship Id="rId4" Type="http://schemas.openxmlformats.org/officeDocument/2006/relationships/customXml" Target="../ink/ink6.xml"/><Relationship Id="rId9" Type="http://schemas.openxmlformats.org/officeDocument/2006/relationships/image" Target="../media/image42.png"/><Relationship Id="rId14" Type="http://schemas.openxmlformats.org/officeDocument/2006/relationships/image" Target="../media/image44.png"/></Relationships>
</file>

<file path=ppt/slides/_rels/slide7.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1.png"/><Relationship Id="rId18" Type="http://schemas.openxmlformats.org/officeDocument/2006/relationships/image" Target="../media/image55.png"/><Relationship Id="rId26" Type="http://schemas.openxmlformats.org/officeDocument/2006/relationships/customXml" Target="../ink/ink19.xml"/><Relationship Id="rId3" Type="http://schemas.openxmlformats.org/officeDocument/2006/relationships/image" Target="../media/image47.png"/><Relationship Id="rId21" Type="http://schemas.openxmlformats.org/officeDocument/2006/relationships/image" Target="../media/image57.png"/><Relationship Id="rId7" Type="http://schemas.openxmlformats.org/officeDocument/2006/relationships/image" Target="../media/image49.png"/><Relationship Id="rId12" Type="http://schemas.openxmlformats.org/officeDocument/2006/relationships/image" Target="../media/image500.png"/><Relationship Id="rId17" Type="http://schemas.openxmlformats.org/officeDocument/2006/relationships/image" Target="../media/image54.png"/><Relationship Id="rId25" Type="http://schemas.openxmlformats.org/officeDocument/2006/relationships/customXml" Target="../ink/ink18.xml"/><Relationship Id="rId2" Type="http://schemas.openxmlformats.org/officeDocument/2006/relationships/notesSlide" Target="../notesSlides/notesSlide7.xml"/><Relationship Id="rId16" Type="http://schemas.openxmlformats.org/officeDocument/2006/relationships/customXml" Target="../ink/ink14.xml"/><Relationship Id="rId20" Type="http://schemas.openxmlformats.org/officeDocument/2006/relationships/customXml" Target="../ink/ink15.xml"/><Relationship Id="rId29"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customXml" Target="../ink/ink12.xml"/><Relationship Id="rId11" Type="http://schemas.openxmlformats.org/officeDocument/2006/relationships/image" Target="../media/image492.png"/><Relationship Id="rId24" Type="http://schemas.openxmlformats.org/officeDocument/2006/relationships/customXml" Target="../ink/ink17.xml"/><Relationship Id="rId5" Type="http://schemas.openxmlformats.org/officeDocument/2006/relationships/image" Target="../media/image48.png"/><Relationship Id="rId15" Type="http://schemas.openxmlformats.org/officeDocument/2006/relationships/image" Target="../media/image53.png"/><Relationship Id="rId23" Type="http://schemas.openxmlformats.org/officeDocument/2006/relationships/image" Target="../media/image58.png"/><Relationship Id="rId28" Type="http://schemas.openxmlformats.org/officeDocument/2006/relationships/customXml" Target="../ink/ink20.xml"/><Relationship Id="rId19" Type="http://schemas.openxmlformats.org/officeDocument/2006/relationships/image" Target="../media/image56.png"/><Relationship Id="rId4" Type="http://schemas.openxmlformats.org/officeDocument/2006/relationships/customXml" Target="../ink/ink11.xml"/><Relationship Id="rId9" Type="http://schemas.openxmlformats.org/officeDocument/2006/relationships/customXml" Target="../ink/ink13.xml"/><Relationship Id="rId14" Type="http://schemas.openxmlformats.org/officeDocument/2006/relationships/image" Target="../media/image52.png"/><Relationship Id="rId22" Type="http://schemas.openxmlformats.org/officeDocument/2006/relationships/customXml" Target="../ink/ink16.xml"/><Relationship Id="rId27" Type="http://schemas.openxmlformats.org/officeDocument/2006/relationships/image" Target="../media/image59.png"/></Relationships>
</file>

<file path=ppt/slides/_rels/slide8.xml.rels><?xml version="1.0" encoding="UTF-8" standalone="yes"?>
<Relationships xmlns="http://schemas.openxmlformats.org/package/2006/relationships"><Relationship Id="rId13" Type="http://schemas.openxmlformats.org/officeDocument/2006/relationships/image" Target="../media/image570.png"/><Relationship Id="rId18" Type="http://schemas.openxmlformats.org/officeDocument/2006/relationships/image" Target="../media/image67.png"/><Relationship Id="rId3" Type="http://schemas.openxmlformats.org/officeDocument/2006/relationships/image" Target="../media/image520.png"/><Relationship Id="rId21" Type="http://schemas.openxmlformats.org/officeDocument/2006/relationships/image" Target="../media/image650.png"/><Relationship Id="rId17" Type="http://schemas.openxmlformats.org/officeDocument/2006/relationships/image" Target="../media/image66.svg"/><Relationship Id="rId2" Type="http://schemas.openxmlformats.org/officeDocument/2006/relationships/notesSlide" Target="../notesSlides/notesSlide8.xml"/><Relationship Id="rId16" Type="http://schemas.openxmlformats.org/officeDocument/2006/relationships/image" Target="../media/image65.png"/><Relationship Id="rId20" Type="http://schemas.openxmlformats.org/officeDocument/2006/relationships/image" Target="../media/image64.png"/><Relationship Id="rId1" Type="http://schemas.openxmlformats.org/officeDocument/2006/relationships/slideLayout" Target="../slideLayouts/slideLayout4.xml"/><Relationship Id="rId11" Type="http://schemas.openxmlformats.org/officeDocument/2006/relationships/image" Target="../media/image560.png"/><Relationship Id="rId24" Type="http://schemas.openxmlformats.org/officeDocument/2006/relationships/image" Target="../media/image69.png"/><Relationship Id="rId5" Type="http://schemas.openxmlformats.org/officeDocument/2006/relationships/image" Target="../media/image62.png"/><Relationship Id="rId15" Type="http://schemas.openxmlformats.org/officeDocument/2006/relationships/image" Target="../media/image64.svg"/><Relationship Id="rId23" Type="http://schemas.openxmlformats.org/officeDocument/2006/relationships/image" Target="../media/image670.png"/><Relationship Id="rId10" Type="http://schemas.openxmlformats.org/officeDocument/2006/relationships/image" Target="../media/image550.png"/><Relationship Id="rId19" Type="http://schemas.openxmlformats.org/officeDocument/2006/relationships/image" Target="../media/image68.svg"/><Relationship Id="rId4" Type="http://schemas.openxmlformats.org/officeDocument/2006/relationships/image" Target="../media/image61.png"/><Relationship Id="rId9" Type="http://schemas.openxmlformats.org/officeDocument/2006/relationships/image" Target="../media/image530.png"/><Relationship Id="rId14" Type="http://schemas.openxmlformats.org/officeDocument/2006/relationships/image" Target="../media/image63.png"/></Relationships>
</file>

<file path=ppt/slides/_rels/slide9.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svg"/><Relationship Id="rId18" Type="http://schemas.openxmlformats.org/officeDocument/2006/relationships/image" Target="../media/image83.pn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svg"/><Relationship Id="rId2" Type="http://schemas.openxmlformats.org/officeDocument/2006/relationships/notesSlide" Target="../notesSlides/notesSlide9.xml"/><Relationship Id="rId16" Type="http://schemas.openxmlformats.org/officeDocument/2006/relationships/image" Target="../media/image81.png"/><Relationship Id="rId20" Type="http://schemas.openxmlformats.org/officeDocument/2006/relationships/image" Target="../media/image85.png"/><Relationship Id="rId1" Type="http://schemas.openxmlformats.org/officeDocument/2006/relationships/slideLayout" Target="../slideLayouts/slideLayout4.xml"/><Relationship Id="rId6" Type="http://schemas.openxmlformats.org/officeDocument/2006/relationships/image" Target="../media/image71.png"/><Relationship Id="rId11" Type="http://schemas.openxmlformats.org/officeDocument/2006/relationships/image" Target="../media/image76.svg"/><Relationship Id="rId5" Type="http://schemas.openxmlformats.org/officeDocument/2006/relationships/image" Target="../media/image70.png"/><Relationship Id="rId15" Type="http://schemas.openxmlformats.org/officeDocument/2006/relationships/image" Target="../media/image80.svg"/><Relationship Id="rId10" Type="http://schemas.openxmlformats.org/officeDocument/2006/relationships/image" Target="../media/image75.png"/><Relationship Id="rId19" Type="http://schemas.openxmlformats.org/officeDocument/2006/relationships/image" Target="../media/image84.svg"/><Relationship Id="rId4" Type="http://schemas.openxmlformats.org/officeDocument/2006/relationships/image" Target="../media/image690.png"/><Relationship Id="rId9" Type="http://schemas.openxmlformats.org/officeDocument/2006/relationships/image" Target="../media/image74.svg"/><Relationship Id="rId14" Type="http://schemas.openxmlformats.org/officeDocument/2006/relationships/image" Target="../media/image7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D38C5-0B8B-48B6-8F4B-7D117F4E9A2F}"/>
              </a:ext>
            </a:extLst>
          </p:cNvPr>
          <p:cNvSpPr>
            <a:spLocks noGrp="1"/>
          </p:cNvSpPr>
          <p:nvPr>
            <p:ph type="title"/>
          </p:nvPr>
        </p:nvSpPr>
        <p:spPr>
          <a:xfrm>
            <a:off x="350837" y="946642"/>
            <a:ext cx="11887200" cy="1181862"/>
          </a:xfrm>
        </p:spPr>
        <p:txBody>
          <a:bodyPr/>
          <a:lstStyle/>
          <a:p>
            <a:r>
              <a:rPr lang="en-US" sz="1600" cap="all" spc="-51">
                <a:solidFill>
                  <a:srgbClr val="00B0F0"/>
                </a:solidFill>
                <a:latin typeface="+mn-lt"/>
                <a:cs typeface="Segoe UI" panose="020B0502040204020203" pitchFamily="34" charset="0"/>
              </a:rPr>
              <a:t>Workshop</a:t>
            </a:r>
            <a:br>
              <a:rPr lang="en-US" sz="2400" spc="-51">
                <a:gradFill>
                  <a:gsLst>
                    <a:gs pos="62564">
                      <a:srgbClr val="FFFFFF"/>
                    </a:gs>
                    <a:gs pos="55000">
                      <a:srgbClr val="FFFFFF"/>
                    </a:gs>
                  </a:gsLst>
                  <a:lin ang="5400000" scaled="0"/>
                </a:gradFill>
                <a:latin typeface="+mn-lt"/>
                <a:cs typeface="Segoe UI" panose="020B0502040204020203" pitchFamily="34" charset="0"/>
              </a:rPr>
            </a:br>
            <a:r>
              <a:rPr lang="en-US" sz="3200" b="1" spc="-51">
                <a:solidFill>
                  <a:srgbClr val="00B0F0"/>
                </a:solidFill>
                <a:latin typeface="Segoe UI Semibold"/>
                <a:cs typeface="Segoe UI" panose="020B0502040204020203" pitchFamily="34" charset="0"/>
              </a:rPr>
              <a:t>Data in use Protection Compass</a:t>
            </a:r>
            <a:br>
              <a:rPr lang="en-US" sz="3200" b="1" spc="-51">
                <a:solidFill>
                  <a:srgbClr val="00B0F0"/>
                </a:solidFill>
                <a:latin typeface="Segoe UI Semibold"/>
                <a:cs typeface="Segoe UI" panose="020B0502040204020203" pitchFamily="34" charset="0"/>
              </a:rPr>
            </a:br>
            <a:r>
              <a:rPr lang="en-US" sz="2400" spc="-51">
                <a:solidFill>
                  <a:srgbClr val="00B0F0"/>
                </a:solidFill>
                <a:latin typeface="Segoe UI" panose="020B0502040204020203" pitchFamily="34" charset="0"/>
                <a:cs typeface="Segoe UI" panose="020B0502040204020203" pitchFamily="34" charset="0"/>
              </a:rPr>
              <a:t>Keep the </a:t>
            </a:r>
            <a:r>
              <a:rPr lang="en-US" sz="2400" spc="-51" dirty="0">
                <a:solidFill>
                  <a:srgbClr val="00B0F0"/>
                </a:solidFill>
                <a:latin typeface="Segoe UI" panose="020B0502040204020203" pitchFamily="34" charset="0"/>
                <a:cs typeface="Segoe UI" panose="020B0502040204020203" pitchFamily="34" charset="0"/>
              </a:rPr>
              <a:t>cap</a:t>
            </a:r>
            <a:r>
              <a:rPr lang="en-US" sz="2400" spc="-51">
                <a:solidFill>
                  <a:srgbClr val="00B0F0"/>
                </a:solidFill>
                <a:latin typeface="Segoe UI" panose="020B0502040204020203" pitchFamily="34" charset="0"/>
                <a:cs typeface="Segoe UI" panose="020B0502040204020203" pitchFamily="34" charset="0"/>
              </a:rPr>
              <a:t> in the Cloud and on the Edge</a:t>
            </a:r>
            <a:endParaRPr lang="en-US" sz="4400">
              <a:solidFill>
                <a:srgbClr val="00B0F0"/>
              </a:solidFill>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77634A06-EBB9-4589-B562-138B4A72833A}"/>
              </a:ext>
            </a:extLst>
          </p:cNvPr>
          <p:cNvGrpSpPr/>
          <p:nvPr/>
        </p:nvGrpSpPr>
        <p:grpSpPr>
          <a:xfrm>
            <a:off x="7608892" y="1405230"/>
            <a:ext cx="3222616" cy="3703096"/>
            <a:chOff x="7578734" y="1512789"/>
            <a:chExt cx="3222616" cy="3703096"/>
          </a:xfrm>
        </p:grpSpPr>
        <p:grpSp>
          <p:nvGrpSpPr>
            <p:cNvPr id="6" name="Group 5">
              <a:extLst>
                <a:ext uri="{FF2B5EF4-FFF2-40B4-BE49-F238E27FC236}">
                  <a16:creationId xmlns:a16="http://schemas.microsoft.com/office/drawing/2014/main" id="{D1015BAB-CD7F-4B1D-BD44-D16E63E4BB2F}"/>
                </a:ext>
              </a:extLst>
            </p:cNvPr>
            <p:cNvGrpSpPr/>
            <p:nvPr/>
          </p:nvGrpSpPr>
          <p:grpSpPr>
            <a:xfrm>
              <a:off x="7578734" y="1512789"/>
              <a:ext cx="3222616" cy="3703096"/>
              <a:chOff x="7830194" y="1899080"/>
              <a:chExt cx="2518414" cy="2893903"/>
            </a:xfrm>
          </p:grpSpPr>
          <p:sp>
            <p:nvSpPr>
              <p:cNvPr id="8" name="Oval 7">
                <a:extLst>
                  <a:ext uri="{FF2B5EF4-FFF2-40B4-BE49-F238E27FC236}">
                    <a16:creationId xmlns:a16="http://schemas.microsoft.com/office/drawing/2014/main" id="{E9B4BA4A-4608-497D-813B-8E2B92C361B3}"/>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9" name="Graphic 7">
                <a:extLst>
                  <a:ext uri="{FF2B5EF4-FFF2-40B4-BE49-F238E27FC236}">
                    <a16:creationId xmlns:a16="http://schemas.microsoft.com/office/drawing/2014/main" id="{58B7EE96-3858-457B-BEB6-751867E772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0" name="TextBox 8">
                <a:extLst>
                  <a:ext uri="{FF2B5EF4-FFF2-40B4-BE49-F238E27FC236}">
                    <a16:creationId xmlns:a16="http://schemas.microsoft.com/office/drawing/2014/main" id="{13F222A4-D6BB-447C-B617-5FA3B066602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7" name="key">
              <a:extLst>
                <a:ext uri="{FF2B5EF4-FFF2-40B4-BE49-F238E27FC236}">
                  <a16:creationId xmlns:a16="http://schemas.microsoft.com/office/drawing/2014/main" id="{60B045EC-6B0F-43EC-B745-C4EDBD54BD4D}"/>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
        <p:nvSpPr>
          <p:cNvPr id="12" name="Title 3">
            <a:extLst>
              <a:ext uri="{FF2B5EF4-FFF2-40B4-BE49-F238E27FC236}">
                <a16:creationId xmlns:a16="http://schemas.microsoft.com/office/drawing/2014/main" id="{4B7A9B54-27E3-49D2-BF94-151C475E3083}"/>
              </a:ext>
            </a:extLst>
          </p:cNvPr>
          <p:cNvSpPr txBox="1">
            <a:spLocks/>
          </p:cNvSpPr>
          <p:nvPr/>
        </p:nvSpPr>
        <p:spPr>
          <a:xfrm>
            <a:off x="350837" y="2952703"/>
            <a:ext cx="11887200" cy="1114151"/>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fr-FR" sz="4800" b="0" kern="1200" cap="none" spc="-100" baseline="0">
                <a:ln w="3175">
                  <a:noFill/>
                </a:ln>
                <a:gradFill>
                  <a:gsLst>
                    <a:gs pos="100000">
                      <a:schemeClr val="tx1"/>
                    </a:gs>
                    <a:gs pos="0">
                      <a:schemeClr val="tx1"/>
                    </a:gs>
                  </a:gsLst>
                  <a:lin ang="5400000" scaled="0"/>
                </a:gradFill>
                <a:effectLst/>
                <a:latin typeface="Segoe UI Semibold" panose="020B0702040204020203" pitchFamily="34" charset="0"/>
                <a:ea typeface="+mn-ea"/>
                <a:cs typeface="Segoe UI Semibold" panose="020B0702040204020203" pitchFamily="34" charset="0"/>
              </a:defRPr>
            </a:lvl1pPr>
          </a:lstStyle>
          <a:p>
            <a:r>
              <a:rPr lang="en-US" sz="3600" b="1" spc="-51" dirty="0">
                <a:gradFill>
                  <a:gsLst>
                    <a:gs pos="62564">
                      <a:srgbClr val="FFFFFF"/>
                    </a:gs>
                    <a:gs pos="55000">
                      <a:srgbClr val="FFFFFF"/>
                    </a:gs>
                  </a:gsLst>
                  <a:lin ang="5400000" scaled="0"/>
                </a:gradFill>
                <a:latin typeface="Segoe UI Semibold"/>
                <a:cs typeface="Segoe UI" panose="020B0502040204020203" pitchFamily="34" charset="0"/>
              </a:rPr>
              <a:t>Homomorphic Encryption Track</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51" normalizeH="0" baseline="0" noProof="0" dirty="0">
                <a:ln>
                  <a:noFill/>
                </a:ln>
                <a:gradFill>
                  <a:gsLst>
                    <a:gs pos="62564">
                      <a:srgbClr val="FFFFFF"/>
                    </a:gs>
                    <a:gs pos="55000">
                      <a:srgbClr val="FFFFFF"/>
                    </a:gs>
                  </a:gsLst>
                  <a:lin ang="5400000" scaled="0"/>
                </a:gradFill>
                <a:effectLst/>
                <a:uLnTx/>
                <a:uFillTx/>
                <a:latin typeface="Segoe UI" panose="020B0502040204020203" pitchFamily="34" charset="0"/>
                <a:ea typeface="+mn-ea"/>
                <a:cs typeface="Segoe UI" panose="020B0502040204020203" pitchFamily="34" charset="0"/>
              </a:rPr>
              <a:t>A deeper view on the technique</a:t>
            </a:r>
            <a:endParaRPr kumimoji="0" lang="en-US" sz="4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3" name="TextBox 2">
            <a:extLst>
              <a:ext uri="{FF2B5EF4-FFF2-40B4-BE49-F238E27FC236}">
                <a16:creationId xmlns:a16="http://schemas.microsoft.com/office/drawing/2014/main" id="{70D85D3D-E67A-4A25-860F-E9F07EC63003}"/>
              </a:ext>
            </a:extLst>
          </p:cNvPr>
          <p:cNvSpPr txBox="1"/>
          <p:nvPr/>
        </p:nvSpPr>
        <p:spPr>
          <a:xfrm>
            <a:off x="9038664" y="6184492"/>
            <a:ext cx="3164200" cy="492443"/>
          </a:xfrm>
          <a:prstGeom prst="rect">
            <a:avLst/>
          </a:prstGeom>
          <a:noFill/>
        </p:spPr>
        <p:txBody>
          <a:bodyPr wrap="none" lIns="0" tIns="0" rIns="0" bIns="0" rtlCol="0">
            <a:spAutoFit/>
          </a:bodyPr>
          <a:lstStyle/>
          <a:p>
            <a:pPr algn="l"/>
            <a:r>
              <a:rPr lang="en-US" sz="1800" dirty="0">
                <a:solidFill>
                  <a:srgbClr val="3393DD"/>
                </a:solidFill>
              </a:rPr>
              <a:t>Version 1.0 (Alpha) – June 2020</a:t>
            </a:r>
          </a:p>
          <a:p>
            <a:pPr algn="l"/>
            <a:r>
              <a:rPr lang="en-US" sz="1400" dirty="0">
                <a:solidFill>
                  <a:srgbClr val="3393DD"/>
                </a:solidFill>
              </a:rPr>
              <a:t>https://aka.ms/DataInUseProtectionWS </a:t>
            </a:r>
          </a:p>
        </p:txBody>
      </p:sp>
    </p:spTree>
    <p:extLst>
      <p:ext uri="{BB962C8B-B14F-4D97-AF65-F5344CB8AC3E}">
        <p14:creationId xmlns:p14="http://schemas.microsoft.com/office/powerpoint/2010/main" val="1211021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Addition &amp; Multiplication</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6C3D0D1-1ACD-4997-8EEC-00D0A081E84D}"/>
                  </a:ext>
                </a:extLst>
              </p:cNvPr>
              <p:cNvSpPr txBox="1"/>
              <p:nvPr/>
            </p:nvSpPr>
            <p:spPr>
              <a:xfrm>
                <a:off x="272273" y="1004886"/>
                <a:ext cx="6051895" cy="3771289"/>
              </a:xfrm>
              <a:prstGeom prst="rect">
                <a:avLst/>
              </a:prstGeom>
              <a:noFill/>
            </p:spPr>
            <p:txBody>
              <a:bodyPr wrap="square" lIns="182880" tIns="146304" rIns="182880" bIns="146304" rtlCol="0">
                <a:spAutoFit/>
              </a:bodyPr>
              <a:lstStyle/>
              <a:p>
                <a:pPr lvl="0"/>
                <a:r>
                  <a:rPr lang="fr-FR" sz="2400" dirty="0">
                    <a:solidFill>
                      <a:srgbClr val="0070C0"/>
                    </a:solidFill>
                    <a:latin typeface="Segoe UI Semibold" panose="020B0702040204020203" pitchFamily="34" charset="0"/>
                    <a:cs typeface="Segoe UI Semibold" panose="020B0702040204020203" pitchFamily="34" charset="0"/>
                  </a:rPr>
                  <a:t>Principle</a:t>
                </a:r>
              </a:p>
              <a:p>
                <a:pPr marL="228600" lvl="2">
                  <a:defRPr/>
                </a:pPr>
                <a:r>
                  <a:rPr lang="en-US" sz="1600" dirty="0"/>
                  <a:t>Considering</a:t>
                </a:r>
                <a:r>
                  <a:rPr lang="fr-FR" sz="1600" dirty="0"/>
                  <a:t> </a:t>
                </a:r>
                <a14:m>
                  <m:oMath xmlns:m="http://schemas.openxmlformats.org/officeDocument/2006/math">
                    <m:d>
                      <m:dPr>
                        <m:begChr m:val="{"/>
                        <m:endChr m:val=""/>
                        <m:ctrlPr>
                          <a:rPr lang="fr-FR" sz="1600" i="1" smtClean="0">
                            <a:latin typeface="Cambria Math" panose="02040503050406030204" pitchFamily="18" charset="0"/>
                          </a:rPr>
                        </m:ctrlPr>
                      </m:dPr>
                      <m:e>
                        <m:eqArr>
                          <m:eqArrPr>
                            <m:ctrlPr>
                              <a:rPr lang="fr-FR" sz="1600" i="1" smtClean="0">
                                <a:latin typeface="Cambria Math" panose="02040503050406030204" pitchFamily="18" charset="0"/>
                              </a:rPr>
                            </m:ctrlPr>
                          </m:eqArrPr>
                          <m:e>
                            <m:r>
                              <a:rPr lang="fr-FR" sz="1600" b="0" i="1" smtClean="0">
                                <a:latin typeface="Cambria Math" panose="02040503050406030204" pitchFamily="18" charset="0"/>
                              </a:rPr>
                              <m:t>𝑐</m:t>
                            </m:r>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𝑐</m:t>
                                </m:r>
                              </m:e>
                              <m:sub>
                                <m:r>
                                  <a:rPr lang="fr-FR" sz="1600" b="0" i="1" smtClean="0">
                                    <a:latin typeface="Cambria Math" panose="02040503050406030204" pitchFamily="18" charset="0"/>
                                  </a:rPr>
                                  <m:t>0</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𝑐</m:t>
                                </m:r>
                              </m:e>
                              <m:sub>
                                <m:r>
                                  <a:rPr lang="fr-FR" sz="1600" b="0" i="1" smtClean="0">
                                    <a:latin typeface="Cambria Math" panose="02040503050406030204" pitchFamily="18" charset="0"/>
                                  </a:rPr>
                                  <m:t>1</m:t>
                                </m:r>
                              </m:sub>
                            </m:sSub>
                            <m:r>
                              <a:rPr lang="fr-FR" sz="1600" b="0" i="1" smtClean="0">
                                <a:latin typeface="Cambria Math" panose="02040503050406030204" pitchFamily="18" charset="0"/>
                              </a:rPr>
                              <m:t>)</m:t>
                            </m:r>
                          </m:e>
                          <m:e>
                            <m:sSup>
                              <m:sSupPr>
                                <m:ctrlPr>
                                  <a:rPr lang="fr-FR" sz="1600" i="1" smtClean="0">
                                    <a:latin typeface="Cambria Math" panose="02040503050406030204" pitchFamily="18" charset="0"/>
                                  </a:rPr>
                                </m:ctrlPr>
                              </m:sSupPr>
                              <m:e>
                                <m:r>
                                  <a:rPr lang="fr-FR" sz="1600" b="0" i="1" smtClean="0">
                                    <a:latin typeface="Cambria Math" panose="02040503050406030204" pitchFamily="18" charset="0"/>
                                  </a:rPr>
                                  <m:t>𝑐</m:t>
                                </m:r>
                              </m:e>
                              <m:sup>
                                <m:r>
                                  <a:rPr lang="fr-FR" sz="1600" b="0" i="1" smtClean="0">
                                    <a:latin typeface="Cambria Math" panose="02040503050406030204" pitchFamily="18" charset="0"/>
                                  </a:rPr>
                                  <m:t>′</m:t>
                                </m:r>
                              </m:sup>
                            </m:s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𝑐</m:t>
                                </m:r>
                              </m:e>
                              <m:sub>
                                <m:r>
                                  <a:rPr lang="fr-FR" sz="1600" b="0" i="1" smtClean="0">
                                    <a:latin typeface="Cambria Math" panose="02040503050406030204" pitchFamily="18" charset="0"/>
                                  </a:rPr>
                                  <m:t>0</m:t>
                                </m:r>
                              </m:sub>
                              <m:sup>
                                <m:r>
                                  <a:rPr lang="fr-FR" sz="1600" b="0" i="1" smtClean="0">
                                    <a:latin typeface="Cambria Math" panose="02040503050406030204" pitchFamily="18" charset="0"/>
                                  </a:rPr>
                                  <m:t>′</m:t>
                                </m:r>
                              </m:sup>
                            </m:sSubSup>
                            <m:r>
                              <a:rPr lang="fr-FR" sz="1600" i="1">
                                <a:latin typeface="Cambria Math" panose="02040503050406030204" pitchFamily="18" charset="0"/>
                              </a:rPr>
                              <m:t>,</m:t>
                            </m:r>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𝑐</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m:t>
                                </m:r>
                              </m:sup>
                            </m:sSubSup>
                            <m:r>
                              <a:rPr lang="fr-FR" sz="1600" b="0" i="1" smtClean="0">
                                <a:latin typeface="Cambria Math" panose="02040503050406030204" pitchFamily="18" charset="0"/>
                              </a:rPr>
                              <m:t>)</m:t>
                            </m:r>
                          </m:e>
                        </m:eqArr>
                      </m:e>
                    </m:d>
                  </m:oMath>
                </a14:m>
                <a:r>
                  <a:rPr lang="fr-FR" sz="1600" dirty="0"/>
                  <a:t> and </a:t>
                </a:r>
                <a14:m>
                  <m:oMath xmlns:m="http://schemas.openxmlformats.org/officeDocument/2006/math">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𝑝</m:t>
                        </m:r>
                      </m:e>
                      <m:sub>
                        <m:r>
                          <a:rPr lang="fr-FR" sz="1600" b="0" i="1" smtClean="0">
                            <a:latin typeface="Cambria Math" panose="02040503050406030204" pitchFamily="18" charset="0"/>
                          </a:rPr>
                          <m:t>𝑜𝑝</m:t>
                        </m:r>
                      </m:sub>
                    </m:sSub>
                  </m:oMath>
                </a14:m>
                <a:r>
                  <a:rPr lang="fr-FR" sz="1600" dirty="0"/>
                  <a:t> </a:t>
                </a:r>
                <a:r>
                  <a:rPr lang="en-US" sz="1600" dirty="0"/>
                  <a:t>a random plaintext</a:t>
                </a:r>
              </a:p>
              <a:p>
                <a:pPr marL="514350" lvl="2" indent="-285750">
                  <a:lnSpc>
                    <a:spcPct val="150000"/>
                  </a:lnSpc>
                  <a:buFont typeface="Arial" panose="020B0604020202020204" pitchFamily="34" charset="0"/>
                  <a:buChar char="•"/>
                  <a:defRPr/>
                </a:pPr>
                <a:r>
                  <a:rPr lang="fr-FR" sz="1800" dirty="0">
                    <a:latin typeface="Segoe UI Semibold" panose="020B0702040204020203" pitchFamily="34" charset="0"/>
                    <a:cs typeface="Segoe UI Semibold" panose="020B0702040204020203" pitchFamily="34" charset="0"/>
                  </a:rPr>
                  <a:t>Addition</a:t>
                </a:r>
              </a:p>
              <a:p>
                <a:pPr marL="228600" lvl="2">
                  <a:lnSpc>
                    <a:spcPct val="150000"/>
                  </a:lnSpc>
                  <a:defRPr/>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𝑐</m:t>
                      </m:r>
                      <m:r>
                        <a:rPr lang="fr-FR" sz="1800" b="0" i="1" smtClean="0">
                          <a:latin typeface="Cambria Math" panose="02040503050406030204" pitchFamily="18" charset="0"/>
                        </a:rPr>
                        <m:t>+</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𝑐</m:t>
                          </m:r>
                        </m:e>
                        <m:sup>
                          <m:r>
                            <a:rPr lang="fr-FR" sz="1800" b="0" i="1" smtClean="0">
                              <a:latin typeface="Cambria Math" panose="02040503050406030204" pitchFamily="18" charset="0"/>
                            </a:rPr>
                            <m:t>′</m:t>
                          </m:r>
                        </m:sup>
                      </m:sSup>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𝑑</m:t>
                              </m:r>
                            </m:e>
                            <m:sub>
                              <m:r>
                                <a:rPr lang="fr-FR" sz="1800" b="0" i="1" smtClean="0">
                                  <a:latin typeface="Cambria Math" panose="02040503050406030204" pitchFamily="18" charset="0"/>
                                </a:rPr>
                                <m:t>0</m:t>
                              </m:r>
                            </m:sub>
                          </m:sSub>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𝑑</m:t>
                              </m:r>
                            </m:e>
                            <m:sub>
                              <m:r>
                                <a:rPr lang="fr-FR" sz="1800" b="0" i="1" smtClean="0">
                                  <a:latin typeface="Cambria Math" panose="02040503050406030204" pitchFamily="18" charset="0"/>
                                </a:rPr>
                                <m:t>1</m:t>
                              </m:r>
                            </m:sub>
                          </m:sSub>
                        </m:e>
                      </m:d>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𝑐</m:t>
                              </m:r>
                            </m:e>
                            <m:sub>
                              <m:r>
                                <a:rPr lang="fr-FR" sz="1800" b="0" i="1" smtClean="0">
                                  <a:latin typeface="Cambria Math" panose="02040503050406030204" pitchFamily="18" charset="0"/>
                                </a:rPr>
                                <m:t>0</m:t>
                              </m:r>
                            </m:sub>
                          </m:sSub>
                          <m:r>
                            <a:rPr lang="fr-FR" sz="1800" b="0" i="1" smtClean="0">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𝑐</m:t>
                              </m:r>
                            </m:e>
                            <m:sub>
                              <m:r>
                                <a:rPr lang="fr-FR" i="1">
                                  <a:latin typeface="Cambria Math" panose="02040503050406030204" pitchFamily="18" charset="0"/>
                                </a:rPr>
                                <m:t>0</m:t>
                              </m:r>
                            </m:sub>
                            <m:sup>
                              <m:r>
                                <a:rPr lang="fr-FR" i="1">
                                  <a:latin typeface="Cambria Math" panose="02040503050406030204" pitchFamily="18" charset="0"/>
                                </a:rPr>
                                <m:t>′</m:t>
                              </m:r>
                            </m:sup>
                          </m:sSubSup>
                          <m:r>
                            <a:rPr lang="fr-FR" i="1">
                              <a:latin typeface="Cambria Math" panose="02040503050406030204" pitchFamily="18" charset="0"/>
                            </a:rPr>
                            <m:t>,</m:t>
                          </m:r>
                          <m:sSub>
                            <m:sSubPr>
                              <m:ctrlPr>
                                <a:rPr lang="fr-FR" i="1" smtClean="0">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1</m:t>
                              </m:r>
                            </m:sub>
                          </m:sSub>
                          <m:r>
                            <a:rPr lang="fr-FR" b="0" i="1" smtClean="0">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𝑐</m:t>
                              </m:r>
                            </m:e>
                            <m:sub>
                              <m:r>
                                <a:rPr lang="fr-FR" i="1">
                                  <a:latin typeface="Cambria Math" panose="02040503050406030204" pitchFamily="18" charset="0"/>
                                </a:rPr>
                                <m:t>1</m:t>
                              </m:r>
                            </m:sub>
                            <m:sup>
                              <m:r>
                                <a:rPr lang="fr-FR" i="1">
                                  <a:latin typeface="Cambria Math" panose="02040503050406030204" pitchFamily="18" charset="0"/>
                                </a:rPr>
                                <m:t>′</m:t>
                              </m:r>
                            </m:sup>
                          </m:sSubSup>
                        </m:e>
                      </m:d>
                    </m:oMath>
                  </m:oMathPara>
                </a14:m>
                <a:endParaRPr lang="fr-FR" sz="1800" dirty="0"/>
              </a:p>
              <a:p>
                <a:pPr marL="228600" lvl="2">
                  <a:lnSpc>
                    <a:spcPct val="150000"/>
                  </a:lnSpc>
                  <a:defRPr/>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𝑐</m:t>
                      </m:r>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𝑝</m:t>
                          </m:r>
                        </m:e>
                        <m:sub>
                          <m:r>
                            <a:rPr lang="fr-FR" sz="1800" b="0" i="1" smtClean="0">
                              <a:latin typeface="Cambria Math" panose="02040503050406030204" pitchFamily="18" charset="0"/>
                            </a:rPr>
                            <m:t>𝑜𝑝</m:t>
                          </m:r>
                        </m:sub>
                      </m:sSub>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𝑐</m:t>
                          </m:r>
                        </m:e>
                        <m:sub>
                          <m:r>
                            <a:rPr lang="fr-FR" sz="1800" b="0" i="1" smtClean="0">
                              <a:latin typeface="Cambria Math" panose="02040503050406030204" pitchFamily="18" charset="0"/>
                            </a:rPr>
                            <m:t>0</m:t>
                          </m:r>
                        </m:sub>
                      </m:sSub>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𝑝</m:t>
                          </m:r>
                        </m:e>
                        <m:sub>
                          <m:r>
                            <a:rPr lang="fr-FR" sz="1800" b="0" i="1" smtClean="0">
                              <a:latin typeface="Cambria Math" panose="02040503050406030204" pitchFamily="18" charset="0"/>
                            </a:rPr>
                            <m:t>𝑜𝑝</m:t>
                          </m:r>
                        </m:sub>
                      </m:sSub>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𝑐</m:t>
                          </m:r>
                        </m:e>
                        <m:sub>
                          <m:r>
                            <a:rPr lang="fr-FR" sz="1800" b="0" i="1" smtClean="0">
                              <a:latin typeface="Cambria Math" panose="02040503050406030204" pitchFamily="18" charset="0"/>
                            </a:rPr>
                            <m:t>1</m:t>
                          </m:r>
                        </m:sub>
                      </m:sSub>
                      <m:r>
                        <a:rPr lang="fr-FR" sz="1800" b="0" i="1" smtClean="0">
                          <a:latin typeface="Cambria Math" panose="02040503050406030204" pitchFamily="18" charset="0"/>
                        </a:rPr>
                        <m:t>)</m:t>
                      </m:r>
                    </m:oMath>
                  </m:oMathPara>
                </a14:m>
                <a:endParaRPr lang="fr-FR" sz="1800" dirty="0"/>
              </a:p>
              <a:p>
                <a:pPr marL="514350" lvl="2" indent="-285750">
                  <a:lnSpc>
                    <a:spcPct val="150000"/>
                  </a:lnSpc>
                  <a:buFont typeface="Arial" panose="020B0604020202020204" pitchFamily="34" charset="0"/>
                  <a:buChar char="•"/>
                  <a:defRPr/>
                </a:pPr>
                <a:r>
                  <a:rPr lang="fr-FR" sz="1800" dirty="0">
                    <a:latin typeface="Segoe UI Semibold" panose="020B0702040204020203" pitchFamily="34" charset="0"/>
                    <a:cs typeface="Segoe UI Semibold" panose="020B0702040204020203" pitchFamily="34" charset="0"/>
                  </a:rPr>
                  <a:t>Multiplication</a:t>
                </a:r>
              </a:p>
              <a:p>
                <a:pPr marL="228600" lvl="2">
                  <a:lnSpc>
                    <a:spcPct val="150000"/>
                  </a:lnSpc>
                  <a:defRPr/>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𝑐</m:t>
                      </m:r>
                      <m:r>
                        <a:rPr lang="fr-FR" i="1">
                          <a:latin typeface="Cambria Math" panose="02040503050406030204" pitchFamily="18" charset="0"/>
                        </a:rPr>
                        <m:t> ×</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𝑐</m:t>
                          </m:r>
                        </m:e>
                        <m:sup>
                          <m:r>
                            <a:rPr lang="fr-FR" i="1">
                              <a:latin typeface="Cambria Math" panose="02040503050406030204" pitchFamily="18" charset="0"/>
                              <a:ea typeface="Cambria Math" panose="02040503050406030204" pitchFamily="18" charset="0"/>
                            </a:rPr>
                            <m:t>′</m:t>
                          </m:r>
                        </m:sup>
                      </m:sSup>
                      <m:r>
                        <a:rPr lang="fr-FR" i="1">
                          <a:latin typeface="Cambria Math" panose="02040503050406030204" pitchFamily="18" charset="0"/>
                          <a:ea typeface="Cambria Math" panose="02040503050406030204" pitchFamily="18" charset="0"/>
                        </a:rPr>
                        <m:t>=</m:t>
                      </m:r>
                      <m:d>
                        <m:dPr>
                          <m:ctrlPr>
                            <a:rPr lang="fr-FR" i="1">
                              <a:latin typeface="Cambria Math" panose="02040503050406030204" pitchFamily="18" charset="0"/>
                              <a:ea typeface="Cambria Math" panose="02040503050406030204" pitchFamily="18" charset="0"/>
                            </a:rPr>
                          </m:ctrlPr>
                        </m:dPr>
                        <m:e>
                          <m:sSub>
                            <m:sSubPr>
                              <m:ctrlPr>
                                <a:rPr lang="fr-FR"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𝑑</m:t>
                              </m:r>
                            </m:e>
                            <m:sub>
                              <m:r>
                                <a:rPr lang="fr-FR" b="0" i="1" smtClean="0">
                                  <a:latin typeface="Cambria Math" panose="02040503050406030204" pitchFamily="18" charset="0"/>
                                  <a:ea typeface="Cambria Math" panose="02040503050406030204" pitchFamily="18" charset="0"/>
                                </a:rPr>
                                <m:t>0</m:t>
                              </m:r>
                            </m:sub>
                          </m:sSub>
                          <m:r>
                            <a:rPr lang="fr-FR" b="0" i="1" smtClean="0">
                              <a:latin typeface="Cambria Math" panose="02040503050406030204" pitchFamily="18" charset="0"/>
                              <a:ea typeface="Cambria Math" panose="02040503050406030204" pitchFamily="18" charset="0"/>
                            </a:rPr>
                            <m:t>,</m:t>
                          </m:r>
                          <m:r>
                            <a:rPr lang="fr-FR" i="1" smtClean="0">
                              <a:latin typeface="Cambria Math" panose="02040503050406030204" pitchFamily="18" charset="0"/>
                              <a:ea typeface="Cambria Math" panose="02040503050406030204" pitchFamily="18" charset="0"/>
                            </a:rPr>
                            <m:t> </m:t>
                          </m:r>
                          <m:sSub>
                            <m:sSubPr>
                              <m:ctrlPr>
                                <a:rPr lang="fr-FR"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𝑑</m:t>
                              </m:r>
                            </m:e>
                            <m:sub>
                              <m:r>
                                <a:rPr lang="fr-FR" b="0" i="1" smtClean="0">
                                  <a:latin typeface="Cambria Math" panose="02040503050406030204" pitchFamily="18" charset="0"/>
                                  <a:ea typeface="Cambria Math" panose="02040503050406030204" pitchFamily="18" charset="0"/>
                                </a:rPr>
                                <m:t>1</m:t>
                              </m:r>
                            </m:sub>
                          </m:sSub>
                          <m:r>
                            <a:rPr lang="fr-FR" b="0" i="1" smtClean="0">
                              <a:latin typeface="Cambria Math" panose="02040503050406030204" pitchFamily="18" charset="0"/>
                              <a:ea typeface="Cambria Math" panose="02040503050406030204" pitchFamily="18" charset="0"/>
                            </a:rPr>
                            <m:t>,</m:t>
                          </m:r>
                          <m:sSub>
                            <m:sSubPr>
                              <m:ctrlPr>
                                <a:rPr lang="fr-FR"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𝑑</m:t>
                              </m:r>
                            </m:e>
                            <m:sub>
                              <m:r>
                                <a:rPr lang="fr-FR" b="0" i="1" smtClean="0">
                                  <a:latin typeface="Cambria Math" panose="02040503050406030204" pitchFamily="18" charset="0"/>
                                  <a:ea typeface="Cambria Math" panose="02040503050406030204" pitchFamily="18" charset="0"/>
                                </a:rPr>
                                <m:t>2</m:t>
                              </m:r>
                            </m:sub>
                          </m:sSub>
                        </m:e>
                      </m:d>
                      <m:r>
                        <a:rPr lang="fr-FR" b="0" i="1" smtClean="0">
                          <a:latin typeface="Cambria Math" panose="02040503050406030204" pitchFamily="18" charset="0"/>
                          <a:ea typeface="Cambria Math" panose="02040503050406030204" pitchFamily="18" charset="0"/>
                        </a:rPr>
                        <m:t>=</m:t>
                      </m:r>
                      <m:d>
                        <m:dPr>
                          <m:ctrlPr>
                            <a:rPr lang="fr-FR" b="0" i="1" smtClean="0">
                              <a:latin typeface="Cambria Math" panose="02040503050406030204" pitchFamily="18" charset="0"/>
                              <a:ea typeface="Cambria Math" panose="02040503050406030204" pitchFamily="18" charset="0"/>
                            </a:rPr>
                          </m:ctrlPr>
                        </m:dPr>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0</m:t>
                              </m:r>
                            </m:sub>
                          </m:sSub>
                          <m:sSubSup>
                            <m:sSubSupPr>
                              <m:ctrlPr>
                                <a:rPr lang="fr-FR" i="1">
                                  <a:latin typeface="Cambria Math" panose="02040503050406030204" pitchFamily="18" charset="0"/>
                                  <a:ea typeface="Cambria Math" panose="02040503050406030204" pitchFamily="18" charset="0"/>
                                </a:rPr>
                              </m:ctrlPr>
                            </m:sSubSup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0</m:t>
                              </m:r>
                            </m:sub>
                            <m:sup>
                              <m:r>
                                <a:rPr lang="fr-FR" i="1">
                                  <a:latin typeface="Cambria Math" panose="02040503050406030204" pitchFamily="18" charset="0"/>
                                  <a:ea typeface="Cambria Math" panose="02040503050406030204" pitchFamily="18" charset="0"/>
                                </a:rPr>
                                <m:t>′</m:t>
                              </m:r>
                            </m:sup>
                          </m:sSub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0</m:t>
                              </m:r>
                            </m:sub>
                          </m:sSub>
                          <m:sSubSup>
                            <m:sSubSupPr>
                              <m:ctrlPr>
                                <a:rPr lang="fr-FR" i="1">
                                  <a:latin typeface="Cambria Math" panose="02040503050406030204" pitchFamily="18" charset="0"/>
                                  <a:ea typeface="Cambria Math" panose="02040503050406030204" pitchFamily="18" charset="0"/>
                                </a:rPr>
                              </m:ctrlPr>
                            </m:sSubSup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1</m:t>
                              </m:r>
                            </m:sub>
                            <m:sup>
                              <m:r>
                                <a:rPr lang="fr-FR" i="1">
                                  <a:latin typeface="Cambria Math" panose="02040503050406030204" pitchFamily="18" charset="0"/>
                                  <a:ea typeface="Cambria Math" panose="02040503050406030204" pitchFamily="18" charset="0"/>
                                </a:rPr>
                                <m:t>′</m:t>
                              </m:r>
                            </m:sup>
                          </m:sSubSup>
                          <m:r>
                            <a:rPr lang="fr-FR" i="1">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1</m:t>
                              </m:r>
                            </m:sub>
                          </m:sSub>
                          <m:sSubSup>
                            <m:sSubSupPr>
                              <m:ctrlPr>
                                <a:rPr lang="fr-FR" i="1">
                                  <a:latin typeface="Cambria Math" panose="02040503050406030204" pitchFamily="18" charset="0"/>
                                  <a:ea typeface="Cambria Math" panose="02040503050406030204" pitchFamily="18" charset="0"/>
                                </a:rPr>
                              </m:ctrlPr>
                            </m:sSubSup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0</m:t>
                              </m:r>
                            </m:sub>
                            <m:sup>
                              <m:r>
                                <a:rPr lang="fr-FR" i="1">
                                  <a:latin typeface="Cambria Math" panose="02040503050406030204" pitchFamily="18" charset="0"/>
                                  <a:ea typeface="Cambria Math" panose="02040503050406030204" pitchFamily="18" charset="0"/>
                                </a:rPr>
                                <m:t>′</m:t>
                              </m:r>
                            </m:sup>
                          </m:sSub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1</m:t>
                              </m:r>
                            </m:sub>
                          </m:sSub>
                          <m:sSubSup>
                            <m:sSubSupPr>
                              <m:ctrlPr>
                                <a:rPr lang="fr-FR" i="1">
                                  <a:latin typeface="Cambria Math" panose="02040503050406030204" pitchFamily="18" charset="0"/>
                                  <a:ea typeface="Cambria Math" panose="02040503050406030204" pitchFamily="18" charset="0"/>
                                </a:rPr>
                              </m:ctrlPr>
                            </m:sSubSup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1</m:t>
                              </m:r>
                            </m:sub>
                            <m:sup>
                              <m:r>
                                <a:rPr lang="fr-FR" i="1">
                                  <a:latin typeface="Cambria Math" panose="02040503050406030204" pitchFamily="18" charset="0"/>
                                  <a:ea typeface="Cambria Math" panose="02040503050406030204" pitchFamily="18" charset="0"/>
                                </a:rPr>
                                <m:t>′</m:t>
                              </m:r>
                            </m:sup>
                          </m:sSubSup>
                        </m:e>
                      </m:d>
                    </m:oMath>
                  </m:oMathPara>
                </a14:m>
                <a:endParaRPr lang="fr-FR" b="0" dirty="0">
                  <a:ea typeface="Cambria Math" panose="02040503050406030204" pitchFamily="18" charset="0"/>
                </a:endParaRPr>
              </a:p>
              <a:p>
                <a:pPr marL="228600" lvl="2">
                  <a:lnSpc>
                    <a:spcPct val="150000"/>
                  </a:lnSpc>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𝑐</m:t>
                      </m:r>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𝑝</m:t>
                          </m:r>
                        </m:e>
                        <m:sub>
                          <m:r>
                            <a:rPr lang="fr-FR" b="0" i="1" smtClean="0">
                              <a:latin typeface="Cambria Math" panose="02040503050406030204" pitchFamily="18" charset="0"/>
                              <a:ea typeface="Cambria Math" panose="02040503050406030204" pitchFamily="18" charset="0"/>
                            </a:rPr>
                            <m:t>𝑜𝑝</m:t>
                          </m:r>
                        </m:sub>
                      </m:sSub>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𝑐</m:t>
                          </m:r>
                        </m:e>
                        <m:sub>
                          <m:r>
                            <a:rPr lang="fr-FR" b="0" i="1" smtClean="0">
                              <a:latin typeface="Cambria Math" panose="02040503050406030204" pitchFamily="18" charset="0"/>
                              <a:ea typeface="Cambria Math" panose="02040503050406030204" pitchFamily="18" charset="0"/>
                            </a:rPr>
                            <m:t>0</m:t>
                          </m:r>
                        </m:sub>
                      </m:sSub>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𝑝</m:t>
                          </m:r>
                        </m:e>
                        <m:sub>
                          <m:r>
                            <a:rPr lang="fr-FR" b="0" i="1" smtClean="0">
                              <a:latin typeface="Cambria Math" panose="02040503050406030204" pitchFamily="18" charset="0"/>
                              <a:ea typeface="Cambria Math" panose="02040503050406030204" pitchFamily="18" charset="0"/>
                            </a:rPr>
                            <m:t>𝑜𝑝</m:t>
                          </m:r>
                        </m:sub>
                      </m:sSub>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𝑐</m:t>
                          </m:r>
                        </m:e>
                        <m:sub>
                          <m:r>
                            <a:rPr lang="fr-FR" b="0" i="1" smtClean="0">
                              <a:latin typeface="Cambria Math" panose="02040503050406030204" pitchFamily="18" charset="0"/>
                              <a:ea typeface="Cambria Math" panose="02040503050406030204" pitchFamily="18" charset="0"/>
                            </a:rPr>
                            <m:t>1</m:t>
                          </m:r>
                        </m:sub>
                      </m:sSub>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𝑝</m:t>
                          </m:r>
                        </m:e>
                        <m:sub>
                          <m:r>
                            <a:rPr lang="fr-FR" b="0" i="1" smtClean="0">
                              <a:latin typeface="Cambria Math" panose="02040503050406030204" pitchFamily="18" charset="0"/>
                              <a:ea typeface="Cambria Math" panose="02040503050406030204" pitchFamily="18" charset="0"/>
                            </a:rPr>
                            <m:t>𝑜𝑝</m:t>
                          </m:r>
                        </m:sub>
                      </m:sSub>
                      <m:r>
                        <a:rPr lang="fr-FR" b="0" i="1" smtClean="0">
                          <a:latin typeface="Cambria Math" panose="02040503050406030204" pitchFamily="18" charset="0"/>
                          <a:ea typeface="Cambria Math" panose="02040503050406030204" pitchFamily="18" charset="0"/>
                        </a:rPr>
                        <m:t>)</m:t>
                      </m:r>
                    </m:oMath>
                  </m:oMathPara>
                </a14:m>
                <a:endParaRPr lang="fr-FR" sz="2000" dirty="0">
                  <a:gradFill>
                    <a:gsLst>
                      <a:gs pos="2917">
                        <a:schemeClr val="tx1"/>
                      </a:gs>
                      <a:gs pos="30000">
                        <a:schemeClr val="tx1"/>
                      </a:gs>
                    </a:gsLst>
                    <a:lin ang="5400000" scaled="0"/>
                  </a:gradFill>
                </a:endParaRPr>
              </a:p>
            </p:txBody>
          </p:sp>
        </mc:Choice>
        <mc:Fallback xmlns="">
          <p:sp>
            <p:nvSpPr>
              <p:cNvPr id="2" name="TextBox 1">
                <a:extLst>
                  <a:ext uri="{FF2B5EF4-FFF2-40B4-BE49-F238E27FC236}">
                    <a16:creationId xmlns:a16="http://schemas.microsoft.com/office/drawing/2014/main" id="{D6C3D0D1-1ACD-4997-8EEC-00D0A081E84D}"/>
                  </a:ext>
                </a:extLst>
              </p:cNvPr>
              <p:cNvSpPr txBox="1">
                <a:spLocks noRot="1" noChangeAspect="1" noMove="1" noResize="1" noEditPoints="1" noAdjustHandles="1" noChangeArrowheads="1" noChangeShapeType="1" noTextEdit="1"/>
              </p:cNvSpPr>
              <p:nvPr/>
            </p:nvSpPr>
            <p:spPr>
              <a:xfrm>
                <a:off x="272273" y="1004886"/>
                <a:ext cx="6051895" cy="3771289"/>
              </a:xfrm>
              <a:prstGeom prst="rect">
                <a:avLst/>
              </a:prstGeom>
              <a:blipFill>
                <a:blip r:embed="rId3"/>
                <a:stretch>
                  <a:fillRect l="-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15281C-E369-4FB5-A6BE-82B343D5051F}"/>
                  </a:ext>
                </a:extLst>
              </p:cNvPr>
              <p:cNvSpPr txBox="1"/>
              <p:nvPr/>
            </p:nvSpPr>
            <p:spPr>
              <a:xfrm>
                <a:off x="4747512" y="1753922"/>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200" b="0" i="1" smtClean="0">
                          <a:solidFill>
                            <a:schemeClr val="bg1"/>
                          </a:solidFill>
                          <a:latin typeface="Cambria Math" panose="02040503050406030204" pitchFamily="18" charset="0"/>
                        </a:rPr>
                        <m:t>𝑒</m:t>
                      </m:r>
                    </m:oMath>
                  </m:oMathPara>
                </a14:m>
                <a:endParaRPr lang="fr-FR" sz="1200" dirty="0">
                  <a:solidFill>
                    <a:schemeClr val="bg1"/>
                  </a:solidFill>
                </a:endParaRPr>
              </a:p>
            </p:txBody>
          </p:sp>
        </mc:Choice>
        <mc:Fallback xmlns="">
          <p:sp>
            <p:nvSpPr>
              <p:cNvPr id="4" name="TextBox 3">
                <a:extLst>
                  <a:ext uri="{FF2B5EF4-FFF2-40B4-BE49-F238E27FC236}">
                    <a16:creationId xmlns:a16="http://schemas.microsoft.com/office/drawing/2014/main" id="{8C15281C-E369-4FB5-A6BE-82B343D5051F}"/>
                  </a:ext>
                </a:extLst>
              </p:cNvPr>
              <p:cNvSpPr txBox="1">
                <a:spLocks noRot="1" noChangeAspect="1" noMove="1" noResize="1" noEditPoints="1" noAdjustHandles="1" noChangeArrowheads="1" noChangeShapeType="1" noTextEdit="1"/>
              </p:cNvSpPr>
              <p:nvPr/>
            </p:nvSpPr>
            <p:spPr>
              <a:xfrm>
                <a:off x="4747512" y="1753922"/>
                <a:ext cx="485548" cy="461665"/>
              </a:xfrm>
              <a:prstGeom prst="rect">
                <a:avLst/>
              </a:prstGeom>
              <a:blipFill>
                <a:blip r:embed="rId4"/>
                <a:stretch>
                  <a:fillRect/>
                </a:stretch>
              </a:blipFill>
            </p:spPr>
            <p:txBody>
              <a:bodyPr/>
              <a:lstStyle/>
              <a:p>
                <a:r>
                  <a:rPr lang="fr-FR">
                    <a:noFill/>
                  </a:rPr>
                  <a:t> </a:t>
                </a:r>
              </a:p>
            </p:txBody>
          </p:sp>
        </mc:Fallback>
      </mc:AlternateContent>
      <p:sp>
        <p:nvSpPr>
          <p:cNvPr id="12" name="TextBox 11">
            <a:extLst>
              <a:ext uri="{FF2B5EF4-FFF2-40B4-BE49-F238E27FC236}">
                <a16:creationId xmlns:a16="http://schemas.microsoft.com/office/drawing/2014/main" id="{65EB6B5F-2C00-4516-899B-896F678E9B85}"/>
              </a:ext>
            </a:extLst>
          </p:cNvPr>
          <p:cNvSpPr txBox="1"/>
          <p:nvPr/>
        </p:nvSpPr>
        <p:spPr>
          <a:xfrm>
            <a:off x="6324168" y="1006631"/>
            <a:ext cx="6051895" cy="664797"/>
          </a:xfrm>
          <a:prstGeom prst="rect">
            <a:avLst/>
          </a:prstGeom>
          <a:noFill/>
        </p:spPr>
        <p:txBody>
          <a:bodyPr wrap="square" lIns="182880" tIns="146304" rIns="182880" bIns="146304" rtlCol="0">
            <a:spAutoFit/>
          </a:bodyPr>
          <a:lstStyle/>
          <a:p>
            <a:pPr lvl="0"/>
            <a:r>
              <a:rPr lang="fr-FR" sz="2400" dirty="0">
                <a:solidFill>
                  <a:srgbClr val="0070C0"/>
                </a:solidFill>
                <a:latin typeface="Segoe UI Semibold" panose="020B0702040204020203" pitchFamily="34" charset="0"/>
                <a:cs typeface="Segoe UI Semibold" panose="020B0702040204020203" pitchFamily="34" charset="0"/>
              </a:rPr>
              <a:t>Vector view</a:t>
            </a:r>
          </a:p>
        </p:txBody>
      </p:sp>
      <p:cxnSp>
        <p:nvCxnSpPr>
          <p:cNvPr id="14" name="Straight Connector 13">
            <a:extLst>
              <a:ext uri="{FF2B5EF4-FFF2-40B4-BE49-F238E27FC236}">
                <a16:creationId xmlns:a16="http://schemas.microsoft.com/office/drawing/2014/main" id="{79F8AF74-4B47-43BE-9F21-8EAB086E305C}"/>
              </a:ext>
            </a:extLst>
          </p:cNvPr>
          <p:cNvCxnSpPr>
            <a:cxnSpLocks/>
          </p:cNvCxnSpPr>
          <p:nvPr/>
        </p:nvCxnSpPr>
        <p:spPr>
          <a:xfrm>
            <a:off x="6181922" y="1165400"/>
            <a:ext cx="0" cy="3676084"/>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3A2E951C-D4D9-4F0F-8CEB-90B19BDA42B1}"/>
              </a:ext>
            </a:extLst>
          </p:cNvPr>
          <p:cNvGrpSpPr/>
          <p:nvPr/>
        </p:nvGrpSpPr>
        <p:grpSpPr>
          <a:xfrm>
            <a:off x="0" y="4693007"/>
            <a:ext cx="12436475" cy="2326239"/>
            <a:chOff x="0" y="4521115"/>
            <a:chExt cx="12436475" cy="2498121"/>
          </a:xfrm>
        </p:grpSpPr>
        <p:grpSp>
          <p:nvGrpSpPr>
            <p:cNvPr id="69" name="Group 68">
              <a:extLst>
                <a:ext uri="{FF2B5EF4-FFF2-40B4-BE49-F238E27FC236}">
                  <a16:creationId xmlns:a16="http://schemas.microsoft.com/office/drawing/2014/main" id="{CC7BF6D7-9BFC-4BC3-9407-2ED7B3743AF6}"/>
                </a:ext>
              </a:extLst>
            </p:cNvPr>
            <p:cNvGrpSpPr/>
            <p:nvPr/>
          </p:nvGrpSpPr>
          <p:grpSpPr>
            <a:xfrm>
              <a:off x="0" y="4521115"/>
              <a:ext cx="12436475" cy="2498121"/>
              <a:chOff x="0" y="5385138"/>
              <a:chExt cx="12436475" cy="1634102"/>
            </a:xfrm>
          </p:grpSpPr>
          <p:sp>
            <p:nvSpPr>
              <p:cNvPr id="71" name="Rectangle 70">
                <a:extLst>
                  <a:ext uri="{FF2B5EF4-FFF2-40B4-BE49-F238E27FC236}">
                    <a16:creationId xmlns:a16="http://schemas.microsoft.com/office/drawing/2014/main" id="{1ECF0D94-141B-41E4-9A04-C94677950345}"/>
                  </a:ext>
                </a:extLst>
              </p:cNvPr>
              <p:cNvSpPr/>
              <p:nvPr/>
            </p:nvSpPr>
            <p:spPr bwMode="auto">
              <a:xfrm>
                <a:off x="0" y="5568350"/>
                <a:ext cx="12436475" cy="145089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TextBox 71">
                <a:extLst>
                  <a:ext uri="{FF2B5EF4-FFF2-40B4-BE49-F238E27FC236}">
                    <a16:creationId xmlns:a16="http://schemas.microsoft.com/office/drawing/2014/main" id="{A7ADACA5-A07A-4910-A7B9-9C6B96E59742}"/>
                  </a:ext>
                </a:extLst>
              </p:cNvPr>
              <p:cNvSpPr txBox="1"/>
              <p:nvPr/>
            </p:nvSpPr>
            <p:spPr>
              <a:xfrm>
                <a:off x="272274" y="5385138"/>
                <a:ext cx="2343605" cy="382678"/>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a:t>
                </a:r>
                <a:r>
                  <a:rPr lang="en-US" dirty="0" err="1">
                    <a:gradFill>
                      <a:gsLst>
                        <a:gs pos="2917">
                          <a:srgbClr val="3C3C41"/>
                        </a:gs>
                        <a:gs pos="30000">
                          <a:srgbClr val="3C3C41"/>
                        </a:gs>
                      </a:gsLst>
                      <a:lin ang="5400000" scaled="0"/>
                    </a:gradFill>
                    <a:latin typeface="Segoe UI Semibold"/>
                  </a:rPr>
                  <a:t>Keypoints</a:t>
                </a:r>
                <a:endParaRPr lang="en-US" dirty="0">
                  <a:gradFill>
                    <a:gsLst>
                      <a:gs pos="2917">
                        <a:srgbClr val="3C3C41"/>
                      </a:gs>
                      <a:gs pos="30000">
                        <a:srgbClr val="3C3C41"/>
                      </a:gs>
                    </a:gsLst>
                    <a:lin ang="5400000" scaled="0"/>
                  </a:gradFill>
                  <a:latin typeface="Segoe UI Semibold"/>
                </a:endParaRPr>
              </a:p>
            </p:txBody>
          </p:sp>
          <p:cxnSp>
            <p:nvCxnSpPr>
              <p:cNvPr id="73" name="Straight Connector 72">
                <a:extLst>
                  <a:ext uri="{FF2B5EF4-FFF2-40B4-BE49-F238E27FC236}">
                    <a16:creationId xmlns:a16="http://schemas.microsoft.com/office/drawing/2014/main" id="{4BEA8D3C-4E63-4B49-B1B1-2D1BCF8A6230}"/>
                  </a:ext>
                </a:extLst>
              </p:cNvPr>
              <p:cNvCxnSpPr>
                <a:cxnSpLocks/>
              </p:cNvCxnSpPr>
              <p:nvPr/>
            </p:nvCxnSpPr>
            <p:spPr>
              <a:xfrm flipV="1">
                <a:off x="2615879" y="5568821"/>
                <a:ext cx="9820596" cy="0"/>
              </a:xfrm>
              <a:prstGeom prst="line">
                <a:avLst/>
              </a:prstGeom>
              <a:noFill/>
              <a:ln w="19050" cap="flat" cmpd="sng" algn="ctr">
                <a:solidFill>
                  <a:srgbClr val="3C3C41"/>
                </a:solidFill>
                <a:prstDash val="solid"/>
                <a:headEnd type="none"/>
                <a:tailEnd type="none"/>
              </a:ln>
              <a:effectLst/>
            </p:spPr>
          </p:cxnSp>
          <p:sp>
            <p:nvSpPr>
              <p:cNvPr id="82" name="TextBox 81">
                <a:extLst>
                  <a:ext uri="{FF2B5EF4-FFF2-40B4-BE49-F238E27FC236}">
                    <a16:creationId xmlns:a16="http://schemas.microsoft.com/office/drawing/2014/main" id="{87EB621E-2E76-47E8-81C4-D4B14861C215}"/>
                  </a:ext>
                </a:extLst>
              </p:cNvPr>
              <p:cNvSpPr txBox="1"/>
              <p:nvPr/>
            </p:nvSpPr>
            <p:spPr>
              <a:xfrm>
                <a:off x="272274" y="5674610"/>
                <a:ext cx="5927689" cy="1178528"/>
              </a:xfrm>
              <a:prstGeom prst="rect">
                <a:avLst/>
              </a:prstGeom>
              <a:noFill/>
            </p:spPr>
            <p:txBody>
              <a:bodyPr wrap="square" numCol="1" rtlCol="0">
                <a:spAutoFit/>
              </a:bodyPr>
              <a:lstStyle/>
              <a:p>
                <a:pPr marL="285750" indent="-285750">
                  <a:lnSpc>
                    <a:spcPct val="150000"/>
                  </a:lnSpc>
                  <a:spcBef>
                    <a:spcPts val="300"/>
                  </a:spcBef>
                  <a:spcAft>
                    <a:spcPts val="300"/>
                  </a:spcAft>
                  <a:buFont typeface="Arial" panose="020B0604020202020204" pitchFamily="34" charset="0"/>
                  <a:buChar char="•"/>
                </a:pPr>
                <a:r>
                  <a:rPr lang="en-US" sz="1600" dirty="0">
                    <a:solidFill>
                      <a:schemeClr val="tx1">
                        <a:lumMod val="75000"/>
                      </a:schemeClr>
                    </a:solidFill>
                  </a:rPr>
                  <a:t>Remember that plaintexts and ciphertexts are </a:t>
                </a:r>
                <a:r>
                  <a:rPr lang="en-US" sz="1600" dirty="0">
                    <a:solidFill>
                      <a:schemeClr val="tx1">
                        <a:lumMod val="75000"/>
                      </a:schemeClr>
                    </a:solidFill>
                    <a:latin typeface="Segoe UI Semibold" panose="020B0702040204020203" pitchFamily="34" charset="0"/>
                    <a:cs typeface="Segoe UI Semibold" panose="020B0702040204020203" pitchFamily="34" charset="0"/>
                  </a:rPr>
                  <a:t>polynomials</a:t>
                </a:r>
              </a:p>
              <a:p>
                <a:pPr marL="285750" indent="-285750">
                  <a:lnSpc>
                    <a:spcPct val="150000"/>
                  </a:lnSpc>
                  <a:spcBef>
                    <a:spcPts val="300"/>
                  </a:spcBef>
                  <a:spcAft>
                    <a:spcPts val="300"/>
                  </a:spcAft>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Addition: </a:t>
                </a:r>
                <a:r>
                  <a:rPr lang="en-US" sz="1600" dirty="0">
                    <a:solidFill>
                      <a:schemeClr val="tx1">
                        <a:lumMod val="75000"/>
                      </a:schemeClr>
                    </a:solidFill>
                    <a:latin typeface="Segoe UI" panose="020B0502040204020203" pitchFamily="34" charset="0"/>
                    <a:cs typeface="Segoe UI" panose="020B0502040204020203" pitchFamily="34" charset="0"/>
                  </a:rPr>
                  <a:t>noise does not really increase</a:t>
                </a:r>
              </a:p>
              <a:p>
                <a:pPr marL="285750" indent="-285750">
                  <a:lnSpc>
                    <a:spcPct val="150000"/>
                  </a:lnSpc>
                  <a:spcBef>
                    <a:spcPts val="300"/>
                  </a:spcBef>
                  <a:spcAft>
                    <a:spcPts val="300"/>
                  </a:spcAft>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Multiplication: </a:t>
                </a:r>
                <a:r>
                  <a:rPr lang="en-US" sz="1600" dirty="0">
                    <a:solidFill>
                      <a:schemeClr val="tx1">
                        <a:lumMod val="75000"/>
                      </a:schemeClr>
                    </a:solidFill>
                    <a:latin typeface="Segoe UI" panose="020B0502040204020203" pitchFamily="34" charset="0"/>
                    <a:cs typeface="Segoe UI" panose="020B0502040204020203" pitchFamily="34" charset="0"/>
                  </a:rPr>
                  <a:t>noise increases a lot, particularly in a ciphertext to ciphertext multiplication</a:t>
                </a:r>
              </a:p>
            </p:txBody>
          </p:sp>
          <p:cxnSp>
            <p:nvCxnSpPr>
              <p:cNvPr id="83" name="Straight Connector 82">
                <a:extLst>
                  <a:ext uri="{FF2B5EF4-FFF2-40B4-BE49-F238E27FC236}">
                    <a16:creationId xmlns:a16="http://schemas.microsoft.com/office/drawing/2014/main" id="{7139C791-66FC-488F-B572-1222AF7E0307}"/>
                  </a:ext>
                </a:extLst>
              </p:cNvPr>
              <p:cNvCxnSpPr>
                <a:cxnSpLocks/>
              </p:cNvCxnSpPr>
              <p:nvPr/>
            </p:nvCxnSpPr>
            <p:spPr>
              <a:xfrm>
                <a:off x="0" y="5570968"/>
                <a:ext cx="324091" cy="0"/>
              </a:xfrm>
              <a:prstGeom prst="line">
                <a:avLst/>
              </a:prstGeom>
              <a:noFill/>
              <a:ln w="19050" cap="flat" cmpd="sng" algn="ctr">
                <a:solidFill>
                  <a:srgbClr val="3C3C41"/>
                </a:solidFill>
                <a:prstDash val="solid"/>
                <a:headEnd type="none"/>
                <a:tailEnd type="none"/>
              </a:ln>
              <a:effectLst/>
            </p:spPr>
          </p:cxnSp>
        </p:gr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B449009-4316-453F-A959-B836E584433D}"/>
                    </a:ext>
                  </a:extLst>
                </p:cNvPr>
                <p:cNvSpPr txBox="1"/>
                <p:nvPr/>
              </p:nvSpPr>
              <p:spPr>
                <a:xfrm>
                  <a:off x="6324168" y="4966667"/>
                  <a:ext cx="6112307" cy="2048728"/>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sz="1600" b="1" dirty="0">
                      <a:solidFill>
                        <a:schemeClr val="tx1">
                          <a:lumMod val="75000"/>
                        </a:schemeClr>
                      </a:solidFill>
                      <a:latin typeface="Segoe UI Semibold" panose="020B0702040204020203" pitchFamily="34" charset="0"/>
                      <a:cs typeface="Segoe UI Semibold" panose="020B0702040204020203" pitchFamily="34" charset="0"/>
                    </a:rPr>
                    <a:t>Important remark:</a:t>
                  </a:r>
                  <a:endParaRPr lang="fr-FR" dirty="0">
                    <a:gradFill>
                      <a:gsLst>
                        <a:gs pos="2917">
                          <a:schemeClr val="tx1"/>
                        </a:gs>
                        <a:gs pos="30000">
                          <a:schemeClr val="tx1"/>
                        </a:gs>
                      </a:gsLst>
                      <a:lin ang="5400000" scaled="0"/>
                    </a:gradFill>
                  </a:endParaRPr>
                </a:p>
                <a:p>
                  <a:pPr marL="752121" lvl="1" indent="-285750">
                    <a:lnSpc>
                      <a:spcPct val="150000"/>
                    </a:lnSpc>
                    <a:buFont typeface="Arial" panose="020B0604020202020204" pitchFamily="34" charset="0"/>
                    <a:buChar char="•"/>
                  </a:pPr>
                  <a:r>
                    <a:rPr lang="en-US" sz="1600" dirty="0">
                      <a:solidFill>
                        <a:schemeClr val="tx1">
                          <a:lumMod val="75000"/>
                        </a:schemeClr>
                      </a:solidFill>
                    </a:rPr>
                    <a:t>The result of our ciphertext multiplication is not only defined by </a:t>
                  </a:r>
                  <a:r>
                    <a:rPr lang="en-US" sz="1600" dirty="0">
                      <a:solidFill>
                        <a:schemeClr val="tx1">
                          <a:lumMod val="75000"/>
                        </a:schemeClr>
                      </a:solidFill>
                      <a:latin typeface="Segoe UI Semibold" panose="020B0702040204020203" pitchFamily="34" charset="0"/>
                      <a:cs typeface="Segoe UI Semibold" panose="020B0702040204020203" pitchFamily="34" charset="0"/>
                    </a:rPr>
                    <a:t>2 but 3 polynomials</a:t>
                  </a:r>
                  <a:r>
                    <a:rPr lang="en-US" sz="1600" dirty="0">
                      <a:solidFill>
                        <a:schemeClr val="tx1">
                          <a:lumMod val="75000"/>
                        </a:schemeClr>
                      </a:solidFill>
                    </a:rPr>
                    <a:t>: decryption then</a:t>
                  </a:r>
                  <a:r>
                    <a:rPr lang="fr-FR" sz="1600" dirty="0"/>
                    <a:t> </a:t>
                  </a:r>
                  <a:r>
                    <a:rPr lang="en-US" sz="1600" dirty="0"/>
                    <a:t>requires to compute</a:t>
                  </a:r>
                  <a:r>
                    <a:rPr lang="fr-FR" sz="1600" dirty="0"/>
                    <a:t>: </a:t>
                  </a:r>
                  <a14:m>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𝑝</m:t>
                          </m:r>
                        </m:e>
                        <m:sup>
                          <m:r>
                            <a:rPr lang="fr-FR" sz="1600" b="0" i="1" smtClean="0">
                              <a:latin typeface="Cambria Math" panose="02040503050406030204" pitchFamily="18" charset="0"/>
                            </a:rPr>
                            <m:t>′′</m:t>
                          </m:r>
                        </m:sup>
                      </m:sSup>
                      <m:r>
                        <a:rPr lang="fr-FR" sz="1600" b="0" i="1" smtClean="0">
                          <a:latin typeface="Cambria Math" panose="02040503050406030204" pitchFamily="18" charset="0"/>
                        </a:rPr>
                        <m:t>= </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𝑑</m:t>
                          </m:r>
                        </m:e>
                        <m:sub>
                          <m:r>
                            <a:rPr lang="fr-FR" sz="1600" b="0" i="1" smtClean="0">
                              <a:latin typeface="Cambria Math" panose="02040503050406030204" pitchFamily="18" charset="0"/>
                            </a:rPr>
                            <m:t>0</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𝑑</m:t>
                          </m:r>
                        </m:e>
                        <m:sub>
                          <m:r>
                            <a:rPr lang="fr-FR" sz="1600" b="0" i="1" smtClean="0">
                              <a:latin typeface="Cambria Math" panose="02040503050406030204" pitchFamily="18" charset="0"/>
                            </a:rPr>
                            <m:t>1</m:t>
                          </m:r>
                        </m:sub>
                      </m:sSub>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𝑠</m:t>
                          </m:r>
                        </m:e>
                        <m:sub>
                          <m:r>
                            <a:rPr lang="fr-FR" sz="1600" b="0" i="1" smtClean="0">
                              <a:latin typeface="Cambria Math" panose="02040503050406030204" pitchFamily="18" charset="0"/>
                            </a:rPr>
                            <m:t>𝑘</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𝑑</m:t>
                          </m:r>
                        </m:e>
                        <m:sub>
                          <m:r>
                            <a:rPr lang="fr-FR" sz="1600" b="0" i="1" smtClean="0">
                              <a:latin typeface="Cambria Math" panose="02040503050406030204" pitchFamily="18" charset="0"/>
                            </a:rPr>
                            <m:t>2</m:t>
                          </m:r>
                        </m:sub>
                      </m:sSub>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𝑠</m:t>
                          </m:r>
                        </m:e>
                        <m:sub>
                          <m:r>
                            <a:rPr lang="fr-FR" sz="1600" b="0" i="1" smtClean="0">
                              <a:latin typeface="Cambria Math" panose="02040503050406030204" pitchFamily="18" charset="0"/>
                            </a:rPr>
                            <m:t>𝑘</m:t>
                          </m:r>
                        </m:sub>
                        <m:sup>
                          <m:r>
                            <a:rPr lang="fr-FR" sz="1600" b="0" i="1" smtClean="0">
                              <a:latin typeface="Cambria Math" panose="02040503050406030204" pitchFamily="18" charset="0"/>
                            </a:rPr>
                            <m:t>2</m:t>
                          </m:r>
                        </m:sup>
                      </m:sSubSup>
                    </m:oMath>
                  </a14:m>
                  <a:endParaRPr lang="en-US" sz="1600" dirty="0">
                    <a:solidFill>
                      <a:schemeClr val="tx1">
                        <a:lumMod val="75000"/>
                      </a:schemeClr>
                    </a:solidFill>
                  </a:endParaRPr>
                </a:p>
                <a:p>
                  <a:pPr marL="752121" lvl="1" indent="-285750">
                    <a:lnSpc>
                      <a:spcPct val="150000"/>
                    </a:lnSpc>
                    <a:buFont typeface="Arial" panose="020B0604020202020204" pitchFamily="34" charset="0"/>
                    <a:buChar char="•"/>
                  </a:pPr>
                  <a:r>
                    <a:rPr lang="en-US" sz="1600" dirty="0">
                      <a:solidFill>
                        <a:schemeClr val="tx1">
                          <a:lumMod val="75000"/>
                        </a:schemeClr>
                      </a:solidFill>
                    </a:rPr>
                    <a:t>This observation leads us to the notion of </a:t>
                  </a:r>
                  <a:r>
                    <a:rPr lang="en-US" sz="1600" dirty="0">
                      <a:solidFill>
                        <a:schemeClr val="tx1">
                          <a:lumMod val="75000"/>
                        </a:schemeClr>
                      </a:solidFill>
                      <a:latin typeface="Segoe UI Semibold" panose="020B0702040204020203" pitchFamily="34" charset="0"/>
                      <a:cs typeface="Segoe UI Semibold" panose="020B0702040204020203" pitchFamily="34" charset="0"/>
                    </a:rPr>
                    <a:t>size</a:t>
                  </a:r>
                  <a:endParaRPr lang="en-US" sz="1600" dirty="0">
                    <a:solidFill>
                      <a:schemeClr val="tx1">
                        <a:lumMod val="75000"/>
                      </a:schemeClr>
                    </a:solidFill>
                  </a:endParaRPr>
                </a:p>
              </p:txBody>
            </p:sp>
          </mc:Choice>
          <mc:Fallback xmlns="">
            <p:sp>
              <p:nvSpPr>
                <p:cNvPr id="70" name="TextBox 69">
                  <a:extLst>
                    <a:ext uri="{FF2B5EF4-FFF2-40B4-BE49-F238E27FC236}">
                      <a16:creationId xmlns:a16="http://schemas.microsoft.com/office/drawing/2014/main" id="{AB449009-4316-453F-A959-B836E584433D}"/>
                    </a:ext>
                  </a:extLst>
                </p:cNvPr>
                <p:cNvSpPr txBox="1">
                  <a:spLocks noRot="1" noChangeAspect="1" noMove="1" noResize="1" noEditPoints="1" noAdjustHandles="1" noChangeArrowheads="1" noChangeShapeType="1" noTextEdit="1"/>
                </p:cNvSpPr>
                <p:nvPr/>
              </p:nvSpPr>
              <p:spPr>
                <a:xfrm>
                  <a:off x="6324168" y="4966667"/>
                  <a:ext cx="6112307" cy="2048728"/>
                </a:xfrm>
                <a:prstGeom prst="rect">
                  <a:avLst/>
                </a:prstGeom>
                <a:blipFill>
                  <a:blip r:embed="rId5"/>
                  <a:stretch>
                    <a:fillRect l="-399" r="-598" b="-28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168ED10-2951-49B4-BFBC-DC26BC054534}"/>
                  </a:ext>
                </a:extLst>
              </p:cNvPr>
              <p:cNvSpPr txBox="1"/>
              <p:nvPr/>
            </p:nvSpPr>
            <p:spPr>
              <a:xfrm>
                <a:off x="9835022" y="4253708"/>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15" name="TextBox 14">
                <a:extLst>
                  <a:ext uri="{FF2B5EF4-FFF2-40B4-BE49-F238E27FC236}">
                    <a16:creationId xmlns:a16="http://schemas.microsoft.com/office/drawing/2014/main" id="{5168ED10-2951-49B4-BFBC-DC26BC054534}"/>
                  </a:ext>
                </a:extLst>
              </p:cNvPr>
              <p:cNvSpPr txBox="1">
                <a:spLocks noRot="1" noChangeAspect="1" noMove="1" noResize="1" noEditPoints="1" noAdjustHandles="1" noChangeArrowheads="1" noChangeShapeType="1" noTextEdit="1"/>
              </p:cNvSpPr>
              <p:nvPr/>
            </p:nvSpPr>
            <p:spPr>
              <a:xfrm>
                <a:off x="9835022" y="4253708"/>
                <a:ext cx="525198" cy="489365"/>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F346953-EBDB-4D1F-8E1C-2B7EF9290274}"/>
                  </a:ext>
                </a:extLst>
              </p:cNvPr>
              <p:cNvSpPr txBox="1"/>
              <p:nvPr/>
            </p:nvSpPr>
            <p:spPr>
              <a:xfrm>
                <a:off x="10353673" y="4262673"/>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p>
                        <m:sSupPr>
                          <m:ctrlPr>
                            <a:rPr lang="fr-FR" sz="1400" b="0" i="1" dirty="0" smtClean="0">
                              <a:solidFill>
                                <a:schemeClr val="bg1"/>
                              </a:solidFill>
                              <a:latin typeface="Cambria Math" panose="02040503050406030204" pitchFamily="18" charset="0"/>
                            </a:rPr>
                          </m:ctrlPr>
                        </m:sSupPr>
                        <m:e>
                          <m:r>
                            <a:rPr lang="fr-FR" sz="1400" b="0" i="1" dirty="0" smtClean="0">
                              <a:solidFill>
                                <a:schemeClr val="bg1"/>
                              </a:solidFill>
                              <a:latin typeface="Cambria Math" panose="02040503050406030204" pitchFamily="18" charset="0"/>
                            </a:rPr>
                            <m:t>𝑝</m:t>
                          </m:r>
                        </m:e>
                        <m:sup>
                          <m:r>
                            <a:rPr lang="fr-FR" sz="1400" b="0" i="1" dirty="0" smtClean="0">
                              <a:solidFill>
                                <a:schemeClr val="bg1"/>
                              </a:solidFill>
                              <a:latin typeface="Cambria Math" panose="02040503050406030204" pitchFamily="18" charset="0"/>
                            </a:rPr>
                            <m:t>′′</m:t>
                          </m:r>
                        </m:sup>
                      </m:sSup>
                      <m:r>
                        <a:rPr lang="fr-FR" sz="1400" b="0" i="1" dirty="0" smtClean="0">
                          <a:solidFill>
                            <a:schemeClr val="bg1"/>
                          </a:solidFill>
                          <a:latin typeface="Cambria Math" panose="02040503050406030204" pitchFamily="18" charset="0"/>
                        </a:rPr>
                        <m:t>=</m:t>
                      </m:r>
                      <m:r>
                        <a:rPr lang="fr-FR" sz="140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r>
                        <a:rPr lang="fr-FR" sz="1400" b="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oMath>
                  </m:oMathPara>
                </a14:m>
                <a:endParaRPr lang="fr-FR" sz="1200" dirty="0">
                  <a:solidFill>
                    <a:schemeClr val="bg1"/>
                  </a:solidFill>
                </a:endParaRPr>
              </a:p>
            </p:txBody>
          </p:sp>
        </mc:Choice>
        <mc:Fallback xmlns="">
          <p:sp>
            <p:nvSpPr>
              <p:cNvPr id="16" name="TextBox 15">
                <a:extLst>
                  <a:ext uri="{FF2B5EF4-FFF2-40B4-BE49-F238E27FC236}">
                    <a16:creationId xmlns:a16="http://schemas.microsoft.com/office/drawing/2014/main" id="{CF346953-EBDB-4D1F-8E1C-2B7EF9290274}"/>
                  </a:ext>
                </a:extLst>
              </p:cNvPr>
              <p:cNvSpPr txBox="1">
                <a:spLocks noRot="1" noChangeAspect="1" noMove="1" noResize="1" noEditPoints="1" noAdjustHandles="1" noChangeArrowheads="1" noChangeShapeType="1" noTextEdit="1"/>
              </p:cNvSpPr>
              <p:nvPr/>
            </p:nvSpPr>
            <p:spPr>
              <a:xfrm>
                <a:off x="10353673" y="4262673"/>
                <a:ext cx="1263064" cy="489365"/>
              </a:xfrm>
              <a:prstGeom prst="rect">
                <a:avLst/>
              </a:prstGeom>
              <a:blipFill>
                <a:blip r:embed="rId7"/>
                <a:stretch>
                  <a:fillRect/>
                </a:stretch>
              </a:blipFill>
            </p:spPr>
            <p:txBody>
              <a:bodyPr/>
              <a:lstStyle/>
              <a:p>
                <a:r>
                  <a:rPr lang="fr-FR">
                    <a:noFill/>
                  </a:rPr>
                  <a:t> </a:t>
                </a:r>
              </a:p>
            </p:txBody>
          </p:sp>
        </mc:Fallback>
      </mc:AlternateContent>
      <p:grpSp>
        <p:nvGrpSpPr>
          <p:cNvPr id="24" name="Group 23">
            <a:extLst>
              <a:ext uri="{FF2B5EF4-FFF2-40B4-BE49-F238E27FC236}">
                <a16:creationId xmlns:a16="http://schemas.microsoft.com/office/drawing/2014/main" id="{16640DBF-F450-4F99-B428-AC9AB47460EF}"/>
              </a:ext>
            </a:extLst>
          </p:cNvPr>
          <p:cNvGrpSpPr/>
          <p:nvPr/>
        </p:nvGrpSpPr>
        <p:grpSpPr>
          <a:xfrm>
            <a:off x="6724321" y="1683738"/>
            <a:ext cx="4763098" cy="1354038"/>
            <a:chOff x="6617030" y="1732444"/>
            <a:chExt cx="4763098" cy="1354038"/>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E95DBB5-27D1-434E-930B-98BF68FBC3AC}"/>
                    </a:ext>
                  </a:extLst>
                </p:cNvPr>
                <p:cNvSpPr txBox="1"/>
                <p:nvPr/>
              </p:nvSpPr>
              <p:spPr>
                <a:xfrm>
                  <a:off x="6640651" y="1732444"/>
                  <a:ext cx="1027509"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fr-FR" sz="2400" dirty="0" err="1">
                    <a:gradFill>
                      <a:gsLst>
                        <a:gs pos="2917">
                          <a:schemeClr val="tx1"/>
                        </a:gs>
                        <a:gs pos="30000">
                          <a:schemeClr val="tx1"/>
                        </a:gs>
                      </a:gsLst>
                      <a:lin ang="5400000" scaled="0"/>
                    </a:gradFill>
                  </a:endParaRPr>
                </a:p>
              </p:txBody>
            </p:sp>
          </mc:Choice>
          <mc:Fallback xmlns="">
            <p:sp>
              <p:nvSpPr>
                <p:cNvPr id="6" name="TextBox 5">
                  <a:extLst>
                    <a:ext uri="{FF2B5EF4-FFF2-40B4-BE49-F238E27FC236}">
                      <a16:creationId xmlns:a16="http://schemas.microsoft.com/office/drawing/2014/main" id="{AE95DBB5-27D1-434E-930B-98BF68FBC3AC}"/>
                    </a:ext>
                  </a:extLst>
                </p:cNvPr>
                <p:cNvSpPr txBox="1">
                  <a:spLocks noRot="1" noChangeAspect="1" noMove="1" noResize="1" noEditPoints="1" noAdjustHandles="1" noChangeArrowheads="1" noChangeShapeType="1" noTextEdit="1"/>
                </p:cNvSpPr>
                <p:nvPr/>
              </p:nvSpPr>
              <p:spPr>
                <a:xfrm>
                  <a:off x="6640651" y="1732444"/>
                  <a:ext cx="1027509" cy="704808"/>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168B806-BBFB-4F6E-9189-49777B26B383}"/>
                    </a:ext>
                  </a:extLst>
                </p:cNvPr>
                <p:cNvSpPr txBox="1"/>
                <p:nvPr/>
              </p:nvSpPr>
              <p:spPr>
                <a:xfrm>
                  <a:off x="6617030" y="2381674"/>
                  <a:ext cx="1027509"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fr-FR" sz="2400" dirty="0" err="1">
                    <a:gradFill>
                      <a:gsLst>
                        <a:gs pos="2917">
                          <a:schemeClr val="tx1"/>
                        </a:gs>
                        <a:gs pos="30000">
                          <a:schemeClr val="tx1"/>
                        </a:gs>
                      </a:gsLst>
                      <a:lin ang="5400000" scaled="0"/>
                    </a:gradFill>
                  </a:endParaRPr>
                </a:p>
              </p:txBody>
            </p:sp>
          </mc:Choice>
          <mc:Fallback xmlns="">
            <p:sp>
              <p:nvSpPr>
                <p:cNvPr id="7" name="TextBox 6">
                  <a:extLst>
                    <a:ext uri="{FF2B5EF4-FFF2-40B4-BE49-F238E27FC236}">
                      <a16:creationId xmlns:a16="http://schemas.microsoft.com/office/drawing/2014/main" id="{0168B806-BBFB-4F6E-9189-49777B26B383}"/>
                    </a:ext>
                  </a:extLst>
                </p:cNvPr>
                <p:cNvSpPr txBox="1">
                  <a:spLocks noRot="1" noChangeAspect="1" noMove="1" noResize="1" noEditPoints="1" noAdjustHandles="1" noChangeArrowheads="1" noChangeShapeType="1" noTextEdit="1"/>
                </p:cNvSpPr>
                <p:nvPr/>
              </p:nvSpPr>
              <p:spPr>
                <a:xfrm>
                  <a:off x="6617030" y="2381674"/>
                  <a:ext cx="1027509" cy="704808"/>
                </a:xfrm>
                <a:prstGeom prst="rect">
                  <a:avLst/>
                </a:prstGeom>
                <a:blipFill>
                  <a:blip r:embed="rId9"/>
                  <a:stretch>
                    <a:fillRect/>
                  </a:stretch>
                </a:blipFill>
              </p:spPr>
              <p:txBody>
                <a:bodyPr/>
                <a:lstStyle/>
                <a:p>
                  <a:r>
                    <a:rPr lang="fr-FR">
                      <a:noFill/>
                    </a:rPr>
                    <a:t> </a:t>
                  </a:r>
                </a:p>
              </p:txBody>
            </p:sp>
          </mc:Fallback>
        </mc:AlternateContent>
        <p:grpSp>
          <p:nvGrpSpPr>
            <p:cNvPr id="21" name="Group 20">
              <a:extLst>
                <a:ext uri="{FF2B5EF4-FFF2-40B4-BE49-F238E27FC236}">
                  <a16:creationId xmlns:a16="http://schemas.microsoft.com/office/drawing/2014/main" id="{6069DD4B-D2BB-4E66-A7A0-70438F083554}"/>
                </a:ext>
              </a:extLst>
            </p:cNvPr>
            <p:cNvGrpSpPr/>
            <p:nvPr/>
          </p:nvGrpSpPr>
          <p:grpSpPr>
            <a:xfrm>
              <a:off x="7545107" y="2437252"/>
              <a:ext cx="3835021" cy="503329"/>
              <a:chOff x="7781716" y="4243948"/>
              <a:chExt cx="3835021" cy="503329"/>
            </a:xfrm>
          </p:grpSpPr>
          <p:grpSp>
            <p:nvGrpSpPr>
              <p:cNvPr id="104" name="Group 103">
                <a:extLst>
                  <a:ext uri="{FF2B5EF4-FFF2-40B4-BE49-F238E27FC236}">
                    <a16:creationId xmlns:a16="http://schemas.microsoft.com/office/drawing/2014/main" id="{B30E046B-3252-4F34-9E9F-84EB81E4527D}"/>
                  </a:ext>
                </a:extLst>
              </p:cNvPr>
              <p:cNvGrpSpPr/>
              <p:nvPr/>
            </p:nvGrpSpPr>
            <p:grpSpPr>
              <a:xfrm>
                <a:off x="7781716" y="4266251"/>
                <a:ext cx="3743494" cy="468700"/>
                <a:chOff x="4321942" y="4142157"/>
                <a:chExt cx="3080656" cy="468700"/>
              </a:xfrm>
            </p:grpSpPr>
            <p:sp>
              <p:nvSpPr>
                <p:cNvPr id="115" name="Rectangle 114">
                  <a:extLst>
                    <a:ext uri="{FF2B5EF4-FFF2-40B4-BE49-F238E27FC236}">
                      <a16:creationId xmlns:a16="http://schemas.microsoft.com/office/drawing/2014/main" id="{CE46EC76-7609-42F4-80AF-388E79D2F5A8}"/>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16" name="Rectangle 115">
                  <a:extLst>
                    <a:ext uri="{FF2B5EF4-FFF2-40B4-BE49-F238E27FC236}">
                      <a16:creationId xmlns:a16="http://schemas.microsoft.com/office/drawing/2014/main" id="{4C65BFA6-655F-4F74-B1E2-4EF51780063F}"/>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17" name="Rectangle 116">
                  <a:extLst>
                    <a:ext uri="{FF2B5EF4-FFF2-40B4-BE49-F238E27FC236}">
                      <a16:creationId xmlns:a16="http://schemas.microsoft.com/office/drawing/2014/main" id="{470EB2DD-5EEF-475E-A8C3-5938A026900C}"/>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C0C5A6A-BB5F-4795-A240-A4DCF82B3134}"/>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400" b="0" i="1" smtClean="0">
                              <a:solidFill>
                                <a:schemeClr val="bg1"/>
                              </a:solidFill>
                              <a:latin typeface="Cambria Math" panose="02040503050406030204" pitchFamily="18" charset="0"/>
                            </a:rPr>
                            <m:t>𝑚𝑎𝑠𝑘</m:t>
                          </m:r>
                        </m:oMath>
                      </m:oMathPara>
                    </a14:m>
                    <a:endParaRPr lang="fr-FR" sz="1400" dirty="0">
                      <a:solidFill>
                        <a:schemeClr val="bg1"/>
                      </a:solidFill>
                    </a:endParaRPr>
                  </a:p>
                </p:txBody>
              </p:sp>
            </mc:Choice>
            <mc:Fallback xmlns="">
              <p:sp>
                <p:nvSpPr>
                  <p:cNvPr id="106" name="TextBox 105">
                    <a:extLst>
                      <a:ext uri="{FF2B5EF4-FFF2-40B4-BE49-F238E27FC236}">
                        <a16:creationId xmlns:a16="http://schemas.microsoft.com/office/drawing/2014/main" id="{DC0C5A6A-BB5F-4795-A240-A4DCF82B3134}"/>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1E53D67B-4576-49E1-9FFF-8A02A31A8AB4}"/>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113" name="TextBox 112">
                    <a:extLst>
                      <a:ext uri="{FF2B5EF4-FFF2-40B4-BE49-F238E27FC236}">
                        <a16:creationId xmlns:a16="http://schemas.microsoft.com/office/drawing/2014/main" id="{1E53D67B-4576-49E1-9FFF-8A02A31A8AB4}"/>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85F0CD4A-099F-47DE-B07C-446770283194}"/>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oMath>
                      </m:oMathPara>
                    </a14:m>
                    <a:endParaRPr lang="fr-FR" sz="1200" dirty="0">
                      <a:solidFill>
                        <a:schemeClr val="bg1"/>
                      </a:solidFill>
                    </a:endParaRPr>
                  </a:p>
                </p:txBody>
              </p:sp>
            </mc:Choice>
            <mc:Fallback xmlns="">
              <p:sp>
                <p:nvSpPr>
                  <p:cNvPr id="114" name="TextBox 113">
                    <a:extLst>
                      <a:ext uri="{FF2B5EF4-FFF2-40B4-BE49-F238E27FC236}">
                        <a16:creationId xmlns:a16="http://schemas.microsoft.com/office/drawing/2014/main" id="{85F0CD4A-099F-47DE-B07C-446770283194}"/>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2"/>
                    <a:stretch>
                      <a:fillRect/>
                    </a:stretch>
                  </a:blipFill>
                </p:spPr>
                <p:txBody>
                  <a:bodyPr/>
                  <a:lstStyle/>
                  <a:p>
                    <a:r>
                      <a:rPr lang="fr-FR">
                        <a:noFill/>
                      </a:rPr>
                      <a:t> </a:t>
                    </a:r>
                  </a:p>
                </p:txBody>
              </p:sp>
            </mc:Fallback>
          </mc:AlternateContent>
        </p:grpSp>
        <p:grpSp>
          <p:nvGrpSpPr>
            <p:cNvPr id="22" name="Group 21">
              <a:extLst>
                <a:ext uri="{FF2B5EF4-FFF2-40B4-BE49-F238E27FC236}">
                  <a16:creationId xmlns:a16="http://schemas.microsoft.com/office/drawing/2014/main" id="{063A5D66-CDE9-400D-BDAC-D31FFBC3AEAE}"/>
                </a:ext>
              </a:extLst>
            </p:cNvPr>
            <p:cNvGrpSpPr/>
            <p:nvPr/>
          </p:nvGrpSpPr>
          <p:grpSpPr>
            <a:xfrm>
              <a:off x="7545107" y="1824330"/>
              <a:ext cx="3835021" cy="503329"/>
              <a:chOff x="7781716" y="4243948"/>
              <a:chExt cx="3835021" cy="503329"/>
            </a:xfrm>
          </p:grpSpPr>
          <p:grpSp>
            <p:nvGrpSpPr>
              <p:cNvPr id="119" name="Group 118">
                <a:extLst>
                  <a:ext uri="{FF2B5EF4-FFF2-40B4-BE49-F238E27FC236}">
                    <a16:creationId xmlns:a16="http://schemas.microsoft.com/office/drawing/2014/main" id="{BC5AA74F-420B-487C-BA11-D532F222BB47}"/>
                  </a:ext>
                </a:extLst>
              </p:cNvPr>
              <p:cNvGrpSpPr/>
              <p:nvPr/>
            </p:nvGrpSpPr>
            <p:grpSpPr>
              <a:xfrm>
                <a:off x="7781716" y="4266251"/>
                <a:ext cx="3743494" cy="468700"/>
                <a:chOff x="4321942" y="4142157"/>
                <a:chExt cx="3080656" cy="468700"/>
              </a:xfrm>
            </p:grpSpPr>
            <p:sp>
              <p:nvSpPr>
                <p:cNvPr id="123" name="Rectangle 122">
                  <a:extLst>
                    <a:ext uri="{FF2B5EF4-FFF2-40B4-BE49-F238E27FC236}">
                      <a16:creationId xmlns:a16="http://schemas.microsoft.com/office/drawing/2014/main" id="{0A2AE388-2A0E-47F8-986F-DC22B8A8984E}"/>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24" name="Rectangle 123">
                  <a:extLst>
                    <a:ext uri="{FF2B5EF4-FFF2-40B4-BE49-F238E27FC236}">
                      <a16:creationId xmlns:a16="http://schemas.microsoft.com/office/drawing/2014/main" id="{5EC1B513-21D4-4FF4-9364-D580304DE5AC}"/>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25" name="Rectangle 124">
                  <a:extLst>
                    <a:ext uri="{FF2B5EF4-FFF2-40B4-BE49-F238E27FC236}">
                      <a16:creationId xmlns:a16="http://schemas.microsoft.com/office/drawing/2014/main" id="{4F03F790-E16B-43B7-90BA-D74481D5EDF7}"/>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AA3A5A11-9500-4D81-9B5F-82B67E76E795}"/>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400" b="0" i="1" smtClean="0">
                              <a:solidFill>
                                <a:schemeClr val="bg1"/>
                              </a:solidFill>
                              <a:latin typeface="Cambria Math" panose="02040503050406030204" pitchFamily="18" charset="0"/>
                            </a:rPr>
                            <m:t>𝑚𝑎𝑠𝑘</m:t>
                          </m:r>
                        </m:oMath>
                      </m:oMathPara>
                    </a14:m>
                    <a:endParaRPr lang="fr-FR" sz="1400" dirty="0">
                      <a:solidFill>
                        <a:schemeClr val="bg1"/>
                      </a:solidFill>
                    </a:endParaRPr>
                  </a:p>
                </p:txBody>
              </p:sp>
            </mc:Choice>
            <mc:Fallback xmlns="">
              <p:sp>
                <p:nvSpPr>
                  <p:cNvPr id="120" name="TextBox 119">
                    <a:extLst>
                      <a:ext uri="{FF2B5EF4-FFF2-40B4-BE49-F238E27FC236}">
                        <a16:creationId xmlns:a16="http://schemas.microsoft.com/office/drawing/2014/main" id="{AA3A5A11-9500-4D81-9B5F-82B67E76E795}"/>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1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C1049328-0430-4E4A-B1F1-B15A9558B5C0}"/>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121" name="TextBox 120">
                    <a:extLst>
                      <a:ext uri="{FF2B5EF4-FFF2-40B4-BE49-F238E27FC236}">
                        <a16:creationId xmlns:a16="http://schemas.microsoft.com/office/drawing/2014/main" id="{C1049328-0430-4E4A-B1F1-B15A9558B5C0}"/>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744DC563-1016-474D-B2C4-50F77D03D407}"/>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dirty="0" smtClean="0">
                              <a:solidFill>
                                <a:schemeClr val="bg1"/>
                              </a:solidFill>
                              <a:latin typeface="Cambria Math" panose="02040503050406030204" pitchFamily="18" charset="0"/>
                            </a:rPr>
                            <m:t>𝑝</m:t>
                          </m:r>
                        </m:oMath>
                      </m:oMathPara>
                    </a14:m>
                    <a:endParaRPr lang="fr-FR" sz="1200" dirty="0">
                      <a:solidFill>
                        <a:schemeClr val="bg1"/>
                      </a:solidFill>
                    </a:endParaRPr>
                  </a:p>
                </p:txBody>
              </p:sp>
            </mc:Choice>
            <mc:Fallback xmlns="">
              <p:sp>
                <p:nvSpPr>
                  <p:cNvPr id="122" name="TextBox 121">
                    <a:extLst>
                      <a:ext uri="{FF2B5EF4-FFF2-40B4-BE49-F238E27FC236}">
                        <a16:creationId xmlns:a16="http://schemas.microsoft.com/office/drawing/2014/main" id="{744DC563-1016-474D-B2C4-50F77D03D407}"/>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4"/>
                    <a:stretch>
                      <a:fillRect/>
                    </a:stretch>
                  </a:blipFill>
                </p:spPr>
                <p:txBody>
                  <a:bodyPr/>
                  <a:lstStyle/>
                  <a:p>
                    <a:r>
                      <a:rPr lang="fr-FR">
                        <a:noFill/>
                      </a:rPr>
                      <a:t> </a:t>
                    </a:r>
                  </a:p>
                </p:txBody>
              </p:sp>
            </mc:Fallback>
          </mc:AlternateContent>
        </p:grpSp>
      </p:grpSp>
      <p:grpSp>
        <p:nvGrpSpPr>
          <p:cNvPr id="25" name="Group 24">
            <a:extLst>
              <a:ext uri="{FF2B5EF4-FFF2-40B4-BE49-F238E27FC236}">
                <a16:creationId xmlns:a16="http://schemas.microsoft.com/office/drawing/2014/main" id="{0A07EF32-0FA4-4687-BCF2-28D8B77237EE}"/>
              </a:ext>
            </a:extLst>
          </p:cNvPr>
          <p:cNvGrpSpPr/>
          <p:nvPr/>
        </p:nvGrpSpPr>
        <p:grpSpPr>
          <a:xfrm>
            <a:off x="6417734" y="3260212"/>
            <a:ext cx="5391135" cy="1415834"/>
            <a:chOff x="6469763" y="3236983"/>
            <a:chExt cx="5391135" cy="1415834"/>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C3B71AC-FD3D-430A-AD23-39D6C87F33FB}"/>
                    </a:ext>
                  </a:extLst>
                </p:cNvPr>
                <p:cNvSpPr txBox="1"/>
                <p:nvPr/>
              </p:nvSpPr>
              <p:spPr>
                <a:xfrm>
                  <a:off x="6469763" y="3236983"/>
                  <a:ext cx="1584000"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fr-FR" sz="2400" dirty="0" err="1">
                    <a:gradFill>
                      <a:gsLst>
                        <a:gs pos="2917">
                          <a:schemeClr val="tx1"/>
                        </a:gs>
                        <a:gs pos="30000">
                          <a:schemeClr val="tx1"/>
                        </a:gs>
                      </a:gsLst>
                      <a:lin ang="5400000" scaled="0"/>
                    </a:gradFill>
                  </a:endParaRPr>
                </a:p>
              </p:txBody>
            </p:sp>
          </mc:Choice>
          <mc:Fallback xmlns="">
            <p:sp>
              <p:nvSpPr>
                <p:cNvPr id="9" name="TextBox 8">
                  <a:extLst>
                    <a:ext uri="{FF2B5EF4-FFF2-40B4-BE49-F238E27FC236}">
                      <a16:creationId xmlns:a16="http://schemas.microsoft.com/office/drawing/2014/main" id="{DC3B71AC-FD3D-430A-AD23-39D6C87F33FB}"/>
                    </a:ext>
                  </a:extLst>
                </p:cNvPr>
                <p:cNvSpPr txBox="1">
                  <a:spLocks noRot="1" noChangeAspect="1" noMove="1" noResize="1" noEditPoints="1" noAdjustHandles="1" noChangeArrowheads="1" noChangeShapeType="1" noTextEdit="1"/>
                </p:cNvSpPr>
                <p:nvPr/>
              </p:nvSpPr>
              <p:spPr>
                <a:xfrm>
                  <a:off x="6469763" y="3236983"/>
                  <a:ext cx="1584000" cy="704808"/>
                </a:xfrm>
                <a:prstGeom prst="rect">
                  <a:avLst/>
                </a:prstGeom>
                <a:blipFill>
                  <a:blip r:embed="rId1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B2A4263-5FEE-487A-B3AF-ECA6A1E61BEF}"/>
                    </a:ext>
                  </a:extLst>
                </p:cNvPr>
                <p:cNvSpPr txBox="1"/>
                <p:nvPr/>
              </p:nvSpPr>
              <p:spPr>
                <a:xfrm>
                  <a:off x="6483983" y="3948009"/>
                  <a:ext cx="1584000"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t>×</m:t>
                        </m:r>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fr-FR" sz="2400" dirty="0" err="1">
                    <a:gradFill>
                      <a:gsLst>
                        <a:gs pos="2917">
                          <a:schemeClr val="tx1"/>
                        </a:gs>
                        <a:gs pos="30000">
                          <a:schemeClr val="tx1"/>
                        </a:gs>
                      </a:gsLst>
                      <a:lin ang="5400000" scaled="0"/>
                    </a:gradFill>
                  </a:endParaRPr>
                </a:p>
              </p:txBody>
            </p:sp>
          </mc:Choice>
          <mc:Fallback xmlns="">
            <p:sp>
              <p:nvSpPr>
                <p:cNvPr id="10" name="TextBox 9">
                  <a:extLst>
                    <a:ext uri="{FF2B5EF4-FFF2-40B4-BE49-F238E27FC236}">
                      <a16:creationId xmlns:a16="http://schemas.microsoft.com/office/drawing/2014/main" id="{4B2A4263-5FEE-487A-B3AF-ECA6A1E61BEF}"/>
                    </a:ext>
                  </a:extLst>
                </p:cNvPr>
                <p:cNvSpPr txBox="1">
                  <a:spLocks noRot="1" noChangeAspect="1" noMove="1" noResize="1" noEditPoints="1" noAdjustHandles="1" noChangeArrowheads="1" noChangeShapeType="1" noTextEdit="1"/>
                </p:cNvSpPr>
                <p:nvPr/>
              </p:nvSpPr>
              <p:spPr>
                <a:xfrm>
                  <a:off x="6483983" y="3948009"/>
                  <a:ext cx="1584000" cy="704808"/>
                </a:xfrm>
                <a:prstGeom prst="rect">
                  <a:avLst/>
                </a:prstGeom>
                <a:blipFill>
                  <a:blip r:embed="rId16"/>
                  <a:stretch>
                    <a:fillRect/>
                  </a:stretch>
                </a:blipFill>
              </p:spPr>
              <p:txBody>
                <a:bodyPr/>
                <a:lstStyle/>
                <a:p>
                  <a:r>
                    <a:rPr lang="fr-FR">
                      <a:noFill/>
                    </a:rPr>
                    <a:t> </a:t>
                  </a:r>
                </a:p>
              </p:txBody>
            </p:sp>
          </mc:Fallback>
        </mc:AlternateContent>
        <p:grpSp>
          <p:nvGrpSpPr>
            <p:cNvPr id="19" name="Group 18">
              <a:extLst>
                <a:ext uri="{FF2B5EF4-FFF2-40B4-BE49-F238E27FC236}">
                  <a16:creationId xmlns:a16="http://schemas.microsoft.com/office/drawing/2014/main" id="{FB132EF2-6FD8-415D-A951-23C578E103BF}"/>
                </a:ext>
              </a:extLst>
            </p:cNvPr>
            <p:cNvGrpSpPr/>
            <p:nvPr/>
          </p:nvGrpSpPr>
          <p:grpSpPr>
            <a:xfrm>
              <a:off x="8025874" y="3312732"/>
              <a:ext cx="3835024" cy="503329"/>
              <a:chOff x="7781713" y="4243948"/>
              <a:chExt cx="3835024" cy="503329"/>
            </a:xfrm>
          </p:grpSpPr>
          <p:grpSp>
            <p:nvGrpSpPr>
              <p:cNvPr id="60" name="Group 59">
                <a:extLst>
                  <a:ext uri="{FF2B5EF4-FFF2-40B4-BE49-F238E27FC236}">
                    <a16:creationId xmlns:a16="http://schemas.microsoft.com/office/drawing/2014/main" id="{768D9C00-2FDA-4583-AE20-0D470973314D}"/>
                  </a:ext>
                </a:extLst>
              </p:cNvPr>
              <p:cNvGrpSpPr/>
              <p:nvPr/>
            </p:nvGrpSpPr>
            <p:grpSpPr>
              <a:xfrm>
                <a:off x="7781713" y="4266251"/>
                <a:ext cx="3743492" cy="468700"/>
                <a:chOff x="4321942" y="4142157"/>
                <a:chExt cx="3080656" cy="468700"/>
              </a:xfrm>
            </p:grpSpPr>
            <p:sp>
              <p:nvSpPr>
                <p:cNvPr id="64" name="Rectangle 63">
                  <a:extLst>
                    <a:ext uri="{FF2B5EF4-FFF2-40B4-BE49-F238E27FC236}">
                      <a16:creationId xmlns:a16="http://schemas.microsoft.com/office/drawing/2014/main" id="{F1A3DAD8-CAE7-419B-91B6-31124B2A6628}"/>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65" name="Rectangle 64">
                  <a:extLst>
                    <a:ext uri="{FF2B5EF4-FFF2-40B4-BE49-F238E27FC236}">
                      <a16:creationId xmlns:a16="http://schemas.microsoft.com/office/drawing/2014/main" id="{5689B9A4-EDC4-49BD-AA5A-BF1789840B7C}"/>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66" name="Rectangle 65">
                  <a:extLst>
                    <a:ext uri="{FF2B5EF4-FFF2-40B4-BE49-F238E27FC236}">
                      <a16:creationId xmlns:a16="http://schemas.microsoft.com/office/drawing/2014/main" id="{90078B29-0D23-4968-AA70-E6495B454B73}"/>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8262F5C-C84D-4DA3-8541-FC93875B2DE1}"/>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400" b="0" i="1" smtClean="0">
                              <a:solidFill>
                                <a:schemeClr val="bg1"/>
                              </a:solidFill>
                              <a:latin typeface="Cambria Math" panose="02040503050406030204" pitchFamily="18" charset="0"/>
                            </a:rPr>
                            <m:t>𝑚𝑎𝑠𝑘</m:t>
                          </m:r>
                        </m:oMath>
                      </m:oMathPara>
                    </a14:m>
                    <a:endParaRPr lang="fr-FR" sz="1400" dirty="0">
                      <a:solidFill>
                        <a:schemeClr val="bg1"/>
                      </a:solidFill>
                    </a:endParaRPr>
                  </a:p>
                </p:txBody>
              </p:sp>
            </mc:Choice>
            <mc:Fallback xmlns="">
              <p:sp>
                <p:nvSpPr>
                  <p:cNvPr id="18" name="TextBox 17">
                    <a:extLst>
                      <a:ext uri="{FF2B5EF4-FFF2-40B4-BE49-F238E27FC236}">
                        <a16:creationId xmlns:a16="http://schemas.microsoft.com/office/drawing/2014/main" id="{58262F5C-C84D-4DA3-8541-FC93875B2DE1}"/>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1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E0D3EE42-2881-4F5F-A9FA-4B875EA7DC96}"/>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86" name="TextBox 85">
                    <a:extLst>
                      <a:ext uri="{FF2B5EF4-FFF2-40B4-BE49-F238E27FC236}">
                        <a16:creationId xmlns:a16="http://schemas.microsoft.com/office/drawing/2014/main" id="{E0D3EE42-2881-4F5F-A9FA-4B875EA7DC96}"/>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FF3E717A-96F0-4EBE-AD91-554DF2058626}"/>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p>
                            <m:sSupPr>
                              <m:ctrlPr>
                                <a:rPr lang="fr-FR" sz="1400" b="0" i="1" dirty="0" smtClean="0">
                                  <a:solidFill>
                                    <a:schemeClr val="bg1"/>
                                  </a:solidFill>
                                  <a:latin typeface="Cambria Math" panose="02040503050406030204" pitchFamily="18" charset="0"/>
                                </a:rPr>
                              </m:ctrlPr>
                            </m:sSupPr>
                            <m:e>
                              <m:r>
                                <a:rPr lang="fr-FR" sz="1400" b="0" i="1" dirty="0" smtClean="0">
                                  <a:solidFill>
                                    <a:schemeClr val="bg1"/>
                                  </a:solidFill>
                                  <a:latin typeface="Cambria Math" panose="02040503050406030204" pitchFamily="18" charset="0"/>
                                </a:rPr>
                                <m:t>𝑝</m:t>
                              </m:r>
                            </m:e>
                            <m:sup>
                              <m:r>
                                <a:rPr lang="fr-FR" sz="1400" b="0" i="1" dirty="0" smtClean="0">
                                  <a:solidFill>
                                    <a:schemeClr val="bg1"/>
                                  </a:solidFill>
                                  <a:latin typeface="Cambria Math" panose="02040503050406030204" pitchFamily="18" charset="0"/>
                                </a:rPr>
                                <m:t>′′</m:t>
                              </m:r>
                            </m:sup>
                          </m:sSup>
                          <m:r>
                            <a:rPr lang="fr-FR" sz="1400" b="0" i="1" dirty="0" smtClean="0">
                              <a:solidFill>
                                <a:schemeClr val="bg1"/>
                              </a:solidFill>
                              <a:latin typeface="Cambria Math" panose="02040503050406030204" pitchFamily="18" charset="0"/>
                            </a:rPr>
                            <m:t>=</m:t>
                          </m:r>
                          <m:r>
                            <a:rPr lang="fr-FR" sz="140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r>
                            <a:rPr lang="fr-FR" sz="1400" b="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oMath>
                      </m:oMathPara>
                    </a14:m>
                    <a:endParaRPr lang="fr-FR" sz="1200" dirty="0">
                      <a:solidFill>
                        <a:schemeClr val="bg1"/>
                      </a:solidFill>
                    </a:endParaRPr>
                  </a:p>
                </p:txBody>
              </p:sp>
            </mc:Choice>
            <mc:Fallback xmlns="">
              <p:sp>
                <p:nvSpPr>
                  <p:cNvPr id="89" name="TextBox 88">
                    <a:extLst>
                      <a:ext uri="{FF2B5EF4-FFF2-40B4-BE49-F238E27FC236}">
                        <a16:creationId xmlns:a16="http://schemas.microsoft.com/office/drawing/2014/main" id="{FF3E717A-96F0-4EBE-AD91-554DF2058626}"/>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8"/>
                    <a:stretch>
                      <a:fillRect/>
                    </a:stretch>
                  </a:blipFill>
                </p:spPr>
                <p:txBody>
                  <a:bodyPr/>
                  <a:lstStyle/>
                  <a:p>
                    <a:r>
                      <a:rPr lang="fr-FR">
                        <a:noFill/>
                      </a:rPr>
                      <a:t> </a:t>
                    </a:r>
                  </a:p>
                </p:txBody>
              </p:sp>
            </mc:Fallback>
          </mc:AlternateContent>
        </p:grpSp>
        <p:grpSp>
          <p:nvGrpSpPr>
            <p:cNvPr id="20" name="Group 19">
              <a:extLst>
                <a:ext uri="{FF2B5EF4-FFF2-40B4-BE49-F238E27FC236}">
                  <a16:creationId xmlns:a16="http://schemas.microsoft.com/office/drawing/2014/main" id="{33988E09-1D60-41A2-A201-FB33887D7EC2}"/>
                </a:ext>
              </a:extLst>
            </p:cNvPr>
            <p:cNvGrpSpPr/>
            <p:nvPr/>
          </p:nvGrpSpPr>
          <p:grpSpPr>
            <a:xfrm>
              <a:off x="8025874" y="4026808"/>
              <a:ext cx="3835021" cy="489365"/>
              <a:chOff x="7781716" y="4257912"/>
              <a:chExt cx="3835021" cy="489365"/>
            </a:xfrm>
          </p:grpSpPr>
          <p:grpSp>
            <p:nvGrpSpPr>
              <p:cNvPr id="96" name="Group 95">
                <a:extLst>
                  <a:ext uri="{FF2B5EF4-FFF2-40B4-BE49-F238E27FC236}">
                    <a16:creationId xmlns:a16="http://schemas.microsoft.com/office/drawing/2014/main" id="{CCCB93CC-7755-4051-B296-38388C72E0EC}"/>
                  </a:ext>
                </a:extLst>
              </p:cNvPr>
              <p:cNvGrpSpPr/>
              <p:nvPr/>
            </p:nvGrpSpPr>
            <p:grpSpPr>
              <a:xfrm>
                <a:off x="7781716" y="4266251"/>
                <a:ext cx="3743494" cy="475643"/>
                <a:chOff x="4321942" y="4142157"/>
                <a:chExt cx="3080656" cy="475643"/>
              </a:xfrm>
            </p:grpSpPr>
            <p:sp>
              <p:nvSpPr>
                <p:cNvPr id="100" name="Rectangle 99">
                  <a:extLst>
                    <a:ext uri="{FF2B5EF4-FFF2-40B4-BE49-F238E27FC236}">
                      <a16:creationId xmlns:a16="http://schemas.microsoft.com/office/drawing/2014/main" id="{6CDC9821-4302-4AD3-AB40-146A4536A7E4}"/>
                    </a:ext>
                  </a:extLst>
                </p:cNvPr>
                <p:cNvSpPr/>
                <p:nvPr/>
              </p:nvSpPr>
              <p:spPr bwMode="auto">
                <a:xfrm>
                  <a:off x="5865447" y="4149800"/>
                  <a:ext cx="592514"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01" name="Rectangle 100">
                  <a:extLst>
                    <a:ext uri="{FF2B5EF4-FFF2-40B4-BE49-F238E27FC236}">
                      <a16:creationId xmlns:a16="http://schemas.microsoft.com/office/drawing/2014/main" id="{3B6DF567-724A-4151-887B-01D55F77CFCB}"/>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02" name="Rectangle 101">
                  <a:extLst>
                    <a:ext uri="{FF2B5EF4-FFF2-40B4-BE49-F238E27FC236}">
                      <a16:creationId xmlns:a16="http://schemas.microsoft.com/office/drawing/2014/main" id="{FCC6963C-B824-4B22-9367-9D94005565B2}"/>
                    </a:ext>
                  </a:extLst>
                </p:cNvPr>
                <p:cNvSpPr/>
                <p:nvPr/>
              </p:nvSpPr>
              <p:spPr bwMode="auto">
                <a:xfrm>
                  <a:off x="4321942" y="4142157"/>
                  <a:ext cx="1481285"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1084CF0C-3DB6-4DB6-BDE3-0356C64AA2E4}"/>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p>
                            <m:sSupPr>
                              <m:ctrlPr>
                                <a:rPr lang="fr-FR" sz="1400" b="0" i="1" dirty="0" smtClean="0">
                                  <a:solidFill>
                                    <a:schemeClr val="bg1"/>
                                  </a:solidFill>
                                  <a:latin typeface="Cambria Math" panose="02040503050406030204" pitchFamily="18" charset="0"/>
                                </a:rPr>
                              </m:ctrlPr>
                            </m:sSupPr>
                            <m:e>
                              <m:r>
                                <a:rPr lang="fr-FR" sz="1400" b="0" i="1" dirty="0" smtClean="0">
                                  <a:solidFill>
                                    <a:schemeClr val="bg1"/>
                                  </a:solidFill>
                                  <a:latin typeface="Cambria Math" panose="02040503050406030204" pitchFamily="18" charset="0"/>
                                </a:rPr>
                                <m:t>𝑝</m:t>
                              </m:r>
                            </m:e>
                            <m:sup>
                              <m:r>
                                <a:rPr lang="fr-FR" sz="1400" b="0" i="1" dirty="0" smtClean="0">
                                  <a:solidFill>
                                    <a:schemeClr val="bg1"/>
                                  </a:solidFill>
                                  <a:latin typeface="Cambria Math" panose="02040503050406030204" pitchFamily="18" charset="0"/>
                                </a:rPr>
                                <m:t>′′</m:t>
                              </m:r>
                            </m:sup>
                          </m:sSup>
                          <m:r>
                            <a:rPr lang="fr-FR" sz="1400" b="0" i="1" dirty="0" smtClean="0">
                              <a:solidFill>
                                <a:schemeClr val="bg1"/>
                              </a:solidFill>
                              <a:latin typeface="Cambria Math" panose="02040503050406030204" pitchFamily="18" charset="0"/>
                            </a:rPr>
                            <m:t>=</m:t>
                          </m:r>
                          <m:r>
                            <a:rPr lang="fr-FR" sz="1400" i="1" dirty="0" smtClean="0">
                              <a:solidFill>
                                <a:schemeClr val="bg1"/>
                              </a:solidFill>
                              <a:latin typeface="Cambria Math" panose="02040503050406030204" pitchFamily="18" charset="0"/>
                            </a:rPr>
                            <m:t>𝑝</m:t>
                          </m:r>
                          <m:r>
                            <a:rPr lang="fr-FR" sz="1400" i="1" dirty="0">
                              <a:solidFill>
                                <a:schemeClr val="bg1"/>
                              </a:solidFill>
                              <a:latin typeface="Cambria Math" panose="02040503050406030204" pitchFamily="18" charset="0"/>
                              <a:ea typeface="Cambria Math" panose="02040503050406030204" pitchFamily="18" charset="0"/>
                            </a:rPr>
                            <m:t>×</m:t>
                          </m:r>
                          <m:r>
                            <a:rPr lang="fr-FR" sz="1400" b="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oMath>
                      </m:oMathPara>
                    </a14:m>
                    <a:endParaRPr lang="fr-FR" sz="1200" dirty="0">
                      <a:solidFill>
                        <a:schemeClr val="bg1"/>
                      </a:solidFill>
                    </a:endParaRPr>
                  </a:p>
                </p:txBody>
              </p:sp>
            </mc:Choice>
            <mc:Fallback xmlns="">
              <p:sp>
                <p:nvSpPr>
                  <p:cNvPr id="99" name="TextBox 98">
                    <a:extLst>
                      <a:ext uri="{FF2B5EF4-FFF2-40B4-BE49-F238E27FC236}">
                        <a16:creationId xmlns:a16="http://schemas.microsoft.com/office/drawing/2014/main" id="{1084CF0C-3DB6-4DB6-BDE3-0356C64AA2E4}"/>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9"/>
                    <a:stretch>
                      <a:fillRect/>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D158256-4A40-42B6-9CC1-F5CE1AD30528}"/>
                    </a:ext>
                  </a:extLst>
                </p:cNvPr>
                <p:cNvSpPr txBox="1"/>
                <p:nvPr/>
              </p:nvSpPr>
              <p:spPr>
                <a:xfrm>
                  <a:off x="10023905" y="4014668"/>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23" name="TextBox 22">
                  <a:extLst>
                    <a:ext uri="{FF2B5EF4-FFF2-40B4-BE49-F238E27FC236}">
                      <a16:creationId xmlns:a16="http://schemas.microsoft.com/office/drawing/2014/main" id="{7D158256-4A40-42B6-9CC1-F5CE1AD30528}"/>
                    </a:ext>
                  </a:extLst>
                </p:cNvPr>
                <p:cNvSpPr txBox="1">
                  <a:spLocks noRot="1" noChangeAspect="1" noMove="1" noResize="1" noEditPoints="1" noAdjustHandles="1" noChangeArrowheads="1" noChangeShapeType="1" noTextEdit="1"/>
                </p:cNvSpPr>
                <p:nvPr/>
              </p:nvSpPr>
              <p:spPr>
                <a:xfrm>
                  <a:off x="10023905" y="4014668"/>
                  <a:ext cx="525198" cy="489365"/>
                </a:xfrm>
                <a:prstGeom prst="rect">
                  <a:avLst/>
                </a:prstGeom>
                <a:blipFill>
                  <a:blip r:embed="rId20"/>
                  <a:stretch>
                    <a:fillRect/>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079C40-77DF-4303-ACBD-750112A142C0}"/>
                  </a:ext>
                </a:extLst>
              </p:cNvPr>
              <p:cNvSpPr txBox="1"/>
              <p:nvPr/>
            </p:nvSpPr>
            <p:spPr>
              <a:xfrm>
                <a:off x="7932359" y="4041493"/>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400" b="0" i="1" smtClean="0">
                          <a:solidFill>
                            <a:schemeClr val="bg1"/>
                          </a:solidFill>
                          <a:latin typeface="Cambria Math" panose="02040503050406030204" pitchFamily="18" charset="0"/>
                        </a:rPr>
                        <m:t>𝑚𝑎𝑠𝑘</m:t>
                      </m:r>
                    </m:oMath>
                  </m:oMathPara>
                </a14:m>
                <a:endParaRPr lang="fr-FR" sz="1400" dirty="0">
                  <a:solidFill>
                    <a:schemeClr val="bg1"/>
                  </a:solidFill>
                </a:endParaRPr>
              </a:p>
            </p:txBody>
          </p:sp>
        </mc:Choice>
        <mc:Fallback xmlns="">
          <p:sp>
            <p:nvSpPr>
              <p:cNvPr id="26" name="TextBox 25">
                <a:extLst>
                  <a:ext uri="{FF2B5EF4-FFF2-40B4-BE49-F238E27FC236}">
                    <a16:creationId xmlns:a16="http://schemas.microsoft.com/office/drawing/2014/main" id="{77079C40-77DF-4303-ACBD-750112A142C0}"/>
                  </a:ext>
                </a:extLst>
              </p:cNvPr>
              <p:cNvSpPr txBox="1">
                <a:spLocks noRot="1" noChangeAspect="1" noMove="1" noResize="1" noEditPoints="1" noAdjustHandles="1" noChangeArrowheads="1" noChangeShapeType="1" noTextEdit="1"/>
              </p:cNvSpPr>
              <p:nvPr/>
            </p:nvSpPr>
            <p:spPr>
              <a:xfrm>
                <a:off x="7932359" y="4041493"/>
                <a:ext cx="1924815" cy="489365"/>
              </a:xfrm>
              <a:prstGeom prst="rect">
                <a:avLst/>
              </a:prstGeom>
              <a:blipFill>
                <a:blip r:embed="rId21"/>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7982926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Relinearization</a:t>
            </a: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299888-CAF6-4571-B3B0-1BBAC70BECF2}"/>
                  </a:ext>
                </a:extLst>
              </p:cNvPr>
              <p:cNvSpPr txBox="1"/>
              <p:nvPr/>
            </p:nvSpPr>
            <p:spPr>
              <a:xfrm>
                <a:off x="218722" y="1004886"/>
                <a:ext cx="11996668" cy="5691494"/>
              </a:xfrm>
              <a:prstGeom prst="rect">
                <a:avLst/>
              </a:prstGeom>
              <a:noFill/>
            </p:spPr>
            <p:txBody>
              <a:bodyPr wrap="square" lIns="182880" tIns="146304" rIns="182880" bIns="146304" rtlCol="0">
                <a:spAutoFit/>
              </a:bodyPr>
              <a:lstStyle/>
              <a:p>
                <a:pPr lvl="0">
                  <a:lnSpc>
                    <a:spcPct val="150000"/>
                  </a:lnSpc>
                </a:pPr>
                <a:r>
                  <a:rPr lang="en-US" sz="2400">
                    <a:solidFill>
                      <a:srgbClr val="0070C0"/>
                    </a:solidFill>
                    <a:latin typeface="Segoe UI Semibold" panose="020B0702040204020203" pitchFamily="34" charset="0"/>
                    <a:cs typeface="Segoe UI Semibold" panose="020B0702040204020203" pitchFamily="34" charset="0"/>
                  </a:rPr>
                  <a:t>Definition</a:t>
                </a:r>
              </a:p>
              <a:p>
                <a:pPr marL="514350" lvl="2" indent="-285750">
                  <a:lnSpc>
                    <a:spcPct val="150000"/>
                  </a:lnSpc>
                  <a:buFont typeface="Arial" panose="020B0604020202020204" pitchFamily="34" charset="0"/>
                  <a:buChar char="•"/>
                  <a:defRPr/>
                </a:pPr>
                <a:r>
                  <a:rPr lang="en-US"/>
                  <a:t>Just a</a:t>
                </a:r>
                <a:r>
                  <a:rPr lang="en-US" sz="1800"/>
                  <a:t>fter the </a:t>
                </a:r>
                <a:r>
                  <a:rPr lang="en-US" sz="1800">
                    <a:latin typeface="Segoe UI Semibold" panose="020B0702040204020203" pitchFamily="34" charset="0"/>
                    <a:cs typeface="Segoe UI Semibold" panose="020B0702040204020203" pitchFamily="34" charset="0"/>
                  </a:rPr>
                  <a:t>encryption</a:t>
                </a:r>
                <a:r>
                  <a:rPr lang="en-US" sz="1800"/>
                  <a:t>, a ciphertext is always defined by 2 polynomials : </a:t>
                </a:r>
                <a14:m>
                  <m:oMath xmlns:m="http://schemas.openxmlformats.org/officeDocument/2006/math">
                    <m:r>
                      <a:rPr lang="en-US" sz="1800" b="0" i="1" smtClean="0">
                        <a:latin typeface="Cambria Math" panose="02040503050406030204" pitchFamily="18" charset="0"/>
                      </a:rPr>
                      <m:t>𝑐</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oMath>
                </a14:m>
                <a:endParaRPr lang="en-US" sz="1800" b="0"/>
              </a:p>
              <a:p>
                <a:pPr marL="694971" lvl="3">
                  <a:lnSpc>
                    <a:spcPct val="150000"/>
                  </a:lnSpc>
                  <a:defRPr/>
                </a:pPr>
                <a:r>
                  <a:rPr lang="en-US"/>
                  <a:t>The number of polynomials in a ciphertext is called its “size”. Thus, a freshly encrypted ciphertext </a:t>
                </a:r>
                <a14:m>
                  <m:oMath xmlns:m="http://schemas.openxmlformats.org/officeDocument/2006/math">
                    <m:r>
                      <a:rPr lang="en-US" b="0" i="1" smtClean="0">
                        <a:latin typeface="Cambria Math" panose="02040503050406030204" pitchFamily="18" charset="0"/>
                      </a:rPr>
                      <m:t>𝑐</m:t>
                    </m:r>
                  </m:oMath>
                </a14:m>
                <a:r>
                  <a:rPr lang="en-US"/>
                  <a:t> has size 2.</a:t>
                </a:r>
              </a:p>
              <a:p>
                <a:pPr marL="514350" lvl="2" indent="-285750">
                  <a:lnSpc>
                    <a:spcPct val="150000"/>
                  </a:lnSpc>
                  <a:buFont typeface="Arial" panose="020B0604020202020204" pitchFamily="34" charset="0"/>
                  <a:buChar char="•"/>
                  <a:defRPr/>
                </a:pPr>
                <a:r>
                  <a:rPr lang="en-US"/>
                  <a:t>The size of a ciphertext grows with ciphertext-to-ciphertext multiplication such that:</a:t>
                </a:r>
              </a:p>
              <a:p>
                <a:pPr marL="228600" lvl="2">
                  <a:lnSpc>
                    <a:spcPct val="150000"/>
                  </a:lnSpc>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𝑠𝑖𝑧𝑒</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)−1</m:t>
                      </m:r>
                    </m:oMath>
                  </m:oMathPara>
                </a14:m>
                <a:endParaRPr lang="en-US"/>
              </a:p>
              <a:p>
                <a:pPr marL="514350" lvl="2" indent="-285750">
                  <a:lnSpc>
                    <a:spcPct val="150000"/>
                  </a:lnSpc>
                  <a:buFont typeface="Arial" panose="020B0604020202020204" pitchFamily="34" charset="0"/>
                  <a:buChar char="•"/>
                  <a:defRPr/>
                </a:pPr>
                <a:r>
                  <a:rPr lang="en-US">
                    <a:cs typeface="Segoe UI Semibold" panose="020B0702040204020203" pitchFamily="34" charset="0"/>
                  </a:rPr>
                  <a:t>A bigger ciphertext size involves </a:t>
                </a:r>
                <a:r>
                  <a:rPr lang="en-US">
                    <a:latin typeface="Segoe UI Semibold" panose="020B0702040204020203" pitchFamily="34" charset="0"/>
                    <a:cs typeface="Segoe UI Semibold" panose="020B0702040204020203" pitchFamily="34" charset="0"/>
                  </a:rPr>
                  <a:t>more noise consumption and more computational power</a:t>
                </a:r>
              </a:p>
              <a:p>
                <a:pPr marL="0" lvl="1" indent="-237771">
                  <a:lnSpc>
                    <a:spcPct val="200000"/>
                  </a:lnSpc>
                  <a:defRPr/>
                </a:pPr>
                <a:r>
                  <a:rPr lang="en-US" sz="2400">
                    <a:solidFill>
                      <a:srgbClr val="0070C0"/>
                    </a:solidFill>
                    <a:latin typeface="Segoe UI Semibold" panose="020B0702040204020203" pitchFamily="34" charset="0"/>
                    <a:cs typeface="Segoe UI Semibold" panose="020B0702040204020203" pitchFamily="34" charset="0"/>
                  </a:rPr>
                  <a:t>Principle</a:t>
                </a:r>
              </a:p>
              <a:p>
                <a:pPr marL="514350" lvl="2" indent="-285750">
                  <a:lnSpc>
                    <a:spcPct val="150000"/>
                  </a:lnSpc>
                  <a:buFont typeface="Arial" panose="020B0604020202020204" pitchFamily="34" charset="0"/>
                  <a:buChar char="•"/>
                  <a:defRPr/>
                </a:pPr>
                <a:r>
                  <a:rPr lang="en-US">
                    <a:latin typeface="Segoe UI Semibold" panose="020B0702040204020203" pitchFamily="34" charset="0"/>
                    <a:cs typeface="Segoe UI Semibold" panose="020B0702040204020203" pitchFamily="34" charset="0"/>
                  </a:rPr>
                  <a:t>Relinearization</a:t>
                </a:r>
                <a:r>
                  <a:rPr lang="en-US"/>
                  <a:t> is an operation that </a:t>
                </a:r>
                <a:r>
                  <a:rPr lang="en-US" b="1">
                    <a:latin typeface="Segoe UI Semibold" panose="020B0702040204020203" pitchFamily="34" charset="0"/>
                    <a:cs typeface="Segoe UI Semibold" panose="020B0702040204020203" pitchFamily="34" charset="0"/>
                  </a:rPr>
                  <a:t>reduces</a:t>
                </a:r>
                <a:r>
                  <a:rPr lang="en-US">
                    <a:latin typeface="Segoe UI Semibold" panose="020B0702040204020203" pitchFamily="34" charset="0"/>
                    <a:cs typeface="Segoe UI Semibold" panose="020B0702040204020203" pitchFamily="34" charset="0"/>
                  </a:rPr>
                  <a:t> </a:t>
                </a:r>
                <a:r>
                  <a:rPr lang="en-US"/>
                  <a:t>the size of a ciphertext from 3 to 2.</a:t>
                </a:r>
              </a:p>
              <a:p>
                <a:pPr marL="694971" lvl="3">
                  <a:lnSpc>
                    <a:spcPct val="150000"/>
                  </a:lnSpc>
                  <a:defRPr/>
                </a:pPr>
                <a:r>
                  <a:rPr lang="en-US"/>
                  <a:t>This operation requires a special kind of key: the </a:t>
                </a:r>
                <a:r>
                  <a:rPr lang="en-US">
                    <a:latin typeface="Segoe UI Semibold" panose="020B0702040204020203" pitchFamily="34" charset="0"/>
                    <a:cs typeface="Segoe UI Semibold" panose="020B0702040204020203" pitchFamily="34" charset="0"/>
                  </a:rPr>
                  <a:t>relinearization key</a:t>
                </a:r>
              </a:p>
              <a:p>
                <a:pPr marL="514350" lvl="2" indent="-285750">
                  <a:lnSpc>
                    <a:spcPct val="150000"/>
                  </a:lnSpc>
                  <a:buFont typeface="Arial" panose="020B0604020202020204" pitchFamily="34" charset="0"/>
                  <a:buChar char="•"/>
                  <a:defRPr/>
                </a:pPr>
                <a:r>
                  <a:rPr lang="en-US">
                    <a:latin typeface="Segoe UI Semibold" panose="020B0702040204020203" pitchFamily="34" charset="0"/>
                    <a:cs typeface="Segoe UI Semibold" panose="020B0702040204020203" pitchFamily="34" charset="0"/>
                  </a:rPr>
                  <a:t>Benefits: </a:t>
                </a:r>
              </a:p>
              <a:p>
                <a:pPr marL="980721" lvl="3" indent="-285750">
                  <a:lnSpc>
                    <a:spcPct val="150000"/>
                  </a:lnSpc>
                  <a:buFontTx/>
                  <a:buChar char="-"/>
                  <a:defRPr/>
                </a:pPr>
                <a:r>
                  <a:rPr lang="en-US">
                    <a:cs typeface="Segoe UI Semibold" panose="020B0702040204020203" pitchFamily="34" charset="0"/>
                  </a:rPr>
                  <a:t>Limitation of noise growth</a:t>
                </a:r>
              </a:p>
              <a:p>
                <a:pPr marL="980721" lvl="3" indent="-285750">
                  <a:lnSpc>
                    <a:spcPct val="150000"/>
                  </a:lnSpc>
                  <a:buFontTx/>
                  <a:buChar char="-"/>
                  <a:defRPr/>
                </a:pPr>
                <a:r>
                  <a:rPr lang="en-US">
                    <a:cs typeface="Segoe UI Semibold" panose="020B0702040204020203" pitchFamily="34" charset="0"/>
                  </a:rPr>
                  <a:t>Performance improvement</a:t>
                </a:r>
              </a:p>
            </p:txBody>
          </p:sp>
        </mc:Choice>
        <mc:Fallback xmlns="">
          <p:sp>
            <p:nvSpPr>
              <p:cNvPr id="12" name="TextBox 11">
                <a:extLst>
                  <a:ext uri="{FF2B5EF4-FFF2-40B4-BE49-F238E27FC236}">
                    <a16:creationId xmlns:a16="http://schemas.microsoft.com/office/drawing/2014/main" id="{63299888-CAF6-4571-B3B0-1BBAC70BECF2}"/>
                  </a:ext>
                </a:extLst>
              </p:cNvPr>
              <p:cNvSpPr txBox="1">
                <a:spLocks noRot="1" noChangeAspect="1" noMove="1" noResize="1" noEditPoints="1" noAdjustHandles="1" noChangeArrowheads="1" noChangeShapeType="1" noTextEdit="1"/>
              </p:cNvSpPr>
              <p:nvPr/>
            </p:nvSpPr>
            <p:spPr>
              <a:xfrm>
                <a:off x="218722" y="1004886"/>
                <a:ext cx="11996668" cy="5691494"/>
              </a:xfrm>
              <a:prstGeom prst="rect">
                <a:avLst/>
              </a:prstGeom>
              <a:blipFill>
                <a:blip r:embed="rId3"/>
                <a:stretch>
                  <a:fillRect l="-51"/>
                </a:stretch>
              </a:blipFill>
            </p:spPr>
            <p:txBody>
              <a:bodyPr/>
              <a:lstStyle/>
              <a:p>
                <a:r>
                  <a:rPr lang="en-US">
                    <a:noFill/>
                  </a:rPr>
                  <a:t> </a:t>
                </a:r>
              </a:p>
            </p:txBody>
          </p:sp>
        </mc:Fallback>
      </mc:AlternateContent>
    </p:spTree>
    <p:extLst>
      <p:ext uri="{BB962C8B-B14F-4D97-AF65-F5344CB8AC3E}">
        <p14:creationId xmlns:p14="http://schemas.microsoft.com/office/powerpoint/2010/main" val="34412630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Levels and modulus switching chain</a:t>
            </a:r>
            <a:endParaRPr lang="en-US" dirty="0"/>
          </a:p>
        </p:txBody>
      </p:sp>
      <p:pic>
        <p:nvPicPr>
          <p:cNvPr id="2" name="Picture 1">
            <a:extLst>
              <a:ext uri="{FF2B5EF4-FFF2-40B4-BE49-F238E27FC236}">
                <a16:creationId xmlns:a16="http://schemas.microsoft.com/office/drawing/2014/main" id="{54D9F7FA-BAE0-4293-98C5-004BEFA9A4F6}"/>
              </a:ext>
            </a:extLst>
          </p:cNvPr>
          <p:cNvPicPr>
            <a:picLocks noChangeAspect="1"/>
          </p:cNvPicPr>
          <p:nvPr/>
        </p:nvPicPr>
        <p:blipFill rotWithShape="1">
          <a:blip r:embed="rId3"/>
          <a:srcRect l="-1" r="6157"/>
          <a:stretch/>
        </p:blipFill>
        <p:spPr>
          <a:xfrm>
            <a:off x="1" y="3121721"/>
            <a:ext cx="6048374" cy="3872804"/>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AAB07E6-3186-48E2-940F-09EB7FD94AA3}"/>
                  </a:ext>
                </a:extLst>
              </p:cNvPr>
              <p:cNvSpPr txBox="1"/>
              <p:nvPr/>
            </p:nvSpPr>
            <p:spPr>
              <a:xfrm>
                <a:off x="272274" y="1212850"/>
                <a:ext cx="11062476" cy="1397627"/>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0C0"/>
                    </a:solidFill>
                    <a:latin typeface="Segoe UI Semibold" panose="020B0702040204020203" pitchFamily="34" charset="0"/>
                    <a:cs typeface="Segoe UI Semibold" panose="020B0702040204020203" pitchFamily="34" charset="0"/>
                  </a:rPr>
                  <a:t>About the ciphertext modulus Q in SEAL</a:t>
                </a:r>
              </a:p>
              <a:p>
                <a:pPr marL="514350" lvl="2" indent="-285750">
                  <a:lnSpc>
                    <a:spcPct val="150000"/>
                  </a:lnSpc>
                  <a:buFont typeface="Arial" panose="020B0604020202020204" pitchFamily="34" charset="0"/>
                  <a:buChar char="•"/>
                  <a:defRPr/>
                </a:pPr>
                <a14:m>
                  <m:oMath xmlns:m="http://schemas.openxmlformats.org/officeDocument/2006/math">
                    <m:r>
                      <a:rPr lang="en-US" sz="1600" i="1" smtClean="0">
                        <a:latin typeface="Cambria Math" panose="02040503050406030204" pitchFamily="18" charset="0"/>
                      </a:rPr>
                      <m:t>𝑄</m:t>
                    </m:r>
                    <m:r>
                      <a:rPr lang="en-US" sz="1600" i="1" smtClean="0">
                        <a:latin typeface="Cambria Math" panose="02040503050406030204" pitchFamily="18" charset="0"/>
                      </a:rPr>
                      <m:t>=</m:t>
                    </m:r>
                    <m:nary>
                      <m:naryPr>
                        <m:chr m:val="∏"/>
                        <m:subHide m:val="on"/>
                        <m:supHide m:val="on"/>
                        <m:ctrlPr>
                          <a:rPr lang="en-US" sz="1600" i="1" smtClean="0">
                            <a:latin typeface="Cambria Math" panose="02040503050406030204" pitchFamily="18" charset="0"/>
                          </a:rPr>
                        </m:ctrlPr>
                      </m:naryPr>
                      <m:sub/>
                      <m:sup/>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sub>
                        </m:sSub>
                      </m:e>
                    </m:nary>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𝑞</m:t>
                        </m:r>
                      </m:e>
                      <m:sub>
                        <m:r>
                          <a:rPr lang="en-US" sz="1600" b="0" i="1" smtClean="0">
                            <a:latin typeface="Cambria Math" panose="02040503050406030204" pitchFamily="18" charset="0"/>
                            <a:ea typeface="Cambria Math" panose="02040503050406030204" pitchFamily="18" charset="0"/>
                          </a:rPr>
                          <m:t>1</m:t>
                        </m:r>
                      </m:sub>
                    </m:sSub>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𝑞</m:t>
                        </m:r>
                      </m:e>
                      <m:sub>
                        <m:r>
                          <a:rPr lang="en-US" sz="1600" b="0" i="1" smtClean="0">
                            <a:latin typeface="Cambria Math" panose="02040503050406030204" pitchFamily="18" charset="0"/>
                            <a:ea typeface="Cambria Math" panose="02040503050406030204" pitchFamily="18" charset="0"/>
                          </a:rPr>
                          <m:t>𝐿</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𝑝</m:t>
                    </m:r>
                    <m:r>
                      <a:rPr lang="en-US" sz="1600" b="0" i="0" smtClean="0">
                        <a:latin typeface="Cambria Math" panose="02040503050406030204" pitchFamily="18" charset="0"/>
                        <a:ea typeface="Cambria Math" panose="02040503050406030204" pitchFamily="18" charset="0"/>
                      </a:rPr>
                      <m:t> </m:t>
                    </m:r>
                  </m:oMath>
                </a14:m>
                <a:r>
                  <a:rPr lang="en-US" sz="1600" b="0">
                    <a:ea typeface="Cambria Math" panose="02040503050406030204" pitchFamily="18" charset="0"/>
                  </a:rPr>
                  <a:t>: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𝑞</m:t>
                        </m:r>
                      </m:e>
                      <m:sub>
                        <m:r>
                          <a:rPr lang="en-US" sz="1600" b="0" i="1" smtClean="0">
                            <a:latin typeface="Cambria Math" panose="02040503050406030204" pitchFamily="18" charset="0"/>
                            <a:ea typeface="Cambria Math" panose="02040503050406030204" pitchFamily="18" charset="0"/>
                          </a:rPr>
                          <m:t>𝑖</m:t>
                        </m:r>
                      </m:sub>
                    </m:sSub>
                  </m:oMath>
                </a14:m>
                <a:r>
                  <a:rPr lang="en-US" sz="1600"/>
                  <a:t> are prime numbers up to 60 bits in size, </a:t>
                </a:r>
                <a14:m>
                  <m:oMath xmlns:m="http://schemas.openxmlformats.org/officeDocument/2006/math">
                    <m:r>
                      <a:rPr lang="en-US" sz="1600" b="0" i="1" smtClean="0">
                        <a:latin typeface="Cambria Math" panose="02040503050406030204" pitchFamily="18" charset="0"/>
                        <a:ea typeface="Cambria Math" panose="02040503050406030204" pitchFamily="18" charset="0"/>
                      </a:rPr>
                      <m:t>𝑝</m:t>
                    </m:r>
                  </m:oMath>
                </a14:m>
                <a:r>
                  <a:rPr lang="en-US" sz="1600"/>
                  <a:t> is called the special prime and </a:t>
                </a:r>
                <a14:m>
                  <m:oMath xmlns:m="http://schemas.openxmlformats.org/officeDocument/2006/math">
                    <m:r>
                      <a:rPr lang="en-US" sz="1600" i="1" smtClean="0">
                        <a:latin typeface="Cambria Math" panose="02040503050406030204" pitchFamily="18" charset="0"/>
                        <a:ea typeface="Cambria Math" panose="02040503050406030204" pitchFamily="18" charset="0"/>
                      </a:rPr>
                      <m:t>𝑝</m:t>
                    </m:r>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𝑞</m:t>
                        </m:r>
                      </m:e>
                      <m:sub>
                        <m:r>
                          <a:rPr lang="en-US" sz="1600" b="0" i="1" smtClean="0">
                            <a:latin typeface="Cambria Math" panose="02040503050406030204" pitchFamily="18" charset="0"/>
                            <a:ea typeface="Cambria Math" panose="02040503050406030204" pitchFamily="18" charset="0"/>
                          </a:rPr>
                          <m:t>𝑖</m:t>
                        </m:r>
                      </m:sub>
                    </m:sSub>
                  </m:oMath>
                </a14:m>
                <a:endParaRPr lang="en-US" sz="1600"/>
              </a:p>
              <a:p>
                <a:pPr marL="514350" lvl="2" indent="-285750">
                  <a:lnSpc>
                    <a:spcPct val="150000"/>
                  </a:lnSpc>
                  <a:buFont typeface="Arial" panose="020B0604020202020204" pitchFamily="34" charset="0"/>
                  <a:buChar char="•"/>
                  <a:defRPr/>
                </a:pPr>
                <a:r>
                  <a:rPr lang="en-US" sz="1600"/>
                  <a:t>The ciphertext modulus </a:t>
                </a:r>
                <a14:m>
                  <m:oMath xmlns:m="http://schemas.openxmlformats.org/officeDocument/2006/math">
                    <m:r>
                      <a:rPr lang="en-US" sz="1600" i="1" smtClean="0">
                        <a:latin typeface="Cambria Math" panose="02040503050406030204" pitchFamily="18" charset="0"/>
                      </a:rPr>
                      <m:t>𝑄</m:t>
                    </m:r>
                  </m:oMath>
                </a14:m>
                <a:r>
                  <a:rPr lang="en-US" sz="1600"/>
                  <a:t> is defined as a vector of its primes: </a:t>
                </a:r>
                <a14:m>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i="1" smtClean="0">
                            <a:latin typeface="Cambria Math" panose="02040503050406030204" pitchFamily="18" charset="0"/>
                          </a:rPr>
                        </m:ctrlPr>
                      </m:sSubPr>
                      <m:e>
                        <m:r>
                          <a:rPr lang="en-US" sz="1600" i="1" smtClean="0">
                            <a:latin typeface="Cambria Math" panose="02040503050406030204" pitchFamily="18" charset="0"/>
                          </a:rPr>
                          <m:t>𝑞</m:t>
                        </m:r>
                      </m:e>
                      <m:sub>
                        <m:r>
                          <a:rPr lang="en-US" sz="1600" b="0" i="1" smtClean="0">
                            <a:latin typeface="Cambria Math" panose="02040503050406030204" pitchFamily="18" charset="0"/>
                          </a:rPr>
                          <m:t>𝐿</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m:t>
                    </m:r>
                  </m:oMath>
                </a14:m>
                <a:endParaRPr lang="en-US" sz="1600"/>
              </a:p>
            </p:txBody>
          </p:sp>
        </mc:Choice>
        <mc:Fallback xmlns="">
          <p:sp>
            <p:nvSpPr>
              <p:cNvPr id="5" name="TextBox 4">
                <a:extLst>
                  <a:ext uri="{FF2B5EF4-FFF2-40B4-BE49-F238E27FC236}">
                    <a16:creationId xmlns:a16="http://schemas.microsoft.com/office/drawing/2014/main" id="{DAAB07E6-3186-48E2-940F-09EB7FD94AA3}"/>
                  </a:ext>
                </a:extLst>
              </p:cNvPr>
              <p:cNvSpPr txBox="1">
                <a:spLocks noRot="1" noChangeAspect="1" noMove="1" noResize="1" noEditPoints="1" noAdjustHandles="1" noChangeArrowheads="1" noChangeShapeType="1" noTextEdit="1"/>
              </p:cNvSpPr>
              <p:nvPr/>
            </p:nvSpPr>
            <p:spPr>
              <a:xfrm>
                <a:off x="272274" y="1212850"/>
                <a:ext cx="11062476" cy="1397627"/>
              </a:xfrm>
              <a:prstGeom prst="rect">
                <a:avLst/>
              </a:prstGeom>
              <a:blipFill>
                <a:blip r:embed="rId4"/>
                <a:stretch>
                  <a:fillRect l="-55" b="-786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016842F-14DB-45F8-8533-537D8B4E70BA}"/>
              </a:ext>
            </a:extLst>
          </p:cNvPr>
          <p:cNvSpPr txBox="1"/>
          <p:nvPr/>
        </p:nvSpPr>
        <p:spPr>
          <a:xfrm>
            <a:off x="272274" y="2610477"/>
            <a:ext cx="6271401" cy="627864"/>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0C0"/>
                </a:solidFill>
                <a:latin typeface="Segoe UI Semibold" panose="020B0702040204020203" pitchFamily="34" charset="0"/>
                <a:cs typeface="Segoe UI Semibold" panose="020B0702040204020203" pitchFamily="34" charset="0"/>
              </a:rPr>
              <a:t>The modulus switching chain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83C575-68EB-4F20-8DAF-F0B3F0C028FF}"/>
                  </a:ext>
                </a:extLst>
              </p:cNvPr>
              <p:cNvSpPr txBox="1"/>
              <p:nvPr/>
            </p:nvSpPr>
            <p:spPr>
              <a:xfrm>
                <a:off x="6048375" y="3121721"/>
                <a:ext cx="6388100" cy="3739806"/>
              </a:xfrm>
              <a:prstGeom prst="rect">
                <a:avLst/>
              </a:prstGeom>
              <a:noFill/>
            </p:spPr>
            <p:txBody>
              <a:bodyPr wrap="square">
                <a:spAutoFit/>
              </a:bodyPr>
              <a:lstStyle/>
              <a:p>
                <a:pPr marL="360000" lvl="2" indent="-285750">
                  <a:lnSpc>
                    <a:spcPct val="150000"/>
                  </a:lnSpc>
                  <a:buFont typeface="Arial" panose="020B0604020202020204" pitchFamily="34" charset="0"/>
                  <a:buChar char="•"/>
                  <a:defRPr/>
                </a:pPr>
                <a:r>
                  <a:rPr lang="en-US" sz="1600"/>
                  <a:t>With a given set of parameters comes a </a:t>
                </a:r>
                <a:r>
                  <a:rPr lang="en-US" sz="1600">
                    <a:latin typeface="Segoe UI Semibold" panose="020B0702040204020203" pitchFamily="34" charset="0"/>
                    <a:cs typeface="Segoe UI Semibold" panose="020B0702040204020203" pitchFamily="34" charset="0"/>
                  </a:rPr>
                  <a:t>modulus switching chain</a:t>
                </a:r>
                <a:r>
                  <a:rPr lang="en-US" sz="1600">
                    <a:cs typeface="Segoe UI Semibold" panose="020B0702040204020203" pitchFamily="34" charset="0"/>
                  </a:rPr>
                  <a:t>: each element of the chain corresponds to a </a:t>
                </a:r>
                <a:r>
                  <a:rPr lang="en-US" sz="1600">
                    <a:latin typeface="Segoe UI Semibold" panose="020B0702040204020203" pitchFamily="34" charset="0"/>
                    <a:cs typeface="Segoe UI Semibold" panose="020B0702040204020203" pitchFamily="34" charset="0"/>
                  </a:rPr>
                  <a:t>level</a:t>
                </a:r>
              </a:p>
              <a:p>
                <a:pPr marL="360000" lvl="2" indent="-285750">
                  <a:lnSpc>
                    <a:spcPct val="150000"/>
                  </a:lnSpc>
                  <a:buFont typeface="Arial" panose="020B0604020202020204" pitchFamily="34" charset="0"/>
                  <a:buChar char="•"/>
                  <a:defRPr/>
                </a:pPr>
                <a:r>
                  <a:rPr lang="en-US" sz="1600"/>
                  <a:t>Special levels:</a:t>
                </a:r>
              </a:p>
              <a:p>
                <a:pPr marL="980721" lvl="3" indent="-285750">
                  <a:lnSpc>
                    <a:spcPct val="150000"/>
                  </a:lnSpc>
                  <a:buFontTx/>
                  <a:buChar char="-"/>
                  <a:defRPr/>
                </a:pPr>
                <a:r>
                  <a:rPr lang="en-US" sz="1600">
                    <a:latin typeface="Segoe UI Semibold" panose="020B0702040204020203" pitchFamily="34" charset="0"/>
                    <a:cs typeface="Segoe UI Semibold" panose="020B0702040204020203" pitchFamily="34" charset="0"/>
                  </a:rPr>
                  <a:t>Key level: </a:t>
                </a:r>
                <a:r>
                  <a:rPr lang="en-US" sz="1600"/>
                  <a:t>encryption level</a:t>
                </a:r>
              </a:p>
              <a:p>
                <a:pPr marL="980721" lvl="3" indent="-285750">
                  <a:lnSpc>
                    <a:spcPct val="150000"/>
                  </a:lnSpc>
                  <a:buFontTx/>
                  <a:buChar char="-"/>
                  <a:defRPr/>
                </a:pPr>
                <a:r>
                  <a:rPr lang="en-US" sz="1600">
                    <a:latin typeface="Segoe UI Semibold" panose="020B0702040204020203" pitchFamily="34" charset="0"/>
                    <a:cs typeface="Segoe UI Semibold" panose="020B0702040204020203" pitchFamily="34" charset="0"/>
                  </a:rPr>
                  <a:t>Data level: </a:t>
                </a:r>
                <a:r>
                  <a:rPr lang="en-US" sz="1600"/>
                  <a:t>corresponds to a freshly encrypted ciphtertext</a:t>
                </a:r>
              </a:p>
              <a:p>
                <a:pPr marL="980721" lvl="3" indent="-285750">
                  <a:lnSpc>
                    <a:spcPct val="150000"/>
                  </a:lnSpc>
                  <a:buFontTx/>
                  <a:buChar char="-"/>
                  <a:defRPr/>
                </a:pPr>
                <a:r>
                  <a:rPr lang="en-US" sz="1600">
                    <a:latin typeface="Segoe UI Semibold" panose="020B0702040204020203" pitchFamily="34" charset="0"/>
                    <a:cs typeface="Segoe UI Semibold" panose="020B0702040204020203" pitchFamily="34" charset="0"/>
                  </a:rPr>
                  <a:t>Lowest level: </a:t>
                </a:r>
                <a:r>
                  <a:rPr lang="en-US" sz="1600"/>
                  <a:t>reserved for decryption</a:t>
                </a:r>
              </a:p>
              <a:p>
                <a:pPr marL="360000" lvl="2" indent="-285750">
                  <a:lnSpc>
                    <a:spcPct val="15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 Going down » </a:t>
                </a:r>
                <a:r>
                  <a:rPr lang="en-US" sz="1600"/>
                  <a:t>the chain only consists in removing the last prime of </a:t>
                </a:r>
                <a14:m>
                  <m:oMath xmlns:m="http://schemas.openxmlformats.org/officeDocument/2006/math">
                    <m:r>
                      <a:rPr lang="en-US" sz="1600" b="0" i="1" smtClean="0">
                        <a:latin typeface="Cambria Math" panose="02040503050406030204" pitchFamily="18" charset="0"/>
                      </a:rPr>
                      <m:t>𝑄</m:t>
                    </m:r>
                  </m:oMath>
                </a14:m>
                <a:endParaRPr lang="en-US" sz="1600"/>
              </a:p>
              <a:p>
                <a:pPr marL="360000" lvl="2" indent="-285750">
                  <a:lnSpc>
                    <a:spcPct val="150000"/>
                  </a:lnSpc>
                  <a:buFont typeface="Arial" panose="020B0604020202020204" pitchFamily="34" charset="0"/>
                  <a:buChar char="•"/>
                  <a:defRPr/>
                </a:pPr>
                <a14:m>
                  <m:oMath xmlns:m="http://schemas.openxmlformats.org/officeDocument/2006/math">
                    <m:r>
                      <a:rPr lang="en-US" sz="1600" b="0" i="1" smtClean="0">
                        <a:latin typeface="Cambria Math" panose="02040503050406030204" pitchFamily="18" charset="0"/>
                      </a:rPr>
                      <m:t>𝑝</m:t>
                    </m:r>
                  </m:oMath>
                </a14:m>
                <a:r>
                  <a:rPr lang="en-US" sz="1600"/>
                  <a:t> is called the special prime because it is only used during encryption</a:t>
                </a:r>
              </a:p>
            </p:txBody>
          </p:sp>
        </mc:Choice>
        <mc:Fallback xmlns="">
          <p:sp>
            <p:nvSpPr>
              <p:cNvPr id="13" name="TextBox 12">
                <a:extLst>
                  <a:ext uri="{FF2B5EF4-FFF2-40B4-BE49-F238E27FC236}">
                    <a16:creationId xmlns:a16="http://schemas.microsoft.com/office/drawing/2014/main" id="{9083C575-68EB-4F20-8DAF-F0B3F0C028FF}"/>
                  </a:ext>
                </a:extLst>
              </p:cNvPr>
              <p:cNvSpPr txBox="1">
                <a:spLocks noRot="1" noChangeAspect="1" noMove="1" noResize="1" noEditPoints="1" noAdjustHandles="1" noChangeArrowheads="1" noChangeShapeType="1" noTextEdit="1"/>
              </p:cNvSpPr>
              <p:nvPr/>
            </p:nvSpPr>
            <p:spPr>
              <a:xfrm>
                <a:off x="6048375" y="3121721"/>
                <a:ext cx="6388100" cy="3739806"/>
              </a:xfrm>
              <a:prstGeom prst="rect">
                <a:avLst/>
              </a:prstGeom>
              <a:blipFill>
                <a:blip r:embed="rId5"/>
                <a:stretch>
                  <a:fillRect b="-977"/>
                </a:stretch>
              </a:blipFill>
            </p:spPr>
            <p:txBody>
              <a:bodyPr/>
              <a:lstStyle/>
              <a:p>
                <a:r>
                  <a:rPr lang="en-US">
                    <a:noFill/>
                  </a:rPr>
                  <a:t> </a:t>
                </a:r>
              </a:p>
            </p:txBody>
          </p:sp>
        </mc:Fallback>
      </mc:AlternateContent>
    </p:spTree>
    <p:extLst>
      <p:ext uri="{BB962C8B-B14F-4D97-AF65-F5344CB8AC3E}">
        <p14:creationId xmlns:p14="http://schemas.microsoft.com/office/powerpoint/2010/main" val="129371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Modulus switching</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3D5464-7EB8-4CFB-8D2B-85BD2D8D53B1}"/>
                  </a:ext>
                </a:extLst>
              </p:cNvPr>
              <p:cNvSpPr txBox="1"/>
              <p:nvPr/>
            </p:nvSpPr>
            <p:spPr>
              <a:xfrm>
                <a:off x="272274" y="1092896"/>
                <a:ext cx="11519676" cy="2354812"/>
              </a:xfrm>
              <a:prstGeom prst="rect">
                <a:avLst/>
              </a:prstGeom>
              <a:noFill/>
            </p:spPr>
            <p:txBody>
              <a:bodyPr wrap="square">
                <a:spAutoFit/>
              </a:bodyPr>
              <a:lstStyle/>
              <a:p>
                <a:pPr lvl="0"/>
                <a:r>
                  <a:rPr lang="en-US" sz="2400">
                    <a:solidFill>
                      <a:srgbClr val="0070C0"/>
                    </a:solidFill>
                    <a:latin typeface="Segoe UI Semibold" panose="020B0702040204020203" pitchFamily="34" charset="0"/>
                    <a:cs typeface="Segoe UI Semibold" panose="020B0702040204020203" pitchFamily="34" charset="0"/>
                  </a:rPr>
                  <a:t>Principle &amp; Definition</a:t>
                </a:r>
              </a:p>
              <a:p>
                <a:pPr marL="514350" lvl="2" indent="-285750">
                  <a:lnSpc>
                    <a:spcPct val="15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Modulus switching </a:t>
                </a:r>
                <a:r>
                  <a:rPr lang="en-US" sz="1600"/>
                  <a:t>is a technique of changing the ciphertext parameters </a:t>
                </a:r>
                <a:r>
                  <a:rPr lang="en-US" sz="1600">
                    <a:latin typeface="Segoe UI Semibold" panose="020B0702040204020203" pitchFamily="34" charset="0"/>
                    <a:cs typeface="Segoe UI Semibold" panose="020B0702040204020203" pitchFamily="34" charset="0"/>
                  </a:rPr>
                  <a:t>down in the chain</a:t>
                </a:r>
                <a:r>
                  <a:rPr lang="en-US" sz="1600"/>
                  <a:t>.</a:t>
                </a:r>
              </a:p>
              <a:p>
                <a:pPr marL="514350" lvl="2" indent="-285750">
                  <a:lnSpc>
                    <a:spcPct val="15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Benefit: </a:t>
                </a:r>
                <a:r>
                  <a:rPr lang="en-US" sz="1600"/>
                  <a:t>reduction of </a:t>
                </a:r>
                <a14:m>
                  <m:oMath xmlns:m="http://schemas.openxmlformats.org/officeDocument/2006/math">
                    <m:r>
                      <a:rPr lang="en-US" sz="1600" i="1" smtClean="0">
                        <a:latin typeface="Cambria Math" panose="02040503050406030204" pitchFamily="18" charset="0"/>
                      </a:rPr>
                      <m:t>𝑄</m:t>
                    </m:r>
                  </m:oMath>
                </a14:m>
                <a:r>
                  <a:rPr lang="en-US" sz="1600"/>
                  <a:t>, which implies</a:t>
                </a:r>
              </a:p>
              <a:p>
                <a:pPr marL="980721" lvl="3" indent="-285750">
                  <a:lnSpc>
                    <a:spcPct val="150000"/>
                  </a:lnSpc>
                  <a:buFontTx/>
                  <a:buChar char="-"/>
                  <a:defRPr/>
                </a:pPr>
                <a:r>
                  <a:rPr lang="en-US" sz="1600"/>
                  <a:t>Less noise consumption while computation</a:t>
                </a:r>
              </a:p>
              <a:p>
                <a:pPr marL="980721" lvl="3" indent="-285750">
                  <a:lnSpc>
                    <a:spcPct val="150000"/>
                  </a:lnSpc>
                  <a:buFontTx/>
                  <a:buChar char="-"/>
                  <a:defRPr/>
                </a:pPr>
                <a:r>
                  <a:rPr lang="en-US" sz="1600"/>
                  <a:t>Reduction of the ciphertext size</a:t>
                </a:r>
                <a:endParaRPr lang="en-US" sz="1600">
                  <a:latin typeface="Segoe UI Semibold" panose="020B0702040204020203" pitchFamily="34" charset="0"/>
                  <a:cs typeface="Segoe UI Semibold" panose="020B0702040204020203" pitchFamily="34" charset="0"/>
                </a:endParaRPr>
              </a:p>
              <a:p>
                <a:pPr marL="514350" lvl="2" indent="-285750">
                  <a:lnSpc>
                    <a:spcPct val="20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Example</a:t>
                </a:r>
              </a:p>
            </p:txBody>
          </p:sp>
        </mc:Choice>
        <mc:Fallback xmlns="">
          <p:sp>
            <p:nvSpPr>
              <p:cNvPr id="4" name="TextBox 3">
                <a:extLst>
                  <a:ext uri="{FF2B5EF4-FFF2-40B4-BE49-F238E27FC236}">
                    <a16:creationId xmlns:a16="http://schemas.microsoft.com/office/drawing/2014/main" id="{CE3D5464-7EB8-4CFB-8D2B-85BD2D8D53B1}"/>
                  </a:ext>
                </a:extLst>
              </p:cNvPr>
              <p:cNvSpPr txBox="1">
                <a:spLocks noRot="1" noChangeAspect="1" noMove="1" noResize="1" noEditPoints="1" noAdjustHandles="1" noChangeArrowheads="1" noChangeShapeType="1" noTextEdit="1"/>
              </p:cNvSpPr>
              <p:nvPr/>
            </p:nvSpPr>
            <p:spPr>
              <a:xfrm>
                <a:off x="272274" y="1092896"/>
                <a:ext cx="11519676" cy="2354812"/>
              </a:xfrm>
              <a:prstGeom prst="rect">
                <a:avLst/>
              </a:prstGeom>
              <a:blipFill>
                <a:blip r:embed="rId3"/>
                <a:stretch>
                  <a:fillRect l="-847" t="-1809" b="-2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AD456EE-2802-45C3-B8EC-0792FD1B69C5}"/>
                  </a:ext>
                </a:extLst>
              </p:cNvPr>
              <p:cNvSpPr txBox="1"/>
              <p:nvPr/>
            </p:nvSpPr>
            <p:spPr>
              <a:xfrm>
                <a:off x="6835291" y="5706160"/>
                <a:ext cx="1027509"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𝑐</m:t>
                      </m:r>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a:gradFill>
                    <a:gsLst>
                      <a:gs pos="2917">
                        <a:schemeClr val="tx1"/>
                      </a:gs>
                      <a:gs pos="30000">
                        <a:schemeClr val="tx1"/>
                      </a:gs>
                    </a:gsLst>
                    <a:lin ang="5400000" scaled="0"/>
                  </a:gradFill>
                </a:endParaRPr>
              </a:p>
            </p:txBody>
          </p:sp>
        </mc:Choice>
        <mc:Fallback xmlns="">
          <p:sp>
            <p:nvSpPr>
              <p:cNvPr id="64" name="TextBox 63">
                <a:extLst>
                  <a:ext uri="{FF2B5EF4-FFF2-40B4-BE49-F238E27FC236}">
                    <a16:creationId xmlns:a16="http://schemas.microsoft.com/office/drawing/2014/main" id="{9AD456EE-2802-45C3-B8EC-0792FD1B69C5}"/>
                  </a:ext>
                </a:extLst>
              </p:cNvPr>
              <p:cNvSpPr txBox="1">
                <a:spLocks noRot="1" noChangeAspect="1" noMove="1" noResize="1" noEditPoints="1" noAdjustHandles="1" noChangeArrowheads="1" noChangeShapeType="1" noTextEdit="1"/>
              </p:cNvSpPr>
              <p:nvPr/>
            </p:nvSpPr>
            <p:spPr>
              <a:xfrm>
                <a:off x="6835291" y="5706160"/>
                <a:ext cx="1027509" cy="704808"/>
              </a:xfrm>
              <a:prstGeom prst="rect">
                <a:avLst/>
              </a:prstGeom>
              <a:blipFill>
                <a:blip r:embed="rId4"/>
                <a:stretch>
                  <a:fillRect/>
                </a:stretch>
              </a:blipFill>
            </p:spPr>
            <p:txBody>
              <a:bodyPr/>
              <a:lstStyle/>
              <a:p>
                <a:r>
                  <a:rPr lang="en-US">
                    <a:noFill/>
                  </a:rPr>
                  <a:t> </a:t>
                </a:r>
              </a:p>
            </p:txBody>
          </p:sp>
        </mc:Fallback>
      </mc:AlternateContent>
      <p:grpSp>
        <p:nvGrpSpPr>
          <p:cNvPr id="65" name="Group 64">
            <a:extLst>
              <a:ext uri="{FF2B5EF4-FFF2-40B4-BE49-F238E27FC236}">
                <a16:creationId xmlns:a16="http://schemas.microsoft.com/office/drawing/2014/main" id="{C750757E-AD93-49D6-92F9-B2E8F8B26E09}"/>
              </a:ext>
            </a:extLst>
          </p:cNvPr>
          <p:cNvGrpSpPr/>
          <p:nvPr/>
        </p:nvGrpSpPr>
        <p:grpSpPr>
          <a:xfrm>
            <a:off x="7938649" y="5667047"/>
            <a:ext cx="3478919" cy="503329"/>
            <a:chOff x="7781716" y="4243948"/>
            <a:chExt cx="3835021" cy="503329"/>
          </a:xfrm>
        </p:grpSpPr>
        <p:grpSp>
          <p:nvGrpSpPr>
            <p:cNvPr id="74" name="Group 73">
              <a:extLst>
                <a:ext uri="{FF2B5EF4-FFF2-40B4-BE49-F238E27FC236}">
                  <a16:creationId xmlns:a16="http://schemas.microsoft.com/office/drawing/2014/main" id="{4AF34742-2328-4AB1-85F7-9DD69C3D5F99}"/>
                </a:ext>
              </a:extLst>
            </p:cNvPr>
            <p:cNvGrpSpPr/>
            <p:nvPr/>
          </p:nvGrpSpPr>
          <p:grpSpPr>
            <a:xfrm>
              <a:off x="7781716" y="4266251"/>
              <a:ext cx="3743494" cy="468700"/>
              <a:chOff x="4321942" y="4142157"/>
              <a:chExt cx="3080656" cy="468700"/>
            </a:xfrm>
          </p:grpSpPr>
          <p:sp>
            <p:nvSpPr>
              <p:cNvPr id="78" name="Rectangle 77">
                <a:extLst>
                  <a:ext uri="{FF2B5EF4-FFF2-40B4-BE49-F238E27FC236}">
                    <a16:creationId xmlns:a16="http://schemas.microsoft.com/office/drawing/2014/main" id="{4B28777F-03D8-40A0-9BE3-73EDCD0F3E31}"/>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9" name="Rectangle 78">
                <a:extLst>
                  <a:ext uri="{FF2B5EF4-FFF2-40B4-BE49-F238E27FC236}">
                    <a16:creationId xmlns:a16="http://schemas.microsoft.com/office/drawing/2014/main" id="{98ECD75E-CFED-47C6-8A60-6ED88B1548E8}"/>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80" name="Rectangle 79">
                <a:extLst>
                  <a:ext uri="{FF2B5EF4-FFF2-40B4-BE49-F238E27FC236}">
                    <a16:creationId xmlns:a16="http://schemas.microsoft.com/office/drawing/2014/main" id="{5156B0C9-CEA6-4A78-8675-7906B4FD9FC5}"/>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457ED38-1C65-48F3-AE6F-F4A4B0F6D25D}"/>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400" b="0" i="1" smtClean="0">
                            <a:solidFill>
                              <a:schemeClr val="bg1"/>
                            </a:solidFill>
                            <a:latin typeface="Cambria Math" panose="02040503050406030204" pitchFamily="18" charset="0"/>
                          </a:rPr>
                          <m:t>𝑚𝑎𝑠𝑘</m:t>
                        </m:r>
                      </m:oMath>
                    </m:oMathPara>
                  </a14:m>
                  <a:endParaRPr lang="en-US" sz="1400">
                    <a:solidFill>
                      <a:schemeClr val="bg1"/>
                    </a:solidFill>
                  </a:endParaRPr>
                </a:p>
              </p:txBody>
            </p:sp>
          </mc:Choice>
          <mc:Fallback xmlns="">
            <p:sp>
              <p:nvSpPr>
                <p:cNvPr id="75" name="TextBox 74">
                  <a:extLst>
                    <a:ext uri="{FF2B5EF4-FFF2-40B4-BE49-F238E27FC236}">
                      <a16:creationId xmlns:a16="http://schemas.microsoft.com/office/drawing/2014/main" id="{D457ED38-1C65-48F3-AE6F-F4A4B0F6D25D}"/>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8DB2237-C524-4296-982E-D9E17C5B2C97}"/>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400" b="0" i="1" smtClean="0">
                            <a:solidFill>
                              <a:schemeClr val="bg1"/>
                            </a:solidFill>
                            <a:latin typeface="Cambria Math" panose="02040503050406030204" pitchFamily="18" charset="0"/>
                          </a:rPr>
                          <m:t>𝑒</m:t>
                        </m:r>
                      </m:oMath>
                    </m:oMathPara>
                  </a14:m>
                  <a:endParaRPr lang="en-US" sz="1400">
                    <a:solidFill>
                      <a:schemeClr val="bg1"/>
                    </a:solidFill>
                  </a:endParaRPr>
                </a:p>
              </p:txBody>
            </p:sp>
          </mc:Choice>
          <mc:Fallback xmlns="">
            <p:sp>
              <p:nvSpPr>
                <p:cNvPr id="76" name="TextBox 75">
                  <a:extLst>
                    <a:ext uri="{FF2B5EF4-FFF2-40B4-BE49-F238E27FC236}">
                      <a16:creationId xmlns:a16="http://schemas.microsoft.com/office/drawing/2014/main" id="{78DB2237-C524-4296-982E-D9E17C5B2C97}"/>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1210B747-D1A7-447E-BF84-90C0F4EED8CD}"/>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oMath>
                    </m:oMathPara>
                  </a14:m>
                  <a:endParaRPr lang="en-US" sz="1200">
                    <a:solidFill>
                      <a:schemeClr val="bg1"/>
                    </a:solidFill>
                  </a:endParaRPr>
                </a:p>
              </p:txBody>
            </p:sp>
          </mc:Choice>
          <mc:Fallback xmlns="">
            <p:sp>
              <p:nvSpPr>
                <p:cNvPr id="77" name="TextBox 76">
                  <a:extLst>
                    <a:ext uri="{FF2B5EF4-FFF2-40B4-BE49-F238E27FC236}">
                      <a16:creationId xmlns:a16="http://schemas.microsoft.com/office/drawing/2014/main" id="{1210B747-D1A7-447E-BF84-90C0F4EED8CD}"/>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7"/>
                  <a:stretch>
                    <a:fillRect/>
                  </a:stretch>
                </a:blipFill>
              </p:spPr>
              <p:txBody>
                <a:bodyPr/>
                <a:lstStyle/>
                <a:p>
                  <a:r>
                    <a:rPr lang="en-US">
                      <a:noFill/>
                    </a:rPr>
                    <a:t> </a:t>
                  </a:r>
                </a:p>
              </p:txBody>
            </p:sp>
          </mc:Fallback>
        </mc:AlternateContent>
      </p:grpSp>
      <p:pic>
        <p:nvPicPr>
          <p:cNvPr id="83" name="Picture 82">
            <a:extLst>
              <a:ext uri="{FF2B5EF4-FFF2-40B4-BE49-F238E27FC236}">
                <a16:creationId xmlns:a16="http://schemas.microsoft.com/office/drawing/2014/main" id="{0EB253E2-C4C4-487F-B17D-C88C4860EF65}"/>
              </a:ext>
            </a:extLst>
          </p:cNvPr>
          <p:cNvPicPr>
            <a:picLocks noChangeAspect="1"/>
          </p:cNvPicPr>
          <p:nvPr/>
        </p:nvPicPr>
        <p:blipFill rotWithShape="1">
          <a:blip r:embed="rId8"/>
          <a:srcRect l="-1" t="19798" r="6157" b="3013"/>
          <a:stretch/>
        </p:blipFill>
        <p:spPr>
          <a:xfrm>
            <a:off x="259142" y="3624919"/>
            <a:ext cx="6048374" cy="2989356"/>
          </a:xfrm>
          <a:prstGeom prst="rect">
            <a:avLst/>
          </a:prstGeom>
          <a:ln>
            <a:solidFill>
              <a:schemeClr val="tx1">
                <a:lumMod val="60000"/>
                <a:lumOff val="40000"/>
              </a:schemeClr>
            </a:solidFill>
          </a:ln>
        </p:spPr>
      </p:pic>
      <p:sp>
        <p:nvSpPr>
          <p:cNvPr id="85" name="TextBox 84">
            <a:extLst>
              <a:ext uri="{FF2B5EF4-FFF2-40B4-BE49-F238E27FC236}">
                <a16:creationId xmlns:a16="http://schemas.microsoft.com/office/drawing/2014/main" id="{D4EBD721-EAAC-431A-A208-2BDBB5800F84}"/>
              </a:ext>
            </a:extLst>
          </p:cNvPr>
          <p:cNvSpPr txBox="1"/>
          <p:nvPr/>
        </p:nvSpPr>
        <p:spPr>
          <a:xfrm>
            <a:off x="5597663" y="1811227"/>
            <a:ext cx="6838811" cy="1154483"/>
          </a:xfrm>
          <a:prstGeom prst="rect">
            <a:avLst/>
          </a:prstGeom>
          <a:noFill/>
        </p:spPr>
        <p:txBody>
          <a:bodyPr wrap="square">
            <a:spAutoFit/>
          </a:bodyPr>
          <a:lstStyle/>
          <a:p>
            <a:pPr marL="514350" lvl="2" indent="-285750">
              <a:lnSpc>
                <a:spcPct val="150000"/>
              </a:lnSpc>
              <a:buFont typeface="Arial" panose="020B0604020202020204" pitchFamily="34" charset="0"/>
              <a:buChar char="•"/>
              <a:defRPr/>
            </a:pPr>
            <a:r>
              <a:rPr lang="en-US" sz="1600" dirty="0">
                <a:latin typeface="Segoe UI Semibold" panose="020B0702040204020203" pitchFamily="34" charset="0"/>
                <a:cs typeface="Segoe UI Semibold" panose="020B0702040204020203" pitchFamily="34" charset="0"/>
              </a:rPr>
              <a:t>Constraints:</a:t>
            </a:r>
          </a:p>
          <a:p>
            <a:pPr marL="742950" lvl="3" indent="-285750">
              <a:lnSpc>
                <a:spcPct val="150000"/>
              </a:lnSpc>
              <a:buFontTx/>
              <a:buChar char="-"/>
              <a:defRPr/>
            </a:pPr>
            <a:r>
              <a:rPr lang="en-US" sz="1600" dirty="0"/>
              <a:t>It is not possible to switch up in the chain</a:t>
            </a:r>
          </a:p>
          <a:p>
            <a:pPr marL="742950" lvl="3" indent="-285750">
              <a:lnSpc>
                <a:spcPct val="150000"/>
              </a:lnSpc>
              <a:buFontTx/>
              <a:buChar char="-"/>
              <a:defRPr/>
            </a:pPr>
            <a:r>
              <a:rPr lang="en-US" sz="1600" dirty="0"/>
              <a:t>Operations are only performed between ciphertexts of same level</a:t>
            </a:r>
            <a:endParaRPr lang="en-US" sz="1600" dirty="0">
              <a:latin typeface="Segoe UI Semibold" panose="020B0702040204020203" pitchFamily="34" charset="0"/>
              <a:cs typeface="Segoe UI Semibold" panose="020B0702040204020203" pitchFamily="34" charset="0"/>
            </a:endParaRPr>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AC1C878B-4DB0-40C7-AAEC-4C3D8EC482AF}"/>
                  </a:ext>
                </a:extLst>
              </p:cNvPr>
              <p:cNvSpPr txBox="1"/>
              <p:nvPr/>
            </p:nvSpPr>
            <p:spPr>
              <a:xfrm>
                <a:off x="6388101" y="3431932"/>
                <a:ext cx="6048374" cy="415819"/>
              </a:xfrm>
              <a:prstGeom prst="rect">
                <a:avLst/>
              </a:prstGeom>
              <a:noFill/>
            </p:spPr>
            <p:txBody>
              <a:bodyPr wrap="square">
                <a:spAutoFit/>
              </a:bodyPr>
              <a:lstStyle/>
              <a:p>
                <a:pPr marL="228600" lvl="2">
                  <a:lnSpc>
                    <a:spcPct val="150000"/>
                  </a:lnSpc>
                  <a:defRPr/>
                </a:pPr>
                <a:r>
                  <a:rPr lang="fr-FR" sz="1600" dirty="0">
                    <a:cs typeface="Segoe UI Semibold" panose="020B0702040204020203" pitchFamily="34" charset="0"/>
                  </a:rPr>
                  <a:t>with </a:t>
                </a:r>
                <a14:m>
                  <m:oMath xmlns:m="http://schemas.openxmlformats.org/officeDocument/2006/math">
                    <m:r>
                      <a:rPr lang="fr-FR" sz="1600" b="0" i="1" smtClean="0">
                        <a:latin typeface="Cambria Math" panose="02040503050406030204" pitchFamily="18" charset="0"/>
                        <a:cs typeface="Segoe UI Semibold" panose="020B0702040204020203" pitchFamily="34" charset="0"/>
                      </a:rPr>
                      <m:t>𝑄</m:t>
                    </m:r>
                    <m:r>
                      <a:rPr lang="fr-FR" sz="1600" b="0" i="1" smtClean="0">
                        <a:latin typeface="Cambria Math" panose="02040503050406030204" pitchFamily="18" charset="0"/>
                        <a:cs typeface="Segoe UI Semibold" panose="020B0702040204020203" pitchFamily="34" charset="0"/>
                      </a:rPr>
                      <m:t>=</m:t>
                    </m:r>
                    <m:d>
                      <m:dPr>
                        <m:begChr m:val="["/>
                        <m:endChr m:val="]"/>
                        <m:ctrlPr>
                          <a:rPr lang="fr-FR" sz="1600" b="0" i="1" smtClean="0">
                            <a:latin typeface="Cambria Math" panose="02040503050406030204" pitchFamily="18" charset="0"/>
                            <a:cs typeface="Segoe UI Semibold" panose="020B0702040204020203" pitchFamily="34" charset="0"/>
                          </a:rPr>
                        </m:ctrlPr>
                      </m:dPr>
                      <m:e>
                        <m:r>
                          <a:rPr lang="fr-FR" sz="1600" b="0" i="1" smtClean="0">
                            <a:latin typeface="Cambria Math" panose="02040503050406030204" pitchFamily="18" charset="0"/>
                            <a:cs typeface="Segoe UI Semibold" panose="020B0702040204020203" pitchFamily="34" charset="0"/>
                          </a:rPr>
                          <m:t>50, 30, 30</m:t>
                        </m:r>
                      </m:e>
                    </m:d>
                  </m:oMath>
                </a14:m>
                <a:r>
                  <a:rPr lang="fr-FR" sz="1600" dirty="0">
                    <a:cs typeface="Segoe UI Semibold" panose="020B0702040204020203" pitchFamily="34" charset="0"/>
                  </a:rPr>
                  <a:t> and </a:t>
                </a:r>
                <a14:m>
                  <m:oMath xmlns:m="http://schemas.openxmlformats.org/officeDocument/2006/math">
                    <m:r>
                      <a:rPr lang="fr-FR" sz="1600" i="1">
                        <a:latin typeface="Cambria Math" panose="02040503050406030204" pitchFamily="18" charset="0"/>
                        <a:cs typeface="Segoe UI Semibold" panose="020B0702040204020203" pitchFamily="34" charset="0"/>
                      </a:rPr>
                      <m:t>𝑄</m:t>
                    </m:r>
                    <m:r>
                      <a:rPr lang="fr-FR" sz="1600" b="0" i="1" smtClean="0">
                        <a:latin typeface="Cambria Math" panose="02040503050406030204" pitchFamily="18" charset="0"/>
                        <a:cs typeface="Segoe UI Semibold" panose="020B0702040204020203" pitchFamily="34" charset="0"/>
                      </a:rPr>
                      <m:t>′</m:t>
                    </m:r>
                    <m:r>
                      <a:rPr lang="fr-FR" sz="1600" i="1">
                        <a:latin typeface="Cambria Math" panose="02040503050406030204" pitchFamily="18" charset="0"/>
                        <a:cs typeface="Segoe UI Semibold" panose="020B0702040204020203" pitchFamily="34" charset="0"/>
                      </a:rPr>
                      <m:t>=</m:t>
                    </m:r>
                    <m:d>
                      <m:dPr>
                        <m:begChr m:val="["/>
                        <m:endChr m:val="]"/>
                        <m:ctrlPr>
                          <a:rPr lang="fr-FR" sz="1600" i="1">
                            <a:latin typeface="Cambria Math" panose="02040503050406030204" pitchFamily="18" charset="0"/>
                            <a:cs typeface="Segoe UI Semibold" panose="020B0702040204020203" pitchFamily="34" charset="0"/>
                          </a:rPr>
                        </m:ctrlPr>
                      </m:dPr>
                      <m:e>
                        <m:r>
                          <a:rPr lang="fr-FR" sz="1600" i="1">
                            <a:latin typeface="Cambria Math" panose="02040503050406030204" pitchFamily="18" charset="0"/>
                            <a:cs typeface="Segoe UI Semibold" panose="020B0702040204020203" pitchFamily="34" charset="0"/>
                          </a:rPr>
                          <m:t>50, 30</m:t>
                        </m:r>
                      </m:e>
                    </m:d>
                  </m:oMath>
                </a14:m>
                <a:endParaRPr lang="fr-FR" sz="1600" dirty="0">
                  <a:cs typeface="Segoe UI Semibold" panose="020B0702040204020203" pitchFamily="34" charset="0"/>
                </a:endParaRPr>
              </a:p>
            </p:txBody>
          </p:sp>
        </mc:Choice>
        <mc:Fallback xmlns="">
          <p:sp>
            <p:nvSpPr>
              <p:cNvPr id="87" name="TextBox 86">
                <a:extLst>
                  <a:ext uri="{FF2B5EF4-FFF2-40B4-BE49-F238E27FC236}">
                    <a16:creationId xmlns:a16="http://schemas.microsoft.com/office/drawing/2014/main" id="{AC1C878B-4DB0-40C7-AAEC-4C3D8EC482AF}"/>
                  </a:ext>
                </a:extLst>
              </p:cNvPr>
              <p:cNvSpPr txBox="1">
                <a:spLocks noRot="1" noChangeAspect="1" noMove="1" noResize="1" noEditPoints="1" noAdjustHandles="1" noChangeArrowheads="1" noChangeShapeType="1" noTextEdit="1"/>
              </p:cNvSpPr>
              <p:nvPr/>
            </p:nvSpPr>
            <p:spPr>
              <a:xfrm>
                <a:off x="6388101" y="3431932"/>
                <a:ext cx="6048374" cy="415819"/>
              </a:xfrm>
              <a:prstGeom prst="rect">
                <a:avLst/>
              </a:prstGeom>
              <a:blipFill>
                <a:blip r:embed="rId9"/>
                <a:stretch>
                  <a:fillRect b="-17647"/>
                </a:stretch>
              </a:blipFill>
            </p:spPr>
            <p:txBody>
              <a:bodyPr/>
              <a:lstStyle/>
              <a:p>
                <a:r>
                  <a:rPr lang="en-US">
                    <a:noFill/>
                  </a:rPr>
                  <a:t> </a:t>
                </a:r>
              </a:p>
            </p:txBody>
          </p:sp>
        </mc:Fallback>
      </mc:AlternateContent>
      <p:grpSp>
        <p:nvGrpSpPr>
          <p:cNvPr id="91" name="Group 90">
            <a:extLst>
              <a:ext uri="{FF2B5EF4-FFF2-40B4-BE49-F238E27FC236}">
                <a16:creationId xmlns:a16="http://schemas.microsoft.com/office/drawing/2014/main" id="{09B9A00F-F1C7-4059-A3A3-7E5D0AF2AD2D}"/>
              </a:ext>
            </a:extLst>
          </p:cNvPr>
          <p:cNvGrpSpPr/>
          <p:nvPr/>
        </p:nvGrpSpPr>
        <p:grpSpPr>
          <a:xfrm>
            <a:off x="6837069" y="4009899"/>
            <a:ext cx="4750234" cy="1156487"/>
            <a:chOff x="6837069" y="4009899"/>
            <a:chExt cx="4750234" cy="1156487"/>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CCE7EB7-B1EF-483A-9967-7100A3899F49}"/>
                    </a:ext>
                  </a:extLst>
                </p:cNvPr>
                <p:cNvSpPr txBox="1"/>
                <p:nvPr/>
              </p:nvSpPr>
              <p:spPr>
                <a:xfrm>
                  <a:off x="8949115" y="4600077"/>
                  <a:ext cx="1344701" cy="566309"/>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func>
                          <m:funcPr>
                            <m:ctrlPr>
                              <a:rPr lang="en-US" sz="1400" b="0" i="1" smtClean="0">
                                <a:gradFill>
                                  <a:gsLst>
                                    <a:gs pos="2917">
                                      <a:schemeClr val="tx1"/>
                                    </a:gs>
                                    <a:gs pos="30000">
                                      <a:schemeClr val="tx1"/>
                                    </a:gs>
                                  </a:gsLst>
                                  <a:lin ang="5400000" scaled="0"/>
                                </a:gradFill>
                                <a:latin typeface="Cambria Math" panose="02040503050406030204" pitchFamily="18" charset="0"/>
                              </a:rPr>
                            </m:ctrlPr>
                          </m:funcPr>
                          <m:fName>
                            <m:r>
                              <m:rPr>
                                <m:sty m:val="p"/>
                              </m:rPr>
                              <a:rPr lang="en-US" sz="1400" b="0" i="0" smtClean="0">
                                <a:gradFill>
                                  <a:gsLst>
                                    <a:gs pos="2917">
                                      <a:schemeClr val="tx1"/>
                                    </a:gs>
                                    <a:gs pos="30000">
                                      <a:schemeClr val="tx1"/>
                                    </a:gs>
                                  </a:gsLst>
                                  <a:lin ang="5400000" scaled="0"/>
                                </a:gradFill>
                                <a:latin typeface="Cambria Math" panose="02040503050406030204" pitchFamily="18" charset="0"/>
                              </a:rPr>
                              <m:t>log</m:t>
                            </m:r>
                          </m:fName>
                          <m:e>
                            <m:d>
                              <m:dPr>
                                <m:ctrlPr>
                                  <a:rPr lang="en-US" sz="1400" b="0" i="1" smtClean="0">
                                    <a:gradFill>
                                      <a:gsLst>
                                        <a:gs pos="2917">
                                          <a:schemeClr val="tx1"/>
                                        </a:gs>
                                        <a:gs pos="30000">
                                          <a:schemeClr val="tx1"/>
                                        </a:gs>
                                      </a:gsLst>
                                      <a:lin ang="5400000" scaled="0"/>
                                    </a:gradFill>
                                    <a:latin typeface="Cambria Math" panose="02040503050406030204" pitchFamily="18" charset="0"/>
                                  </a:rPr>
                                </m:ctrlPr>
                              </m:dPr>
                              <m:e>
                                <m:r>
                                  <a:rPr lang="en-US" sz="1400" b="0" i="1" smtClean="0">
                                    <a:gradFill>
                                      <a:gsLst>
                                        <a:gs pos="2917">
                                          <a:schemeClr val="tx1"/>
                                        </a:gs>
                                        <a:gs pos="30000">
                                          <a:schemeClr val="tx1"/>
                                        </a:gs>
                                      </a:gsLst>
                                      <a:lin ang="5400000" scaled="0"/>
                                    </a:gradFill>
                                    <a:latin typeface="Cambria Math" panose="02040503050406030204" pitchFamily="18" charset="0"/>
                                  </a:rPr>
                                  <m:t>𝑄</m:t>
                                </m:r>
                              </m:e>
                            </m:d>
                          </m:e>
                        </m:func>
                        <m:r>
                          <a:rPr lang="en-US" sz="1400" b="0" i="1" smtClean="0">
                            <a:gradFill>
                              <a:gsLst>
                                <a:gs pos="2917">
                                  <a:schemeClr val="tx1"/>
                                </a:gs>
                                <a:gs pos="30000">
                                  <a:schemeClr val="tx1"/>
                                </a:gs>
                              </a:gsLst>
                              <a:lin ang="5400000" scaled="0"/>
                            </a:gradFill>
                            <a:latin typeface="Cambria Math" panose="02040503050406030204" pitchFamily="18" charset="0"/>
                          </a:rPr>
                          <m:t>𝑏𝑖𝑡𝑠</m:t>
                        </m:r>
                      </m:oMath>
                    </m:oMathPara>
                  </a14:m>
                  <a:endParaRPr lang="en-US" sz="1400">
                    <a:gradFill>
                      <a:gsLst>
                        <a:gs pos="2917">
                          <a:schemeClr val="tx1"/>
                        </a:gs>
                        <a:gs pos="30000">
                          <a:schemeClr val="tx1"/>
                        </a:gs>
                      </a:gsLst>
                      <a:lin ang="5400000" scaled="0"/>
                    </a:gradFill>
                  </a:endParaRPr>
                </a:p>
              </p:txBody>
            </p:sp>
          </mc:Choice>
          <mc:Fallback xmlns="">
            <p:sp>
              <p:nvSpPr>
                <p:cNvPr id="20" name="TextBox 19">
                  <a:extLst>
                    <a:ext uri="{FF2B5EF4-FFF2-40B4-BE49-F238E27FC236}">
                      <a16:creationId xmlns:a16="http://schemas.microsoft.com/office/drawing/2014/main" id="{2CCE7EB7-B1EF-483A-9967-7100A3899F49}"/>
                    </a:ext>
                  </a:extLst>
                </p:cNvPr>
                <p:cNvSpPr txBox="1">
                  <a:spLocks noRot="1" noChangeAspect="1" noMove="1" noResize="1" noEditPoints="1" noAdjustHandles="1" noChangeArrowheads="1" noChangeShapeType="1" noTextEdit="1"/>
                </p:cNvSpPr>
                <p:nvPr/>
              </p:nvSpPr>
              <p:spPr>
                <a:xfrm>
                  <a:off x="8949115" y="4600077"/>
                  <a:ext cx="1344701" cy="56630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570E77B-F2CE-45D4-B0F8-EDD852C112EF}"/>
                    </a:ext>
                  </a:extLst>
                </p:cNvPr>
                <p:cNvSpPr txBox="1"/>
                <p:nvPr/>
              </p:nvSpPr>
              <p:spPr>
                <a:xfrm>
                  <a:off x="6837069" y="4009899"/>
                  <a:ext cx="1027509"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𝑐</m:t>
                        </m:r>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a:gradFill>
                      <a:gsLst>
                        <a:gs pos="2917">
                          <a:schemeClr val="tx1"/>
                        </a:gs>
                        <a:gs pos="30000">
                          <a:schemeClr val="tx1"/>
                        </a:gs>
                      </a:gsLst>
                      <a:lin ang="5400000" scaled="0"/>
                    </a:gradFill>
                  </a:endParaRPr>
                </a:p>
              </p:txBody>
            </p:sp>
          </mc:Choice>
          <mc:Fallback xmlns="">
            <p:sp>
              <p:nvSpPr>
                <p:cNvPr id="63" name="TextBox 62">
                  <a:extLst>
                    <a:ext uri="{FF2B5EF4-FFF2-40B4-BE49-F238E27FC236}">
                      <a16:creationId xmlns:a16="http://schemas.microsoft.com/office/drawing/2014/main" id="{C570E77B-F2CE-45D4-B0F8-EDD852C112EF}"/>
                    </a:ext>
                  </a:extLst>
                </p:cNvPr>
                <p:cNvSpPr txBox="1">
                  <a:spLocks noRot="1" noChangeAspect="1" noMove="1" noResize="1" noEditPoints="1" noAdjustHandles="1" noChangeArrowheads="1" noChangeShapeType="1" noTextEdit="1"/>
                </p:cNvSpPr>
                <p:nvPr/>
              </p:nvSpPr>
              <p:spPr>
                <a:xfrm>
                  <a:off x="6837069" y="4009899"/>
                  <a:ext cx="1027509" cy="704808"/>
                </a:xfrm>
                <a:prstGeom prst="rect">
                  <a:avLst/>
                </a:prstGeom>
                <a:blipFill>
                  <a:blip r:embed="rId11"/>
                  <a:stretch>
                    <a:fillRect/>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0EA45E98-327C-441B-B37D-7A4EC5917B59}"/>
                </a:ext>
              </a:extLst>
            </p:cNvPr>
            <p:cNvGrpSpPr/>
            <p:nvPr/>
          </p:nvGrpSpPr>
          <p:grpSpPr>
            <a:xfrm>
              <a:off x="7752282" y="4076030"/>
              <a:ext cx="3835021" cy="503329"/>
              <a:chOff x="7781716" y="4243948"/>
              <a:chExt cx="3835021" cy="503329"/>
            </a:xfrm>
          </p:grpSpPr>
          <p:grpSp>
            <p:nvGrpSpPr>
              <p:cNvPr id="67" name="Group 66">
                <a:extLst>
                  <a:ext uri="{FF2B5EF4-FFF2-40B4-BE49-F238E27FC236}">
                    <a16:creationId xmlns:a16="http://schemas.microsoft.com/office/drawing/2014/main" id="{3FC404B3-0BDB-4B24-8DBD-A2C4BE86FACD}"/>
                  </a:ext>
                </a:extLst>
              </p:cNvPr>
              <p:cNvGrpSpPr/>
              <p:nvPr/>
            </p:nvGrpSpPr>
            <p:grpSpPr>
              <a:xfrm>
                <a:off x="7781716" y="4266251"/>
                <a:ext cx="3743494" cy="468700"/>
                <a:chOff x="4321942" y="4142157"/>
                <a:chExt cx="3080656" cy="468700"/>
              </a:xfrm>
            </p:grpSpPr>
            <p:sp>
              <p:nvSpPr>
                <p:cNvPr id="71" name="Rectangle 70">
                  <a:extLst>
                    <a:ext uri="{FF2B5EF4-FFF2-40B4-BE49-F238E27FC236}">
                      <a16:creationId xmlns:a16="http://schemas.microsoft.com/office/drawing/2014/main" id="{4F2B9FF1-02C5-46B7-A8A4-E0D3247E1C53}"/>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2" name="Rectangle 71">
                  <a:extLst>
                    <a:ext uri="{FF2B5EF4-FFF2-40B4-BE49-F238E27FC236}">
                      <a16:creationId xmlns:a16="http://schemas.microsoft.com/office/drawing/2014/main" id="{91BAB6AF-18AC-4D7D-83DB-0B7F329AFDF4}"/>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3" name="Rectangle 72">
                  <a:extLst>
                    <a:ext uri="{FF2B5EF4-FFF2-40B4-BE49-F238E27FC236}">
                      <a16:creationId xmlns:a16="http://schemas.microsoft.com/office/drawing/2014/main" id="{11101451-FE3E-4CC6-8EDB-41F3EA596EAD}"/>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33F91570-1053-44D8-B75E-3DADA9C51CA3}"/>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400" b="0" i="1" smtClean="0">
                              <a:solidFill>
                                <a:schemeClr val="bg1"/>
                              </a:solidFill>
                              <a:latin typeface="Cambria Math" panose="02040503050406030204" pitchFamily="18" charset="0"/>
                            </a:rPr>
                            <m:t>𝑚𝑎𝑠𝑘</m:t>
                          </m:r>
                        </m:oMath>
                      </m:oMathPara>
                    </a14:m>
                    <a:endParaRPr lang="en-US" sz="1400">
                      <a:solidFill>
                        <a:schemeClr val="bg1"/>
                      </a:solidFill>
                    </a:endParaRPr>
                  </a:p>
                </p:txBody>
              </p:sp>
            </mc:Choice>
            <mc:Fallback xmlns="">
              <p:sp>
                <p:nvSpPr>
                  <p:cNvPr id="68" name="TextBox 67">
                    <a:extLst>
                      <a:ext uri="{FF2B5EF4-FFF2-40B4-BE49-F238E27FC236}">
                        <a16:creationId xmlns:a16="http://schemas.microsoft.com/office/drawing/2014/main" id="{33F91570-1053-44D8-B75E-3DADA9C51CA3}"/>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00D6D9E-45E8-43D8-8B0E-C3380CFBE56C}"/>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400" b="0" i="1" smtClean="0">
                              <a:solidFill>
                                <a:schemeClr val="bg1"/>
                              </a:solidFill>
                              <a:latin typeface="Cambria Math" panose="02040503050406030204" pitchFamily="18" charset="0"/>
                            </a:rPr>
                            <m:t>𝑒</m:t>
                          </m:r>
                        </m:oMath>
                      </m:oMathPara>
                    </a14:m>
                    <a:endParaRPr lang="en-US" sz="1400">
                      <a:solidFill>
                        <a:schemeClr val="bg1"/>
                      </a:solidFill>
                    </a:endParaRPr>
                  </a:p>
                </p:txBody>
              </p:sp>
            </mc:Choice>
            <mc:Fallback xmlns="">
              <p:sp>
                <p:nvSpPr>
                  <p:cNvPr id="69" name="TextBox 68">
                    <a:extLst>
                      <a:ext uri="{FF2B5EF4-FFF2-40B4-BE49-F238E27FC236}">
                        <a16:creationId xmlns:a16="http://schemas.microsoft.com/office/drawing/2014/main" id="{900D6D9E-45E8-43D8-8B0E-C3380CFBE56C}"/>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CAF89614-D5AB-4BFC-91A9-D11EDC7B2D66}"/>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400" b="0" i="1" smtClean="0">
                              <a:solidFill>
                                <a:schemeClr val="bg1"/>
                              </a:solidFill>
                              <a:latin typeface="Cambria Math" panose="02040503050406030204" pitchFamily="18" charset="0"/>
                            </a:rPr>
                            <m:t>𝑝</m:t>
                          </m:r>
                        </m:oMath>
                      </m:oMathPara>
                    </a14:m>
                    <a:endParaRPr lang="en-US" sz="1200">
                      <a:solidFill>
                        <a:schemeClr val="bg1"/>
                      </a:solidFill>
                    </a:endParaRPr>
                  </a:p>
                </p:txBody>
              </p:sp>
            </mc:Choice>
            <mc:Fallback xmlns="">
              <p:sp>
                <p:nvSpPr>
                  <p:cNvPr id="70" name="TextBox 69">
                    <a:extLst>
                      <a:ext uri="{FF2B5EF4-FFF2-40B4-BE49-F238E27FC236}">
                        <a16:creationId xmlns:a16="http://schemas.microsoft.com/office/drawing/2014/main" id="{CAF89614-D5AB-4BFC-91A9-D11EDC7B2D66}"/>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4"/>
                    <a:stretch>
                      <a:fillRect/>
                    </a:stretch>
                  </a:blipFill>
                </p:spPr>
                <p:txBody>
                  <a:bodyPr/>
                  <a:lstStyle/>
                  <a:p>
                    <a:r>
                      <a:rPr lang="en-US">
                        <a:noFill/>
                      </a:rPr>
                      <a:t> </a:t>
                    </a:r>
                  </a:p>
                </p:txBody>
              </p:sp>
            </mc:Fallback>
          </mc:AlternateContent>
        </p:grpSp>
        <p:cxnSp>
          <p:nvCxnSpPr>
            <p:cNvPr id="18" name="Straight Arrow Connector 17">
              <a:extLst>
                <a:ext uri="{FF2B5EF4-FFF2-40B4-BE49-F238E27FC236}">
                  <a16:creationId xmlns:a16="http://schemas.microsoft.com/office/drawing/2014/main" id="{9270EF09-2ACB-4CBC-AF74-E2C865C88F06}"/>
                </a:ext>
              </a:extLst>
            </p:cNvPr>
            <p:cNvCxnSpPr>
              <a:cxnSpLocks/>
            </p:cNvCxnSpPr>
            <p:nvPr/>
          </p:nvCxnSpPr>
          <p:spPr>
            <a:xfrm>
              <a:off x="7752282" y="4672197"/>
              <a:ext cx="374349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2751C520-7B7A-45D2-9F07-342E646D7857}"/>
              </a:ext>
            </a:extLst>
          </p:cNvPr>
          <p:cNvCxnSpPr>
            <a:cxnSpLocks/>
          </p:cNvCxnSpPr>
          <p:nvPr/>
        </p:nvCxnSpPr>
        <p:spPr>
          <a:xfrm>
            <a:off x="7938649" y="6270061"/>
            <a:ext cx="3395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87788CDA-F497-4F9B-9867-137B71FC2319}"/>
                  </a:ext>
                </a:extLst>
              </p:cNvPr>
              <p:cNvSpPr txBox="1"/>
              <p:nvPr/>
            </p:nvSpPr>
            <p:spPr>
              <a:xfrm>
                <a:off x="8949115" y="6232251"/>
                <a:ext cx="1344701" cy="566309"/>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func>
                        <m:funcPr>
                          <m:ctrlPr>
                            <a:rPr lang="en-US" sz="1400" b="0" i="1" smtClean="0">
                              <a:gradFill>
                                <a:gsLst>
                                  <a:gs pos="2917">
                                    <a:schemeClr val="tx1"/>
                                  </a:gs>
                                  <a:gs pos="30000">
                                    <a:schemeClr val="tx1"/>
                                  </a:gs>
                                </a:gsLst>
                                <a:lin ang="5400000" scaled="0"/>
                              </a:gradFill>
                              <a:latin typeface="Cambria Math" panose="02040503050406030204" pitchFamily="18" charset="0"/>
                            </a:rPr>
                          </m:ctrlPr>
                        </m:funcPr>
                        <m:fName>
                          <m:r>
                            <m:rPr>
                              <m:sty m:val="p"/>
                            </m:rPr>
                            <a:rPr lang="en-US" sz="1400" b="0" i="0" smtClean="0">
                              <a:gradFill>
                                <a:gsLst>
                                  <a:gs pos="2917">
                                    <a:schemeClr val="tx1"/>
                                  </a:gs>
                                  <a:gs pos="30000">
                                    <a:schemeClr val="tx1"/>
                                  </a:gs>
                                </a:gsLst>
                                <a:lin ang="5400000" scaled="0"/>
                              </a:gradFill>
                              <a:latin typeface="Cambria Math" panose="02040503050406030204" pitchFamily="18" charset="0"/>
                            </a:rPr>
                            <m:t>log</m:t>
                          </m:r>
                        </m:fName>
                        <m:e>
                          <m:d>
                            <m:dPr>
                              <m:ctrlPr>
                                <a:rPr lang="en-US" sz="1400" b="0" i="1" smtClean="0">
                                  <a:gradFill>
                                    <a:gsLst>
                                      <a:gs pos="2917">
                                        <a:schemeClr val="tx1"/>
                                      </a:gs>
                                      <a:gs pos="30000">
                                        <a:schemeClr val="tx1"/>
                                      </a:gs>
                                    </a:gsLst>
                                    <a:lin ang="5400000" scaled="0"/>
                                  </a:gradFill>
                                  <a:latin typeface="Cambria Math" panose="02040503050406030204" pitchFamily="18" charset="0"/>
                                </a:rPr>
                              </m:ctrlPr>
                            </m:dPr>
                            <m:e>
                              <m:r>
                                <a:rPr lang="en-US" sz="1400" b="0" i="1" smtClean="0">
                                  <a:gradFill>
                                    <a:gsLst>
                                      <a:gs pos="2917">
                                        <a:schemeClr val="tx1"/>
                                      </a:gs>
                                      <a:gs pos="30000">
                                        <a:schemeClr val="tx1"/>
                                      </a:gs>
                                    </a:gsLst>
                                    <a:lin ang="5400000" scaled="0"/>
                                  </a:gradFill>
                                  <a:latin typeface="Cambria Math" panose="02040503050406030204" pitchFamily="18" charset="0"/>
                                </a:rPr>
                                <m:t>𝑄</m:t>
                              </m:r>
                              <m:r>
                                <a:rPr lang="en-US" sz="1400" b="0" i="1" smtClean="0">
                                  <a:gradFill>
                                    <a:gsLst>
                                      <a:gs pos="2917">
                                        <a:schemeClr val="tx1"/>
                                      </a:gs>
                                      <a:gs pos="30000">
                                        <a:schemeClr val="tx1"/>
                                      </a:gs>
                                    </a:gsLst>
                                    <a:lin ang="5400000" scaled="0"/>
                                  </a:gradFill>
                                  <a:latin typeface="Cambria Math" panose="02040503050406030204" pitchFamily="18" charset="0"/>
                                </a:rPr>
                                <m:t>′</m:t>
                              </m:r>
                            </m:e>
                          </m:d>
                        </m:e>
                      </m:func>
                      <m:r>
                        <a:rPr lang="en-US" sz="1400" b="0" i="1" smtClean="0">
                          <a:gradFill>
                            <a:gsLst>
                              <a:gs pos="2917">
                                <a:schemeClr val="tx1"/>
                              </a:gs>
                              <a:gs pos="30000">
                                <a:schemeClr val="tx1"/>
                              </a:gs>
                            </a:gsLst>
                            <a:lin ang="5400000" scaled="0"/>
                          </a:gradFill>
                          <a:latin typeface="Cambria Math" panose="02040503050406030204" pitchFamily="18" charset="0"/>
                        </a:rPr>
                        <m:t>𝑏𝑖𝑡𝑠</m:t>
                      </m:r>
                    </m:oMath>
                  </m:oMathPara>
                </a14:m>
                <a:endParaRPr lang="en-US" sz="1400">
                  <a:gradFill>
                    <a:gsLst>
                      <a:gs pos="2917">
                        <a:schemeClr val="tx1"/>
                      </a:gs>
                      <a:gs pos="30000">
                        <a:schemeClr val="tx1"/>
                      </a:gs>
                    </a:gsLst>
                    <a:lin ang="5400000" scaled="0"/>
                  </a:gradFill>
                </a:endParaRPr>
              </a:p>
            </p:txBody>
          </p:sp>
        </mc:Choice>
        <mc:Fallback xmlns="">
          <p:sp>
            <p:nvSpPr>
              <p:cNvPr id="109" name="TextBox 108">
                <a:extLst>
                  <a:ext uri="{FF2B5EF4-FFF2-40B4-BE49-F238E27FC236}">
                    <a16:creationId xmlns:a16="http://schemas.microsoft.com/office/drawing/2014/main" id="{87788CDA-F497-4F9B-9867-137B71FC2319}"/>
                  </a:ext>
                </a:extLst>
              </p:cNvPr>
              <p:cNvSpPr txBox="1">
                <a:spLocks noRot="1" noChangeAspect="1" noMove="1" noResize="1" noEditPoints="1" noAdjustHandles="1" noChangeArrowheads="1" noChangeShapeType="1" noTextEdit="1"/>
              </p:cNvSpPr>
              <p:nvPr/>
            </p:nvSpPr>
            <p:spPr>
              <a:xfrm>
                <a:off x="8949115" y="6232251"/>
                <a:ext cx="1344701" cy="566309"/>
              </a:xfrm>
              <a:prstGeom prst="rect">
                <a:avLst/>
              </a:prstGeom>
              <a:blipFill>
                <a:blip r:embed="rId15"/>
                <a:stretch>
                  <a:fillRect/>
                </a:stretch>
              </a:blipFill>
            </p:spPr>
            <p:txBody>
              <a:bodyPr/>
              <a:lstStyle/>
              <a:p>
                <a:r>
                  <a:rPr lang="en-US">
                    <a:noFill/>
                  </a:rPr>
                  <a:t> </a:t>
                </a:r>
              </a:p>
            </p:txBody>
          </p:sp>
        </mc:Fallback>
      </mc:AlternateContent>
      <p:cxnSp>
        <p:nvCxnSpPr>
          <p:cNvPr id="111" name="Straight Arrow Connector 110">
            <a:extLst>
              <a:ext uri="{FF2B5EF4-FFF2-40B4-BE49-F238E27FC236}">
                <a16:creationId xmlns:a16="http://schemas.microsoft.com/office/drawing/2014/main" id="{2C6CA80F-7251-4C22-B3F2-6234D783BAD8}"/>
              </a:ext>
            </a:extLst>
          </p:cNvPr>
          <p:cNvCxnSpPr/>
          <p:nvPr/>
        </p:nvCxnSpPr>
        <p:spPr>
          <a:xfrm>
            <a:off x="9612318" y="5048264"/>
            <a:ext cx="0" cy="50436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1C8E6F05-2F65-4722-B26E-318480E9A986}"/>
              </a:ext>
            </a:extLst>
          </p:cNvPr>
          <p:cNvSpPr txBox="1"/>
          <p:nvPr/>
        </p:nvSpPr>
        <p:spPr>
          <a:xfrm>
            <a:off x="9501698" y="5021839"/>
            <a:ext cx="1324662" cy="461665"/>
          </a:xfrm>
          <a:prstGeom prst="rect">
            <a:avLst/>
          </a:prstGeom>
          <a:noFill/>
        </p:spPr>
        <p:txBody>
          <a:bodyPr wrap="squar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latin typeface="+mj-lt"/>
              </a:rPr>
              <a:t>relinearization</a:t>
            </a:r>
          </a:p>
        </p:txBody>
      </p:sp>
    </p:spTree>
    <p:extLst>
      <p:ext uri="{BB962C8B-B14F-4D97-AF65-F5344CB8AC3E}">
        <p14:creationId xmlns:p14="http://schemas.microsoft.com/office/powerpoint/2010/main" val="6278219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1C43ACD1-E08F-4610-AE84-86044A40EBDD}"/>
                  </a:ext>
                </a:extLst>
              </p:cNvPr>
              <p:cNvSpPr txBox="1"/>
              <p:nvPr/>
            </p:nvSpPr>
            <p:spPr>
              <a:xfrm>
                <a:off x="272273" y="1004886"/>
                <a:ext cx="11825319" cy="3588996"/>
              </a:xfrm>
              <a:prstGeom prst="rect">
                <a:avLst/>
              </a:prstGeom>
              <a:noFill/>
            </p:spPr>
            <p:txBody>
              <a:bodyPr wrap="square" lIns="182880" tIns="146304" rIns="182880" bIns="146304" rtlCol="0">
                <a:spAutoFit/>
              </a:bodyPr>
              <a:lstStyle/>
              <a:p>
                <a:pPr lvl="0"/>
                <a:r>
                  <a:rPr lang="en-US" sz="2400">
                    <a:solidFill>
                      <a:srgbClr val="0070C0"/>
                    </a:solidFill>
                    <a:latin typeface="Segoe UI Semibold" panose="020B0702040204020203" pitchFamily="34" charset="0"/>
                    <a:cs typeface="Segoe UI Semibold" panose="020B0702040204020203" pitchFamily="34" charset="0"/>
                  </a:rPr>
                  <a:t>Context</a:t>
                </a:r>
              </a:p>
              <a:p>
                <a:pPr marL="514350" lvl="2" indent="-285750">
                  <a:lnSpc>
                    <a:spcPct val="150000"/>
                  </a:lnSpc>
                  <a:buFont typeface="Arial" panose="020B0604020202020204" pitchFamily="34" charset="0"/>
                  <a:buChar char="•"/>
                  <a:defRPr/>
                </a:pPr>
                <a:r>
                  <a:rPr lang="en-US" sz="1600"/>
                  <a:t>Considering two ciphertexts and the result of their multiplication </a:t>
                </a:r>
                <a:r>
                  <a:rPr lang="en-US" sz="1600">
                    <a:latin typeface="Segoe UI Semibold" panose="020B0702040204020203" pitchFamily="34" charset="0"/>
                    <a:cs typeface="Segoe UI Semibold" panose="020B0702040204020203" pitchFamily="34" charset="0"/>
                  </a:rPr>
                  <a:t>in CKKS</a:t>
                </a:r>
                <a:r>
                  <a:rPr lang="en-US" sz="1600"/>
                  <a:t>:</a:t>
                </a:r>
              </a:p>
              <a:p>
                <a:pPr marL="514350" lvl="2" indent="-285750">
                  <a:buFont typeface="Arial" panose="020B0604020202020204" pitchFamily="34" charset="0"/>
                  <a:buChar char="•"/>
                  <a:defRPr/>
                </a:pPr>
                <a:endParaRPr lang="en-US"/>
              </a:p>
              <a:p>
                <a:pPr marL="228600" lvl="2">
                  <a:lnSpc>
                    <a:spcPct val="150000"/>
                  </a:lnSpc>
                  <a:defRPr/>
                </a:pPr>
                <a:endParaRPr lang="en-US"/>
              </a:p>
              <a:p>
                <a:pPr marL="514350" lvl="2" indent="-285750">
                  <a:buFont typeface="Arial" panose="020B0604020202020204" pitchFamily="34" charset="0"/>
                  <a:buChar char="•"/>
                  <a:defRPr/>
                </a:pPr>
                <a:r>
                  <a:rPr lang="en-US" sz="1600"/>
                  <a:t>The result has a </a:t>
                </a:r>
                <a:r>
                  <a:rPr lang="en-US" sz="1600">
                    <a:latin typeface="Segoe UI Semibold" panose="020B0702040204020203" pitchFamily="34" charset="0"/>
                    <a:cs typeface="Segoe UI Semibold" panose="020B0702040204020203" pitchFamily="34" charset="0"/>
                  </a:rPr>
                  <a:t>different scale</a:t>
                </a:r>
                <a:r>
                  <a:rPr lang="en-US" sz="1600"/>
                  <a:t> as the initial ciphertexts.</a:t>
                </a:r>
              </a:p>
              <a:p>
                <a:pPr lvl="0">
                  <a:lnSpc>
                    <a:spcPct val="150000"/>
                  </a:lnSpc>
                </a:pPr>
                <a:r>
                  <a:rPr lang="en-US" sz="2400">
                    <a:solidFill>
                      <a:srgbClr val="0070C0"/>
                    </a:solidFill>
                    <a:latin typeface="Segoe UI Semibold" panose="020B0702040204020203" pitchFamily="34" charset="0"/>
                    <a:cs typeface="Segoe UI Semibold" panose="020B0702040204020203" pitchFamily="34" charset="0"/>
                  </a:rPr>
                  <a:t>Principle</a:t>
                </a:r>
              </a:p>
              <a:p>
                <a:pPr marL="514350" lvl="2" indent="-285750">
                  <a:lnSpc>
                    <a:spcPct val="15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Rescaling</a:t>
                </a:r>
                <a:r>
                  <a:rPr lang="en-US" sz="1600"/>
                  <a:t> is a modulus switching operation allowing to regulate the scale of a ciphertext while computation: when removing the last prime of </a:t>
                </a:r>
                <a14:m>
                  <m:oMath xmlns:m="http://schemas.openxmlformats.org/officeDocument/2006/math">
                    <m:r>
                      <a:rPr lang="en-US" sz="1600" i="1" smtClean="0">
                        <a:latin typeface="Cambria Math" panose="02040503050406030204" pitchFamily="18" charset="0"/>
                      </a:rPr>
                      <m:t>𝑄</m:t>
                    </m:r>
                  </m:oMath>
                </a14:m>
                <a:r>
                  <a:rPr lang="en-US" sz="1600"/>
                  <a:t>, it also scales down the ciphertext by the removed prime.</a:t>
                </a:r>
              </a:p>
              <a:p>
                <a:pPr marL="514350" lvl="2" indent="-285750">
                  <a:lnSpc>
                    <a:spcPct val="150000"/>
                  </a:lnSpc>
                  <a:buFont typeface="Arial" panose="020B0604020202020204" pitchFamily="34" charset="0"/>
                  <a:buChar char="•"/>
                  <a:defRPr/>
                </a:pPr>
                <a:r>
                  <a:rPr lang="en-US" sz="1600"/>
                  <a:t>Example:</a:t>
                </a:r>
              </a:p>
            </p:txBody>
          </p:sp>
        </mc:Choice>
        <mc:Fallback xmlns="">
          <p:sp>
            <p:nvSpPr>
              <p:cNvPr id="71" name="TextBox 70">
                <a:extLst>
                  <a:ext uri="{FF2B5EF4-FFF2-40B4-BE49-F238E27FC236}">
                    <a16:creationId xmlns:a16="http://schemas.microsoft.com/office/drawing/2014/main" id="{1C43ACD1-E08F-4610-AE84-86044A40EBDD}"/>
                  </a:ext>
                </a:extLst>
              </p:cNvPr>
              <p:cNvSpPr txBox="1">
                <a:spLocks noRot="1" noChangeAspect="1" noMove="1" noResize="1" noEditPoints="1" noAdjustHandles="1" noChangeArrowheads="1" noChangeShapeType="1" noTextEdit="1"/>
              </p:cNvSpPr>
              <p:nvPr/>
            </p:nvSpPr>
            <p:spPr>
              <a:xfrm>
                <a:off x="272273" y="1004886"/>
                <a:ext cx="11825319" cy="3588996"/>
              </a:xfrm>
              <a:prstGeom prst="rect">
                <a:avLst/>
              </a:prstGeom>
              <a:blipFill>
                <a:blip r:embed="rId3"/>
                <a:stretch>
                  <a:fillRect l="-52"/>
                </a:stretch>
              </a:blipFill>
            </p:spPr>
            <p:txBody>
              <a:bodyPr/>
              <a:lstStyle/>
              <a:p>
                <a:r>
                  <a:rPr lang="en-US">
                    <a:noFill/>
                  </a:rPr>
                  <a:t> </a:t>
                </a:r>
              </a:p>
            </p:txBody>
          </p:sp>
        </mc:Fallback>
      </mc:AlternateContent>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Rescaling (CKKS)</a:t>
            </a:r>
            <a:endParaRPr lang="en-US" dirty="0"/>
          </a:p>
        </p:txBody>
      </p:sp>
      <p:grpSp>
        <p:nvGrpSpPr>
          <p:cNvPr id="87" name="Group 86">
            <a:extLst>
              <a:ext uri="{FF2B5EF4-FFF2-40B4-BE49-F238E27FC236}">
                <a16:creationId xmlns:a16="http://schemas.microsoft.com/office/drawing/2014/main" id="{53054D41-02FF-487B-98FE-386B6B8EC5DD}"/>
              </a:ext>
            </a:extLst>
          </p:cNvPr>
          <p:cNvGrpSpPr/>
          <p:nvPr/>
        </p:nvGrpSpPr>
        <p:grpSpPr>
          <a:xfrm>
            <a:off x="8320642" y="1950329"/>
            <a:ext cx="3201513" cy="472384"/>
            <a:chOff x="8320642" y="1950329"/>
            <a:chExt cx="3201513" cy="472384"/>
          </a:xfrm>
        </p:grpSpPr>
        <p:grpSp>
          <p:nvGrpSpPr>
            <p:cNvPr id="2" name="Group 1">
              <a:extLst>
                <a:ext uri="{FF2B5EF4-FFF2-40B4-BE49-F238E27FC236}">
                  <a16:creationId xmlns:a16="http://schemas.microsoft.com/office/drawing/2014/main" id="{D13D5182-752C-42F5-B561-0E7E182852D2}"/>
                </a:ext>
              </a:extLst>
            </p:cNvPr>
            <p:cNvGrpSpPr/>
            <p:nvPr/>
          </p:nvGrpSpPr>
          <p:grpSpPr>
            <a:xfrm>
              <a:off x="8320642" y="1961048"/>
              <a:ext cx="3007455" cy="461665"/>
              <a:chOff x="4704663" y="4098320"/>
              <a:chExt cx="3007455" cy="461665"/>
            </a:xfrm>
          </p:grpSpPr>
          <p:grpSp>
            <p:nvGrpSpPr>
              <p:cNvPr id="5" name="Group 4">
                <a:extLst>
                  <a:ext uri="{FF2B5EF4-FFF2-40B4-BE49-F238E27FC236}">
                    <a16:creationId xmlns:a16="http://schemas.microsoft.com/office/drawing/2014/main" id="{8732ADDD-57A4-4BEA-ACA2-EB69901AFD29}"/>
                  </a:ext>
                </a:extLst>
              </p:cNvPr>
              <p:cNvGrpSpPr/>
              <p:nvPr/>
            </p:nvGrpSpPr>
            <p:grpSpPr>
              <a:xfrm>
                <a:off x="4704663" y="4131152"/>
                <a:ext cx="3007455" cy="401419"/>
                <a:chOff x="4473389" y="4137393"/>
                <a:chExt cx="3007455" cy="401419"/>
              </a:xfrm>
            </p:grpSpPr>
            <p:sp>
              <p:nvSpPr>
                <p:cNvPr id="10" name="Rectangle 9">
                  <a:extLst>
                    <a:ext uri="{FF2B5EF4-FFF2-40B4-BE49-F238E27FC236}">
                      <a16:creationId xmlns:a16="http://schemas.microsoft.com/office/drawing/2014/main" id="{24EA114D-7246-40F1-8AA7-52460918CD0B}"/>
                    </a:ext>
                  </a:extLst>
                </p:cNvPr>
                <p:cNvSpPr/>
                <p:nvPr/>
              </p:nvSpPr>
              <p:spPr bwMode="auto">
                <a:xfrm>
                  <a:off x="5792298" y="4137393"/>
                  <a:ext cx="72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1" name="Rectangle 10">
                  <a:extLst>
                    <a:ext uri="{FF2B5EF4-FFF2-40B4-BE49-F238E27FC236}">
                      <a16:creationId xmlns:a16="http://schemas.microsoft.com/office/drawing/2014/main" id="{EFE843BC-5E68-43AF-A1AF-0EB0B14F7CEB}"/>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2" name="Rectangle 11">
                  <a:extLst>
                    <a:ext uri="{FF2B5EF4-FFF2-40B4-BE49-F238E27FC236}">
                      <a16:creationId xmlns:a16="http://schemas.microsoft.com/office/drawing/2014/main" id="{3922250D-8534-41A7-8ADD-FEC288AA84AD}"/>
                    </a:ext>
                  </a:extLst>
                </p:cNvPr>
                <p:cNvSpPr/>
                <p:nvPr/>
              </p:nvSpPr>
              <p:spPr bwMode="auto">
                <a:xfrm>
                  <a:off x="4473389" y="4142812"/>
                  <a:ext cx="126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092331-DE88-435C-8C71-E9B680A0BB10}"/>
                      </a:ext>
                    </a:extLst>
                  </p:cNvPr>
                  <p:cNvSpPr txBox="1"/>
                  <p:nvPr/>
                </p:nvSpPr>
                <p:spPr>
                  <a:xfrm>
                    <a:off x="6145616" y="4098320"/>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7" name="TextBox 6">
                    <a:extLst>
                      <a:ext uri="{FF2B5EF4-FFF2-40B4-BE49-F238E27FC236}">
                        <a16:creationId xmlns:a16="http://schemas.microsoft.com/office/drawing/2014/main" id="{EE092331-DE88-435C-8C71-E9B680A0BB10}"/>
                      </a:ext>
                    </a:extLst>
                  </p:cNvPr>
                  <p:cNvSpPr txBox="1">
                    <a:spLocks noRot="1" noChangeAspect="1" noMove="1" noResize="1" noEditPoints="1" noAdjustHandles="1" noChangeArrowheads="1" noChangeShapeType="1" noTextEdit="1"/>
                  </p:cNvSpPr>
                  <p:nvPr/>
                </p:nvSpPr>
                <p:spPr>
                  <a:xfrm>
                    <a:off x="6145616" y="4098320"/>
                    <a:ext cx="48554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45B1FF-42B1-44B1-A2BA-8EE9E83867C5}"/>
                      </a:ext>
                    </a:extLst>
                  </p:cNvPr>
                  <p:cNvSpPr txBox="1"/>
                  <p:nvPr/>
                </p:nvSpPr>
                <p:spPr>
                  <a:xfrm>
                    <a:off x="4725630" y="4098320"/>
                    <a:ext cx="1260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9" name="TextBox 8">
                    <a:extLst>
                      <a:ext uri="{FF2B5EF4-FFF2-40B4-BE49-F238E27FC236}">
                        <a16:creationId xmlns:a16="http://schemas.microsoft.com/office/drawing/2014/main" id="{5345B1FF-42B1-44B1-A2BA-8EE9E83867C5}"/>
                      </a:ext>
                    </a:extLst>
                  </p:cNvPr>
                  <p:cNvSpPr txBox="1">
                    <a:spLocks noRot="1" noChangeAspect="1" noMove="1" noResize="1" noEditPoints="1" noAdjustHandles="1" noChangeArrowheads="1" noChangeShapeType="1" noTextEdit="1"/>
                  </p:cNvSpPr>
                  <p:nvPr/>
                </p:nvSpPr>
                <p:spPr>
                  <a:xfrm>
                    <a:off x="4725630" y="4098320"/>
                    <a:ext cx="1260000" cy="461665"/>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1B67DC0-48CE-4CA8-8755-72D3572223D7}"/>
                    </a:ext>
                  </a:extLst>
                </p:cNvPr>
                <p:cNvSpPr txBox="1"/>
                <p:nvPr/>
              </p:nvSpPr>
              <p:spPr>
                <a:xfrm>
                  <a:off x="10258873" y="1950329"/>
                  <a:ext cx="1263282"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200" b="0" i="1" smtClean="0">
                            <a:solidFill>
                              <a:schemeClr val="bg1"/>
                            </a:solidFill>
                            <a:latin typeface="Cambria Math" panose="02040503050406030204" pitchFamily="18" charset="0"/>
                            <a:ea typeface="Cambria Math" panose="02040503050406030204" pitchFamily="18" charset="0"/>
                          </a:rPr>
                          <m:t>∆²</m:t>
                        </m:r>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1</m:t>
                            </m:r>
                          </m:sub>
                        </m:sSub>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1200">
                    <a:solidFill>
                      <a:schemeClr val="bg1"/>
                    </a:solidFill>
                  </a:endParaRPr>
                </a:p>
              </p:txBody>
            </p:sp>
          </mc:Choice>
          <mc:Fallback xmlns="">
            <p:sp>
              <p:nvSpPr>
                <p:cNvPr id="13" name="TextBox 12">
                  <a:extLst>
                    <a:ext uri="{FF2B5EF4-FFF2-40B4-BE49-F238E27FC236}">
                      <a16:creationId xmlns:a16="http://schemas.microsoft.com/office/drawing/2014/main" id="{81B67DC0-48CE-4CA8-8755-72D3572223D7}"/>
                    </a:ext>
                  </a:extLst>
                </p:cNvPr>
                <p:cNvSpPr txBox="1">
                  <a:spLocks noRot="1" noChangeAspect="1" noMove="1" noResize="1" noEditPoints="1" noAdjustHandles="1" noChangeArrowheads="1" noChangeShapeType="1" noTextEdit="1"/>
                </p:cNvSpPr>
                <p:nvPr/>
              </p:nvSpPr>
              <p:spPr>
                <a:xfrm>
                  <a:off x="10258873" y="1950329"/>
                  <a:ext cx="1263282" cy="461665"/>
                </a:xfrm>
                <a:prstGeom prst="rect">
                  <a:avLst/>
                </a:prstGeom>
                <a:blipFill>
                  <a:blip r:embed="rId6"/>
                  <a:stretch>
                    <a:fillRect/>
                  </a:stretch>
                </a:blipFill>
              </p:spPr>
              <p:txBody>
                <a:bodyPr/>
                <a:lstStyle/>
                <a:p>
                  <a:r>
                    <a:rPr lang="en-US">
                      <a:noFill/>
                    </a:rPr>
                    <a:t> </a:t>
                  </a:r>
                </a:p>
              </p:txBody>
            </p:sp>
          </mc:Fallback>
        </mc:AlternateContent>
      </p:grpSp>
      <p:grpSp>
        <p:nvGrpSpPr>
          <p:cNvPr id="59" name="Group 58">
            <a:extLst>
              <a:ext uri="{FF2B5EF4-FFF2-40B4-BE49-F238E27FC236}">
                <a16:creationId xmlns:a16="http://schemas.microsoft.com/office/drawing/2014/main" id="{54316D50-7133-4CA7-952C-6A3683510C52}"/>
              </a:ext>
            </a:extLst>
          </p:cNvPr>
          <p:cNvGrpSpPr/>
          <p:nvPr/>
        </p:nvGrpSpPr>
        <p:grpSpPr>
          <a:xfrm>
            <a:off x="1015908" y="1963463"/>
            <a:ext cx="3031983" cy="468687"/>
            <a:chOff x="3978416" y="2788525"/>
            <a:chExt cx="3031983" cy="468687"/>
          </a:xfrm>
        </p:grpSpPr>
        <p:grpSp>
          <p:nvGrpSpPr>
            <p:cNvPr id="21" name="Group 20">
              <a:extLst>
                <a:ext uri="{FF2B5EF4-FFF2-40B4-BE49-F238E27FC236}">
                  <a16:creationId xmlns:a16="http://schemas.microsoft.com/office/drawing/2014/main" id="{51C095CC-CB94-4090-9206-1334141C6D94}"/>
                </a:ext>
              </a:extLst>
            </p:cNvPr>
            <p:cNvGrpSpPr/>
            <p:nvPr/>
          </p:nvGrpSpPr>
          <p:grpSpPr>
            <a:xfrm>
              <a:off x="3978416" y="2788525"/>
              <a:ext cx="3007455" cy="468687"/>
              <a:chOff x="4704663" y="4091298"/>
              <a:chExt cx="3007455" cy="468687"/>
            </a:xfrm>
          </p:grpSpPr>
          <p:grpSp>
            <p:nvGrpSpPr>
              <p:cNvPr id="14" name="Group 13">
                <a:extLst>
                  <a:ext uri="{FF2B5EF4-FFF2-40B4-BE49-F238E27FC236}">
                    <a16:creationId xmlns:a16="http://schemas.microsoft.com/office/drawing/2014/main" id="{0C489147-A658-4CF1-926F-CB6D15AD8B99}"/>
                  </a:ext>
                </a:extLst>
              </p:cNvPr>
              <p:cNvGrpSpPr/>
              <p:nvPr/>
            </p:nvGrpSpPr>
            <p:grpSpPr>
              <a:xfrm>
                <a:off x="4704663" y="4131153"/>
                <a:ext cx="3007455" cy="401418"/>
                <a:chOff x="4473389" y="4137394"/>
                <a:chExt cx="3007455" cy="401418"/>
              </a:xfrm>
            </p:grpSpPr>
            <p:sp>
              <p:nvSpPr>
                <p:cNvPr id="18" name="Rectangle 17">
                  <a:extLst>
                    <a:ext uri="{FF2B5EF4-FFF2-40B4-BE49-F238E27FC236}">
                      <a16:creationId xmlns:a16="http://schemas.microsoft.com/office/drawing/2014/main" id="{7CC6DDAE-CB4A-4C9B-AFE4-A8F8827061AB}"/>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9" name="Rectangle 18">
                  <a:extLst>
                    <a:ext uri="{FF2B5EF4-FFF2-40B4-BE49-F238E27FC236}">
                      <a16:creationId xmlns:a16="http://schemas.microsoft.com/office/drawing/2014/main" id="{39327739-6B68-4BA4-91B3-8F16DAA76203}"/>
                    </a:ext>
                  </a:extLst>
                </p:cNvPr>
                <p:cNvSpPr/>
                <p:nvPr/>
              </p:nvSpPr>
              <p:spPr bwMode="auto">
                <a:xfrm>
                  <a:off x="6580844" y="4137394"/>
                  <a:ext cx="900000" cy="396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0" name="Rectangle 19">
                  <a:extLst>
                    <a:ext uri="{FF2B5EF4-FFF2-40B4-BE49-F238E27FC236}">
                      <a16:creationId xmlns:a16="http://schemas.microsoft.com/office/drawing/2014/main" id="{E872FB20-8418-46E0-8A13-63A8887C39FF}"/>
                    </a:ext>
                  </a:extLst>
                </p:cNvPr>
                <p:cNvSpPr/>
                <p:nvPr/>
              </p:nvSpPr>
              <p:spPr bwMode="auto">
                <a:xfrm>
                  <a:off x="4473389" y="4142812"/>
                  <a:ext cx="162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994B05-9124-44A0-9267-52ACF33FB554}"/>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16" name="TextBox 15">
                    <a:extLst>
                      <a:ext uri="{FF2B5EF4-FFF2-40B4-BE49-F238E27FC236}">
                        <a16:creationId xmlns:a16="http://schemas.microsoft.com/office/drawing/2014/main" id="{BC994B05-9124-44A0-9267-52ACF33FB554}"/>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27C792-CCBB-4567-870C-88E8BA105C24}"/>
                      </a:ext>
                    </a:extLst>
                  </p:cNvPr>
                  <p:cNvSpPr txBox="1"/>
                  <p:nvPr/>
                </p:nvSpPr>
                <p:spPr>
                  <a:xfrm>
                    <a:off x="4725630" y="4098320"/>
                    <a:ext cx="1584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17" name="TextBox 16">
                    <a:extLst>
                      <a:ext uri="{FF2B5EF4-FFF2-40B4-BE49-F238E27FC236}">
                        <a16:creationId xmlns:a16="http://schemas.microsoft.com/office/drawing/2014/main" id="{4727C792-CCBB-4567-870C-88E8BA105C24}"/>
                      </a:ext>
                    </a:extLst>
                  </p:cNvPr>
                  <p:cNvSpPr txBox="1">
                    <a:spLocks noRot="1" noChangeAspect="1" noMove="1" noResize="1" noEditPoints="1" noAdjustHandles="1" noChangeArrowheads="1" noChangeShapeType="1" noTextEdit="1"/>
                  </p:cNvSpPr>
                  <p:nvPr/>
                </p:nvSpPr>
                <p:spPr>
                  <a:xfrm>
                    <a:off x="4725630" y="4098320"/>
                    <a:ext cx="1584000" cy="461665"/>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DD60B4C-256C-4DE2-A9C4-C83FE0F70553}"/>
                    </a:ext>
                  </a:extLst>
                </p:cNvPr>
                <p:cNvSpPr txBox="1"/>
                <p:nvPr/>
              </p:nvSpPr>
              <p:spPr>
                <a:xfrm>
                  <a:off x="6132438" y="2795547"/>
                  <a:ext cx="877961"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𝑝</m:t>
                            </m:r>
                          </m:e>
                          <m:sub>
                            <m:r>
                              <a:rPr lang="en-US" sz="1200" b="0" i="1" smtClean="0">
                                <a:solidFill>
                                  <a:schemeClr val="bg1"/>
                                </a:solidFill>
                                <a:latin typeface="Cambria Math" panose="02040503050406030204" pitchFamily="18" charset="0"/>
                                <a:ea typeface="Cambria Math" panose="02040503050406030204" pitchFamily="18" charset="0"/>
                              </a:rPr>
                              <m:t>1</m:t>
                            </m:r>
                          </m:sub>
                        </m:sSub>
                      </m:oMath>
                    </m:oMathPara>
                  </a14:m>
                  <a:endParaRPr lang="en-US" sz="1200">
                    <a:solidFill>
                      <a:schemeClr val="bg1"/>
                    </a:solidFill>
                  </a:endParaRPr>
                </a:p>
              </p:txBody>
            </p:sp>
          </mc:Choice>
          <mc:Fallback xmlns="">
            <p:sp>
              <p:nvSpPr>
                <p:cNvPr id="58" name="TextBox 57">
                  <a:extLst>
                    <a:ext uri="{FF2B5EF4-FFF2-40B4-BE49-F238E27FC236}">
                      <a16:creationId xmlns:a16="http://schemas.microsoft.com/office/drawing/2014/main" id="{ADD60B4C-256C-4DE2-A9C4-C83FE0F70553}"/>
                    </a:ext>
                  </a:extLst>
                </p:cNvPr>
                <p:cNvSpPr txBox="1">
                  <a:spLocks noRot="1" noChangeAspect="1" noMove="1" noResize="1" noEditPoints="1" noAdjustHandles="1" noChangeArrowheads="1" noChangeShapeType="1" noTextEdit="1"/>
                </p:cNvSpPr>
                <p:nvPr/>
              </p:nvSpPr>
              <p:spPr>
                <a:xfrm>
                  <a:off x="6132438" y="2795547"/>
                  <a:ext cx="877961" cy="461665"/>
                </a:xfrm>
                <a:prstGeom prst="rect">
                  <a:avLst/>
                </a:prstGeom>
                <a:blipFill>
                  <a:blip r:embed="rId9"/>
                  <a:stretch>
                    <a:fillRect/>
                  </a:stretch>
                </a:blipFill>
              </p:spPr>
              <p:txBody>
                <a:bodyPr/>
                <a:lstStyle/>
                <a:p>
                  <a:r>
                    <a:rPr lang="en-US">
                      <a:noFill/>
                    </a:rPr>
                    <a:t> </a:t>
                  </a:r>
                </a:p>
              </p:txBody>
            </p:sp>
          </mc:Fallback>
        </mc:AlternateContent>
      </p:grpSp>
      <p:grpSp>
        <p:nvGrpSpPr>
          <p:cNvPr id="22" name="Group 21">
            <a:extLst>
              <a:ext uri="{FF2B5EF4-FFF2-40B4-BE49-F238E27FC236}">
                <a16:creationId xmlns:a16="http://schemas.microsoft.com/office/drawing/2014/main" id="{D260FED6-8D5D-413E-976B-DA5C0820A7A4}"/>
              </a:ext>
            </a:extLst>
          </p:cNvPr>
          <p:cNvGrpSpPr/>
          <p:nvPr/>
        </p:nvGrpSpPr>
        <p:grpSpPr>
          <a:xfrm>
            <a:off x="1015908" y="1963780"/>
            <a:ext cx="3031983" cy="468687"/>
            <a:chOff x="4704663" y="4091298"/>
            <a:chExt cx="3031983" cy="468687"/>
          </a:xfrm>
        </p:grpSpPr>
        <p:grpSp>
          <p:nvGrpSpPr>
            <p:cNvPr id="42" name="Group 41">
              <a:extLst>
                <a:ext uri="{FF2B5EF4-FFF2-40B4-BE49-F238E27FC236}">
                  <a16:creationId xmlns:a16="http://schemas.microsoft.com/office/drawing/2014/main" id="{89542820-5672-44F9-B107-C4986666D997}"/>
                </a:ext>
              </a:extLst>
            </p:cNvPr>
            <p:cNvGrpSpPr/>
            <p:nvPr/>
          </p:nvGrpSpPr>
          <p:grpSpPr>
            <a:xfrm>
              <a:off x="4704663" y="4131153"/>
              <a:ext cx="3007455" cy="401418"/>
              <a:chOff x="4473389" y="4137394"/>
              <a:chExt cx="3007455" cy="401418"/>
            </a:xfrm>
          </p:grpSpPr>
          <p:sp>
            <p:nvSpPr>
              <p:cNvPr id="46" name="Rectangle 45">
                <a:extLst>
                  <a:ext uri="{FF2B5EF4-FFF2-40B4-BE49-F238E27FC236}">
                    <a16:creationId xmlns:a16="http://schemas.microsoft.com/office/drawing/2014/main" id="{0D26600C-CBEA-42ED-BE87-6128D6142E62}"/>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47" name="Rectangle 46">
                <a:extLst>
                  <a:ext uri="{FF2B5EF4-FFF2-40B4-BE49-F238E27FC236}">
                    <a16:creationId xmlns:a16="http://schemas.microsoft.com/office/drawing/2014/main" id="{B37608E3-7ED6-4FA6-864D-01F896649544}"/>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48" name="Rectangle 47">
                <a:extLst>
                  <a:ext uri="{FF2B5EF4-FFF2-40B4-BE49-F238E27FC236}">
                    <a16:creationId xmlns:a16="http://schemas.microsoft.com/office/drawing/2014/main" id="{49D8617A-1D40-4044-97D2-688CDB3A2B15}"/>
                  </a:ext>
                </a:extLst>
              </p:cNvPr>
              <p:cNvSpPr/>
              <p:nvPr/>
            </p:nvSpPr>
            <p:spPr bwMode="auto">
              <a:xfrm>
                <a:off x="4473389" y="4142812"/>
                <a:ext cx="162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BEE1164-B574-408D-8DE9-DE97310375E6}"/>
                    </a:ext>
                  </a:extLst>
                </p:cNvPr>
                <p:cNvSpPr txBox="1"/>
                <p:nvPr/>
              </p:nvSpPr>
              <p:spPr>
                <a:xfrm>
                  <a:off x="6858685" y="4098320"/>
                  <a:ext cx="877961"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m:rPr>
                            <m:sty m:val="p"/>
                          </m:rPr>
                          <a:rPr lang="en-US" sz="1200" i="1" smtClean="0">
                            <a:solidFill>
                              <a:schemeClr val="bg1"/>
                            </a:solidFill>
                            <a:latin typeface="Cambria Math" panose="02040503050406030204" pitchFamily="18" charset="0"/>
                            <a:ea typeface="Cambria Math" panose="02040503050406030204" pitchFamily="18" charset="0"/>
                          </a:rPr>
                          <m:t>Δ</m:t>
                        </m:r>
                        <m:sSub>
                          <m:sSubPr>
                            <m:ctrlPr>
                              <a:rPr lang="en-US" sz="120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1</m:t>
                            </m:r>
                          </m:sub>
                        </m:sSub>
                      </m:oMath>
                    </m:oMathPara>
                  </a14:m>
                  <a:endParaRPr lang="en-US" sz="1200">
                    <a:solidFill>
                      <a:schemeClr val="bg1"/>
                    </a:solidFill>
                  </a:endParaRPr>
                </a:p>
              </p:txBody>
            </p:sp>
          </mc:Choice>
          <mc:Fallback xmlns="">
            <p:sp>
              <p:nvSpPr>
                <p:cNvPr id="43" name="TextBox 42">
                  <a:extLst>
                    <a:ext uri="{FF2B5EF4-FFF2-40B4-BE49-F238E27FC236}">
                      <a16:creationId xmlns:a16="http://schemas.microsoft.com/office/drawing/2014/main" id="{7BEE1164-B574-408D-8DE9-DE97310375E6}"/>
                    </a:ext>
                  </a:extLst>
                </p:cNvPr>
                <p:cNvSpPr txBox="1">
                  <a:spLocks noRot="1" noChangeAspect="1" noMove="1" noResize="1" noEditPoints="1" noAdjustHandles="1" noChangeArrowheads="1" noChangeShapeType="1" noTextEdit="1"/>
                </p:cNvSpPr>
                <p:nvPr/>
              </p:nvSpPr>
              <p:spPr>
                <a:xfrm>
                  <a:off x="6858685" y="4098320"/>
                  <a:ext cx="877961"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B9799CC-82D3-482D-ADEF-F697FDFD0704}"/>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44" name="TextBox 43">
                  <a:extLst>
                    <a:ext uri="{FF2B5EF4-FFF2-40B4-BE49-F238E27FC236}">
                      <a16:creationId xmlns:a16="http://schemas.microsoft.com/office/drawing/2014/main" id="{CB9799CC-82D3-482D-ADEF-F697FDFD0704}"/>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447B8FB-0DE9-405E-A98C-E8C8DC22179F}"/>
                    </a:ext>
                  </a:extLst>
                </p:cNvPr>
                <p:cNvSpPr txBox="1"/>
                <p:nvPr/>
              </p:nvSpPr>
              <p:spPr>
                <a:xfrm>
                  <a:off x="4725630" y="4098320"/>
                  <a:ext cx="1584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45" name="TextBox 44">
                  <a:extLst>
                    <a:ext uri="{FF2B5EF4-FFF2-40B4-BE49-F238E27FC236}">
                      <a16:creationId xmlns:a16="http://schemas.microsoft.com/office/drawing/2014/main" id="{7447B8FB-0DE9-405E-A98C-E8C8DC22179F}"/>
                    </a:ext>
                  </a:extLst>
                </p:cNvPr>
                <p:cNvSpPr txBox="1">
                  <a:spLocks noRot="1" noChangeAspect="1" noMove="1" noResize="1" noEditPoints="1" noAdjustHandles="1" noChangeArrowheads="1" noChangeShapeType="1" noTextEdit="1"/>
                </p:cNvSpPr>
                <p:nvPr/>
              </p:nvSpPr>
              <p:spPr>
                <a:xfrm>
                  <a:off x="4725630" y="4098320"/>
                  <a:ext cx="1584000" cy="461665"/>
                </a:xfrm>
                <a:prstGeom prst="rect">
                  <a:avLst/>
                </a:prstGeom>
                <a:blipFill>
                  <a:blip r:embed="rId8"/>
                  <a:stretch>
                    <a:fillRect/>
                  </a:stretch>
                </a:blipFill>
              </p:spPr>
              <p:txBody>
                <a:bodyPr/>
                <a:lstStyle/>
                <a:p>
                  <a:r>
                    <a:rPr lang="en-US">
                      <a:noFill/>
                    </a:rPr>
                    <a:t> </a:t>
                  </a:r>
                </a:p>
              </p:txBody>
            </p:sp>
          </mc:Fallback>
        </mc:AlternateContent>
      </p:grpSp>
      <p:grpSp>
        <p:nvGrpSpPr>
          <p:cNvPr id="62" name="Group 61">
            <a:extLst>
              <a:ext uri="{FF2B5EF4-FFF2-40B4-BE49-F238E27FC236}">
                <a16:creationId xmlns:a16="http://schemas.microsoft.com/office/drawing/2014/main" id="{D2BB0F9A-99DD-437B-B318-2075DC8D7095}"/>
              </a:ext>
            </a:extLst>
          </p:cNvPr>
          <p:cNvGrpSpPr/>
          <p:nvPr/>
        </p:nvGrpSpPr>
        <p:grpSpPr>
          <a:xfrm>
            <a:off x="4525989" y="1961049"/>
            <a:ext cx="3031983" cy="468687"/>
            <a:chOff x="7284927" y="2829835"/>
            <a:chExt cx="3031983" cy="468687"/>
          </a:xfrm>
        </p:grpSpPr>
        <p:grpSp>
          <p:nvGrpSpPr>
            <p:cNvPr id="31" name="Group 30">
              <a:extLst>
                <a:ext uri="{FF2B5EF4-FFF2-40B4-BE49-F238E27FC236}">
                  <a16:creationId xmlns:a16="http://schemas.microsoft.com/office/drawing/2014/main" id="{5D6D6EEE-40F0-4135-95D1-1C72D63686AD}"/>
                </a:ext>
              </a:extLst>
            </p:cNvPr>
            <p:cNvGrpSpPr/>
            <p:nvPr/>
          </p:nvGrpSpPr>
          <p:grpSpPr>
            <a:xfrm>
              <a:off x="7284927" y="2829835"/>
              <a:ext cx="3007455" cy="468687"/>
              <a:chOff x="4704663" y="4091298"/>
              <a:chExt cx="3007455" cy="468687"/>
            </a:xfrm>
          </p:grpSpPr>
          <p:grpSp>
            <p:nvGrpSpPr>
              <p:cNvPr id="50" name="Group 49">
                <a:extLst>
                  <a:ext uri="{FF2B5EF4-FFF2-40B4-BE49-F238E27FC236}">
                    <a16:creationId xmlns:a16="http://schemas.microsoft.com/office/drawing/2014/main" id="{9F51A5E1-D7DF-4B19-A997-8CA88A703938}"/>
                  </a:ext>
                </a:extLst>
              </p:cNvPr>
              <p:cNvGrpSpPr/>
              <p:nvPr/>
            </p:nvGrpSpPr>
            <p:grpSpPr>
              <a:xfrm>
                <a:off x="4704663" y="4131153"/>
                <a:ext cx="3007455" cy="401418"/>
                <a:chOff x="4473389" y="4137394"/>
                <a:chExt cx="3007455" cy="401418"/>
              </a:xfrm>
            </p:grpSpPr>
            <p:sp>
              <p:nvSpPr>
                <p:cNvPr id="54" name="Rectangle 53">
                  <a:extLst>
                    <a:ext uri="{FF2B5EF4-FFF2-40B4-BE49-F238E27FC236}">
                      <a16:creationId xmlns:a16="http://schemas.microsoft.com/office/drawing/2014/main" id="{A7D1ABC7-1AF0-4FAF-99B2-0631D2318708}"/>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55" name="Rectangle 54">
                  <a:extLst>
                    <a:ext uri="{FF2B5EF4-FFF2-40B4-BE49-F238E27FC236}">
                      <a16:creationId xmlns:a16="http://schemas.microsoft.com/office/drawing/2014/main" id="{B2288BCA-B4F1-4265-AC04-7187A51A9D14}"/>
                    </a:ext>
                  </a:extLst>
                </p:cNvPr>
                <p:cNvSpPr/>
                <p:nvPr/>
              </p:nvSpPr>
              <p:spPr bwMode="auto">
                <a:xfrm>
                  <a:off x="6580844" y="4137394"/>
                  <a:ext cx="900000" cy="396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56" name="Rectangle 55">
                  <a:extLst>
                    <a:ext uri="{FF2B5EF4-FFF2-40B4-BE49-F238E27FC236}">
                      <a16:creationId xmlns:a16="http://schemas.microsoft.com/office/drawing/2014/main" id="{72A823D3-6C3A-463A-8478-F6384620CFE3}"/>
                    </a:ext>
                  </a:extLst>
                </p:cNvPr>
                <p:cNvSpPr/>
                <p:nvPr/>
              </p:nvSpPr>
              <p:spPr bwMode="auto">
                <a:xfrm>
                  <a:off x="4473389" y="4142812"/>
                  <a:ext cx="162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E6EE7A0-8AFA-410B-A88D-5F6D05A431F5}"/>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52" name="TextBox 51">
                    <a:extLst>
                      <a:ext uri="{FF2B5EF4-FFF2-40B4-BE49-F238E27FC236}">
                        <a16:creationId xmlns:a16="http://schemas.microsoft.com/office/drawing/2014/main" id="{EE6EE7A0-8AFA-410B-A88D-5F6D05A431F5}"/>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94CCE99-D3B8-4202-A46F-D970BEDAC12A}"/>
                      </a:ext>
                    </a:extLst>
                  </p:cNvPr>
                  <p:cNvSpPr txBox="1"/>
                  <p:nvPr/>
                </p:nvSpPr>
                <p:spPr>
                  <a:xfrm>
                    <a:off x="4725630" y="4098320"/>
                    <a:ext cx="1584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53" name="TextBox 52">
                    <a:extLst>
                      <a:ext uri="{FF2B5EF4-FFF2-40B4-BE49-F238E27FC236}">
                        <a16:creationId xmlns:a16="http://schemas.microsoft.com/office/drawing/2014/main" id="{294CCE99-D3B8-4202-A46F-D970BEDAC12A}"/>
                      </a:ext>
                    </a:extLst>
                  </p:cNvPr>
                  <p:cNvSpPr txBox="1">
                    <a:spLocks noRot="1" noChangeAspect="1" noMove="1" noResize="1" noEditPoints="1" noAdjustHandles="1" noChangeArrowheads="1" noChangeShapeType="1" noTextEdit="1"/>
                  </p:cNvSpPr>
                  <p:nvPr/>
                </p:nvSpPr>
                <p:spPr>
                  <a:xfrm>
                    <a:off x="4725630" y="4098320"/>
                    <a:ext cx="1584000" cy="461665"/>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26BC72-10A8-4FA8-82E9-8ADD12DAEED3}"/>
                    </a:ext>
                  </a:extLst>
                </p:cNvPr>
                <p:cNvSpPr txBox="1"/>
                <p:nvPr/>
              </p:nvSpPr>
              <p:spPr>
                <a:xfrm>
                  <a:off x="9438949" y="2836857"/>
                  <a:ext cx="877961"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b>
                          <m:sSubPr>
                            <m:ctrlPr>
                              <a:rPr lang="en-US" sz="120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𝑝</m:t>
                            </m:r>
                          </m:e>
                          <m:sub>
                            <m:r>
                              <a:rPr lang="en-US" sz="1200" b="0" i="1" smtClean="0">
                                <a:solidFill>
                                  <a:schemeClr val="bg1"/>
                                </a:solidFill>
                                <a:latin typeface="Cambria Math" panose="02040503050406030204" pitchFamily="18" charset="0"/>
                              </a:rPr>
                              <m:t>2</m:t>
                            </m:r>
                          </m:sub>
                        </m:sSub>
                      </m:oMath>
                    </m:oMathPara>
                  </a14:m>
                  <a:endParaRPr lang="en-US" sz="1200">
                    <a:solidFill>
                      <a:schemeClr val="bg1"/>
                    </a:solidFill>
                  </a:endParaRPr>
                </a:p>
              </p:txBody>
            </p:sp>
          </mc:Choice>
          <mc:Fallback xmlns="">
            <p:sp>
              <p:nvSpPr>
                <p:cNvPr id="61" name="TextBox 60">
                  <a:extLst>
                    <a:ext uri="{FF2B5EF4-FFF2-40B4-BE49-F238E27FC236}">
                      <a16:creationId xmlns:a16="http://schemas.microsoft.com/office/drawing/2014/main" id="{C426BC72-10A8-4FA8-82E9-8ADD12DAEED3}"/>
                    </a:ext>
                  </a:extLst>
                </p:cNvPr>
                <p:cNvSpPr txBox="1">
                  <a:spLocks noRot="1" noChangeAspect="1" noMove="1" noResize="1" noEditPoints="1" noAdjustHandles="1" noChangeArrowheads="1" noChangeShapeType="1" noTextEdit="1"/>
                </p:cNvSpPr>
                <p:nvPr/>
              </p:nvSpPr>
              <p:spPr>
                <a:xfrm>
                  <a:off x="9438949" y="2836857"/>
                  <a:ext cx="877961" cy="461665"/>
                </a:xfrm>
                <a:prstGeom prst="rect">
                  <a:avLst/>
                </a:prstGeom>
                <a:blipFill>
                  <a:blip r:embed="rId11"/>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845CEF6D-073A-4590-8DB8-58133EEF82B3}"/>
              </a:ext>
            </a:extLst>
          </p:cNvPr>
          <p:cNvGrpSpPr/>
          <p:nvPr/>
        </p:nvGrpSpPr>
        <p:grpSpPr>
          <a:xfrm>
            <a:off x="4521206" y="1963463"/>
            <a:ext cx="3031983" cy="468687"/>
            <a:chOff x="4704663" y="4091298"/>
            <a:chExt cx="3031983" cy="468687"/>
          </a:xfrm>
        </p:grpSpPr>
        <p:grpSp>
          <p:nvGrpSpPr>
            <p:cNvPr id="23" name="Group 22">
              <a:extLst>
                <a:ext uri="{FF2B5EF4-FFF2-40B4-BE49-F238E27FC236}">
                  <a16:creationId xmlns:a16="http://schemas.microsoft.com/office/drawing/2014/main" id="{9CCCB28E-B884-40A5-BDA3-D72C8E65ACC3}"/>
                </a:ext>
              </a:extLst>
            </p:cNvPr>
            <p:cNvGrpSpPr/>
            <p:nvPr/>
          </p:nvGrpSpPr>
          <p:grpSpPr>
            <a:xfrm>
              <a:off x="4704663" y="4131153"/>
              <a:ext cx="3007455" cy="401418"/>
              <a:chOff x="4473389" y="4137394"/>
              <a:chExt cx="3007455" cy="401418"/>
            </a:xfrm>
          </p:grpSpPr>
          <p:sp>
            <p:nvSpPr>
              <p:cNvPr id="27" name="Rectangle 26">
                <a:extLst>
                  <a:ext uri="{FF2B5EF4-FFF2-40B4-BE49-F238E27FC236}">
                    <a16:creationId xmlns:a16="http://schemas.microsoft.com/office/drawing/2014/main" id="{E705FC64-FBE4-4805-9573-C076162058B2}"/>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8" name="Rectangle 27">
                <a:extLst>
                  <a:ext uri="{FF2B5EF4-FFF2-40B4-BE49-F238E27FC236}">
                    <a16:creationId xmlns:a16="http://schemas.microsoft.com/office/drawing/2014/main" id="{AC97F6B3-37E3-4AD0-9B65-2BDF71265BD6}"/>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9" name="Rectangle 28">
                <a:extLst>
                  <a:ext uri="{FF2B5EF4-FFF2-40B4-BE49-F238E27FC236}">
                    <a16:creationId xmlns:a16="http://schemas.microsoft.com/office/drawing/2014/main" id="{CD3158A5-31DC-405B-BA6D-9AC44271D810}"/>
                  </a:ext>
                </a:extLst>
              </p:cNvPr>
              <p:cNvSpPr/>
              <p:nvPr/>
            </p:nvSpPr>
            <p:spPr bwMode="auto">
              <a:xfrm>
                <a:off x="4473389" y="4142812"/>
                <a:ext cx="162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C62B875-4854-4D85-AB0D-64AA641A3803}"/>
                    </a:ext>
                  </a:extLst>
                </p:cNvPr>
                <p:cNvSpPr txBox="1"/>
                <p:nvPr/>
              </p:nvSpPr>
              <p:spPr>
                <a:xfrm>
                  <a:off x="6858685" y="4098320"/>
                  <a:ext cx="877961"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m:rPr>
                            <m:sty m:val="p"/>
                          </m:rPr>
                          <a:rPr lang="en-US" sz="1200" i="1" smtClean="0">
                            <a:solidFill>
                              <a:schemeClr val="bg1"/>
                            </a:solidFill>
                            <a:latin typeface="Cambria Math" panose="02040503050406030204" pitchFamily="18" charset="0"/>
                            <a:ea typeface="Cambria Math" panose="02040503050406030204" pitchFamily="18" charset="0"/>
                          </a:rPr>
                          <m:t>Δ</m:t>
                        </m:r>
                        <m:sSub>
                          <m:sSubPr>
                            <m:ctrlPr>
                              <a:rPr lang="en-US" sz="120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1200">
                    <a:solidFill>
                      <a:schemeClr val="bg1"/>
                    </a:solidFill>
                  </a:endParaRPr>
                </a:p>
              </p:txBody>
            </p:sp>
          </mc:Choice>
          <mc:Fallback xmlns="">
            <p:sp>
              <p:nvSpPr>
                <p:cNvPr id="24" name="TextBox 23">
                  <a:extLst>
                    <a:ext uri="{FF2B5EF4-FFF2-40B4-BE49-F238E27FC236}">
                      <a16:creationId xmlns:a16="http://schemas.microsoft.com/office/drawing/2014/main" id="{4C62B875-4854-4D85-AB0D-64AA641A3803}"/>
                    </a:ext>
                  </a:extLst>
                </p:cNvPr>
                <p:cNvSpPr txBox="1">
                  <a:spLocks noRot="1" noChangeAspect="1" noMove="1" noResize="1" noEditPoints="1" noAdjustHandles="1" noChangeArrowheads="1" noChangeShapeType="1" noTextEdit="1"/>
                </p:cNvSpPr>
                <p:nvPr/>
              </p:nvSpPr>
              <p:spPr>
                <a:xfrm>
                  <a:off x="6858685" y="4098320"/>
                  <a:ext cx="877961"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5F3F7A4-E540-4430-ABC2-B95FF926F5B1}"/>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25" name="TextBox 24">
                  <a:extLst>
                    <a:ext uri="{FF2B5EF4-FFF2-40B4-BE49-F238E27FC236}">
                      <a16:creationId xmlns:a16="http://schemas.microsoft.com/office/drawing/2014/main" id="{A5F3F7A4-E540-4430-ABC2-B95FF926F5B1}"/>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F5A40C3-6DFC-4505-B19A-95FE73458066}"/>
                    </a:ext>
                  </a:extLst>
                </p:cNvPr>
                <p:cNvSpPr txBox="1"/>
                <p:nvPr/>
              </p:nvSpPr>
              <p:spPr>
                <a:xfrm>
                  <a:off x="4725630" y="4098320"/>
                  <a:ext cx="1584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26" name="TextBox 25">
                  <a:extLst>
                    <a:ext uri="{FF2B5EF4-FFF2-40B4-BE49-F238E27FC236}">
                      <a16:creationId xmlns:a16="http://schemas.microsoft.com/office/drawing/2014/main" id="{BF5A40C3-6DFC-4505-B19A-95FE73458066}"/>
                    </a:ext>
                  </a:extLst>
                </p:cNvPr>
                <p:cNvSpPr txBox="1">
                  <a:spLocks noRot="1" noChangeAspect="1" noMove="1" noResize="1" noEditPoints="1" noAdjustHandles="1" noChangeArrowheads="1" noChangeShapeType="1" noTextEdit="1"/>
                </p:cNvSpPr>
                <p:nvPr/>
              </p:nvSpPr>
              <p:spPr>
                <a:xfrm>
                  <a:off x="4725630" y="4098320"/>
                  <a:ext cx="1584000" cy="461665"/>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907BEE6-A77D-47B0-96F5-949E38D2747C}"/>
                  </a:ext>
                </a:extLst>
              </p:cNvPr>
              <p:cNvSpPr txBox="1"/>
              <p:nvPr/>
            </p:nvSpPr>
            <p:spPr>
              <a:xfrm>
                <a:off x="3675606" y="1948203"/>
                <a:ext cx="1263282" cy="5170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600" i="1" smtClean="0">
                          <a:solidFill>
                            <a:schemeClr val="tx1">
                              <a:lumMod val="50000"/>
                            </a:schemeClr>
                          </a:solidFill>
                          <a:latin typeface="Cambria Math" panose="02040503050406030204" pitchFamily="18" charset="0"/>
                          <a:ea typeface="Cambria Math" panose="02040503050406030204" pitchFamily="18" charset="0"/>
                        </a:rPr>
                        <m:t>×</m:t>
                      </m:r>
                    </m:oMath>
                  </m:oMathPara>
                </a14:m>
                <a:endParaRPr lang="en-US" sz="1600">
                  <a:solidFill>
                    <a:schemeClr val="tx1">
                      <a:lumMod val="50000"/>
                    </a:schemeClr>
                  </a:solidFill>
                </a:endParaRPr>
              </a:p>
            </p:txBody>
          </p:sp>
        </mc:Choice>
        <mc:Fallback xmlns="">
          <p:sp>
            <p:nvSpPr>
              <p:cNvPr id="73" name="TextBox 72">
                <a:extLst>
                  <a:ext uri="{FF2B5EF4-FFF2-40B4-BE49-F238E27FC236}">
                    <a16:creationId xmlns:a16="http://schemas.microsoft.com/office/drawing/2014/main" id="{6907BEE6-A77D-47B0-96F5-949E38D2747C}"/>
                  </a:ext>
                </a:extLst>
              </p:cNvPr>
              <p:cNvSpPr txBox="1">
                <a:spLocks noRot="1" noChangeAspect="1" noMove="1" noResize="1" noEditPoints="1" noAdjustHandles="1" noChangeArrowheads="1" noChangeShapeType="1" noTextEdit="1"/>
              </p:cNvSpPr>
              <p:nvPr/>
            </p:nvSpPr>
            <p:spPr>
              <a:xfrm>
                <a:off x="3675606" y="1948203"/>
                <a:ext cx="1263282" cy="5170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015B64D8-3C81-480B-8D91-100EB048CD84}"/>
                  </a:ext>
                </a:extLst>
              </p:cNvPr>
              <p:cNvSpPr txBox="1"/>
              <p:nvPr/>
            </p:nvSpPr>
            <p:spPr>
              <a:xfrm>
                <a:off x="7317772" y="1933347"/>
                <a:ext cx="1263282" cy="5170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600" b="0" i="1" smtClean="0">
                          <a:solidFill>
                            <a:schemeClr val="tx1">
                              <a:lumMod val="50000"/>
                            </a:schemeClr>
                          </a:solidFill>
                          <a:latin typeface="Cambria Math" panose="02040503050406030204" pitchFamily="18" charset="0"/>
                          <a:ea typeface="Cambria Math" panose="02040503050406030204" pitchFamily="18" charset="0"/>
                        </a:rPr>
                        <m:t>=</m:t>
                      </m:r>
                    </m:oMath>
                  </m:oMathPara>
                </a14:m>
                <a:endParaRPr lang="en-US" sz="1600">
                  <a:solidFill>
                    <a:schemeClr val="tx1">
                      <a:lumMod val="50000"/>
                    </a:schemeClr>
                  </a:solidFill>
                </a:endParaRPr>
              </a:p>
            </p:txBody>
          </p:sp>
        </mc:Choice>
        <mc:Fallback xmlns="">
          <p:sp>
            <p:nvSpPr>
              <p:cNvPr id="75" name="TextBox 74">
                <a:extLst>
                  <a:ext uri="{FF2B5EF4-FFF2-40B4-BE49-F238E27FC236}">
                    <a16:creationId xmlns:a16="http://schemas.microsoft.com/office/drawing/2014/main" id="{015B64D8-3C81-480B-8D91-100EB048CD84}"/>
                  </a:ext>
                </a:extLst>
              </p:cNvPr>
              <p:cNvSpPr txBox="1">
                <a:spLocks noRot="1" noChangeAspect="1" noMove="1" noResize="1" noEditPoints="1" noAdjustHandles="1" noChangeArrowheads="1" noChangeShapeType="1" noTextEdit="1"/>
              </p:cNvSpPr>
              <p:nvPr/>
            </p:nvSpPr>
            <p:spPr>
              <a:xfrm>
                <a:off x="7317772" y="1933347"/>
                <a:ext cx="1263282" cy="517065"/>
              </a:xfrm>
              <a:prstGeom prst="rect">
                <a:avLst/>
              </a:prstGeom>
              <a:blipFill>
                <a:blip r:embed="rId14"/>
                <a:stretch>
                  <a:fillRect/>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36764150-156F-40B7-B7E8-3A477B85C80C}"/>
              </a:ext>
            </a:extLst>
          </p:cNvPr>
          <p:cNvGrpSpPr/>
          <p:nvPr/>
        </p:nvGrpSpPr>
        <p:grpSpPr>
          <a:xfrm>
            <a:off x="0" y="5214023"/>
            <a:ext cx="12436475" cy="1821410"/>
            <a:chOff x="0" y="5444025"/>
            <a:chExt cx="12436475" cy="1589337"/>
          </a:xfrm>
        </p:grpSpPr>
        <p:sp>
          <p:nvSpPr>
            <p:cNvPr id="79" name="Rectangle 78">
              <a:extLst>
                <a:ext uri="{FF2B5EF4-FFF2-40B4-BE49-F238E27FC236}">
                  <a16:creationId xmlns:a16="http://schemas.microsoft.com/office/drawing/2014/main" id="{0AE55402-3FB4-4BEB-B66A-0A0631D9DB44}"/>
                </a:ext>
              </a:extLst>
            </p:cNvPr>
            <p:cNvSpPr/>
            <p:nvPr/>
          </p:nvSpPr>
          <p:spPr bwMode="auto">
            <a:xfrm>
              <a:off x="0" y="5681703"/>
              <a:ext cx="12436475" cy="1351659"/>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TextBox 79">
              <a:extLst>
                <a:ext uri="{FF2B5EF4-FFF2-40B4-BE49-F238E27FC236}">
                  <a16:creationId xmlns:a16="http://schemas.microsoft.com/office/drawing/2014/main" id="{7F8C730E-9089-4515-90BC-76ACC780A28A}"/>
                </a:ext>
              </a:extLst>
            </p:cNvPr>
            <p:cNvSpPr txBox="1"/>
            <p:nvPr/>
          </p:nvSpPr>
          <p:spPr>
            <a:xfrm>
              <a:off x="272275" y="5444025"/>
              <a:ext cx="2343604" cy="475354"/>
            </a:xfrm>
            <a:prstGeom prst="rect">
              <a:avLst/>
            </a:prstGeom>
            <a:noFill/>
          </p:spPr>
          <p:txBody>
            <a:bodyPr wrap="square" lIns="182880" tIns="146304" rIns="182880" bIns="146304" rtlCol="0" anchor="ctr">
              <a:spAutoFit/>
            </a:bodyPr>
            <a:lstStyle/>
            <a:p>
              <a:pPr>
                <a:lnSpc>
                  <a:spcPct val="90000"/>
                </a:lnSpc>
                <a:spcAft>
                  <a:spcPts val="600"/>
                </a:spcAft>
              </a:pPr>
              <a:r>
                <a:rPr lang="en-US">
                  <a:gradFill>
                    <a:gsLst>
                      <a:gs pos="2917">
                        <a:srgbClr val="3C3C41"/>
                      </a:gs>
                      <a:gs pos="30000">
                        <a:srgbClr val="3C3C41"/>
                      </a:gs>
                    </a:gsLst>
                    <a:lin ang="5400000" scaled="0"/>
                  </a:gradFill>
                  <a:latin typeface="Segoe UI Semibold"/>
                </a:rPr>
                <a:t>Notes &amp; Keypoints</a:t>
              </a:r>
            </a:p>
          </p:txBody>
        </p:sp>
        <p:cxnSp>
          <p:nvCxnSpPr>
            <p:cNvPr id="81" name="Straight Connector 80">
              <a:extLst>
                <a:ext uri="{FF2B5EF4-FFF2-40B4-BE49-F238E27FC236}">
                  <a16:creationId xmlns:a16="http://schemas.microsoft.com/office/drawing/2014/main" id="{10E68BE8-87F9-40C8-A41E-57C971FA0CFB}"/>
                </a:ext>
              </a:extLst>
            </p:cNvPr>
            <p:cNvCxnSpPr>
              <a:cxnSpLocks/>
            </p:cNvCxnSpPr>
            <p:nvPr/>
          </p:nvCxnSpPr>
          <p:spPr>
            <a:xfrm flipV="1">
              <a:off x="2615879" y="5681703"/>
              <a:ext cx="9820596" cy="0"/>
            </a:xfrm>
            <a:prstGeom prst="line">
              <a:avLst/>
            </a:prstGeom>
            <a:noFill/>
            <a:ln w="19050" cap="flat" cmpd="sng" algn="ctr">
              <a:solidFill>
                <a:srgbClr val="3C3C41"/>
              </a:solidFill>
              <a:prstDash val="solid"/>
              <a:headEnd type="none"/>
              <a:tailEnd type="none"/>
            </a:ln>
            <a:effectLst/>
          </p:spPr>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CD22FE9B-82B8-4D43-AA55-1BA06A343399}"/>
                    </a:ext>
                  </a:extLst>
                </p:cNvPr>
                <p:cNvSpPr txBox="1"/>
                <p:nvPr/>
              </p:nvSpPr>
              <p:spPr>
                <a:xfrm>
                  <a:off x="272274" y="5900563"/>
                  <a:ext cx="11825318" cy="644828"/>
                </a:xfrm>
                <a:prstGeom prst="rect">
                  <a:avLst/>
                </a:prstGeom>
                <a:noFill/>
              </p:spPr>
              <p:txBody>
                <a:bodyPr wrap="square" numCol="1" rtlCol="0">
                  <a:spAutoFit/>
                </a:bodyPr>
                <a:lstStyle/>
                <a:p>
                  <a:pPr marL="285750" indent="-285750">
                    <a:spcBef>
                      <a:spcPts val="300"/>
                    </a:spcBef>
                    <a:spcAft>
                      <a:spcPts val="300"/>
                    </a:spcAft>
                    <a:buFont typeface="Arial" panose="020B0604020202020204" pitchFamily="34" charset="0"/>
                    <a:buChar char="•"/>
                  </a:pPr>
                  <a:r>
                    <a:rPr lang="en-US" sz="1600">
                      <a:solidFill>
                        <a:schemeClr val="tx1">
                          <a:lumMod val="75000"/>
                        </a:schemeClr>
                      </a:solidFill>
                      <a:latin typeface="Segoe UI Semibold" panose="020B0702040204020203" pitchFamily="34" charset="0"/>
                      <a:cs typeface="Segoe UI Semibold" panose="020B0702040204020203" pitchFamily="34" charset="0"/>
                    </a:rPr>
                    <a:t>Rescaling is an operation specific to the CKKS scheme. </a:t>
                  </a:r>
                  <a:r>
                    <a:rPr lang="en-US" sz="1600">
                      <a:solidFill>
                        <a:schemeClr val="tx1">
                          <a:lumMod val="75000"/>
                        </a:schemeClr>
                      </a:solidFill>
                      <a:cs typeface="Segoe UI Semibold" panose="020B0702040204020203" pitchFamily="34" charset="0"/>
                    </a:rPr>
                    <a:t>However, it </a:t>
                  </a:r>
                  <a:r>
                    <a:rPr lang="en-US" sz="1600">
                      <a:solidFill>
                        <a:schemeClr val="tx1">
                          <a:lumMod val="75000"/>
                        </a:schemeClr>
                      </a:solidFill>
                      <a:latin typeface="Segoe UI Semibold" panose="020B0702040204020203" pitchFamily="34" charset="0"/>
                      <a:cs typeface="Segoe UI Semibold" panose="020B0702040204020203" pitchFamily="34" charset="0"/>
                    </a:rPr>
                    <a:t>does not replace </a:t>
                  </a:r>
                  <a:r>
                    <a:rPr lang="en-US" sz="1600">
                      <a:solidFill>
                        <a:schemeClr val="tx1">
                          <a:lumMod val="75000"/>
                        </a:schemeClr>
                      </a:solidFill>
                      <a:cs typeface="Segoe UI Semibold" panose="020B0702040204020203" pitchFamily="34" charset="0"/>
                    </a:rPr>
                    <a:t>regular modulus switching.</a:t>
                  </a:r>
                </a:p>
                <a:p>
                  <a:pPr marL="285750" indent="-285750">
                    <a:lnSpc>
                      <a:spcPct val="150000"/>
                    </a:lnSpc>
                    <a:spcBef>
                      <a:spcPts val="300"/>
                    </a:spcBef>
                    <a:spcAft>
                      <a:spcPts val="300"/>
                    </a:spcAft>
                    <a:buFont typeface="Arial" panose="020B0604020202020204" pitchFamily="34" charset="0"/>
                    <a:buChar char="•"/>
                  </a:pPr>
                  <a:r>
                    <a:rPr lang="en-US" sz="1600">
                      <a:solidFill>
                        <a:schemeClr val="tx1">
                          <a:lumMod val="75000"/>
                        </a:schemeClr>
                      </a:solidFill>
                      <a:cs typeface="Segoe UI Semibold" panose="020B0702040204020203" pitchFamily="34" charset="0"/>
                    </a:rPr>
                    <a:t> A good strategy to keep a good precision is to choose </a:t>
                  </a:r>
                  <a14:m>
                    <m:oMath xmlns:m="http://schemas.openxmlformats.org/officeDocument/2006/math">
                      <m:r>
                        <a:rPr lang="en-US" sz="160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m:t>
                      </m:r>
                    </m:oMath>
                  </a14:m>
                  <a:r>
                    <a:rPr lang="en-US" sz="1600">
                      <a:solidFill>
                        <a:schemeClr val="tx1">
                          <a:lumMod val="75000"/>
                        </a:schemeClr>
                      </a:solidFill>
                      <a:cs typeface="Segoe UI" panose="020B0502040204020203" pitchFamily="34" charset="0"/>
                    </a:rPr>
                    <a:t> such that </a:t>
                  </a:r>
                  <a14:m>
                    <m:oMath xmlns:m="http://schemas.openxmlformats.org/officeDocument/2006/math">
                      <m:r>
                        <a:rPr lang="en-US" sz="1600" i="1">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m:t>
                      </m:r>
                      <m:r>
                        <a:rPr lang="en-US" sz="160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m:t>
                      </m:r>
                      <m:sSub>
                        <m:sSubPr>
                          <m:ctrlPr>
                            <a:rPr lang="en-US" sz="160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ctrlPr>
                        </m:sSubPr>
                        <m:e>
                          <m:r>
                            <a:rPr lang="en-US" sz="1600" b="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𝑞</m:t>
                          </m:r>
                        </m:e>
                        <m:sub>
                          <m:r>
                            <a:rPr lang="en-US" sz="1600" b="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𝑖</m:t>
                          </m:r>
                        </m:sub>
                      </m:sSub>
                    </m:oMath>
                  </a14:m>
                  <a:r>
                    <a:rPr lang="en-US" sz="1600">
                      <a:solidFill>
                        <a:schemeClr val="tx1">
                          <a:lumMod val="75000"/>
                        </a:schemeClr>
                      </a:solidFill>
                      <a:cs typeface="Segoe UI" panose="020B0502040204020203" pitchFamily="34" charset="0"/>
                    </a:rPr>
                    <a:t> </a:t>
                  </a:r>
                </a:p>
              </p:txBody>
            </p:sp>
          </mc:Choice>
          <mc:Fallback xmlns="">
            <p:sp>
              <p:nvSpPr>
                <p:cNvPr id="82" name="TextBox 81">
                  <a:extLst>
                    <a:ext uri="{FF2B5EF4-FFF2-40B4-BE49-F238E27FC236}">
                      <a16:creationId xmlns:a16="http://schemas.microsoft.com/office/drawing/2014/main" id="{CD22FE9B-82B8-4D43-AA55-1BA06A343399}"/>
                    </a:ext>
                  </a:extLst>
                </p:cNvPr>
                <p:cNvSpPr txBox="1">
                  <a:spLocks noRot="1" noChangeAspect="1" noMove="1" noResize="1" noEditPoints="1" noAdjustHandles="1" noChangeArrowheads="1" noChangeShapeType="1" noTextEdit="1"/>
                </p:cNvSpPr>
                <p:nvPr/>
              </p:nvSpPr>
              <p:spPr>
                <a:xfrm>
                  <a:off x="272274" y="5900563"/>
                  <a:ext cx="11825318" cy="644828"/>
                </a:xfrm>
                <a:prstGeom prst="rect">
                  <a:avLst/>
                </a:prstGeom>
                <a:blipFill>
                  <a:blip r:embed="rId15"/>
                  <a:stretch>
                    <a:fillRect l="-206" t="-3306" b="-9917"/>
                  </a:stretch>
                </a:blipFill>
              </p:spPr>
              <p:txBody>
                <a:bodyPr/>
                <a:lstStyle/>
                <a:p>
                  <a:r>
                    <a:rPr lang="en-US">
                      <a:noFill/>
                    </a:rPr>
                    <a:t> </a:t>
                  </a:r>
                </a:p>
              </p:txBody>
            </p:sp>
          </mc:Fallback>
        </mc:AlternateContent>
        <p:cxnSp>
          <p:nvCxnSpPr>
            <p:cNvPr id="83" name="Straight Connector 82">
              <a:extLst>
                <a:ext uri="{FF2B5EF4-FFF2-40B4-BE49-F238E27FC236}">
                  <a16:creationId xmlns:a16="http://schemas.microsoft.com/office/drawing/2014/main" id="{512AE72E-6B4D-4962-935D-195DC98DC9D6}"/>
                </a:ext>
              </a:extLst>
            </p:cNvPr>
            <p:cNvCxnSpPr>
              <a:cxnSpLocks/>
            </p:cNvCxnSpPr>
            <p:nvPr/>
          </p:nvCxnSpPr>
          <p:spPr>
            <a:xfrm>
              <a:off x="0" y="5681702"/>
              <a:ext cx="324091" cy="0"/>
            </a:xfrm>
            <a:prstGeom prst="line">
              <a:avLst/>
            </a:prstGeom>
            <a:noFill/>
            <a:ln w="19050" cap="flat" cmpd="sng" algn="ctr">
              <a:solidFill>
                <a:srgbClr val="3C3C41"/>
              </a:solidFill>
              <a:prstDash val="solid"/>
              <a:headEnd type="none"/>
              <a:tailEnd type="none"/>
            </a:ln>
            <a:effectLst/>
          </p:spPr>
        </p:cxnSp>
      </p:grpSp>
      <p:grpSp>
        <p:nvGrpSpPr>
          <p:cNvPr id="97" name="Group 96">
            <a:extLst>
              <a:ext uri="{FF2B5EF4-FFF2-40B4-BE49-F238E27FC236}">
                <a16:creationId xmlns:a16="http://schemas.microsoft.com/office/drawing/2014/main" id="{7EA11458-03CE-4945-AA1F-8A9621EE9858}"/>
              </a:ext>
            </a:extLst>
          </p:cNvPr>
          <p:cNvGrpSpPr/>
          <p:nvPr/>
        </p:nvGrpSpPr>
        <p:grpSpPr>
          <a:xfrm>
            <a:off x="2422606" y="4477266"/>
            <a:ext cx="3201513" cy="472384"/>
            <a:chOff x="8320642" y="1950329"/>
            <a:chExt cx="3201513" cy="472384"/>
          </a:xfrm>
        </p:grpSpPr>
        <p:grpSp>
          <p:nvGrpSpPr>
            <p:cNvPr id="89" name="Group 88">
              <a:extLst>
                <a:ext uri="{FF2B5EF4-FFF2-40B4-BE49-F238E27FC236}">
                  <a16:creationId xmlns:a16="http://schemas.microsoft.com/office/drawing/2014/main" id="{A1759035-ADF2-4157-9BF4-8D681CD04384}"/>
                </a:ext>
              </a:extLst>
            </p:cNvPr>
            <p:cNvGrpSpPr/>
            <p:nvPr/>
          </p:nvGrpSpPr>
          <p:grpSpPr>
            <a:xfrm>
              <a:off x="8320642" y="1961048"/>
              <a:ext cx="3007455" cy="461665"/>
              <a:chOff x="4704663" y="4098320"/>
              <a:chExt cx="3007455" cy="461665"/>
            </a:xfrm>
          </p:grpSpPr>
          <p:grpSp>
            <p:nvGrpSpPr>
              <p:cNvPr id="91" name="Group 90">
                <a:extLst>
                  <a:ext uri="{FF2B5EF4-FFF2-40B4-BE49-F238E27FC236}">
                    <a16:creationId xmlns:a16="http://schemas.microsoft.com/office/drawing/2014/main" id="{0C86D6B2-3C48-4BC1-B2A8-363F572E5095}"/>
                  </a:ext>
                </a:extLst>
              </p:cNvPr>
              <p:cNvGrpSpPr/>
              <p:nvPr/>
            </p:nvGrpSpPr>
            <p:grpSpPr>
              <a:xfrm>
                <a:off x="4704663" y="4131152"/>
                <a:ext cx="3007455" cy="401419"/>
                <a:chOff x="4473389" y="4137393"/>
                <a:chExt cx="3007455" cy="401419"/>
              </a:xfrm>
            </p:grpSpPr>
            <p:sp>
              <p:nvSpPr>
                <p:cNvPr id="94" name="Rectangle 93">
                  <a:extLst>
                    <a:ext uri="{FF2B5EF4-FFF2-40B4-BE49-F238E27FC236}">
                      <a16:creationId xmlns:a16="http://schemas.microsoft.com/office/drawing/2014/main" id="{2BB78720-49CC-4665-B423-2D3D8894AD20}"/>
                    </a:ext>
                  </a:extLst>
                </p:cNvPr>
                <p:cNvSpPr/>
                <p:nvPr/>
              </p:nvSpPr>
              <p:spPr bwMode="auto">
                <a:xfrm>
                  <a:off x="5792298" y="4137393"/>
                  <a:ext cx="72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95" name="Rectangle 94">
                  <a:extLst>
                    <a:ext uri="{FF2B5EF4-FFF2-40B4-BE49-F238E27FC236}">
                      <a16:creationId xmlns:a16="http://schemas.microsoft.com/office/drawing/2014/main" id="{0A9C3545-B587-4969-9C99-8BEF9A2B816B}"/>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96" name="Rectangle 95">
                  <a:extLst>
                    <a:ext uri="{FF2B5EF4-FFF2-40B4-BE49-F238E27FC236}">
                      <a16:creationId xmlns:a16="http://schemas.microsoft.com/office/drawing/2014/main" id="{47EACDB0-CBBB-47FC-8463-A8C2FDF92762}"/>
                    </a:ext>
                  </a:extLst>
                </p:cNvPr>
                <p:cNvSpPr/>
                <p:nvPr/>
              </p:nvSpPr>
              <p:spPr bwMode="auto">
                <a:xfrm>
                  <a:off x="4473389" y="4142812"/>
                  <a:ext cx="126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E155DB03-C0A7-4268-9A5B-501BB2E3736D}"/>
                      </a:ext>
                    </a:extLst>
                  </p:cNvPr>
                  <p:cNvSpPr txBox="1"/>
                  <p:nvPr/>
                </p:nvSpPr>
                <p:spPr>
                  <a:xfrm>
                    <a:off x="6145616" y="4098320"/>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92" name="TextBox 91">
                    <a:extLst>
                      <a:ext uri="{FF2B5EF4-FFF2-40B4-BE49-F238E27FC236}">
                        <a16:creationId xmlns:a16="http://schemas.microsoft.com/office/drawing/2014/main" id="{E155DB03-C0A7-4268-9A5B-501BB2E3736D}"/>
                      </a:ext>
                    </a:extLst>
                  </p:cNvPr>
                  <p:cNvSpPr txBox="1">
                    <a:spLocks noRot="1" noChangeAspect="1" noMove="1" noResize="1" noEditPoints="1" noAdjustHandles="1" noChangeArrowheads="1" noChangeShapeType="1" noTextEdit="1"/>
                  </p:cNvSpPr>
                  <p:nvPr/>
                </p:nvSpPr>
                <p:spPr>
                  <a:xfrm>
                    <a:off x="6145616" y="4098320"/>
                    <a:ext cx="485548" cy="4616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B7A29A22-3D41-4603-AEAB-A5455A2D5581}"/>
                      </a:ext>
                    </a:extLst>
                  </p:cNvPr>
                  <p:cNvSpPr txBox="1"/>
                  <p:nvPr/>
                </p:nvSpPr>
                <p:spPr>
                  <a:xfrm>
                    <a:off x="4725630" y="4098320"/>
                    <a:ext cx="1260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93" name="TextBox 92">
                    <a:extLst>
                      <a:ext uri="{FF2B5EF4-FFF2-40B4-BE49-F238E27FC236}">
                        <a16:creationId xmlns:a16="http://schemas.microsoft.com/office/drawing/2014/main" id="{B7A29A22-3D41-4603-AEAB-A5455A2D5581}"/>
                      </a:ext>
                    </a:extLst>
                  </p:cNvPr>
                  <p:cNvSpPr txBox="1">
                    <a:spLocks noRot="1" noChangeAspect="1" noMove="1" noResize="1" noEditPoints="1" noAdjustHandles="1" noChangeArrowheads="1" noChangeShapeType="1" noTextEdit="1"/>
                  </p:cNvSpPr>
                  <p:nvPr/>
                </p:nvSpPr>
                <p:spPr>
                  <a:xfrm>
                    <a:off x="4725630" y="4098320"/>
                    <a:ext cx="1260000" cy="461665"/>
                  </a:xfrm>
                  <a:prstGeom prst="rect">
                    <a:avLst/>
                  </a:prstGeom>
                  <a:blipFill>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3BF190AF-42D1-44B8-9D04-61901F66F63A}"/>
                    </a:ext>
                  </a:extLst>
                </p:cNvPr>
                <p:cNvSpPr txBox="1"/>
                <p:nvPr/>
              </p:nvSpPr>
              <p:spPr>
                <a:xfrm>
                  <a:off x="10258873" y="1950329"/>
                  <a:ext cx="1263282"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200" b="0" i="1" smtClean="0">
                            <a:solidFill>
                              <a:schemeClr val="bg1"/>
                            </a:solidFill>
                            <a:latin typeface="Cambria Math" panose="02040503050406030204" pitchFamily="18" charset="0"/>
                            <a:ea typeface="Cambria Math" panose="02040503050406030204" pitchFamily="18" charset="0"/>
                          </a:rPr>
                          <m:t>∆²</m:t>
                        </m:r>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1</m:t>
                            </m:r>
                          </m:sub>
                        </m:sSub>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1200">
                    <a:solidFill>
                      <a:schemeClr val="bg1"/>
                    </a:solidFill>
                  </a:endParaRPr>
                </a:p>
              </p:txBody>
            </p:sp>
          </mc:Choice>
          <mc:Fallback xmlns="">
            <p:sp>
              <p:nvSpPr>
                <p:cNvPr id="90" name="TextBox 89">
                  <a:extLst>
                    <a:ext uri="{FF2B5EF4-FFF2-40B4-BE49-F238E27FC236}">
                      <a16:creationId xmlns:a16="http://schemas.microsoft.com/office/drawing/2014/main" id="{3BF190AF-42D1-44B8-9D04-61901F66F63A}"/>
                    </a:ext>
                  </a:extLst>
                </p:cNvPr>
                <p:cNvSpPr txBox="1">
                  <a:spLocks noRot="1" noChangeAspect="1" noMove="1" noResize="1" noEditPoints="1" noAdjustHandles="1" noChangeArrowheads="1" noChangeShapeType="1" noTextEdit="1"/>
                </p:cNvSpPr>
                <p:nvPr/>
              </p:nvSpPr>
              <p:spPr>
                <a:xfrm>
                  <a:off x="10258873" y="1950329"/>
                  <a:ext cx="1263282" cy="461665"/>
                </a:xfrm>
                <a:prstGeom prst="rect">
                  <a:avLst/>
                </a:prstGeom>
                <a:blipFill>
                  <a:blip r:embed="rId18"/>
                  <a:stretch>
                    <a:fillRect/>
                  </a:stretch>
                </a:blipFill>
              </p:spPr>
              <p:txBody>
                <a:bodyPr/>
                <a:lstStyle/>
                <a:p>
                  <a:r>
                    <a:rPr lang="en-US">
                      <a:noFill/>
                    </a:rPr>
                    <a:t> </a:t>
                  </a:r>
                </a:p>
              </p:txBody>
            </p:sp>
          </mc:Fallback>
        </mc:AlternateContent>
      </p:grpSp>
      <p:grpSp>
        <p:nvGrpSpPr>
          <p:cNvPr id="107" name="Group 106">
            <a:extLst>
              <a:ext uri="{FF2B5EF4-FFF2-40B4-BE49-F238E27FC236}">
                <a16:creationId xmlns:a16="http://schemas.microsoft.com/office/drawing/2014/main" id="{E04D0541-36D5-4731-809D-176C4F81D16B}"/>
              </a:ext>
            </a:extLst>
          </p:cNvPr>
          <p:cNvGrpSpPr/>
          <p:nvPr/>
        </p:nvGrpSpPr>
        <p:grpSpPr>
          <a:xfrm>
            <a:off x="7327185" y="4384156"/>
            <a:ext cx="3202789" cy="655692"/>
            <a:chOff x="8320642" y="1857559"/>
            <a:chExt cx="3202789" cy="655692"/>
          </a:xfrm>
        </p:grpSpPr>
        <p:grpSp>
          <p:nvGrpSpPr>
            <p:cNvPr id="99" name="Group 98">
              <a:extLst>
                <a:ext uri="{FF2B5EF4-FFF2-40B4-BE49-F238E27FC236}">
                  <a16:creationId xmlns:a16="http://schemas.microsoft.com/office/drawing/2014/main" id="{E1987B98-E7B4-491B-842E-738CEF60DEA4}"/>
                </a:ext>
              </a:extLst>
            </p:cNvPr>
            <p:cNvGrpSpPr/>
            <p:nvPr/>
          </p:nvGrpSpPr>
          <p:grpSpPr>
            <a:xfrm>
              <a:off x="8320642" y="1961048"/>
              <a:ext cx="3007455" cy="461665"/>
              <a:chOff x="4704663" y="4098320"/>
              <a:chExt cx="3007455" cy="461665"/>
            </a:xfrm>
          </p:grpSpPr>
          <p:grpSp>
            <p:nvGrpSpPr>
              <p:cNvPr id="101" name="Group 100">
                <a:extLst>
                  <a:ext uri="{FF2B5EF4-FFF2-40B4-BE49-F238E27FC236}">
                    <a16:creationId xmlns:a16="http://schemas.microsoft.com/office/drawing/2014/main" id="{CC5D8A1F-7AAC-4AD2-8A19-783828C9E033}"/>
                  </a:ext>
                </a:extLst>
              </p:cNvPr>
              <p:cNvGrpSpPr/>
              <p:nvPr/>
            </p:nvGrpSpPr>
            <p:grpSpPr>
              <a:xfrm>
                <a:off x="4704663" y="4131152"/>
                <a:ext cx="3007455" cy="401419"/>
                <a:chOff x="4473389" y="4137393"/>
                <a:chExt cx="3007455" cy="401419"/>
              </a:xfrm>
            </p:grpSpPr>
            <p:sp>
              <p:nvSpPr>
                <p:cNvPr id="104" name="Rectangle 103">
                  <a:extLst>
                    <a:ext uri="{FF2B5EF4-FFF2-40B4-BE49-F238E27FC236}">
                      <a16:creationId xmlns:a16="http://schemas.microsoft.com/office/drawing/2014/main" id="{DA3D662D-41BE-4489-B6E4-4DDE54009703}"/>
                    </a:ext>
                  </a:extLst>
                </p:cNvPr>
                <p:cNvSpPr/>
                <p:nvPr/>
              </p:nvSpPr>
              <p:spPr bwMode="auto">
                <a:xfrm>
                  <a:off x="5792298" y="4137393"/>
                  <a:ext cx="72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05" name="Rectangle 104">
                  <a:extLst>
                    <a:ext uri="{FF2B5EF4-FFF2-40B4-BE49-F238E27FC236}">
                      <a16:creationId xmlns:a16="http://schemas.microsoft.com/office/drawing/2014/main" id="{F6992458-54C1-490D-AF4E-8774DAE1EB16}"/>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06" name="Rectangle 105">
                  <a:extLst>
                    <a:ext uri="{FF2B5EF4-FFF2-40B4-BE49-F238E27FC236}">
                      <a16:creationId xmlns:a16="http://schemas.microsoft.com/office/drawing/2014/main" id="{0F1B0D84-7BBF-4659-BCAE-74C9F4447A09}"/>
                    </a:ext>
                  </a:extLst>
                </p:cNvPr>
                <p:cNvSpPr/>
                <p:nvPr/>
              </p:nvSpPr>
              <p:spPr bwMode="auto">
                <a:xfrm>
                  <a:off x="4473389" y="4142812"/>
                  <a:ext cx="126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04B9890E-FCEF-47F2-B9A9-DF046CE359E1}"/>
                      </a:ext>
                    </a:extLst>
                  </p:cNvPr>
                  <p:cNvSpPr txBox="1"/>
                  <p:nvPr/>
                </p:nvSpPr>
                <p:spPr>
                  <a:xfrm>
                    <a:off x="6145616" y="4098320"/>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102" name="TextBox 101">
                    <a:extLst>
                      <a:ext uri="{FF2B5EF4-FFF2-40B4-BE49-F238E27FC236}">
                        <a16:creationId xmlns:a16="http://schemas.microsoft.com/office/drawing/2014/main" id="{04B9890E-FCEF-47F2-B9A9-DF046CE359E1}"/>
                      </a:ext>
                    </a:extLst>
                  </p:cNvPr>
                  <p:cNvSpPr txBox="1">
                    <a:spLocks noRot="1" noChangeAspect="1" noMove="1" noResize="1" noEditPoints="1" noAdjustHandles="1" noChangeArrowheads="1" noChangeShapeType="1" noTextEdit="1"/>
                  </p:cNvSpPr>
                  <p:nvPr/>
                </p:nvSpPr>
                <p:spPr>
                  <a:xfrm>
                    <a:off x="6145616" y="4098320"/>
                    <a:ext cx="48554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4BD6A7AB-E2A4-4897-9BB1-244C341F6463}"/>
                      </a:ext>
                    </a:extLst>
                  </p:cNvPr>
                  <p:cNvSpPr txBox="1"/>
                  <p:nvPr/>
                </p:nvSpPr>
                <p:spPr>
                  <a:xfrm>
                    <a:off x="4725630" y="4098320"/>
                    <a:ext cx="1260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103" name="TextBox 102">
                    <a:extLst>
                      <a:ext uri="{FF2B5EF4-FFF2-40B4-BE49-F238E27FC236}">
                        <a16:creationId xmlns:a16="http://schemas.microsoft.com/office/drawing/2014/main" id="{4BD6A7AB-E2A4-4897-9BB1-244C341F6463}"/>
                      </a:ext>
                    </a:extLst>
                  </p:cNvPr>
                  <p:cNvSpPr txBox="1">
                    <a:spLocks noRot="1" noChangeAspect="1" noMove="1" noResize="1" noEditPoints="1" noAdjustHandles="1" noChangeArrowheads="1" noChangeShapeType="1" noTextEdit="1"/>
                  </p:cNvSpPr>
                  <p:nvPr/>
                </p:nvSpPr>
                <p:spPr>
                  <a:xfrm>
                    <a:off x="4725630" y="4098320"/>
                    <a:ext cx="1260000" cy="461665"/>
                  </a:xfrm>
                  <a:prstGeom prst="rect">
                    <a:avLst/>
                  </a:prstGeom>
                  <a:blipFill>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E4E445B0-2E9E-4771-A77C-6C285E9AB747}"/>
                    </a:ext>
                  </a:extLst>
                </p:cNvPr>
                <p:cNvSpPr txBox="1"/>
                <p:nvPr/>
              </p:nvSpPr>
              <p:spPr>
                <a:xfrm>
                  <a:off x="10260149" y="1857559"/>
                  <a:ext cx="1263282" cy="655692"/>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f>
                          <m:fPr>
                            <m:ctrlPr>
                              <a:rPr lang="en-US" sz="1200" b="0" i="1" smtClean="0">
                                <a:solidFill>
                                  <a:schemeClr val="bg1"/>
                                </a:solidFill>
                                <a:latin typeface="Cambria Math" panose="02040503050406030204" pitchFamily="18" charset="0"/>
                                <a:ea typeface="Cambria Math" panose="02040503050406030204" pitchFamily="18" charset="0"/>
                              </a:rPr>
                            </m:ctrlPr>
                          </m:fPr>
                          <m:num>
                            <m:r>
                              <a:rPr lang="en-US" sz="1200" b="0" i="1" smtClean="0">
                                <a:solidFill>
                                  <a:schemeClr val="bg1"/>
                                </a:solidFill>
                                <a:latin typeface="Cambria Math" panose="02040503050406030204" pitchFamily="18" charset="0"/>
                                <a:ea typeface="Cambria Math" panose="02040503050406030204" pitchFamily="18" charset="0"/>
                              </a:rPr>
                              <m:t>∆²</m:t>
                            </m:r>
                          </m:num>
                          <m:den>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𝑞</m:t>
                                </m:r>
                              </m:e>
                              <m:sub>
                                <m:r>
                                  <a:rPr lang="en-US" sz="1200" b="0" i="1" smtClean="0">
                                    <a:solidFill>
                                      <a:schemeClr val="bg1"/>
                                    </a:solidFill>
                                    <a:latin typeface="Cambria Math" panose="02040503050406030204" pitchFamily="18" charset="0"/>
                                    <a:ea typeface="Cambria Math" panose="02040503050406030204" pitchFamily="18" charset="0"/>
                                  </a:rPr>
                                  <m:t>3</m:t>
                                </m:r>
                              </m:sub>
                            </m:sSub>
                          </m:den>
                        </m:f>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1</m:t>
                            </m:r>
                          </m:sub>
                        </m:sSub>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1200">
                    <a:solidFill>
                      <a:schemeClr val="bg1"/>
                    </a:solidFill>
                  </a:endParaRPr>
                </a:p>
              </p:txBody>
            </p:sp>
          </mc:Choice>
          <mc:Fallback xmlns="">
            <p:sp>
              <p:nvSpPr>
                <p:cNvPr id="100" name="TextBox 99">
                  <a:extLst>
                    <a:ext uri="{FF2B5EF4-FFF2-40B4-BE49-F238E27FC236}">
                      <a16:creationId xmlns:a16="http://schemas.microsoft.com/office/drawing/2014/main" id="{E4E445B0-2E9E-4771-A77C-6C285E9AB747}"/>
                    </a:ext>
                  </a:extLst>
                </p:cNvPr>
                <p:cNvSpPr txBox="1">
                  <a:spLocks noRot="1" noChangeAspect="1" noMove="1" noResize="1" noEditPoints="1" noAdjustHandles="1" noChangeArrowheads="1" noChangeShapeType="1" noTextEdit="1"/>
                </p:cNvSpPr>
                <p:nvPr/>
              </p:nvSpPr>
              <p:spPr>
                <a:xfrm>
                  <a:off x="10260149" y="1857559"/>
                  <a:ext cx="1263282" cy="655692"/>
                </a:xfrm>
                <a:prstGeom prst="rect">
                  <a:avLst/>
                </a:prstGeom>
                <a:blipFill>
                  <a:blip r:embed="rId1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B58FC6D7-7F78-43B3-ACD5-519A74CA2B2C}"/>
                  </a:ext>
                </a:extLst>
              </p:cNvPr>
              <p:cNvSpPr txBox="1"/>
              <p:nvPr/>
            </p:nvSpPr>
            <p:spPr>
              <a:xfrm>
                <a:off x="2908704" y="4833750"/>
                <a:ext cx="2250188" cy="375359"/>
              </a:xfrm>
              <a:prstGeom prst="rect">
                <a:avLst/>
              </a:prstGeom>
              <a:noFill/>
            </p:spPr>
            <p:txBody>
              <a:bodyPr wrap="square">
                <a:spAutoFit/>
              </a:bodyPr>
              <a:lstStyle/>
              <a:p>
                <a:pPr marL="0" lvl="1" indent="-237771" algn="ctr">
                  <a:lnSpc>
                    <a:spcPct val="150000"/>
                  </a:lnSpc>
                  <a:defRPr/>
                </a:pPr>
                <a:r>
                  <a:rPr lang="en-US" sz="1400">
                    <a:cs typeface="Segoe UI Semibold" panose="020B0702040204020203" pitchFamily="34" charset="0"/>
                  </a:rPr>
                  <a:t>with </a:t>
                </a:r>
                <a14:m>
                  <m:oMath xmlns:m="http://schemas.openxmlformats.org/officeDocument/2006/math">
                    <m:r>
                      <a:rPr lang="en-US" sz="1400" b="0" i="1" smtClean="0">
                        <a:latin typeface="Cambria Math" panose="02040503050406030204" pitchFamily="18" charset="0"/>
                        <a:cs typeface="Segoe UI Semibold" panose="020B0702040204020203" pitchFamily="34" charset="0"/>
                      </a:rPr>
                      <m:t>𝑄</m:t>
                    </m:r>
                    <m:r>
                      <a:rPr lang="en-US" sz="1400" b="0" i="1" smtClean="0">
                        <a:latin typeface="Cambria Math" panose="02040503050406030204" pitchFamily="18" charset="0"/>
                        <a:cs typeface="Segoe UI Semibold" panose="020B0702040204020203" pitchFamily="34" charset="0"/>
                      </a:rPr>
                      <m:t>=</m:t>
                    </m:r>
                    <m:d>
                      <m:dPr>
                        <m:begChr m:val="["/>
                        <m:endChr m:val="]"/>
                        <m:ctrlPr>
                          <a:rPr lang="en-US" sz="1400" b="0" i="1" smtClean="0">
                            <a:latin typeface="Cambria Math" panose="02040503050406030204" pitchFamily="18" charset="0"/>
                            <a:cs typeface="Segoe UI Semibold" panose="020B0702040204020203" pitchFamily="34" charset="0"/>
                          </a:rPr>
                        </m:ctrlPr>
                      </m:dPr>
                      <m:e>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1</m:t>
                            </m:r>
                          </m:sub>
                        </m:sSub>
                        <m:r>
                          <a:rPr lang="en-US" sz="1400" b="0" i="1" smtClean="0">
                            <a:latin typeface="Cambria Math" panose="02040503050406030204" pitchFamily="18" charset="0"/>
                            <a:cs typeface="Segoe UI Semibold" panose="020B0702040204020203" pitchFamily="34" charset="0"/>
                          </a:rPr>
                          <m:t>, </m:t>
                        </m:r>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2</m:t>
                            </m:r>
                          </m:sub>
                        </m:sSub>
                        <m:r>
                          <a:rPr lang="en-US" sz="1400" b="0" i="1" smtClean="0">
                            <a:latin typeface="Cambria Math" panose="02040503050406030204" pitchFamily="18" charset="0"/>
                            <a:cs typeface="Segoe UI Semibold" panose="020B0702040204020203" pitchFamily="34" charset="0"/>
                          </a:rPr>
                          <m:t>,</m:t>
                        </m:r>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3</m:t>
                            </m:r>
                          </m:sub>
                        </m:sSub>
                      </m:e>
                    </m:d>
                  </m:oMath>
                </a14:m>
                <a:endParaRPr lang="en-US" sz="1400">
                  <a:cs typeface="Segoe UI Semibold" panose="020B0702040204020203" pitchFamily="34" charset="0"/>
                </a:endParaRPr>
              </a:p>
            </p:txBody>
          </p:sp>
        </mc:Choice>
        <mc:Fallback xmlns="">
          <p:sp>
            <p:nvSpPr>
              <p:cNvPr id="109" name="TextBox 108">
                <a:extLst>
                  <a:ext uri="{FF2B5EF4-FFF2-40B4-BE49-F238E27FC236}">
                    <a16:creationId xmlns:a16="http://schemas.microsoft.com/office/drawing/2014/main" id="{B58FC6D7-7F78-43B3-ACD5-519A74CA2B2C}"/>
                  </a:ext>
                </a:extLst>
              </p:cNvPr>
              <p:cNvSpPr txBox="1">
                <a:spLocks noRot="1" noChangeAspect="1" noMove="1" noResize="1" noEditPoints="1" noAdjustHandles="1" noChangeArrowheads="1" noChangeShapeType="1" noTextEdit="1"/>
              </p:cNvSpPr>
              <p:nvPr/>
            </p:nvSpPr>
            <p:spPr>
              <a:xfrm>
                <a:off x="2908704" y="4833750"/>
                <a:ext cx="2250188" cy="375359"/>
              </a:xfrm>
              <a:prstGeom prst="rect">
                <a:avLst/>
              </a:prstGeom>
              <a:blipFill>
                <a:blip r:embed="rId20"/>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F6CD09FC-31BC-4580-AEFE-76E976EF176C}"/>
                  </a:ext>
                </a:extLst>
              </p:cNvPr>
              <p:cNvSpPr txBox="1"/>
              <p:nvPr/>
            </p:nvSpPr>
            <p:spPr>
              <a:xfrm>
                <a:off x="7713862" y="4833751"/>
                <a:ext cx="2250188" cy="375359"/>
              </a:xfrm>
              <a:prstGeom prst="rect">
                <a:avLst/>
              </a:prstGeom>
              <a:noFill/>
            </p:spPr>
            <p:txBody>
              <a:bodyPr wrap="square">
                <a:spAutoFit/>
              </a:bodyPr>
              <a:lstStyle/>
              <a:p>
                <a:pPr marL="0" lvl="1" indent="-237771" algn="ctr">
                  <a:lnSpc>
                    <a:spcPct val="150000"/>
                  </a:lnSpc>
                  <a:defRPr/>
                </a:pPr>
                <a:r>
                  <a:rPr lang="en-US" sz="1400">
                    <a:cs typeface="Segoe UI Semibold" panose="020B0702040204020203" pitchFamily="34" charset="0"/>
                  </a:rPr>
                  <a:t>with </a:t>
                </a:r>
                <a14:m>
                  <m:oMath xmlns:m="http://schemas.openxmlformats.org/officeDocument/2006/math">
                    <m:r>
                      <a:rPr lang="en-US" sz="1400" b="0" i="1" smtClean="0">
                        <a:latin typeface="Cambria Math" panose="02040503050406030204" pitchFamily="18" charset="0"/>
                        <a:cs typeface="Segoe UI Semibold" panose="020B0702040204020203" pitchFamily="34" charset="0"/>
                      </a:rPr>
                      <m:t>𝑄</m:t>
                    </m:r>
                    <m:r>
                      <a:rPr lang="en-US" sz="1400" b="0" i="1" smtClean="0">
                        <a:latin typeface="Cambria Math" panose="02040503050406030204" pitchFamily="18" charset="0"/>
                        <a:cs typeface="Segoe UI Semibold" panose="020B0702040204020203" pitchFamily="34" charset="0"/>
                      </a:rPr>
                      <m:t>=</m:t>
                    </m:r>
                    <m:d>
                      <m:dPr>
                        <m:begChr m:val="["/>
                        <m:endChr m:val="]"/>
                        <m:ctrlPr>
                          <a:rPr lang="en-US" sz="1400" b="0" i="1" smtClean="0">
                            <a:latin typeface="Cambria Math" panose="02040503050406030204" pitchFamily="18" charset="0"/>
                            <a:cs typeface="Segoe UI Semibold" panose="020B0702040204020203" pitchFamily="34" charset="0"/>
                          </a:rPr>
                        </m:ctrlPr>
                      </m:dPr>
                      <m:e>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1</m:t>
                            </m:r>
                          </m:sub>
                        </m:sSub>
                        <m:r>
                          <a:rPr lang="en-US" sz="1400" b="0" i="1" smtClean="0">
                            <a:latin typeface="Cambria Math" panose="02040503050406030204" pitchFamily="18" charset="0"/>
                            <a:cs typeface="Segoe UI Semibold" panose="020B0702040204020203" pitchFamily="34" charset="0"/>
                          </a:rPr>
                          <m:t>, </m:t>
                        </m:r>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2</m:t>
                            </m:r>
                          </m:sub>
                        </m:sSub>
                      </m:e>
                    </m:d>
                  </m:oMath>
                </a14:m>
                <a:endParaRPr lang="en-US" sz="1400">
                  <a:cs typeface="Segoe UI Semibold" panose="020B0702040204020203" pitchFamily="34" charset="0"/>
                </a:endParaRPr>
              </a:p>
            </p:txBody>
          </p:sp>
        </mc:Choice>
        <mc:Fallback xmlns="">
          <p:sp>
            <p:nvSpPr>
              <p:cNvPr id="111" name="TextBox 110">
                <a:extLst>
                  <a:ext uri="{FF2B5EF4-FFF2-40B4-BE49-F238E27FC236}">
                    <a16:creationId xmlns:a16="http://schemas.microsoft.com/office/drawing/2014/main" id="{F6CD09FC-31BC-4580-AEFE-76E976EF176C}"/>
                  </a:ext>
                </a:extLst>
              </p:cNvPr>
              <p:cNvSpPr txBox="1">
                <a:spLocks noRot="1" noChangeAspect="1" noMove="1" noResize="1" noEditPoints="1" noAdjustHandles="1" noChangeArrowheads="1" noChangeShapeType="1" noTextEdit="1"/>
              </p:cNvSpPr>
              <p:nvPr/>
            </p:nvSpPr>
            <p:spPr>
              <a:xfrm>
                <a:off x="7713862" y="4833751"/>
                <a:ext cx="2250188" cy="375359"/>
              </a:xfrm>
              <a:prstGeom prst="rect">
                <a:avLst/>
              </a:prstGeom>
              <a:blipFill>
                <a:blip r:embed="rId21"/>
                <a:stretch>
                  <a:fillRect b="-12903"/>
                </a:stretch>
              </a:blipFill>
            </p:spPr>
            <p:txBody>
              <a:bodyPr/>
              <a:lstStyle/>
              <a:p>
                <a:r>
                  <a:rPr lang="en-US">
                    <a:noFill/>
                  </a:rPr>
                  <a:t> </a:t>
                </a:r>
              </a:p>
            </p:txBody>
          </p:sp>
        </mc:Fallback>
      </mc:AlternateContent>
      <p:cxnSp>
        <p:nvCxnSpPr>
          <p:cNvPr id="113" name="Straight Arrow Connector 112">
            <a:extLst>
              <a:ext uri="{FF2B5EF4-FFF2-40B4-BE49-F238E27FC236}">
                <a16:creationId xmlns:a16="http://schemas.microsoft.com/office/drawing/2014/main" id="{59D5A099-133C-43FA-AA60-3BB36B806F78}"/>
              </a:ext>
            </a:extLst>
          </p:cNvPr>
          <p:cNvCxnSpPr>
            <a:cxnSpLocks/>
            <a:stCxn id="90" idx="3"/>
          </p:cNvCxnSpPr>
          <p:nvPr/>
        </p:nvCxnSpPr>
        <p:spPr>
          <a:xfrm>
            <a:off x="5624119" y="4708099"/>
            <a:ext cx="150758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D63F5875-BE18-499B-955E-20ADC1E50B71}"/>
              </a:ext>
            </a:extLst>
          </p:cNvPr>
          <p:cNvSpPr txBox="1"/>
          <p:nvPr/>
        </p:nvSpPr>
        <p:spPr>
          <a:xfrm>
            <a:off x="5611113" y="4330987"/>
            <a:ext cx="1387987" cy="375358"/>
          </a:xfrm>
          <a:prstGeom prst="rect">
            <a:avLst/>
          </a:prstGeom>
          <a:noFill/>
        </p:spPr>
        <p:txBody>
          <a:bodyPr wrap="square" anchor="ctr">
            <a:spAutoFit/>
          </a:bodyPr>
          <a:lstStyle/>
          <a:p>
            <a:pPr marL="0" lvl="1" indent="-237771" algn="ctr">
              <a:lnSpc>
                <a:spcPct val="150000"/>
              </a:lnSpc>
              <a:defRPr/>
            </a:pPr>
            <a:r>
              <a:rPr lang="en-US" sz="1400">
                <a:latin typeface="+mj-lt"/>
                <a:cs typeface="Segoe UI Semibold" panose="020B0702040204020203" pitchFamily="34" charset="0"/>
              </a:rPr>
              <a:t>rescaling</a:t>
            </a:r>
          </a:p>
        </p:txBody>
      </p:sp>
    </p:spTree>
    <p:extLst>
      <p:ext uri="{BB962C8B-B14F-4D97-AF65-F5344CB8AC3E}">
        <p14:creationId xmlns:p14="http://schemas.microsoft.com/office/powerpoint/2010/main" val="217799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9"/>
                                        </p:tgtEl>
                                      </p:cBhvr>
                                    </p:animEffect>
                                    <p:set>
                                      <p:cBhvr>
                                        <p:cTn id="7" dur="1" fill="hold">
                                          <p:stCondLst>
                                            <p:cond delay="499"/>
                                          </p:stCondLst>
                                        </p:cTn>
                                        <p:tgtEl>
                                          <p:spTgt spid="5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2"/>
                                        </p:tgtEl>
                                      </p:cBhvr>
                                    </p:animEffect>
                                    <p:set>
                                      <p:cBhvr>
                                        <p:cTn id="10" dur="1" fill="hold">
                                          <p:stCondLst>
                                            <p:cond delay="499"/>
                                          </p:stCondLst>
                                        </p:cTn>
                                        <p:tgtEl>
                                          <p:spTgt spid="62"/>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A290C24-E8EE-4258-A842-AEA72126370C}"/>
              </a:ext>
            </a:extLst>
          </p:cNvPr>
          <p:cNvSpPr>
            <a:spLocks noGrp="1"/>
          </p:cNvSpPr>
          <p:nvPr>
            <p:ph type="title"/>
          </p:nvPr>
        </p:nvSpPr>
        <p:spPr>
          <a:xfrm>
            <a:off x="272274" y="144462"/>
            <a:ext cx="11889564" cy="860424"/>
          </a:xfrm>
        </p:spPr>
        <p:txBody>
          <a:bodyPr/>
          <a:lstStyle/>
          <a:p>
            <a:r>
              <a:rPr lang="en-US" dirty="0"/>
              <a:t>Homomorphic Encryption &amp; Microsoft SEAL</a:t>
            </a:r>
            <a:br>
              <a:rPr lang="en-US" dirty="0"/>
            </a:br>
            <a:r>
              <a:rPr lang="en-US" sz="2400" dirty="0">
                <a:solidFill>
                  <a:srgbClr val="0070C0"/>
                </a:solidFill>
                <a:latin typeface="Segoe UI" panose="020B0502040204020203" pitchFamily="34" charset="0"/>
                <a:cs typeface="Segoe UI" panose="020B0502040204020203" pitchFamily="34" charset="0"/>
              </a:rPr>
              <a:t>Choosing the right parameters</a:t>
            </a:r>
            <a:endParaRPr lang="en-US" dirty="0"/>
          </a:p>
        </p:txBody>
      </p:sp>
      <p:grpSp>
        <p:nvGrpSpPr>
          <p:cNvPr id="22" name="Group 21">
            <a:extLst>
              <a:ext uri="{FF2B5EF4-FFF2-40B4-BE49-F238E27FC236}">
                <a16:creationId xmlns:a16="http://schemas.microsoft.com/office/drawing/2014/main" id="{A0A3F9D6-044E-4999-B3FF-CFE2BC20D8AB}"/>
              </a:ext>
            </a:extLst>
          </p:cNvPr>
          <p:cNvGrpSpPr/>
          <p:nvPr/>
        </p:nvGrpSpPr>
        <p:grpSpPr>
          <a:xfrm>
            <a:off x="4416992" y="1375513"/>
            <a:ext cx="3600001" cy="4395295"/>
            <a:chOff x="1449898" y="4591658"/>
            <a:chExt cx="3600001" cy="4395295"/>
          </a:xfrm>
        </p:grpSpPr>
        <p:grpSp>
          <p:nvGrpSpPr>
            <p:cNvPr id="23" name="Group 22">
              <a:extLst>
                <a:ext uri="{FF2B5EF4-FFF2-40B4-BE49-F238E27FC236}">
                  <a16:creationId xmlns:a16="http://schemas.microsoft.com/office/drawing/2014/main" id="{BBF246BE-C2F4-4EA3-B53C-A3CEFD87407C}"/>
                </a:ext>
              </a:extLst>
            </p:cNvPr>
            <p:cNvGrpSpPr/>
            <p:nvPr/>
          </p:nvGrpSpPr>
          <p:grpSpPr>
            <a:xfrm>
              <a:off x="1449898" y="4591658"/>
              <a:ext cx="3600001" cy="4395295"/>
              <a:chOff x="1449898" y="4591658"/>
              <a:chExt cx="3600001" cy="4395295"/>
            </a:xfrm>
          </p:grpSpPr>
          <p:sp>
            <p:nvSpPr>
              <p:cNvPr id="25" name="Rectangle 24">
                <a:extLst>
                  <a:ext uri="{FF2B5EF4-FFF2-40B4-BE49-F238E27FC236}">
                    <a16:creationId xmlns:a16="http://schemas.microsoft.com/office/drawing/2014/main" id="{10DE75F8-8B07-46F8-9A12-C773031EBEA0}"/>
                  </a:ext>
                </a:extLst>
              </p:cNvPr>
              <p:cNvSpPr/>
              <p:nvPr/>
            </p:nvSpPr>
            <p:spPr>
              <a:xfrm>
                <a:off x="1449898" y="4791713"/>
                <a:ext cx="3600001" cy="41952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BDF5D0F-8EA8-4858-91B8-00ABE1820D80}"/>
                      </a:ext>
                    </a:extLst>
                  </p:cNvPr>
                  <p:cNvSpPr txBox="1"/>
                  <p:nvPr/>
                </p:nvSpPr>
                <p:spPr>
                  <a:xfrm>
                    <a:off x="1622155" y="4591658"/>
                    <a:ext cx="27000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Coefficient modulus </a:t>
                    </a:r>
                    <a14:m>
                      <m:oMath xmlns:m="http://schemas.openxmlformats.org/officeDocument/2006/math">
                        <m:r>
                          <a:rPr lang="fr-FR" sz="2000" b="0" i="1" smtClean="0">
                            <a:solidFill>
                              <a:schemeClr val="bg1"/>
                            </a:solidFill>
                            <a:latin typeface="Cambria Math" panose="02040503050406030204" pitchFamily="18" charset="0"/>
                            <a:cs typeface="Segoe UI" panose="020B0502040204020203" pitchFamily="34" charset="0"/>
                          </a:rPr>
                          <m:t>𝑄</m:t>
                        </m:r>
                      </m:oMath>
                    </a14:m>
                    <a:endParaRPr lang="en-US" sz="2000" dirty="0">
                      <a:solidFill>
                        <a:schemeClr val="bg1"/>
                      </a:solidFill>
                      <a:latin typeface="Segoe UI" panose="020B0502040204020203" pitchFamily="34" charset="0"/>
                      <a:cs typeface="Segoe UI" panose="020B0502040204020203" pitchFamily="34" charset="0"/>
                    </a:endParaRPr>
                  </a:p>
                </p:txBody>
              </p:sp>
            </mc:Choice>
            <mc:Fallback xmlns="">
              <p:sp>
                <p:nvSpPr>
                  <p:cNvPr id="26" name="TextBox 25">
                    <a:extLst>
                      <a:ext uri="{FF2B5EF4-FFF2-40B4-BE49-F238E27FC236}">
                        <a16:creationId xmlns:a16="http://schemas.microsoft.com/office/drawing/2014/main" id="{1BDF5D0F-8EA8-4858-91B8-00ABE1820D80}"/>
                      </a:ext>
                    </a:extLst>
                  </p:cNvPr>
                  <p:cNvSpPr txBox="1">
                    <a:spLocks noRot="1" noChangeAspect="1" noMove="1" noResize="1" noEditPoints="1" noAdjustHandles="1" noChangeArrowheads="1" noChangeShapeType="1" noTextEdit="1"/>
                  </p:cNvSpPr>
                  <p:nvPr/>
                </p:nvSpPr>
                <p:spPr>
                  <a:xfrm>
                    <a:off x="1622155" y="4591658"/>
                    <a:ext cx="2700000" cy="400110"/>
                  </a:xfrm>
                  <a:prstGeom prst="rect">
                    <a:avLst/>
                  </a:prstGeom>
                  <a:blipFill>
                    <a:blip r:embed="rId3"/>
                    <a:stretch>
                      <a:fillRect l="-1798" t="-5970" b="-26866"/>
                    </a:stretch>
                  </a:blipFill>
                  <a:ln/>
                </p:spPr>
                <p:txBody>
                  <a:bodyPr/>
                  <a:lstStyle/>
                  <a:p>
                    <a:r>
                      <a:rPr lang="en-US">
                        <a:noFill/>
                      </a:rPr>
                      <a:t> </a:t>
                    </a:r>
                  </a:p>
                </p:txBody>
              </p:sp>
            </mc:Fallback>
          </mc:AlternateContent>
        </p:grpSp>
        <p:sp>
          <p:nvSpPr>
            <p:cNvPr id="24" name="TextBox 23">
              <a:extLst>
                <a:ext uri="{FF2B5EF4-FFF2-40B4-BE49-F238E27FC236}">
                  <a16:creationId xmlns:a16="http://schemas.microsoft.com/office/drawing/2014/main" id="{91448598-12E9-4B2E-8340-994F138399AB}"/>
                </a:ext>
              </a:extLst>
            </p:cNvPr>
            <p:cNvSpPr txBox="1"/>
            <p:nvPr/>
          </p:nvSpPr>
          <p:spPr>
            <a:xfrm>
              <a:off x="1505262" y="5108246"/>
              <a:ext cx="3542147" cy="37398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solidFill>
                    <a:schemeClr val="tx1">
                      <a:lumMod val="75000"/>
                    </a:schemeClr>
                  </a:solidFill>
                </a:rPr>
                <a:t>Determined by its prime numbers</a:t>
              </a:r>
            </a:p>
            <a:p>
              <a:pPr marL="285750" indent="-285750">
                <a:lnSpc>
                  <a:spcPct val="150000"/>
                </a:lnSpc>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Upper-bounded in size </a:t>
              </a:r>
              <a:r>
                <a:rPr lang="en-US" sz="1600" dirty="0">
                  <a:solidFill>
                    <a:schemeClr val="tx1">
                      <a:lumMod val="75000"/>
                    </a:schemeClr>
                  </a:solidFill>
                </a:rPr>
                <a:t>by n</a:t>
              </a:r>
            </a:p>
            <a:p>
              <a:pPr marL="285750" indent="-285750">
                <a:lnSpc>
                  <a:spcPct val="150000"/>
                </a:lnSpc>
                <a:buFont typeface="Arial" panose="020B0604020202020204" pitchFamily="34" charset="0"/>
                <a:buChar char="•"/>
              </a:pPr>
              <a:r>
                <a:rPr lang="en-US" sz="1600" dirty="0">
                  <a:solidFill>
                    <a:schemeClr val="tx1">
                      <a:lumMod val="75000"/>
                    </a:schemeClr>
                  </a:solidFill>
                </a:rPr>
                <a:t>The prime numbers are </a:t>
              </a:r>
              <a:r>
                <a:rPr lang="en-US" sz="1600" dirty="0">
                  <a:solidFill>
                    <a:schemeClr val="tx1">
                      <a:lumMod val="75000"/>
                    </a:schemeClr>
                  </a:solidFill>
                  <a:latin typeface="Segoe UI Semibold" panose="020B0702040204020203" pitchFamily="34" charset="0"/>
                  <a:cs typeface="Segoe UI Semibold" panose="020B0702040204020203" pitchFamily="34" charset="0"/>
                </a:rPr>
                <a:t>up to 60 bits in size</a:t>
              </a:r>
              <a:r>
                <a:rPr lang="en-US" sz="1600" dirty="0">
                  <a:solidFill>
                    <a:schemeClr val="tx1">
                      <a:lumMod val="75000"/>
                    </a:schemeClr>
                  </a:solidFill>
                </a:rPr>
                <a:t> (and are defined with it in SEAL)</a:t>
              </a:r>
            </a:p>
            <a:p>
              <a:pPr marL="285750" indent="-285750">
                <a:lnSpc>
                  <a:spcPct val="150000"/>
                </a:lnSpc>
                <a:buFont typeface="Arial" panose="020B0604020202020204" pitchFamily="34" charset="0"/>
                <a:buChar char="•"/>
              </a:pPr>
              <a:r>
                <a:rPr lang="en-US" sz="1600" dirty="0">
                  <a:solidFill>
                    <a:schemeClr val="tx1">
                      <a:lumMod val="75000"/>
                    </a:schemeClr>
                  </a:solidFill>
                </a:rPr>
                <a:t>The special prime must be as least as big as the others</a:t>
              </a:r>
            </a:p>
            <a:p>
              <a:pPr marL="285750" indent="-285750">
                <a:lnSpc>
                  <a:spcPct val="150000"/>
                </a:lnSpc>
                <a:buFont typeface="Arial" panose="020B0604020202020204" pitchFamily="34" charset="0"/>
                <a:buChar char="•"/>
              </a:pPr>
              <a:r>
                <a:rPr lang="en-US" sz="1600" dirty="0">
                  <a:solidFill>
                    <a:schemeClr val="tx1">
                      <a:lumMod val="75000"/>
                    </a:schemeClr>
                  </a:solidFill>
                </a:rPr>
                <a:t>A larger Q means</a:t>
              </a:r>
            </a:p>
            <a:p>
              <a:pPr marL="540000" lvl="1" indent="-252000">
                <a:lnSpc>
                  <a:spcPct val="150000"/>
                </a:lnSpc>
                <a:buFont typeface="Segoe UI" panose="020B0502040204020203"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more</a:t>
              </a:r>
              <a:r>
                <a:rPr lang="en-US" sz="1600" dirty="0">
                  <a:solidFill>
                    <a:schemeClr val="tx1">
                      <a:lumMod val="75000"/>
                    </a:schemeClr>
                  </a:solidFill>
                </a:rPr>
                <a:t> computation possibilities</a:t>
              </a:r>
            </a:p>
            <a:p>
              <a:pPr marL="540000" lvl="1" indent="-252000">
                <a:lnSpc>
                  <a:spcPct val="150000"/>
                </a:lnSpc>
                <a:buFont typeface="Segoe UI" panose="020B0502040204020203"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Slower </a:t>
              </a:r>
              <a:r>
                <a:rPr lang="en-US" sz="1600" dirty="0">
                  <a:solidFill>
                    <a:schemeClr val="tx1">
                      <a:lumMod val="75000"/>
                    </a:schemeClr>
                  </a:solidFill>
                </a:rPr>
                <a:t>computation</a:t>
              </a:r>
            </a:p>
          </p:txBody>
        </p:sp>
      </p:grpSp>
      <p:grpSp>
        <p:nvGrpSpPr>
          <p:cNvPr id="27" name="Group 26">
            <a:extLst>
              <a:ext uri="{FF2B5EF4-FFF2-40B4-BE49-F238E27FC236}">
                <a16:creationId xmlns:a16="http://schemas.microsoft.com/office/drawing/2014/main" id="{A7439091-D272-4B25-AD62-554D418107ED}"/>
              </a:ext>
            </a:extLst>
          </p:cNvPr>
          <p:cNvGrpSpPr/>
          <p:nvPr/>
        </p:nvGrpSpPr>
        <p:grpSpPr>
          <a:xfrm>
            <a:off x="457223" y="1375513"/>
            <a:ext cx="3600001" cy="4395295"/>
            <a:chOff x="1449898" y="4591658"/>
            <a:chExt cx="3600001" cy="4395295"/>
          </a:xfrm>
        </p:grpSpPr>
        <p:grpSp>
          <p:nvGrpSpPr>
            <p:cNvPr id="28" name="Group 27">
              <a:extLst>
                <a:ext uri="{FF2B5EF4-FFF2-40B4-BE49-F238E27FC236}">
                  <a16:creationId xmlns:a16="http://schemas.microsoft.com/office/drawing/2014/main" id="{A07B247B-0B01-4E1D-8BCB-62B25AAF7581}"/>
                </a:ext>
              </a:extLst>
            </p:cNvPr>
            <p:cNvGrpSpPr/>
            <p:nvPr/>
          </p:nvGrpSpPr>
          <p:grpSpPr>
            <a:xfrm>
              <a:off x="1449898" y="4591658"/>
              <a:ext cx="3600001" cy="4395295"/>
              <a:chOff x="1449898" y="4591658"/>
              <a:chExt cx="3600001" cy="4395295"/>
            </a:xfrm>
          </p:grpSpPr>
          <p:sp>
            <p:nvSpPr>
              <p:cNvPr id="32" name="Rectangle 31">
                <a:extLst>
                  <a:ext uri="{FF2B5EF4-FFF2-40B4-BE49-F238E27FC236}">
                    <a16:creationId xmlns:a16="http://schemas.microsoft.com/office/drawing/2014/main" id="{1488B72B-2539-4C6B-8D5C-6174AD70EB7D}"/>
                  </a:ext>
                </a:extLst>
              </p:cNvPr>
              <p:cNvSpPr/>
              <p:nvPr/>
            </p:nvSpPr>
            <p:spPr>
              <a:xfrm>
                <a:off x="1449898" y="4791713"/>
                <a:ext cx="3600001" cy="41952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503C4B3-C09F-4538-A561-C435F12491AE}"/>
                      </a:ext>
                    </a:extLst>
                  </p:cNvPr>
                  <p:cNvSpPr txBox="1"/>
                  <p:nvPr/>
                </p:nvSpPr>
                <p:spPr>
                  <a:xfrm>
                    <a:off x="1622156" y="4591658"/>
                    <a:ext cx="27360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Polymodulus degree </a:t>
                    </a:r>
                    <a14:m>
                      <m:oMath xmlns:m="http://schemas.openxmlformats.org/officeDocument/2006/math">
                        <m:r>
                          <a:rPr lang="fr-FR" sz="2000" b="0" i="1" smtClean="0">
                            <a:solidFill>
                              <a:schemeClr val="bg1"/>
                            </a:solidFill>
                            <a:latin typeface="Cambria Math" panose="02040503050406030204" pitchFamily="18" charset="0"/>
                            <a:cs typeface="Segoe UI" panose="020B0502040204020203" pitchFamily="34" charset="0"/>
                          </a:rPr>
                          <m:t>𝑛</m:t>
                        </m:r>
                      </m:oMath>
                    </a14:m>
                    <a:endParaRPr lang="en-US" sz="2000" dirty="0">
                      <a:solidFill>
                        <a:schemeClr val="bg1"/>
                      </a:solidFill>
                      <a:latin typeface="Segoe UI" panose="020B0502040204020203" pitchFamily="34" charset="0"/>
                      <a:cs typeface="Segoe UI" panose="020B0502040204020203" pitchFamily="34" charset="0"/>
                    </a:endParaRPr>
                  </a:p>
                </p:txBody>
              </p:sp>
            </mc:Choice>
            <mc:Fallback xmlns="">
              <p:sp>
                <p:nvSpPr>
                  <p:cNvPr id="33" name="TextBox 32">
                    <a:extLst>
                      <a:ext uri="{FF2B5EF4-FFF2-40B4-BE49-F238E27FC236}">
                        <a16:creationId xmlns:a16="http://schemas.microsoft.com/office/drawing/2014/main" id="{0503C4B3-C09F-4538-A561-C435F12491AE}"/>
                      </a:ext>
                    </a:extLst>
                  </p:cNvPr>
                  <p:cNvSpPr txBox="1">
                    <a:spLocks noRot="1" noChangeAspect="1" noMove="1" noResize="1" noEditPoints="1" noAdjustHandles="1" noChangeArrowheads="1" noChangeShapeType="1" noTextEdit="1"/>
                  </p:cNvSpPr>
                  <p:nvPr/>
                </p:nvSpPr>
                <p:spPr>
                  <a:xfrm>
                    <a:off x="1622156" y="4591658"/>
                    <a:ext cx="2736000" cy="400110"/>
                  </a:xfrm>
                  <a:prstGeom prst="rect">
                    <a:avLst/>
                  </a:prstGeom>
                  <a:blipFill>
                    <a:blip r:embed="rId4"/>
                    <a:stretch>
                      <a:fillRect l="-1330" t="-5970" b="-26866"/>
                    </a:stretch>
                  </a:blipFill>
                  <a:ln/>
                </p:spPr>
                <p:txBody>
                  <a:bodyPr/>
                  <a:lstStyle/>
                  <a:p>
                    <a:r>
                      <a:rPr lang="en-US">
                        <a:noFill/>
                      </a:rPr>
                      <a:t> </a:t>
                    </a:r>
                  </a:p>
                </p:txBody>
              </p:sp>
            </mc:Fallback>
          </mc:AlternateContent>
        </p:grpSp>
        <p:sp>
          <p:nvSpPr>
            <p:cNvPr id="30" name="TextBox 29">
              <a:extLst>
                <a:ext uri="{FF2B5EF4-FFF2-40B4-BE49-F238E27FC236}">
                  <a16:creationId xmlns:a16="http://schemas.microsoft.com/office/drawing/2014/main" id="{BFE54703-1231-4486-9AB4-053CA9E3507A}"/>
                </a:ext>
              </a:extLst>
            </p:cNvPr>
            <p:cNvSpPr txBox="1"/>
            <p:nvPr/>
          </p:nvSpPr>
          <p:spPr>
            <a:xfrm>
              <a:off x="1505262" y="5130625"/>
              <a:ext cx="3544637" cy="3739806"/>
            </a:xfrm>
            <a:prstGeom prst="rect">
              <a:avLst/>
            </a:prstGeom>
            <a:noFill/>
          </p:spPr>
          <p:txBody>
            <a:bodyPr wrap="square" rtlCol="0">
              <a:spAutoFit/>
            </a:bodyPr>
            <a:lstStyle/>
            <a:p>
              <a:pPr marL="216000" indent="-216000">
                <a:lnSpc>
                  <a:spcPct val="150000"/>
                </a:lnSpc>
                <a:buFont typeface="Arial" panose="020B0604020202020204" pitchFamily="34" charset="0"/>
                <a:buChar char="•"/>
              </a:pPr>
              <a:r>
                <a:rPr lang="en-US" sz="1600" dirty="0">
                  <a:solidFill>
                    <a:schemeClr val="tx1">
                      <a:lumMod val="75000"/>
                    </a:schemeClr>
                  </a:solidFill>
                </a:rPr>
                <a:t>Must be a </a:t>
              </a:r>
              <a:r>
                <a:rPr lang="en-US" sz="1600" dirty="0">
                  <a:solidFill>
                    <a:schemeClr val="tx1">
                      <a:lumMod val="75000"/>
                    </a:schemeClr>
                  </a:solidFill>
                  <a:latin typeface="Segoe UI Semibold" panose="020B0702040204020203" pitchFamily="34" charset="0"/>
                  <a:cs typeface="Segoe UI Semibold" panose="020B0702040204020203" pitchFamily="34" charset="0"/>
                </a:rPr>
                <a:t>power of 2</a:t>
              </a:r>
            </a:p>
            <a:p>
              <a:pPr marL="216000" indent="-216000">
                <a:lnSpc>
                  <a:spcPct val="150000"/>
                </a:lnSpc>
                <a:buFont typeface="Arial" panose="020B0604020202020204" pitchFamily="34" charset="0"/>
                <a:buChar char="•"/>
              </a:pPr>
              <a:r>
                <a:rPr lang="en-US" sz="1600" dirty="0">
                  <a:solidFill>
                    <a:schemeClr val="tx1">
                      <a:lumMod val="75000"/>
                    </a:schemeClr>
                  </a:solidFill>
                </a:rPr>
                <a:t>Determines the </a:t>
              </a:r>
              <a:r>
                <a:rPr lang="en-US" sz="1600" dirty="0">
                  <a:solidFill>
                    <a:schemeClr val="tx1">
                      <a:lumMod val="75000"/>
                    </a:schemeClr>
                  </a:solidFill>
                  <a:latin typeface="Segoe UI Semibold" panose="020B0702040204020203" pitchFamily="34" charset="0"/>
                  <a:cs typeface="Segoe UI Semibold" panose="020B0702040204020203" pitchFamily="34" charset="0"/>
                </a:rPr>
                <a:t>number of message slots </a:t>
              </a:r>
              <a:r>
                <a:rPr lang="en-US" sz="1600" dirty="0">
                  <a:solidFill>
                    <a:schemeClr val="tx1">
                      <a:lumMod val="75000"/>
                    </a:schemeClr>
                  </a:solidFill>
                </a:rPr>
                <a:t>(n in BFV, n/2 in CKKS)</a:t>
              </a:r>
            </a:p>
            <a:p>
              <a:pPr marL="216000" indent="-216000">
                <a:lnSpc>
                  <a:spcPct val="150000"/>
                </a:lnSpc>
                <a:buFont typeface="Arial" panose="020B0604020202020204" pitchFamily="34" charset="0"/>
                <a:buChar char="•"/>
              </a:pPr>
              <a:r>
                <a:rPr lang="en-US" sz="1600" dirty="0">
                  <a:solidFill>
                    <a:schemeClr val="tx1">
                      <a:lumMod val="75000"/>
                    </a:schemeClr>
                  </a:solidFill>
                </a:rPr>
                <a:t>Bigger n involves</a:t>
              </a:r>
            </a:p>
            <a:p>
              <a:pPr marL="540000" marR="0" lvl="1" indent="-252000" algn="l" defTabSz="932742" rtl="0" eaLnBrk="1" fontAlgn="auto" latinLnBrk="0" hangingPunct="1">
                <a:lnSpc>
                  <a:spcPct val="150000"/>
                </a:lnSpc>
                <a:spcBef>
                  <a:spcPts val="0"/>
                </a:spcBef>
                <a:spcAft>
                  <a:spcPts val="0"/>
                </a:spcAft>
                <a:buClrTx/>
                <a:buSzTx/>
                <a:buFont typeface="Segoe UI" panose="020B0502040204020203" pitchFamily="34" charset="0"/>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more </a:t>
              </a:r>
              <a:r>
                <a:rPr kumimoji="0" lang="en-US" sz="1600" b="0" i="0" u="none" strike="noStrike" kern="1200" cap="none" spc="0" normalizeH="0" baseline="0" noProof="0" dirty="0">
                  <a:ln>
                    <a:noFill/>
                  </a:ln>
                  <a:solidFill>
                    <a:srgbClr val="505050">
                      <a:lumMod val="75000"/>
                    </a:srgbClr>
                  </a:solidFill>
                  <a:effectLst/>
                  <a:uLnTx/>
                  <a:uFillTx/>
                  <a:latin typeface="Segoe UI Semibold" panose="020B0702040204020203" pitchFamily="34" charset="0"/>
                  <a:cs typeface="Segoe UI Semibold" panose="020B0702040204020203" pitchFamily="34" charset="0"/>
                </a:rPr>
                <a:t>computation</a:t>
              </a: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 possibilities (larger ciphertext)</a:t>
              </a:r>
            </a:p>
            <a:p>
              <a:pPr marL="540000" marR="0" lvl="1" indent="-252000" algn="l" defTabSz="932742" rtl="0" eaLnBrk="1" fontAlgn="auto" latinLnBrk="0" hangingPunct="1">
                <a:lnSpc>
                  <a:spcPct val="150000"/>
                </a:lnSpc>
                <a:spcBef>
                  <a:spcPts val="0"/>
                </a:spcBef>
                <a:spcAft>
                  <a:spcPts val="0"/>
                </a:spcAft>
                <a:buClrTx/>
                <a:buSzTx/>
                <a:buFont typeface="Segoe UI" panose="020B0502040204020203" pitchFamily="34" charset="0"/>
                <a:buChar char="+"/>
                <a:tabLst/>
                <a:defRPr/>
              </a:pPr>
              <a:r>
                <a:rPr lang="en-US" sz="1600" dirty="0">
                  <a:solidFill>
                    <a:srgbClr val="505050">
                      <a:lumMod val="75000"/>
                    </a:srgbClr>
                  </a:solidFill>
                  <a:latin typeface="Segoe UI"/>
                </a:rPr>
                <a:t>more </a:t>
              </a:r>
              <a:r>
                <a:rPr lang="en-US" sz="1600" dirty="0">
                  <a:solidFill>
                    <a:srgbClr val="505050">
                      <a:lumMod val="75000"/>
                    </a:srgbClr>
                  </a:solidFill>
                  <a:latin typeface="Segoe UI Semibold" panose="020B0702040204020203" pitchFamily="34" charset="0"/>
                  <a:cs typeface="Segoe UI Semibold" panose="020B0702040204020203" pitchFamily="34" charset="0"/>
                </a:rPr>
                <a:t>security</a:t>
              </a:r>
              <a:r>
                <a:rPr lang="en-US" sz="1600" dirty="0">
                  <a:solidFill>
                    <a:srgbClr val="505050">
                      <a:lumMod val="75000"/>
                    </a:srgbClr>
                  </a:solidFill>
                  <a:latin typeface="Segoe UI"/>
                </a:rPr>
                <a:t> (with a fixed Q)</a:t>
              </a:r>
              <a:endParaRPr lang="en-US" sz="1600" dirty="0">
                <a:solidFill>
                  <a:schemeClr val="tx1">
                    <a:lumMod val="75000"/>
                  </a:schemeClr>
                </a:solidFill>
                <a:latin typeface="Segoe UI"/>
              </a:endParaRPr>
            </a:p>
            <a:p>
              <a:pPr marL="540000" marR="0" lvl="1" indent="-252000" algn="l" defTabSz="932742" rtl="0" eaLnBrk="1" fontAlgn="auto" latinLnBrk="0" hangingPunct="1">
                <a:lnSpc>
                  <a:spcPct val="150000"/>
                </a:lnSpc>
                <a:spcBef>
                  <a:spcPts val="0"/>
                </a:spcBef>
                <a:spcAft>
                  <a:spcPts val="0"/>
                </a:spcAft>
                <a:buClrTx/>
                <a:buSzTx/>
                <a:buFont typeface="Segoe UI" panose="020B0502040204020203" pitchFamily="34" charset="0"/>
                <a:buChar char="-"/>
                <a:tabLst/>
                <a:defRPr/>
              </a:pPr>
              <a:r>
                <a:rPr lang="en-US" sz="1600" dirty="0">
                  <a:solidFill>
                    <a:schemeClr val="tx1">
                      <a:lumMod val="75000"/>
                    </a:schemeClr>
                  </a:solidFill>
                  <a:latin typeface="Segoe UI Semibold" panose="020B0702040204020203" pitchFamily="34" charset="0"/>
                  <a:cs typeface="Segoe UI Semibold" panose="020B0702040204020203" pitchFamily="34" charset="0"/>
                </a:rPr>
                <a:t>slower</a:t>
              </a:r>
              <a:r>
                <a:rPr lang="en-US" sz="1600" dirty="0">
                  <a:solidFill>
                    <a:schemeClr val="tx1">
                      <a:lumMod val="75000"/>
                    </a:schemeClr>
                  </a:solidFill>
                </a:rPr>
                <a:t> computation</a:t>
              </a:r>
            </a:p>
            <a:p>
              <a:pPr marL="107379" indent="-285750">
                <a:lnSpc>
                  <a:spcPct val="150000"/>
                </a:lnSpc>
                <a:buFont typeface="Arial" panose="020B0604020202020204" pitchFamily="34" charset="0"/>
                <a:buChar char="•"/>
                <a:defRPr/>
              </a:pPr>
              <a:r>
                <a:rPr lang="en-US" sz="1600" dirty="0">
                  <a:solidFill>
                    <a:schemeClr val="tx1">
                      <a:lumMod val="75000"/>
                    </a:schemeClr>
                  </a:solidFill>
                </a:rPr>
                <a:t>Ex: 1024, 2048, 4096, 8192</a:t>
              </a:r>
              <a:endParaRPr lang="fr-FR" sz="1600" dirty="0">
                <a:gradFill>
                  <a:gsLst>
                    <a:gs pos="2917">
                      <a:schemeClr val="tx1"/>
                    </a:gs>
                    <a:gs pos="30000">
                      <a:schemeClr val="tx1"/>
                    </a:gs>
                  </a:gsLst>
                  <a:lin ang="5400000" scaled="0"/>
                </a:gradFill>
              </a:endParaRPr>
            </a:p>
          </p:txBody>
        </p:sp>
      </p:grpSp>
      <p:grpSp>
        <p:nvGrpSpPr>
          <p:cNvPr id="34" name="Group 33">
            <a:extLst>
              <a:ext uri="{FF2B5EF4-FFF2-40B4-BE49-F238E27FC236}">
                <a16:creationId xmlns:a16="http://schemas.microsoft.com/office/drawing/2014/main" id="{788B5EA2-7387-4191-B8E6-43B840FC5F89}"/>
              </a:ext>
            </a:extLst>
          </p:cNvPr>
          <p:cNvGrpSpPr/>
          <p:nvPr/>
        </p:nvGrpSpPr>
        <p:grpSpPr>
          <a:xfrm>
            <a:off x="8376634" y="1375513"/>
            <a:ext cx="3600001" cy="1878609"/>
            <a:chOff x="1447408" y="4591658"/>
            <a:chExt cx="3600001" cy="1878609"/>
          </a:xfrm>
        </p:grpSpPr>
        <p:grpSp>
          <p:nvGrpSpPr>
            <p:cNvPr id="35" name="Group 34">
              <a:extLst>
                <a:ext uri="{FF2B5EF4-FFF2-40B4-BE49-F238E27FC236}">
                  <a16:creationId xmlns:a16="http://schemas.microsoft.com/office/drawing/2014/main" id="{5EB87C49-477C-42EB-86D4-A4505D01A4E9}"/>
                </a:ext>
              </a:extLst>
            </p:cNvPr>
            <p:cNvGrpSpPr/>
            <p:nvPr/>
          </p:nvGrpSpPr>
          <p:grpSpPr>
            <a:xfrm>
              <a:off x="1447408" y="4591658"/>
              <a:ext cx="3600001" cy="1878609"/>
              <a:chOff x="1447408" y="4591658"/>
              <a:chExt cx="3600001" cy="1878609"/>
            </a:xfrm>
          </p:grpSpPr>
          <p:sp>
            <p:nvSpPr>
              <p:cNvPr id="37" name="Rectangle 36">
                <a:extLst>
                  <a:ext uri="{FF2B5EF4-FFF2-40B4-BE49-F238E27FC236}">
                    <a16:creationId xmlns:a16="http://schemas.microsoft.com/office/drawing/2014/main" id="{58A1A893-41F3-496D-961A-06A20F85620D}"/>
                  </a:ext>
                </a:extLst>
              </p:cNvPr>
              <p:cNvSpPr/>
              <p:nvPr/>
            </p:nvSpPr>
            <p:spPr>
              <a:xfrm>
                <a:off x="1447408" y="4791713"/>
                <a:ext cx="3600001" cy="167855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230B935-696D-40BE-A68B-5E19E00E443E}"/>
                      </a:ext>
                    </a:extLst>
                  </p:cNvPr>
                  <p:cNvSpPr txBox="1"/>
                  <p:nvPr/>
                </p:nvSpPr>
                <p:spPr>
                  <a:xfrm>
                    <a:off x="1622156" y="4591658"/>
                    <a:ext cx="23760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Plaintext modulus </a:t>
                    </a:r>
                    <a14:m>
                      <m:oMath xmlns:m="http://schemas.openxmlformats.org/officeDocument/2006/math">
                        <m:r>
                          <a:rPr lang="fr-FR" sz="2000" b="0" i="1" smtClean="0">
                            <a:solidFill>
                              <a:schemeClr val="bg1"/>
                            </a:solidFill>
                            <a:latin typeface="Cambria Math" panose="02040503050406030204" pitchFamily="18" charset="0"/>
                            <a:cs typeface="Segoe UI" panose="020B0502040204020203" pitchFamily="34" charset="0"/>
                          </a:rPr>
                          <m:t>𝑡</m:t>
                        </m:r>
                      </m:oMath>
                    </a14:m>
                    <a:endParaRPr lang="en-US" sz="2000" dirty="0">
                      <a:solidFill>
                        <a:schemeClr val="bg1"/>
                      </a:solidFill>
                      <a:latin typeface="Segoe UI" panose="020B0502040204020203" pitchFamily="34" charset="0"/>
                      <a:cs typeface="Segoe UI" panose="020B0502040204020203" pitchFamily="34" charset="0"/>
                    </a:endParaRPr>
                  </a:p>
                </p:txBody>
              </p:sp>
            </mc:Choice>
            <mc:Fallback xmlns="">
              <p:sp>
                <p:nvSpPr>
                  <p:cNvPr id="38" name="TextBox 37">
                    <a:extLst>
                      <a:ext uri="{FF2B5EF4-FFF2-40B4-BE49-F238E27FC236}">
                        <a16:creationId xmlns:a16="http://schemas.microsoft.com/office/drawing/2014/main" id="{F230B935-696D-40BE-A68B-5E19E00E443E}"/>
                      </a:ext>
                    </a:extLst>
                  </p:cNvPr>
                  <p:cNvSpPr txBox="1">
                    <a:spLocks noRot="1" noChangeAspect="1" noMove="1" noResize="1" noEditPoints="1" noAdjustHandles="1" noChangeArrowheads="1" noChangeShapeType="1" noTextEdit="1"/>
                  </p:cNvSpPr>
                  <p:nvPr/>
                </p:nvSpPr>
                <p:spPr>
                  <a:xfrm>
                    <a:off x="1622156" y="4591658"/>
                    <a:ext cx="2376000" cy="400110"/>
                  </a:xfrm>
                  <a:prstGeom prst="rect">
                    <a:avLst/>
                  </a:prstGeom>
                  <a:blipFill>
                    <a:blip r:embed="rId5"/>
                    <a:stretch>
                      <a:fillRect l="-2296" t="-5970" b="-26866"/>
                    </a:stretch>
                  </a:blipFill>
                  <a:ln/>
                </p:spPr>
                <p:txBody>
                  <a:bodyPr/>
                  <a:lstStyle/>
                  <a:p>
                    <a:r>
                      <a:rPr lang="en-US">
                        <a:noFill/>
                      </a:rPr>
                      <a:t> </a:t>
                    </a:r>
                  </a:p>
                </p:txBody>
              </p:sp>
            </mc:Fallback>
          </mc:AlternateContent>
        </p:grpSp>
        <p:sp>
          <p:nvSpPr>
            <p:cNvPr id="36" name="TextBox 35">
              <a:extLst>
                <a:ext uri="{FF2B5EF4-FFF2-40B4-BE49-F238E27FC236}">
                  <a16:creationId xmlns:a16="http://schemas.microsoft.com/office/drawing/2014/main" id="{25C0A9E1-0D7B-4435-8A9B-258C8413BA47}"/>
                </a:ext>
              </a:extLst>
            </p:cNvPr>
            <p:cNvSpPr txBox="1"/>
            <p:nvPr/>
          </p:nvSpPr>
          <p:spPr>
            <a:xfrm>
              <a:off x="1502772" y="5130625"/>
              <a:ext cx="3544637" cy="1323439"/>
            </a:xfrm>
            <a:prstGeom prst="rect">
              <a:avLst/>
            </a:prstGeom>
            <a:noFill/>
          </p:spPr>
          <p:txBody>
            <a:bodyPr wrap="square" rtlCol="0">
              <a:spAutoFit/>
            </a:bodyPr>
            <a:lstStyle/>
            <a:p>
              <a:pPr marL="216000" indent="-216000" algn="just">
                <a:buFont typeface="Arial" panose="020B0604020202020204" pitchFamily="34" charset="0"/>
                <a:buChar char="•"/>
              </a:pPr>
              <a:r>
                <a:rPr lang="en-US" sz="1600" dirty="0">
                  <a:solidFill>
                    <a:schemeClr val="tx1">
                      <a:lumMod val="75000"/>
                    </a:schemeClr>
                  </a:solidFill>
                </a:rPr>
                <a:t>Determines the </a:t>
              </a:r>
              <a:r>
                <a:rPr lang="en-US" sz="1600" dirty="0">
                  <a:solidFill>
                    <a:schemeClr val="tx1">
                      <a:lumMod val="75000"/>
                    </a:schemeClr>
                  </a:solidFill>
                  <a:latin typeface="Segoe UI Semibold" panose="020B0702040204020203" pitchFamily="34" charset="0"/>
                  <a:cs typeface="Segoe UI Semibold" panose="020B0702040204020203" pitchFamily="34" charset="0"/>
                </a:rPr>
                <a:t>size of the input </a:t>
              </a:r>
              <a:r>
                <a:rPr lang="en-US" sz="1600" dirty="0">
                  <a:solidFill>
                    <a:schemeClr val="tx1">
                      <a:lumMod val="75000"/>
                    </a:schemeClr>
                  </a:solidFill>
                </a:rPr>
                <a:t>message</a:t>
              </a:r>
              <a:endParaRPr lang="en-US" sz="1600" b="1" dirty="0">
                <a:solidFill>
                  <a:schemeClr val="tx1">
                    <a:lumMod val="75000"/>
                  </a:schemeClr>
                </a:solidFill>
              </a:endParaRPr>
            </a:p>
            <a:p>
              <a:pPr marL="216000" indent="-216000">
                <a:buFont typeface="Arial" panose="020B0604020202020204" pitchFamily="34" charset="0"/>
                <a:buChar char="•"/>
              </a:pPr>
              <a:r>
                <a:rPr lang="en-US" sz="1600" dirty="0">
                  <a:solidFill>
                    <a:schemeClr val="tx1">
                      <a:lumMod val="75000"/>
                    </a:schemeClr>
                  </a:solidFill>
                </a:rPr>
                <a:t>A bigger t involves a bigger </a:t>
              </a:r>
              <a:r>
                <a:rPr lang="en-US" sz="1600" dirty="0">
                  <a:solidFill>
                    <a:schemeClr val="tx1">
                      <a:lumMod val="75000"/>
                    </a:schemeClr>
                  </a:solidFill>
                  <a:latin typeface="Segoe UI Semibold" panose="020B0702040204020203" pitchFamily="34" charset="0"/>
                  <a:cs typeface="Segoe UI Semibold" panose="020B0702040204020203" pitchFamily="34" charset="0"/>
                </a:rPr>
                <a:t>noise consumption and less computation possibilities</a:t>
              </a:r>
              <a:endParaRPr lang="en-US" sz="1600" dirty="0">
                <a:solidFill>
                  <a:schemeClr val="tx1">
                    <a:lumMod val="75000"/>
                  </a:schemeClr>
                </a:solidFill>
                <a:highlight>
                  <a:srgbClr val="FFFF00"/>
                </a:highlight>
                <a:latin typeface="Segoe UI Semibold" panose="020B0702040204020203" pitchFamily="34" charset="0"/>
                <a:cs typeface="Segoe UI Semibold" panose="020B0702040204020203" pitchFamily="34" charset="0"/>
              </a:endParaRPr>
            </a:p>
          </p:txBody>
        </p:sp>
      </p:grpSp>
      <p:grpSp>
        <p:nvGrpSpPr>
          <p:cNvPr id="39" name="Group 38">
            <a:extLst>
              <a:ext uri="{FF2B5EF4-FFF2-40B4-BE49-F238E27FC236}">
                <a16:creationId xmlns:a16="http://schemas.microsoft.com/office/drawing/2014/main" id="{BB297CED-4655-4408-8AD7-144E4DFE3B2C}"/>
              </a:ext>
            </a:extLst>
          </p:cNvPr>
          <p:cNvGrpSpPr/>
          <p:nvPr/>
        </p:nvGrpSpPr>
        <p:grpSpPr>
          <a:xfrm>
            <a:off x="8376634" y="3775678"/>
            <a:ext cx="3600001" cy="1643279"/>
            <a:chOff x="1449898" y="4591658"/>
            <a:chExt cx="3600001" cy="1643279"/>
          </a:xfrm>
        </p:grpSpPr>
        <p:grpSp>
          <p:nvGrpSpPr>
            <p:cNvPr id="41" name="Group 40">
              <a:extLst>
                <a:ext uri="{FF2B5EF4-FFF2-40B4-BE49-F238E27FC236}">
                  <a16:creationId xmlns:a16="http://schemas.microsoft.com/office/drawing/2014/main" id="{651AE9F4-1AD9-42B0-A35F-BFEE89BBFB1F}"/>
                </a:ext>
              </a:extLst>
            </p:cNvPr>
            <p:cNvGrpSpPr/>
            <p:nvPr/>
          </p:nvGrpSpPr>
          <p:grpSpPr>
            <a:xfrm>
              <a:off x="1449898" y="4591658"/>
              <a:ext cx="3600001" cy="1643279"/>
              <a:chOff x="1449898" y="4591658"/>
              <a:chExt cx="3600001" cy="1643279"/>
            </a:xfrm>
          </p:grpSpPr>
          <p:sp>
            <p:nvSpPr>
              <p:cNvPr id="44" name="Rectangle 43">
                <a:extLst>
                  <a:ext uri="{FF2B5EF4-FFF2-40B4-BE49-F238E27FC236}">
                    <a16:creationId xmlns:a16="http://schemas.microsoft.com/office/drawing/2014/main" id="{7328C1FC-B00B-479B-A02A-2923F98819C8}"/>
                  </a:ext>
                </a:extLst>
              </p:cNvPr>
              <p:cNvSpPr/>
              <p:nvPr/>
            </p:nvSpPr>
            <p:spPr>
              <a:xfrm>
                <a:off x="1449898" y="4791713"/>
                <a:ext cx="3600001" cy="14432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47CA0E9-C3F1-47AD-9CEF-5B3D93AF7AB8}"/>
                      </a:ext>
                    </a:extLst>
                  </p:cNvPr>
                  <p:cNvSpPr txBox="1"/>
                  <p:nvPr/>
                </p:nvSpPr>
                <p:spPr>
                  <a:xfrm>
                    <a:off x="1622156" y="4591658"/>
                    <a:ext cx="19440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Scaling factor </a:t>
                    </a:r>
                    <a14:m>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cs typeface="Segoe UI" panose="020B0502040204020203" pitchFamily="34" charset="0"/>
                          </a:rPr>
                          <m:t>∆</m:t>
                        </m:r>
                      </m:oMath>
                    </a14:m>
                    <a:endParaRPr lang="en-US" sz="2000" dirty="0">
                      <a:solidFill>
                        <a:schemeClr val="bg1"/>
                      </a:solidFill>
                      <a:latin typeface="Segoe UI" panose="020B0502040204020203" pitchFamily="34" charset="0"/>
                      <a:cs typeface="Segoe UI" panose="020B0502040204020203" pitchFamily="34" charset="0"/>
                    </a:endParaRPr>
                  </a:p>
                </p:txBody>
              </p:sp>
            </mc:Choice>
            <mc:Fallback xmlns="">
              <p:sp>
                <p:nvSpPr>
                  <p:cNvPr id="45" name="TextBox 44">
                    <a:extLst>
                      <a:ext uri="{FF2B5EF4-FFF2-40B4-BE49-F238E27FC236}">
                        <a16:creationId xmlns:a16="http://schemas.microsoft.com/office/drawing/2014/main" id="{547CA0E9-C3F1-47AD-9CEF-5B3D93AF7AB8}"/>
                      </a:ext>
                    </a:extLst>
                  </p:cNvPr>
                  <p:cNvSpPr txBox="1">
                    <a:spLocks noRot="1" noChangeAspect="1" noMove="1" noResize="1" noEditPoints="1" noAdjustHandles="1" noChangeArrowheads="1" noChangeShapeType="1" noTextEdit="1"/>
                  </p:cNvSpPr>
                  <p:nvPr/>
                </p:nvSpPr>
                <p:spPr>
                  <a:xfrm>
                    <a:off x="1622156" y="4591658"/>
                    <a:ext cx="1944000" cy="400110"/>
                  </a:xfrm>
                  <a:prstGeom prst="rect">
                    <a:avLst/>
                  </a:prstGeom>
                  <a:blipFill>
                    <a:blip r:embed="rId6"/>
                    <a:stretch>
                      <a:fillRect l="-2181" t="-4412" b="-26471"/>
                    </a:stretch>
                  </a:blipFill>
                  <a:ln/>
                </p:spPr>
                <p:txBody>
                  <a:bodyPr/>
                  <a:lstStyle/>
                  <a:p>
                    <a:r>
                      <a:rPr lang="en-US">
                        <a:noFill/>
                      </a:rPr>
                      <a:t> </a:t>
                    </a:r>
                  </a:p>
                </p:txBody>
              </p:sp>
            </mc:Fallback>
          </mc:AlternateContent>
        </p:grpSp>
        <p:sp>
          <p:nvSpPr>
            <p:cNvPr id="43" name="TextBox 42">
              <a:extLst>
                <a:ext uri="{FF2B5EF4-FFF2-40B4-BE49-F238E27FC236}">
                  <a16:creationId xmlns:a16="http://schemas.microsoft.com/office/drawing/2014/main" id="{9BD2C27A-B697-4C3B-BC55-802A8F07A8F3}"/>
                </a:ext>
              </a:extLst>
            </p:cNvPr>
            <p:cNvSpPr txBox="1"/>
            <p:nvPr/>
          </p:nvSpPr>
          <p:spPr>
            <a:xfrm>
              <a:off x="1505262" y="5074743"/>
              <a:ext cx="3489271" cy="1077218"/>
            </a:xfrm>
            <a:prstGeom prst="rect">
              <a:avLst/>
            </a:prstGeom>
            <a:noFill/>
          </p:spPr>
          <p:txBody>
            <a:bodyPr wrap="square" rtlCol="0">
              <a:spAutoFit/>
            </a:bodyPr>
            <a:lstStyle/>
            <a:p>
              <a:pPr marL="216000" indent="-216000">
                <a:buFont typeface="Arial" panose="020B0604020202020204" pitchFamily="34" charset="0"/>
                <a:buChar char="•"/>
              </a:pPr>
              <a:r>
                <a:rPr lang="en-US" sz="1600" dirty="0">
                  <a:solidFill>
                    <a:schemeClr val="tx1">
                      <a:lumMod val="75000"/>
                    </a:schemeClr>
                  </a:solidFill>
                </a:rPr>
                <a:t>Rules the computation </a:t>
              </a:r>
              <a:r>
                <a:rPr lang="en-US" sz="1600" dirty="0">
                  <a:solidFill>
                    <a:schemeClr val="tx1">
                      <a:lumMod val="75000"/>
                    </a:schemeClr>
                  </a:solidFill>
                  <a:latin typeface="Segoe UI Semibold" panose="020B0702040204020203" pitchFamily="34" charset="0"/>
                  <a:cs typeface="Segoe UI Semibold" panose="020B0702040204020203" pitchFamily="34" charset="0"/>
                </a:rPr>
                <a:t>precision</a:t>
              </a:r>
              <a:endParaRPr lang="en-US" sz="1600" b="1" dirty="0">
                <a:solidFill>
                  <a:schemeClr val="tx1">
                    <a:lumMod val="75000"/>
                  </a:schemeClr>
                </a:solidFill>
                <a:latin typeface="Segoe UI Semibold" panose="020B0702040204020203" pitchFamily="34" charset="0"/>
                <a:cs typeface="Segoe UI Semibold" panose="020B0702040204020203" pitchFamily="34" charset="0"/>
              </a:endParaRPr>
            </a:p>
            <a:p>
              <a:pPr marL="216000" indent="-216000">
                <a:buFont typeface="Arial" panose="020B0604020202020204" pitchFamily="34" charset="0"/>
                <a:buChar char="•"/>
              </a:pPr>
              <a:r>
                <a:rPr lang="en-US" sz="1600" dirty="0">
                  <a:solidFill>
                    <a:schemeClr val="tx1">
                      <a:lumMod val="75000"/>
                    </a:schemeClr>
                  </a:solidFill>
                </a:rPr>
                <a:t>To be wisely chosen depending on the prime numbers of Q</a:t>
              </a:r>
            </a:p>
            <a:p>
              <a:pPr marL="216000" indent="-216000">
                <a:buFont typeface="Arial" panose="020B0604020202020204" pitchFamily="34" charset="0"/>
                <a:buChar char="•"/>
              </a:pPr>
              <a:r>
                <a:rPr lang="en-US" sz="1600" dirty="0">
                  <a:solidFill>
                    <a:schemeClr val="tx1">
                      <a:lumMod val="75000"/>
                    </a:schemeClr>
                  </a:solidFill>
                </a:rPr>
                <a:t>Up to 60 bits in size</a:t>
              </a:r>
            </a:p>
          </p:txBody>
        </p:sp>
      </p:grpSp>
      <p:cxnSp>
        <p:nvCxnSpPr>
          <p:cNvPr id="13" name="Straight Arrow Connector 12">
            <a:extLst>
              <a:ext uri="{FF2B5EF4-FFF2-40B4-BE49-F238E27FC236}">
                <a16:creationId xmlns:a16="http://schemas.microsoft.com/office/drawing/2014/main" id="{F7ABB03F-D5EC-411C-AA52-720EC32BAD76}"/>
              </a:ext>
            </a:extLst>
          </p:cNvPr>
          <p:cNvCxnSpPr>
            <a:stCxn id="32" idx="3"/>
            <a:endCxn id="25" idx="1"/>
          </p:cNvCxnSpPr>
          <p:nvPr/>
        </p:nvCxnSpPr>
        <p:spPr>
          <a:xfrm>
            <a:off x="4057224" y="3673188"/>
            <a:ext cx="359768" cy="0"/>
          </a:xfrm>
          <a:prstGeom prst="straightConnector1">
            <a:avLst/>
          </a:prstGeom>
          <a:ln>
            <a:solidFill>
              <a:srgbClr val="00529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3B04447-BC45-459B-9E11-4911A4B1A81C}"/>
              </a:ext>
            </a:extLst>
          </p:cNvPr>
          <p:cNvCxnSpPr>
            <a:cxnSpLocks/>
            <a:endCxn id="37" idx="1"/>
          </p:cNvCxnSpPr>
          <p:nvPr/>
        </p:nvCxnSpPr>
        <p:spPr>
          <a:xfrm flipV="1">
            <a:off x="8014503" y="2414845"/>
            <a:ext cx="362131" cy="0"/>
          </a:xfrm>
          <a:prstGeom prst="straightConnector1">
            <a:avLst/>
          </a:prstGeom>
          <a:ln>
            <a:solidFill>
              <a:srgbClr val="00529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2B58BB-D9D5-4E3C-8ABB-499CEB26D9AE}"/>
              </a:ext>
            </a:extLst>
          </p:cNvPr>
          <p:cNvCxnSpPr>
            <a:cxnSpLocks/>
            <a:endCxn id="44" idx="1"/>
          </p:cNvCxnSpPr>
          <p:nvPr/>
        </p:nvCxnSpPr>
        <p:spPr>
          <a:xfrm>
            <a:off x="8014503" y="4697345"/>
            <a:ext cx="362131" cy="0"/>
          </a:xfrm>
          <a:prstGeom prst="straightConnector1">
            <a:avLst/>
          </a:prstGeom>
          <a:ln>
            <a:solidFill>
              <a:srgbClr val="00529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31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0-#ppt_w/2"/>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0-#ppt_w/2"/>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0"/>
          </p:nvPr>
        </p:nvSpPr>
        <p:spPr>
          <a:xfrm>
            <a:off x="274638" y="1212851"/>
            <a:ext cx="11887200" cy="639396"/>
          </a:xfrm>
        </p:spPr>
        <p:txBody>
          <a:bodyPr>
            <a:normAutofit/>
          </a:bodyPr>
          <a:lstStyle/>
          <a:p>
            <a:pPr lvl="0"/>
            <a:r>
              <a:rPr lang="en-US" dirty="0"/>
              <a:t>Choosing the right parameters</a:t>
            </a:r>
            <a:endParaRPr lang="fr-FR" dirty="0"/>
          </a:p>
        </p:txBody>
      </p:sp>
      <p:sp>
        <p:nvSpPr>
          <p:cNvPr id="6" name="Titre 1">
            <a:extLst>
              <a:ext uri="{FF2B5EF4-FFF2-40B4-BE49-F238E27FC236}">
                <a16:creationId xmlns:a16="http://schemas.microsoft.com/office/drawing/2014/main" id="{FA290C24-E8EE-4258-A842-AEA72126370C}"/>
              </a:ext>
            </a:extLst>
          </p:cNvPr>
          <p:cNvSpPr>
            <a:spLocks noGrp="1"/>
          </p:cNvSpPr>
          <p:nvPr>
            <p:ph type="title"/>
          </p:nvPr>
        </p:nvSpPr>
        <p:spPr>
          <a:xfrm>
            <a:off x="272274" y="144462"/>
            <a:ext cx="11889564" cy="860424"/>
          </a:xfrm>
        </p:spPr>
        <p:txBody>
          <a:bodyPr/>
          <a:lstStyle/>
          <a:p>
            <a:r>
              <a:rPr lang="en-US" dirty="0"/>
              <a:t>Homomorphic Encryption &amp; Microsoft SEAL</a:t>
            </a:r>
            <a:br>
              <a:rPr lang="en-US" dirty="0"/>
            </a:br>
            <a:r>
              <a:rPr lang="en-US" sz="2400" dirty="0">
                <a:solidFill>
                  <a:srgbClr val="0070C0"/>
                </a:solidFill>
                <a:latin typeface="Segoe UI" panose="020B0502040204020203" pitchFamily="34" charset="0"/>
                <a:cs typeface="Segoe UI" panose="020B0502040204020203" pitchFamily="34" charset="0"/>
              </a:rPr>
              <a:t>Optimizations and performance</a:t>
            </a:r>
            <a:endParaRPr lang="en-US" dirty="0"/>
          </a:p>
        </p:txBody>
      </p:sp>
      <p:pic>
        <p:nvPicPr>
          <p:cNvPr id="2" name="Picture 1">
            <a:extLst>
              <a:ext uri="{FF2B5EF4-FFF2-40B4-BE49-F238E27FC236}">
                <a16:creationId xmlns:a16="http://schemas.microsoft.com/office/drawing/2014/main" id="{8934EC9A-AF30-4092-B56E-5F160E98878C}"/>
              </a:ext>
            </a:extLst>
          </p:cNvPr>
          <p:cNvPicPr>
            <a:picLocks noChangeAspect="1"/>
          </p:cNvPicPr>
          <p:nvPr/>
        </p:nvPicPr>
        <p:blipFill rotWithShape="1">
          <a:blip r:embed="rId3"/>
          <a:srcRect t="7832"/>
          <a:stretch/>
        </p:blipFill>
        <p:spPr>
          <a:xfrm>
            <a:off x="1528634" y="2060212"/>
            <a:ext cx="9376844" cy="4618204"/>
          </a:xfrm>
          <a:prstGeom prst="rect">
            <a:avLst/>
          </a:prstGeom>
        </p:spPr>
      </p:pic>
    </p:spTree>
    <p:extLst>
      <p:ext uri="{BB962C8B-B14F-4D97-AF65-F5344CB8AC3E}">
        <p14:creationId xmlns:p14="http://schemas.microsoft.com/office/powerpoint/2010/main" val="2738929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A290C24-E8EE-4258-A842-AEA72126370C}"/>
              </a:ext>
            </a:extLst>
          </p:cNvPr>
          <p:cNvSpPr>
            <a:spLocks noGrp="1"/>
          </p:cNvSpPr>
          <p:nvPr>
            <p:ph type="title"/>
          </p:nvPr>
        </p:nvSpPr>
        <p:spPr>
          <a:xfrm>
            <a:off x="272274" y="144462"/>
            <a:ext cx="11889564" cy="860424"/>
          </a:xfrm>
        </p:spPr>
        <p:txBody>
          <a:bodyPr/>
          <a:lstStyle/>
          <a:p>
            <a:r>
              <a:rPr lang="en-US" dirty="0"/>
              <a:t>Homomorphic Encryption &amp; Microsoft SEAL</a:t>
            </a:r>
            <a:br>
              <a:rPr lang="en-US" dirty="0"/>
            </a:br>
            <a:r>
              <a:rPr lang="en-US" sz="2400" dirty="0">
                <a:solidFill>
                  <a:srgbClr val="0070C0"/>
                </a:solidFill>
                <a:latin typeface="Segoe UI" panose="020B0502040204020203" pitchFamily="34" charset="0"/>
                <a:cs typeface="Segoe UI" panose="020B0502040204020203" pitchFamily="34" charset="0"/>
              </a:rPr>
              <a:t>A basic example with CKKS</a:t>
            </a:r>
            <a:endParaRPr lang="en-US" dirty="0"/>
          </a:p>
        </p:txBody>
      </p:sp>
      <p:pic>
        <p:nvPicPr>
          <p:cNvPr id="4" name="Picture 3">
            <a:extLst>
              <a:ext uri="{FF2B5EF4-FFF2-40B4-BE49-F238E27FC236}">
                <a16:creationId xmlns:a16="http://schemas.microsoft.com/office/drawing/2014/main" id="{A4BE3B59-D3DE-4B3B-BB66-296B05C94862}"/>
              </a:ext>
            </a:extLst>
          </p:cNvPr>
          <p:cNvPicPr>
            <a:picLocks noChangeAspect="1"/>
          </p:cNvPicPr>
          <p:nvPr/>
        </p:nvPicPr>
        <p:blipFill>
          <a:blip r:embed="rId3"/>
          <a:stretch>
            <a:fillRect/>
          </a:stretch>
        </p:blipFill>
        <p:spPr>
          <a:xfrm>
            <a:off x="1429705" y="1224502"/>
            <a:ext cx="9574701" cy="5404263"/>
          </a:xfrm>
          <a:prstGeom prst="rect">
            <a:avLst/>
          </a:prstGeom>
        </p:spPr>
      </p:pic>
    </p:spTree>
    <p:extLst>
      <p:ext uri="{BB962C8B-B14F-4D97-AF65-F5344CB8AC3E}">
        <p14:creationId xmlns:p14="http://schemas.microsoft.com/office/powerpoint/2010/main" val="20263889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739F29-7A50-4F13-BD27-DE9DBA66135B}"/>
              </a:ext>
            </a:extLst>
          </p:cNvPr>
          <p:cNvSpPr>
            <a:spLocks noGrp="1"/>
          </p:cNvSpPr>
          <p:nvPr>
            <p:ph type="title"/>
          </p:nvPr>
        </p:nvSpPr>
        <p:spPr>
          <a:xfrm>
            <a:off x="274637" y="1058862"/>
            <a:ext cx="11887200" cy="849463"/>
          </a:xfrm>
        </p:spPr>
        <p:txBody>
          <a:bodyPr/>
          <a:lstStyle/>
          <a:p>
            <a:r>
              <a:rPr lang="fr-FR" spc="-102">
                <a:solidFill>
                  <a:schemeClr val="tx1"/>
                </a:solidFill>
              </a:rPr>
              <a:t>Demo</a:t>
            </a:r>
            <a:endParaRPr lang="en-US"/>
          </a:p>
        </p:txBody>
      </p:sp>
      <p:sp>
        <p:nvSpPr>
          <p:cNvPr id="10" name="Text Placeholder 3">
            <a:extLst>
              <a:ext uri="{FF2B5EF4-FFF2-40B4-BE49-F238E27FC236}">
                <a16:creationId xmlns:a16="http://schemas.microsoft.com/office/drawing/2014/main" id="{9714C492-A622-4883-88D0-A4648D27C5F8}"/>
              </a:ext>
            </a:extLst>
          </p:cNvPr>
          <p:cNvSpPr txBox="1">
            <a:spLocks/>
          </p:cNvSpPr>
          <p:nvPr/>
        </p:nvSpPr>
        <p:spPr>
          <a:xfrm>
            <a:off x="350835" y="2061125"/>
            <a:ext cx="10683500" cy="7386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rgbClr val="0078D7"/>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tx1"/>
                </a:solidFill>
                <a:latin typeface="+mn-lt"/>
              </a:rPr>
              <a:t>Linear regression with SEAL</a:t>
            </a:r>
            <a:endParaRPr lang="en-US">
              <a:solidFill>
                <a:schemeClr val="tx1"/>
              </a:solidFill>
            </a:endParaRPr>
          </a:p>
        </p:txBody>
      </p:sp>
      <p:grpSp>
        <p:nvGrpSpPr>
          <p:cNvPr id="3" name="Group 2">
            <a:extLst>
              <a:ext uri="{FF2B5EF4-FFF2-40B4-BE49-F238E27FC236}">
                <a16:creationId xmlns:a16="http://schemas.microsoft.com/office/drawing/2014/main" id="{AB5EA807-E443-4875-ABAC-9D795B2E8033}"/>
              </a:ext>
            </a:extLst>
          </p:cNvPr>
          <p:cNvGrpSpPr/>
          <p:nvPr/>
        </p:nvGrpSpPr>
        <p:grpSpPr>
          <a:xfrm>
            <a:off x="7608892" y="1405230"/>
            <a:ext cx="3222616" cy="3703096"/>
            <a:chOff x="7578734" y="1512789"/>
            <a:chExt cx="3222616" cy="3703096"/>
          </a:xfrm>
        </p:grpSpPr>
        <p:grpSp>
          <p:nvGrpSpPr>
            <p:cNvPr id="7" name="Group 6">
              <a:extLst>
                <a:ext uri="{FF2B5EF4-FFF2-40B4-BE49-F238E27FC236}">
                  <a16:creationId xmlns:a16="http://schemas.microsoft.com/office/drawing/2014/main" id="{1229E231-4686-4382-90D3-2941FDBD2BB4}"/>
                </a:ext>
              </a:extLst>
            </p:cNvPr>
            <p:cNvGrpSpPr/>
            <p:nvPr/>
          </p:nvGrpSpPr>
          <p:grpSpPr>
            <a:xfrm>
              <a:off x="7578734" y="1512789"/>
              <a:ext cx="3222616" cy="3703096"/>
              <a:chOff x="7830194" y="1899080"/>
              <a:chExt cx="2518414" cy="2893903"/>
            </a:xfrm>
          </p:grpSpPr>
          <p:sp>
            <p:nvSpPr>
              <p:cNvPr id="9" name="Oval 8">
                <a:extLst>
                  <a:ext uri="{FF2B5EF4-FFF2-40B4-BE49-F238E27FC236}">
                    <a16:creationId xmlns:a16="http://schemas.microsoft.com/office/drawing/2014/main" id="{9D79FE4E-D993-4617-8516-7F8F485FD010}"/>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11" name="Graphic 10">
                <a:extLst>
                  <a:ext uri="{FF2B5EF4-FFF2-40B4-BE49-F238E27FC236}">
                    <a16:creationId xmlns:a16="http://schemas.microsoft.com/office/drawing/2014/main" id="{A93DBE9F-3AAF-4530-8999-D3FFE2D3C4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2363" y="2386739"/>
                <a:ext cx="2294075" cy="2294075"/>
              </a:xfrm>
              <a:prstGeom prst="rect">
                <a:avLst/>
              </a:prstGeom>
            </p:spPr>
          </p:pic>
          <p:sp>
            <p:nvSpPr>
              <p:cNvPr id="12" name="TextBox 11">
                <a:extLst>
                  <a:ext uri="{FF2B5EF4-FFF2-40B4-BE49-F238E27FC236}">
                    <a16:creationId xmlns:a16="http://schemas.microsoft.com/office/drawing/2014/main" id="{7C9E4BC0-102B-4CD9-A3B4-DBF0E8DB197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8" name="key">
              <a:extLst>
                <a:ext uri="{FF2B5EF4-FFF2-40B4-BE49-F238E27FC236}">
                  <a16:creationId xmlns:a16="http://schemas.microsoft.com/office/drawing/2014/main" id="{93E48372-26A1-4300-B4A5-9784E80A7BF4}"/>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14805028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a:t>Homomorphic Encryption</a:t>
            </a:r>
            <a:br>
              <a:rPr lang="en-US"/>
            </a:br>
            <a:r>
              <a:rPr lang="en-US" sz="2400">
                <a:solidFill>
                  <a:srgbClr val="0070C0"/>
                </a:solidFill>
                <a:latin typeface="Segoe UI" panose="020B0502040204020203" pitchFamily="34" charset="0"/>
                <a:cs typeface="Segoe UI" panose="020B0502040204020203" pitchFamily="34" charset="0"/>
              </a:rPr>
              <a:t>Considerations before getting hands dirty building algorithms</a:t>
            </a:r>
            <a:endParaRPr lang="en-US"/>
          </a:p>
        </p:txBody>
      </p:sp>
      <p:sp>
        <p:nvSpPr>
          <p:cNvPr id="7" name="Rectangle 6">
            <a:extLst>
              <a:ext uri="{FF2B5EF4-FFF2-40B4-BE49-F238E27FC236}">
                <a16:creationId xmlns:a16="http://schemas.microsoft.com/office/drawing/2014/main" id="{B1D36DD7-6993-479D-BD9D-64724F1F1298}"/>
              </a:ext>
            </a:extLst>
          </p:cNvPr>
          <p:cNvSpPr/>
          <p:nvPr/>
        </p:nvSpPr>
        <p:spPr bwMode="auto">
          <a:xfrm>
            <a:off x="0" y="4132162"/>
            <a:ext cx="12436475" cy="2862363"/>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4477BA52-0972-4B79-9FAF-F78376F1DC78}"/>
              </a:ext>
            </a:extLst>
          </p:cNvPr>
          <p:cNvCxnSpPr>
            <a:cxnSpLocks/>
            <a:endCxn id="9" idx="1"/>
          </p:cNvCxnSpPr>
          <p:nvPr/>
        </p:nvCxnSpPr>
        <p:spPr>
          <a:xfrm>
            <a:off x="0" y="4136111"/>
            <a:ext cx="291294" cy="6166"/>
          </a:xfrm>
          <a:prstGeom prst="line">
            <a:avLst/>
          </a:prstGeom>
          <a:noFill/>
          <a:ln w="19050" cap="flat" cmpd="sng" algn="ctr">
            <a:solidFill>
              <a:srgbClr val="3C3C41"/>
            </a:solidFill>
            <a:prstDash val="solid"/>
            <a:headEnd type="none"/>
            <a:tailEnd type="none"/>
          </a:ln>
          <a:effectLst/>
        </p:spPr>
      </p:cxnSp>
      <p:cxnSp>
        <p:nvCxnSpPr>
          <p:cNvPr id="8" name="Straight Connector 7">
            <a:extLst>
              <a:ext uri="{FF2B5EF4-FFF2-40B4-BE49-F238E27FC236}">
                <a16:creationId xmlns:a16="http://schemas.microsoft.com/office/drawing/2014/main" id="{5E6B60B0-8F3C-4137-8708-9BE3E6CE0A2D}"/>
              </a:ext>
            </a:extLst>
          </p:cNvPr>
          <p:cNvCxnSpPr>
            <a:cxnSpLocks/>
            <a:stCxn id="9" idx="3"/>
          </p:cNvCxnSpPr>
          <p:nvPr/>
        </p:nvCxnSpPr>
        <p:spPr>
          <a:xfrm>
            <a:off x="5385732" y="4142277"/>
            <a:ext cx="7050743" cy="1"/>
          </a:xfrm>
          <a:prstGeom prst="line">
            <a:avLst/>
          </a:prstGeom>
          <a:noFill/>
          <a:ln w="19050" cap="flat" cmpd="sng" algn="ctr">
            <a:solidFill>
              <a:srgbClr val="3C3C41"/>
            </a:solidFill>
            <a:prstDash val="solid"/>
            <a:headEnd type="none"/>
            <a:tailEnd type="none"/>
          </a:ln>
          <a:effectLst/>
        </p:spPr>
      </p:cxnSp>
      <p:sp>
        <p:nvSpPr>
          <p:cNvPr id="26" name="TextBox 25">
            <a:extLst>
              <a:ext uri="{FF2B5EF4-FFF2-40B4-BE49-F238E27FC236}">
                <a16:creationId xmlns:a16="http://schemas.microsoft.com/office/drawing/2014/main" id="{A12EEE43-2748-48B4-9E75-74E7BEC67F76}"/>
              </a:ext>
            </a:extLst>
          </p:cNvPr>
          <p:cNvSpPr txBox="1"/>
          <p:nvPr/>
        </p:nvSpPr>
        <p:spPr>
          <a:xfrm>
            <a:off x="3496146" y="4397700"/>
            <a:ext cx="1512038" cy="2343600"/>
          </a:xfrm>
          <a:prstGeom prst="rect">
            <a:avLst/>
          </a:prstGeom>
          <a:solidFill>
            <a:schemeClr val="bg1"/>
          </a:solidFill>
        </p:spPr>
        <p:txBody>
          <a:bodyPr wrap="square" lIns="182880" tIns="146304" rIns="182880" bIns="146304" rtlCol="0">
            <a:spAutoFit/>
          </a:bodyPr>
          <a:lstStyle/>
          <a:p>
            <a:pPr>
              <a:lnSpc>
                <a:spcPct val="90000"/>
              </a:lnSpc>
              <a:spcAft>
                <a:spcPts val="600"/>
              </a:spcAft>
            </a:pPr>
            <a:endParaRPr lang="fr-FR" sz="2400" dirty="0" err="1">
              <a:gradFill>
                <a:gsLst>
                  <a:gs pos="2917">
                    <a:schemeClr val="tx1"/>
                  </a:gs>
                  <a:gs pos="30000">
                    <a:schemeClr val="tx1"/>
                  </a:gs>
                </a:gsLst>
                <a:lin ang="5400000" scaled="0"/>
              </a:gradFill>
            </a:endParaRPr>
          </a:p>
        </p:txBody>
      </p:sp>
      <p:sp>
        <p:nvSpPr>
          <p:cNvPr id="9" name="TextBox 8">
            <a:extLst>
              <a:ext uri="{FF2B5EF4-FFF2-40B4-BE49-F238E27FC236}">
                <a16:creationId xmlns:a16="http://schemas.microsoft.com/office/drawing/2014/main" id="{2776E1DD-7805-404C-A017-D7F79A5CE4F9}"/>
              </a:ext>
            </a:extLst>
          </p:cNvPr>
          <p:cNvSpPr txBox="1"/>
          <p:nvPr/>
        </p:nvSpPr>
        <p:spPr>
          <a:xfrm>
            <a:off x="291294" y="3869894"/>
            <a:ext cx="5094438"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Approximation for non-polynomial functions</a:t>
            </a:r>
          </a:p>
        </p:txBody>
      </p:sp>
      <p:pic>
        <p:nvPicPr>
          <p:cNvPr id="10" name="Picture 9">
            <a:extLst>
              <a:ext uri="{FF2B5EF4-FFF2-40B4-BE49-F238E27FC236}">
                <a16:creationId xmlns:a16="http://schemas.microsoft.com/office/drawing/2014/main" id="{D0A65A5F-B4D9-493C-840B-F24F89383F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65" r="-358"/>
          <a:stretch/>
        </p:blipFill>
        <p:spPr bwMode="auto">
          <a:xfrm>
            <a:off x="474638" y="4393716"/>
            <a:ext cx="4055418" cy="23426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23C65F41-AE76-4A12-BEB2-CC7E93A86D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480" y="4278213"/>
            <a:ext cx="3448233" cy="25861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BEB8EDF-EC7F-4F69-AE7C-7CAB6936F48B}"/>
              </a:ext>
            </a:extLst>
          </p:cNvPr>
          <p:cNvSpPr txBox="1"/>
          <p:nvPr/>
        </p:nvSpPr>
        <p:spPr>
          <a:xfrm>
            <a:off x="2504958" y="4750835"/>
            <a:ext cx="2421523" cy="1037207"/>
          </a:xfrm>
          <a:prstGeom prst="rect">
            <a:avLst/>
          </a:prstGeom>
          <a:noFill/>
        </p:spPr>
        <p:txBody>
          <a:bodyPr wrap="square" lIns="182880" tIns="146304" rIns="182880" bIns="146304" rtlCol="0">
            <a:spAutoFit/>
          </a:bodyPr>
          <a:lstStyle/>
          <a:p>
            <a:pPr>
              <a:lnSpc>
                <a:spcPct val="90000"/>
              </a:lnSpc>
              <a:spcAft>
                <a:spcPts val="600"/>
              </a:spcAft>
            </a:pPr>
            <a:r>
              <a:rPr lang="en-US" sz="1600"/>
              <a:t>Using </a:t>
            </a:r>
            <a:r>
              <a:rPr lang="en-US" sz="1600" b="1"/>
              <a:t>linear functions </a:t>
            </a:r>
            <a:r>
              <a:rPr lang="en-US" sz="1600"/>
              <a:t>on specific intervals</a:t>
            </a:r>
          </a:p>
          <a:p>
            <a:pPr>
              <a:lnSpc>
                <a:spcPct val="90000"/>
              </a:lnSpc>
              <a:spcAft>
                <a:spcPts val="600"/>
              </a:spcAft>
            </a:pPr>
            <a:endParaRPr lang="fr-FR" sz="1600" dirty="0">
              <a:gradFill>
                <a:gsLst>
                  <a:gs pos="2917">
                    <a:schemeClr val="tx1"/>
                  </a:gs>
                  <a:gs pos="30000">
                    <a:schemeClr val="tx1"/>
                  </a:gs>
                </a:gsLst>
                <a:lin ang="5400000" scaled="0"/>
              </a:gradFill>
            </a:endParaRPr>
          </a:p>
        </p:txBody>
      </p:sp>
      <p:sp>
        <p:nvSpPr>
          <p:cNvPr id="13" name="TextBox 12">
            <a:extLst>
              <a:ext uri="{FF2B5EF4-FFF2-40B4-BE49-F238E27FC236}">
                <a16:creationId xmlns:a16="http://schemas.microsoft.com/office/drawing/2014/main" id="{DFC1EDE1-6F52-4797-805C-9181FF354B70}"/>
              </a:ext>
            </a:extLst>
          </p:cNvPr>
          <p:cNvSpPr txBox="1"/>
          <p:nvPr/>
        </p:nvSpPr>
        <p:spPr>
          <a:xfrm>
            <a:off x="9610729" y="4263994"/>
            <a:ext cx="2718724" cy="1557349"/>
          </a:xfrm>
          <a:prstGeom prst="rect">
            <a:avLst/>
          </a:prstGeom>
          <a:noFill/>
        </p:spPr>
        <p:txBody>
          <a:bodyPr wrap="square" lIns="182880" tIns="146304" rIns="182880" bIns="146304" rtlCol="0">
            <a:spAutoFit/>
          </a:bodyPr>
          <a:lstStyle/>
          <a:p>
            <a:pPr>
              <a:lnSpc>
                <a:spcPct val="90000"/>
              </a:lnSpc>
              <a:spcAft>
                <a:spcPts val="600"/>
              </a:spcAft>
            </a:pPr>
            <a:r>
              <a:rPr lang="en-US" sz="1600"/>
              <a:t>Using </a:t>
            </a:r>
            <a:r>
              <a:rPr lang="en-US" sz="1600" b="1"/>
              <a:t>polynomial approximation</a:t>
            </a:r>
          </a:p>
          <a:p>
            <a:pPr>
              <a:lnSpc>
                <a:spcPct val="90000"/>
              </a:lnSpc>
              <a:spcAft>
                <a:spcPts val="600"/>
              </a:spcAft>
            </a:pPr>
            <a:r>
              <a:rPr lang="en-US" sz="1600"/>
              <a:t>Here, we used the </a:t>
            </a:r>
            <a:r>
              <a:rPr lang="en-US" sz="1600" err="1"/>
              <a:t>Tchebytchev</a:t>
            </a:r>
            <a:r>
              <a:rPr lang="en-US" sz="1600"/>
              <a:t> interpolation</a:t>
            </a:r>
          </a:p>
          <a:p>
            <a:pPr>
              <a:lnSpc>
                <a:spcPct val="90000"/>
              </a:lnSpc>
              <a:spcAft>
                <a:spcPts val="600"/>
              </a:spcAft>
            </a:pPr>
            <a:endParaRPr lang="fr-FR" sz="1600" err="1">
              <a:gradFill>
                <a:gsLst>
                  <a:gs pos="2917">
                    <a:schemeClr val="tx1"/>
                  </a:gs>
                  <a:gs pos="30000">
                    <a:schemeClr val="tx1"/>
                  </a:gs>
                </a:gsLst>
                <a:lin ang="5400000" scaled="0"/>
              </a:gradFill>
            </a:endParaRPr>
          </a:p>
        </p:txBody>
      </p:sp>
      <p:sp>
        <p:nvSpPr>
          <p:cNvPr id="14" name="Rectangle 13">
            <a:extLst>
              <a:ext uri="{FF2B5EF4-FFF2-40B4-BE49-F238E27FC236}">
                <a16:creationId xmlns:a16="http://schemas.microsoft.com/office/drawing/2014/main" id="{14D097BB-844C-4D05-A68E-76CA0BAD5AD7}"/>
              </a:ext>
            </a:extLst>
          </p:cNvPr>
          <p:cNvSpPr/>
          <p:nvPr/>
        </p:nvSpPr>
        <p:spPr bwMode="auto">
          <a:xfrm>
            <a:off x="1174878" y="2012119"/>
            <a:ext cx="3780424" cy="1822351"/>
          </a:xfrm>
          <a:prstGeom prst="rect">
            <a:avLst/>
          </a:prstGeom>
          <a:solidFill>
            <a:schemeClr val="bg1"/>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grpSp>
        <p:nvGrpSpPr>
          <p:cNvPr id="15" name="Group 14">
            <a:extLst>
              <a:ext uri="{FF2B5EF4-FFF2-40B4-BE49-F238E27FC236}">
                <a16:creationId xmlns:a16="http://schemas.microsoft.com/office/drawing/2014/main" id="{2FC35842-42C2-41DB-90E7-F7D9263A5552}"/>
              </a:ext>
            </a:extLst>
          </p:cNvPr>
          <p:cNvGrpSpPr/>
          <p:nvPr/>
        </p:nvGrpSpPr>
        <p:grpSpPr>
          <a:xfrm>
            <a:off x="1153499" y="1967001"/>
            <a:ext cx="3746284" cy="1963992"/>
            <a:chOff x="7520304" y="327540"/>
            <a:chExt cx="3746284" cy="1963992"/>
          </a:xfrm>
        </p:grpSpPr>
        <p:cxnSp>
          <p:nvCxnSpPr>
            <p:cNvPr id="80" name="Straight Arrow Connector 79">
              <a:extLst>
                <a:ext uri="{FF2B5EF4-FFF2-40B4-BE49-F238E27FC236}">
                  <a16:creationId xmlns:a16="http://schemas.microsoft.com/office/drawing/2014/main" id="{387A5A8B-31A8-45CC-88FD-CE3E8E60D57F}"/>
                </a:ext>
              </a:extLst>
            </p:cNvPr>
            <p:cNvCxnSpPr>
              <a:cxnSpLocks/>
            </p:cNvCxnSpPr>
            <p:nvPr/>
          </p:nvCxnSpPr>
          <p:spPr>
            <a:xfrm>
              <a:off x="9113406" y="19708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D733A32-1364-4583-9E5F-A5DEEE559D95}"/>
                </a:ext>
              </a:extLst>
            </p:cNvPr>
            <p:cNvCxnSpPr>
              <a:cxnSpLocks/>
            </p:cNvCxnSpPr>
            <p:nvPr/>
          </p:nvCxnSpPr>
          <p:spPr>
            <a:xfrm>
              <a:off x="9113837" y="15160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E77B53E5-A9CA-40A7-B180-6D11C824E60A}"/>
                    </a:ext>
                  </a:extLst>
                </p:cNvPr>
                <p:cNvSpPr txBox="1"/>
                <p:nvPr/>
              </p:nvSpPr>
              <p:spPr>
                <a:xfrm>
                  <a:off x="7995855" y="327540"/>
                  <a:ext cx="2876542"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p>
                          <m:sSupPr>
                            <m:ctrlPr>
                              <a:rPr lang="fr-FR"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4</m:t>
                            </m:r>
                          </m:sup>
                        </m:sSup>
                        <m:r>
                          <a:rPr lang="fr-FR" b="0" i="1" smtClean="0">
                            <a:gradFill>
                              <a:gsLst>
                                <a:gs pos="2917">
                                  <a:schemeClr val="tx1"/>
                                </a:gs>
                                <a:gs pos="30000">
                                  <a:schemeClr val="tx1"/>
                                </a:gs>
                              </a:gsLst>
                              <a:lin ang="5400000" scaled="0"/>
                            </a:gradFill>
                            <a:latin typeface="Cambria Math" panose="02040503050406030204" pitchFamily="18" charset="0"/>
                          </a:rPr>
                          <m:t>−2</m:t>
                        </m:r>
                        <m:sSup>
                          <m:sSupPr>
                            <m:ctrlPr>
                              <a:rPr lang="fr-FR" b="0"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2</m:t>
                            </m:r>
                          </m:sup>
                        </m:sSup>
                        <m:r>
                          <a:rPr lang="fr-FR" b="0" i="0" smtClean="0">
                            <a:gradFill>
                              <a:gsLst>
                                <a:gs pos="2917">
                                  <a:schemeClr val="tx1"/>
                                </a:gs>
                                <a:gs pos="30000">
                                  <a:schemeClr val="tx1"/>
                                </a:gs>
                              </a:gsLst>
                              <a:lin ang="5400000" scaled="0"/>
                            </a:gradFill>
                            <a:latin typeface="Cambria Math" panose="02040503050406030204" pitchFamily="18" charset="0"/>
                          </a:rPr>
                          <m:t>+1</m:t>
                        </m:r>
                      </m:oMath>
                    </m:oMathPara>
                  </a14:m>
                  <a:endParaRPr lang="fr-FR" err="1">
                    <a:gradFill>
                      <a:gsLst>
                        <a:gs pos="2917">
                          <a:schemeClr val="tx1"/>
                        </a:gs>
                        <a:gs pos="30000">
                          <a:schemeClr val="tx1"/>
                        </a:gs>
                      </a:gsLst>
                      <a:lin ang="5400000" scaled="0"/>
                    </a:gradFill>
                  </a:endParaRPr>
                </a:p>
              </p:txBody>
            </p:sp>
          </mc:Choice>
          <mc:Fallback xmlns="">
            <p:sp>
              <p:nvSpPr>
                <p:cNvPr id="84" name="TextBox 83">
                  <a:extLst>
                    <a:ext uri="{FF2B5EF4-FFF2-40B4-BE49-F238E27FC236}">
                      <a16:creationId xmlns:a16="http://schemas.microsoft.com/office/drawing/2014/main" id="{E77B53E5-A9CA-40A7-B180-6D11C824E60A}"/>
                    </a:ext>
                  </a:extLst>
                </p:cNvPr>
                <p:cNvSpPr txBox="1">
                  <a:spLocks noRot="1" noChangeAspect="1" noMove="1" noResize="1" noEditPoints="1" noAdjustHandles="1" noChangeArrowheads="1" noChangeShapeType="1" noTextEdit="1"/>
                </p:cNvSpPr>
                <p:nvPr/>
              </p:nvSpPr>
              <p:spPr>
                <a:xfrm>
                  <a:off x="7995855" y="327540"/>
                  <a:ext cx="2876542" cy="627784"/>
                </a:xfrm>
                <a:prstGeom prst="rect">
                  <a:avLst/>
                </a:prstGeom>
                <a:blipFill>
                  <a:blip r:embed="rId5"/>
                  <a:stretch>
                    <a:fillRect/>
                  </a:stretch>
                </a:blipFill>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CEBF4FA5-69B3-4877-A6CD-5D79A453D0EA}"/>
                </a:ext>
              </a:extLst>
            </p:cNvPr>
            <p:cNvCxnSpPr/>
            <p:nvPr/>
          </p:nvCxnSpPr>
          <p:spPr>
            <a:xfrm>
              <a:off x="7964521" y="1058862"/>
              <a:ext cx="1800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9D7B5D8-D827-4E0C-8928-F0476125C5A7}"/>
                </a:ext>
              </a:extLst>
            </p:cNvPr>
            <p:cNvCxnSpPr>
              <a:cxnSpLocks/>
            </p:cNvCxnSpPr>
            <p:nvPr/>
          </p:nvCxnSpPr>
          <p:spPr>
            <a:xfrm>
              <a:off x="7964521" y="15160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3BE2A5D-6B45-44FA-AA80-2A5AC46E72EB}"/>
                </a:ext>
              </a:extLst>
            </p:cNvPr>
            <p:cNvCxnSpPr>
              <a:cxnSpLocks/>
            </p:cNvCxnSpPr>
            <p:nvPr/>
          </p:nvCxnSpPr>
          <p:spPr>
            <a:xfrm>
              <a:off x="7964521" y="19732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72776F5-1569-4D1A-84A8-519BD9388AFD}"/>
                </a:ext>
              </a:extLst>
            </p:cNvPr>
            <p:cNvCxnSpPr>
              <a:cxnSpLocks/>
            </p:cNvCxnSpPr>
            <p:nvPr/>
          </p:nvCxnSpPr>
          <p:spPr>
            <a:xfrm>
              <a:off x="10272051" y="10588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001C7AF-FA11-4C86-AA31-EA4D91B23D70}"/>
                </a:ext>
              </a:extLst>
            </p:cNvPr>
            <p:cNvCxnSpPr>
              <a:cxnSpLocks/>
            </p:cNvCxnSpPr>
            <p:nvPr/>
          </p:nvCxnSpPr>
          <p:spPr>
            <a:xfrm flipV="1">
              <a:off x="10028237" y="1636471"/>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C441BF7-2354-43A1-8AE3-4F6D9C316C56}"/>
                </a:ext>
              </a:extLst>
            </p:cNvPr>
            <p:cNvCxnSpPr>
              <a:cxnSpLocks/>
            </p:cNvCxnSpPr>
            <p:nvPr/>
          </p:nvCxnSpPr>
          <p:spPr>
            <a:xfrm flipV="1">
              <a:off x="10028237" y="1178059"/>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5ACA2CA-1A02-43F5-94F7-3017799CADFF}"/>
                </a:ext>
              </a:extLst>
            </p:cNvPr>
            <p:cNvCxnSpPr>
              <a:cxnSpLocks/>
            </p:cNvCxnSpPr>
            <p:nvPr/>
          </p:nvCxnSpPr>
          <p:spPr>
            <a:xfrm flipV="1">
              <a:off x="8885237" y="1634518"/>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DEAB24DD-C4C5-4217-861F-A475D12772D0}"/>
                </a:ext>
              </a:extLst>
            </p:cNvPr>
            <p:cNvSpPr txBox="1"/>
            <p:nvPr/>
          </p:nvSpPr>
          <p:spPr>
            <a:xfrm>
              <a:off x="8552027" y="129302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MUL</a:t>
              </a:r>
            </a:p>
          </p:txBody>
        </p:sp>
        <p:sp>
          <p:nvSpPr>
            <p:cNvPr id="93" name="TextBox 92">
              <a:extLst>
                <a:ext uri="{FF2B5EF4-FFF2-40B4-BE49-F238E27FC236}">
                  <a16:creationId xmlns:a16="http://schemas.microsoft.com/office/drawing/2014/main" id="{40E8E04A-31B9-4912-8AAE-FB9C06B39226}"/>
                </a:ext>
              </a:extLst>
            </p:cNvPr>
            <p:cNvSpPr txBox="1"/>
            <p:nvPr/>
          </p:nvSpPr>
          <p:spPr>
            <a:xfrm>
              <a:off x="9683581" y="825798"/>
              <a:ext cx="684000" cy="461664"/>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ADD</a:t>
              </a: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ABDABEA4-8FAD-468B-B961-5696E1E156AE}"/>
                    </a:ext>
                  </a:extLst>
                </p:cNvPr>
                <p:cNvSpPr txBox="1"/>
                <p:nvPr/>
              </p:nvSpPr>
              <p:spPr>
                <a:xfrm>
                  <a:off x="7520304" y="166374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𝑦</m:t>
                        </m:r>
                      </m:oMath>
                    </m:oMathPara>
                  </a14:m>
                  <a:endParaRPr lang="fr-FR" err="1">
                    <a:gradFill>
                      <a:gsLst>
                        <a:gs pos="2917">
                          <a:schemeClr val="tx1"/>
                        </a:gs>
                        <a:gs pos="30000">
                          <a:schemeClr val="tx1"/>
                        </a:gs>
                      </a:gsLst>
                      <a:lin ang="5400000" scaled="0"/>
                    </a:gradFill>
                  </a:endParaRPr>
                </a:p>
              </p:txBody>
            </p:sp>
          </mc:Choice>
          <mc:Fallback xmlns="">
            <p:sp>
              <p:nvSpPr>
                <p:cNvPr id="94" name="TextBox 93">
                  <a:extLst>
                    <a:ext uri="{FF2B5EF4-FFF2-40B4-BE49-F238E27FC236}">
                      <a16:creationId xmlns:a16="http://schemas.microsoft.com/office/drawing/2014/main" id="{ABDABEA4-8FAD-468B-B961-5696E1E156AE}"/>
                    </a:ext>
                  </a:extLst>
                </p:cNvPr>
                <p:cNvSpPr txBox="1">
                  <a:spLocks noRot="1" noChangeAspect="1" noMove="1" noResize="1" noEditPoints="1" noAdjustHandles="1" noChangeArrowheads="1" noChangeShapeType="1" noTextEdit="1"/>
                </p:cNvSpPr>
                <p:nvPr/>
              </p:nvSpPr>
              <p:spPr>
                <a:xfrm>
                  <a:off x="7520304" y="1663748"/>
                  <a:ext cx="394191" cy="62778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9D9D7188-8348-44E7-B0ED-3F14AE2273E3}"/>
                    </a:ext>
                  </a:extLst>
                </p:cNvPr>
                <p:cNvSpPr txBox="1"/>
                <p:nvPr/>
              </p:nvSpPr>
              <p:spPr>
                <a:xfrm>
                  <a:off x="7527663" y="124283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2</m:t>
                        </m:r>
                      </m:oMath>
                    </m:oMathPara>
                  </a14:m>
                  <a:endParaRPr lang="fr-FR" err="1">
                    <a:gradFill>
                      <a:gsLst>
                        <a:gs pos="2917">
                          <a:schemeClr val="tx1"/>
                        </a:gs>
                        <a:gs pos="30000">
                          <a:schemeClr val="tx1"/>
                        </a:gs>
                      </a:gsLst>
                      <a:lin ang="5400000" scaled="0"/>
                    </a:gradFill>
                  </a:endParaRPr>
                </a:p>
              </p:txBody>
            </p:sp>
          </mc:Choice>
          <mc:Fallback xmlns="">
            <p:sp>
              <p:nvSpPr>
                <p:cNvPr id="95" name="TextBox 94">
                  <a:extLst>
                    <a:ext uri="{FF2B5EF4-FFF2-40B4-BE49-F238E27FC236}">
                      <a16:creationId xmlns:a16="http://schemas.microsoft.com/office/drawing/2014/main" id="{9D9D7188-8348-44E7-B0ED-3F14AE2273E3}"/>
                    </a:ext>
                  </a:extLst>
                </p:cNvPr>
                <p:cNvSpPr txBox="1">
                  <a:spLocks noRot="1" noChangeAspect="1" noMove="1" noResize="1" noEditPoints="1" noAdjustHandles="1" noChangeArrowheads="1" noChangeShapeType="1" noTextEdit="1"/>
                </p:cNvSpPr>
                <p:nvPr/>
              </p:nvSpPr>
              <p:spPr>
                <a:xfrm>
                  <a:off x="7527663" y="1242838"/>
                  <a:ext cx="394191" cy="62778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78993AD9-9DB7-4AE6-8F43-BDB4CD97EB81}"/>
                    </a:ext>
                  </a:extLst>
                </p:cNvPr>
                <p:cNvSpPr txBox="1"/>
                <p:nvPr/>
              </p:nvSpPr>
              <p:spPr>
                <a:xfrm>
                  <a:off x="7546177" y="81207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1</m:t>
                        </m:r>
                      </m:oMath>
                    </m:oMathPara>
                  </a14:m>
                  <a:endParaRPr lang="fr-FR" err="1">
                    <a:gradFill>
                      <a:gsLst>
                        <a:gs pos="2917">
                          <a:schemeClr val="tx1"/>
                        </a:gs>
                        <a:gs pos="30000">
                          <a:schemeClr val="tx1"/>
                        </a:gs>
                      </a:gsLst>
                      <a:lin ang="5400000" scaled="0"/>
                    </a:gradFill>
                  </a:endParaRPr>
                </a:p>
              </p:txBody>
            </p:sp>
          </mc:Choice>
          <mc:Fallback xmlns="">
            <p:sp>
              <p:nvSpPr>
                <p:cNvPr id="96" name="TextBox 95">
                  <a:extLst>
                    <a:ext uri="{FF2B5EF4-FFF2-40B4-BE49-F238E27FC236}">
                      <a16:creationId xmlns:a16="http://schemas.microsoft.com/office/drawing/2014/main" id="{78993AD9-9DB7-4AE6-8F43-BDB4CD97EB81}"/>
                    </a:ext>
                  </a:extLst>
                </p:cNvPr>
                <p:cNvSpPr txBox="1">
                  <a:spLocks noRot="1" noChangeAspect="1" noMove="1" noResize="1" noEditPoints="1" noAdjustHandles="1" noChangeArrowheads="1" noChangeShapeType="1" noTextEdit="1"/>
                </p:cNvSpPr>
                <p:nvPr/>
              </p:nvSpPr>
              <p:spPr>
                <a:xfrm>
                  <a:off x="7546177" y="812078"/>
                  <a:ext cx="394191" cy="62778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13469D8-B1F8-4B1D-82DC-FA7BAE05E0C1}"/>
                    </a:ext>
                  </a:extLst>
                </p:cNvPr>
                <p:cNvSpPr txBox="1"/>
                <p:nvPr/>
              </p:nvSpPr>
              <p:spPr>
                <a:xfrm>
                  <a:off x="10872397" y="766275"/>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𝑧</m:t>
                        </m:r>
                      </m:oMath>
                    </m:oMathPara>
                  </a14:m>
                  <a:endParaRPr lang="fr-FR" b="0">
                    <a:gradFill>
                      <a:gsLst>
                        <a:gs pos="2917">
                          <a:schemeClr val="tx1"/>
                        </a:gs>
                        <a:gs pos="30000">
                          <a:schemeClr val="tx1"/>
                        </a:gs>
                      </a:gsLst>
                      <a:lin ang="5400000" scaled="0"/>
                    </a:gradFill>
                  </a:endParaRPr>
                </a:p>
              </p:txBody>
            </p:sp>
          </mc:Choice>
          <mc:Fallback xmlns="">
            <p:sp>
              <p:nvSpPr>
                <p:cNvPr id="97" name="TextBox 96">
                  <a:extLst>
                    <a:ext uri="{FF2B5EF4-FFF2-40B4-BE49-F238E27FC236}">
                      <a16:creationId xmlns:a16="http://schemas.microsoft.com/office/drawing/2014/main" id="{A13469D8-B1F8-4B1D-82DC-FA7BAE05E0C1}"/>
                    </a:ext>
                  </a:extLst>
                </p:cNvPr>
                <p:cNvSpPr txBox="1">
                  <a:spLocks noRot="1" noChangeAspect="1" noMove="1" noResize="1" noEditPoints="1" noAdjustHandles="1" noChangeArrowheads="1" noChangeShapeType="1" noTextEdit="1"/>
                </p:cNvSpPr>
                <p:nvPr/>
              </p:nvSpPr>
              <p:spPr>
                <a:xfrm>
                  <a:off x="10872397" y="766275"/>
                  <a:ext cx="394191" cy="627784"/>
                </a:xfrm>
                <a:prstGeom prst="rect">
                  <a:avLst/>
                </a:prstGeom>
                <a:blipFill>
                  <a:blip r:embed="rId9"/>
                  <a:stretch>
                    <a:fillRect/>
                  </a:stretch>
                </a:blipFill>
              </p:spPr>
              <p:txBody>
                <a:bodyPr/>
                <a:lstStyle/>
                <a:p>
                  <a:r>
                    <a:rPr lang="en-US">
                      <a:noFill/>
                    </a:rPr>
                    <a:t> </a:t>
                  </a:r>
                </a:p>
              </p:txBody>
            </p:sp>
          </mc:Fallback>
        </mc:AlternateContent>
        <p:sp>
          <p:nvSpPr>
            <p:cNvPr id="98" name="TextBox 97">
              <a:extLst>
                <a:ext uri="{FF2B5EF4-FFF2-40B4-BE49-F238E27FC236}">
                  <a16:creationId xmlns:a16="http://schemas.microsoft.com/office/drawing/2014/main" id="{E70D818C-F1A7-461B-A1C0-A9BEB9903F94}"/>
                </a:ext>
              </a:extLst>
            </p:cNvPr>
            <p:cNvSpPr txBox="1"/>
            <p:nvPr/>
          </p:nvSpPr>
          <p:spPr>
            <a:xfrm>
              <a:off x="9665067" y="1287462"/>
              <a:ext cx="684000" cy="480089"/>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SUB</a:t>
              </a:r>
            </a:p>
          </p:txBody>
        </p:sp>
        <p:sp>
          <p:nvSpPr>
            <p:cNvPr id="99" name="TextBox 98">
              <a:extLst>
                <a:ext uri="{FF2B5EF4-FFF2-40B4-BE49-F238E27FC236}">
                  <a16:creationId xmlns:a16="http://schemas.microsoft.com/office/drawing/2014/main" id="{DB011CCA-3631-40AD-B176-A25A7614B160}"/>
                </a:ext>
              </a:extLst>
            </p:cNvPr>
            <p:cNvSpPr txBox="1"/>
            <p:nvPr/>
          </p:nvSpPr>
          <p:spPr>
            <a:xfrm>
              <a:off x="9683581" y="1743836"/>
              <a:ext cx="684000" cy="480089"/>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MUL</a:t>
              </a:r>
            </a:p>
          </p:txBody>
        </p:sp>
        <p:sp>
          <p:nvSpPr>
            <p:cNvPr id="100" name="TextBox 99">
              <a:extLst>
                <a:ext uri="{FF2B5EF4-FFF2-40B4-BE49-F238E27FC236}">
                  <a16:creationId xmlns:a16="http://schemas.microsoft.com/office/drawing/2014/main" id="{66F0198A-2212-4AC3-93E8-4D1BAC04F88D}"/>
                </a:ext>
              </a:extLst>
            </p:cNvPr>
            <p:cNvSpPr txBox="1"/>
            <p:nvPr/>
          </p:nvSpPr>
          <p:spPr>
            <a:xfrm>
              <a:off x="8529763" y="175022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MUL</a:t>
              </a:r>
            </a:p>
          </p:txBody>
        </p:sp>
      </p:grpSp>
      <p:sp>
        <p:nvSpPr>
          <p:cNvPr id="16" name="Rectangle 15">
            <a:extLst>
              <a:ext uri="{FF2B5EF4-FFF2-40B4-BE49-F238E27FC236}">
                <a16:creationId xmlns:a16="http://schemas.microsoft.com/office/drawing/2014/main" id="{70FB6392-5F2C-4B7D-B893-F60C101AA571}"/>
              </a:ext>
            </a:extLst>
          </p:cNvPr>
          <p:cNvSpPr/>
          <p:nvPr/>
        </p:nvSpPr>
        <p:spPr bwMode="auto">
          <a:xfrm>
            <a:off x="7390810" y="2021311"/>
            <a:ext cx="3780424" cy="1822351"/>
          </a:xfrm>
          <a:prstGeom prst="rect">
            <a:avLst/>
          </a:prstGeom>
          <a:solidFill>
            <a:schemeClr val="bg1"/>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grpSp>
        <p:nvGrpSpPr>
          <p:cNvPr id="17" name="Group 16">
            <a:extLst>
              <a:ext uri="{FF2B5EF4-FFF2-40B4-BE49-F238E27FC236}">
                <a16:creationId xmlns:a16="http://schemas.microsoft.com/office/drawing/2014/main" id="{BD60FFEE-24A6-4DE8-842A-1B9F652B0C7D}"/>
              </a:ext>
            </a:extLst>
          </p:cNvPr>
          <p:cNvGrpSpPr/>
          <p:nvPr/>
        </p:nvGrpSpPr>
        <p:grpSpPr>
          <a:xfrm>
            <a:off x="7328317" y="2055394"/>
            <a:ext cx="3842917" cy="1524000"/>
            <a:chOff x="7056437" y="2430462"/>
            <a:chExt cx="3731894" cy="1524000"/>
          </a:xfrm>
        </p:grpSpPr>
        <p:cxnSp>
          <p:nvCxnSpPr>
            <p:cNvPr id="103" name="Straight Arrow Connector 102">
              <a:extLst>
                <a:ext uri="{FF2B5EF4-FFF2-40B4-BE49-F238E27FC236}">
                  <a16:creationId xmlns:a16="http://schemas.microsoft.com/office/drawing/2014/main" id="{816DB4DB-A81F-4E04-8DB2-676F9ABE8187}"/>
                </a:ext>
              </a:extLst>
            </p:cNvPr>
            <p:cNvCxnSpPr>
              <a:cxnSpLocks/>
            </p:cNvCxnSpPr>
            <p:nvPr/>
          </p:nvCxnSpPr>
          <p:spPr>
            <a:xfrm>
              <a:off x="8649970" y="31789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0EF7AB54-B70C-4677-B8D2-31747FE490CF}"/>
                </a:ext>
              </a:extLst>
            </p:cNvPr>
            <p:cNvCxnSpPr>
              <a:cxnSpLocks/>
            </p:cNvCxnSpPr>
            <p:nvPr/>
          </p:nvCxnSpPr>
          <p:spPr>
            <a:xfrm>
              <a:off x="7500654" y="31789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EF5A34E0-46DE-47F9-BFC1-7480C14916E4}"/>
                </a:ext>
              </a:extLst>
            </p:cNvPr>
            <p:cNvCxnSpPr>
              <a:cxnSpLocks/>
            </p:cNvCxnSpPr>
            <p:nvPr/>
          </p:nvCxnSpPr>
          <p:spPr>
            <a:xfrm>
              <a:off x="7500654" y="36361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495F8B2-BE8D-436C-B648-FCE4CC40E0CF}"/>
                </a:ext>
              </a:extLst>
            </p:cNvPr>
            <p:cNvCxnSpPr>
              <a:cxnSpLocks/>
            </p:cNvCxnSpPr>
            <p:nvPr/>
          </p:nvCxnSpPr>
          <p:spPr>
            <a:xfrm>
              <a:off x="9808184" y="3176203"/>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3ECC117-428F-481C-9B15-31AC463D879F}"/>
                </a:ext>
              </a:extLst>
            </p:cNvPr>
            <p:cNvCxnSpPr>
              <a:cxnSpLocks/>
            </p:cNvCxnSpPr>
            <p:nvPr/>
          </p:nvCxnSpPr>
          <p:spPr>
            <a:xfrm flipV="1">
              <a:off x="8421370" y="3297448"/>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5B6333E-E9A7-485C-B5BA-9DBCB0E34F21}"/>
                </a:ext>
              </a:extLst>
            </p:cNvPr>
            <p:cNvSpPr txBox="1"/>
            <p:nvPr/>
          </p:nvSpPr>
          <p:spPr>
            <a:xfrm>
              <a:off x="8088160" y="2955956"/>
              <a:ext cx="684000" cy="461665"/>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SUB</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70A0EA40-164D-4ABF-B4AF-E2DF4730B41F}"/>
                    </a:ext>
                  </a:extLst>
                </p:cNvPr>
                <p:cNvSpPr txBox="1"/>
                <p:nvPr/>
              </p:nvSpPr>
              <p:spPr>
                <a:xfrm>
                  <a:off x="7056437" y="332667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𝑦</m:t>
                        </m:r>
                      </m:oMath>
                    </m:oMathPara>
                  </a14:m>
                  <a:endParaRPr lang="fr-FR" err="1">
                    <a:gradFill>
                      <a:gsLst>
                        <a:gs pos="2917">
                          <a:schemeClr val="tx1"/>
                        </a:gs>
                        <a:gs pos="30000">
                          <a:schemeClr val="tx1"/>
                        </a:gs>
                      </a:gsLst>
                      <a:lin ang="5400000" scaled="0"/>
                    </a:gradFill>
                  </a:endParaRPr>
                </a:p>
              </p:txBody>
            </p:sp>
          </mc:Choice>
          <mc:Fallback xmlns="">
            <p:sp>
              <p:nvSpPr>
                <p:cNvPr id="109" name="TextBox 108">
                  <a:extLst>
                    <a:ext uri="{FF2B5EF4-FFF2-40B4-BE49-F238E27FC236}">
                      <a16:creationId xmlns:a16="http://schemas.microsoft.com/office/drawing/2014/main" id="{70A0EA40-164D-4ABF-B4AF-E2DF4730B41F}"/>
                    </a:ext>
                  </a:extLst>
                </p:cNvPr>
                <p:cNvSpPr txBox="1">
                  <a:spLocks noRot="1" noChangeAspect="1" noMove="1" noResize="1" noEditPoints="1" noAdjustHandles="1" noChangeArrowheads="1" noChangeShapeType="1" noTextEdit="1"/>
                </p:cNvSpPr>
                <p:nvPr/>
              </p:nvSpPr>
              <p:spPr>
                <a:xfrm>
                  <a:off x="7056437" y="3326678"/>
                  <a:ext cx="394191" cy="62778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04CD67E7-A6A6-4C19-B90A-1801214955B8}"/>
                    </a:ext>
                  </a:extLst>
                </p:cNvPr>
                <p:cNvSpPr txBox="1"/>
                <p:nvPr/>
              </p:nvSpPr>
              <p:spPr>
                <a:xfrm>
                  <a:off x="7063796" y="290576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1</m:t>
                        </m:r>
                      </m:oMath>
                    </m:oMathPara>
                  </a14:m>
                  <a:endParaRPr lang="fr-FR" err="1">
                    <a:gradFill>
                      <a:gsLst>
                        <a:gs pos="2917">
                          <a:schemeClr val="tx1"/>
                        </a:gs>
                        <a:gs pos="30000">
                          <a:schemeClr val="tx1"/>
                        </a:gs>
                      </a:gsLst>
                      <a:lin ang="5400000" scaled="0"/>
                    </a:gradFill>
                  </a:endParaRPr>
                </a:p>
              </p:txBody>
            </p:sp>
          </mc:Choice>
          <mc:Fallback xmlns="">
            <p:sp>
              <p:nvSpPr>
                <p:cNvPr id="110" name="TextBox 109">
                  <a:extLst>
                    <a:ext uri="{FF2B5EF4-FFF2-40B4-BE49-F238E27FC236}">
                      <a16:creationId xmlns:a16="http://schemas.microsoft.com/office/drawing/2014/main" id="{04CD67E7-A6A6-4C19-B90A-1801214955B8}"/>
                    </a:ext>
                  </a:extLst>
                </p:cNvPr>
                <p:cNvSpPr txBox="1">
                  <a:spLocks noRot="1" noChangeAspect="1" noMove="1" noResize="1" noEditPoints="1" noAdjustHandles="1" noChangeArrowheads="1" noChangeShapeType="1" noTextEdit="1"/>
                </p:cNvSpPr>
                <p:nvPr/>
              </p:nvSpPr>
              <p:spPr>
                <a:xfrm>
                  <a:off x="7063796" y="2905768"/>
                  <a:ext cx="394191" cy="62778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2960F29C-F4EB-4F69-B99F-DA4603503775}"/>
                    </a:ext>
                  </a:extLst>
                </p:cNvPr>
                <p:cNvSpPr txBox="1"/>
                <p:nvPr/>
              </p:nvSpPr>
              <p:spPr>
                <a:xfrm>
                  <a:off x="10394140" y="2885664"/>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𝑧</m:t>
                        </m:r>
                      </m:oMath>
                    </m:oMathPara>
                  </a14:m>
                  <a:endParaRPr lang="fr-FR" b="0">
                    <a:gradFill>
                      <a:gsLst>
                        <a:gs pos="2917">
                          <a:schemeClr val="tx1"/>
                        </a:gs>
                        <a:gs pos="30000">
                          <a:schemeClr val="tx1"/>
                        </a:gs>
                      </a:gsLst>
                      <a:lin ang="5400000" scaled="0"/>
                    </a:gradFill>
                  </a:endParaRPr>
                </a:p>
              </p:txBody>
            </p:sp>
          </mc:Choice>
          <mc:Fallback xmlns="">
            <p:sp>
              <p:nvSpPr>
                <p:cNvPr id="111" name="TextBox 110">
                  <a:extLst>
                    <a:ext uri="{FF2B5EF4-FFF2-40B4-BE49-F238E27FC236}">
                      <a16:creationId xmlns:a16="http://schemas.microsoft.com/office/drawing/2014/main" id="{2960F29C-F4EB-4F69-B99F-DA4603503775}"/>
                    </a:ext>
                  </a:extLst>
                </p:cNvPr>
                <p:cNvSpPr txBox="1">
                  <a:spLocks noRot="1" noChangeAspect="1" noMove="1" noResize="1" noEditPoints="1" noAdjustHandles="1" noChangeArrowheads="1" noChangeShapeType="1" noTextEdit="1"/>
                </p:cNvSpPr>
                <p:nvPr/>
              </p:nvSpPr>
              <p:spPr>
                <a:xfrm>
                  <a:off x="10394140" y="2885664"/>
                  <a:ext cx="394191" cy="627784"/>
                </a:xfrm>
                <a:prstGeom prst="rect">
                  <a:avLst/>
                </a:prstGeom>
                <a:blipFill>
                  <a:blip r:embed="rId12"/>
                  <a:stretch>
                    <a:fillRect/>
                  </a:stretch>
                </a:blipFill>
              </p:spPr>
              <p:txBody>
                <a:bodyPr/>
                <a:lstStyle/>
                <a:p>
                  <a:r>
                    <a:rPr lang="en-US">
                      <a:noFill/>
                    </a:rPr>
                    <a:t> </a:t>
                  </a:r>
                </a:p>
              </p:txBody>
            </p:sp>
          </mc:Fallback>
        </mc:AlternateContent>
        <p:sp>
          <p:nvSpPr>
            <p:cNvPr id="112" name="TextBox 111">
              <a:extLst>
                <a:ext uri="{FF2B5EF4-FFF2-40B4-BE49-F238E27FC236}">
                  <a16:creationId xmlns:a16="http://schemas.microsoft.com/office/drawing/2014/main" id="{BE7D19FF-5E77-4F71-B228-B2DBFC0DC9CA}"/>
                </a:ext>
              </a:extLst>
            </p:cNvPr>
            <p:cNvSpPr txBox="1"/>
            <p:nvPr/>
          </p:nvSpPr>
          <p:spPr>
            <a:xfrm>
              <a:off x="9201200" y="2950392"/>
              <a:ext cx="684000" cy="461665"/>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sp>
          <p:nvSpPr>
            <p:cNvPr id="113" name="TextBox 112">
              <a:extLst>
                <a:ext uri="{FF2B5EF4-FFF2-40B4-BE49-F238E27FC236}">
                  <a16:creationId xmlns:a16="http://schemas.microsoft.com/office/drawing/2014/main" id="{89151198-2AE8-4191-9BBC-A5625F440EFA}"/>
                </a:ext>
              </a:extLst>
            </p:cNvPr>
            <p:cNvSpPr txBox="1"/>
            <p:nvPr/>
          </p:nvSpPr>
          <p:spPr>
            <a:xfrm>
              <a:off x="8065896" y="341315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MUL</a:t>
              </a:r>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BD00BA59-4D02-4C12-AA65-8642DFA0E5EB}"/>
                    </a:ext>
                  </a:extLst>
                </p:cNvPr>
                <p:cNvSpPr txBox="1"/>
                <p:nvPr/>
              </p:nvSpPr>
              <p:spPr>
                <a:xfrm>
                  <a:off x="8165636" y="2430462"/>
                  <a:ext cx="1661333" cy="544765"/>
                </a:xfrm>
                <a:prstGeom prst="rect">
                  <a:avLst/>
                </a:prstGeom>
                <a:noFill/>
              </p:spPr>
              <p:txBody>
                <a:bodyPr wrap="square" lIns="182880" tIns="146304" rIns="182880" bIns="146304" rtlCol="0">
                  <a:spAutoFit/>
                </a:bodyPr>
                <a:lstStyle/>
                <a:p>
                  <a:pPr algn="ctr">
                    <a:lnSpc>
                      <a:spcPct val="90000"/>
                    </a:lnSpc>
                    <a:spcAft>
                      <a:spcPts val="600"/>
                    </a:spcAft>
                  </a:pPr>
                  <a:r>
                    <a:rPr lang="fr-FR">
                      <a:gradFill>
                        <a:gsLst>
                          <a:gs pos="2917">
                            <a:schemeClr val="tx1"/>
                          </a:gs>
                          <a:gs pos="30000">
                            <a:schemeClr val="tx1"/>
                          </a:gs>
                        </a:gsLst>
                        <a:lin ang="5400000" scaled="0"/>
                      </a:gradFill>
                    </a:rPr>
                    <a:t>(</a:t>
                  </a:r>
                  <a14:m>
                    <m:oMath xmlns:m="http://schemas.openxmlformats.org/officeDocument/2006/math">
                      <m:sSup>
                        <m:sSupPr>
                          <m:ctrlPr>
                            <a:rPr lang="fr-FR" b="0"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2</m:t>
                          </m:r>
                        </m:sup>
                      </m:sSup>
                      <m:r>
                        <a:rPr lang="fr-FR" b="0" i="0" smtClean="0">
                          <a:gradFill>
                            <a:gsLst>
                              <a:gs pos="2917">
                                <a:schemeClr val="tx1"/>
                              </a:gs>
                              <a:gs pos="30000">
                                <a:schemeClr val="tx1"/>
                              </a:gs>
                            </a:gsLst>
                            <a:lin ang="5400000" scaled="0"/>
                          </a:gradFill>
                          <a:latin typeface="Cambria Math" panose="02040503050406030204" pitchFamily="18" charset="0"/>
                        </a:rPr>
                        <m:t>−1)²</m:t>
                      </m:r>
                    </m:oMath>
                  </a14:m>
                  <a:endParaRPr lang="fr-FR" err="1">
                    <a:gradFill>
                      <a:gsLst>
                        <a:gs pos="2917">
                          <a:schemeClr val="tx1"/>
                        </a:gs>
                        <a:gs pos="30000">
                          <a:schemeClr val="tx1"/>
                        </a:gs>
                      </a:gsLst>
                      <a:lin ang="5400000" scaled="0"/>
                    </a:gradFill>
                  </a:endParaRPr>
                </a:p>
              </p:txBody>
            </p:sp>
          </mc:Choice>
          <mc:Fallback xmlns="">
            <p:sp>
              <p:nvSpPr>
                <p:cNvPr id="114" name="TextBox 113">
                  <a:extLst>
                    <a:ext uri="{FF2B5EF4-FFF2-40B4-BE49-F238E27FC236}">
                      <a16:creationId xmlns:a16="http://schemas.microsoft.com/office/drawing/2014/main" id="{BD00BA59-4D02-4C12-AA65-8642DFA0E5EB}"/>
                    </a:ext>
                  </a:extLst>
                </p:cNvPr>
                <p:cNvSpPr txBox="1">
                  <a:spLocks noRot="1" noChangeAspect="1" noMove="1" noResize="1" noEditPoints="1" noAdjustHandles="1" noChangeArrowheads="1" noChangeShapeType="1" noTextEdit="1"/>
                </p:cNvSpPr>
                <p:nvPr/>
              </p:nvSpPr>
              <p:spPr>
                <a:xfrm>
                  <a:off x="8165636" y="2430462"/>
                  <a:ext cx="1661333" cy="544765"/>
                </a:xfrm>
                <a:prstGeom prst="rect">
                  <a:avLst/>
                </a:prstGeom>
                <a:blipFill>
                  <a:blip r:embed="rId13"/>
                  <a:stretch>
                    <a:fillRect/>
                  </a:stretch>
                </a:blipFill>
              </p:spPr>
              <p:txBody>
                <a:bodyPr/>
                <a:lstStyle/>
                <a:p>
                  <a:r>
                    <a:rPr lang="en-US">
                      <a:noFill/>
                    </a:rPr>
                    <a:t> </a:t>
                  </a:r>
                </a:p>
              </p:txBody>
            </p:sp>
          </mc:Fallback>
        </mc:AlternateContent>
      </p:grpSp>
      <p:sp>
        <p:nvSpPr>
          <p:cNvPr id="18" name="TextBox 17">
            <a:extLst>
              <a:ext uri="{FF2B5EF4-FFF2-40B4-BE49-F238E27FC236}">
                <a16:creationId xmlns:a16="http://schemas.microsoft.com/office/drawing/2014/main" id="{FE7D8FF6-2C89-4EA5-949C-718C8A366283}"/>
              </a:ext>
            </a:extLst>
          </p:cNvPr>
          <p:cNvSpPr txBox="1"/>
          <p:nvPr/>
        </p:nvSpPr>
        <p:spPr>
          <a:xfrm>
            <a:off x="84073" y="1318633"/>
            <a:ext cx="10325163" cy="1037207"/>
          </a:xfrm>
          <a:prstGeom prst="rect">
            <a:avLst/>
          </a:prstGeom>
          <a:noFill/>
        </p:spPr>
        <p:txBody>
          <a:bodyPr wrap="square" lIns="182880" tIns="146304" rIns="182880" bIns="146304" rtlCol="0">
            <a:spAutoFit/>
          </a:bodyPr>
          <a:lstStyle/>
          <a:p>
            <a:pPr>
              <a:lnSpc>
                <a:spcPct val="90000"/>
              </a:lnSpc>
              <a:spcAft>
                <a:spcPts val="600"/>
              </a:spcAft>
            </a:pPr>
            <a:r>
              <a:rPr lang="en-US" sz="1600" dirty="0"/>
              <a:t>Circuit optimization is the first step to limit the overhead : it consists in </a:t>
            </a:r>
            <a:r>
              <a:rPr lang="en-US" sz="1600" b="1" dirty="0"/>
              <a:t>limiting the use of native operations</a:t>
            </a:r>
            <a:r>
              <a:rPr lang="en-US" sz="1600" dirty="0"/>
              <a:t> as much as possible.</a:t>
            </a:r>
          </a:p>
          <a:p>
            <a:pPr>
              <a:lnSpc>
                <a:spcPct val="90000"/>
              </a:lnSpc>
              <a:spcAft>
                <a:spcPts val="600"/>
              </a:spcAft>
            </a:pPr>
            <a:endParaRPr lang="fr-FR" sz="1600" dirty="0">
              <a:gradFill>
                <a:gsLst>
                  <a:gs pos="2917">
                    <a:schemeClr val="tx1"/>
                  </a:gs>
                  <a:gs pos="30000">
                    <a:schemeClr val="tx1"/>
                  </a:gs>
                </a:gsLst>
                <a:lin ang="5400000" scaled="0"/>
              </a:gradFill>
            </a:endParaRPr>
          </a:p>
        </p:txBody>
      </p:sp>
      <p:sp>
        <p:nvSpPr>
          <p:cNvPr id="20" name="TextBox 19">
            <a:extLst>
              <a:ext uri="{FF2B5EF4-FFF2-40B4-BE49-F238E27FC236}">
                <a16:creationId xmlns:a16="http://schemas.microsoft.com/office/drawing/2014/main" id="{E44667AE-F200-4B3F-A34A-1B93D578E8A4}"/>
              </a:ext>
            </a:extLst>
          </p:cNvPr>
          <p:cNvSpPr txBox="1"/>
          <p:nvPr/>
        </p:nvSpPr>
        <p:spPr>
          <a:xfrm>
            <a:off x="5899480" y="1932712"/>
            <a:ext cx="648000" cy="1148007"/>
          </a:xfrm>
          <a:prstGeom prst="rect">
            <a:avLst/>
          </a:prstGeom>
          <a:noFill/>
        </p:spPr>
        <p:txBody>
          <a:bodyPr wrap="square" lIns="182880" tIns="146304" rIns="182880" bIns="146304" rtlCol="0">
            <a:spAutoFit/>
          </a:bodyPr>
          <a:lstStyle/>
          <a:p>
            <a:pPr algn="ctr">
              <a:lnSpc>
                <a:spcPct val="90000"/>
              </a:lnSpc>
              <a:spcAft>
                <a:spcPts val="600"/>
              </a:spcAft>
            </a:pPr>
            <a:r>
              <a:rPr lang="en-US" sz="2800"/>
              <a:t>=</a:t>
            </a:r>
          </a:p>
          <a:p>
            <a:pPr algn="ctr">
              <a:lnSpc>
                <a:spcPct val="90000"/>
              </a:lnSpc>
              <a:spcAft>
                <a:spcPts val="600"/>
              </a:spcAft>
            </a:pPr>
            <a:endParaRPr lang="fr-FR" sz="2800" err="1">
              <a:gradFill>
                <a:gsLst>
                  <a:gs pos="2917">
                    <a:schemeClr val="tx1"/>
                  </a:gs>
                  <a:gs pos="30000">
                    <a:schemeClr val="tx1"/>
                  </a:gs>
                </a:gsLst>
                <a:lin ang="5400000" scaled="0"/>
              </a:gradFill>
            </a:endParaRPr>
          </a:p>
        </p:txBody>
      </p:sp>
      <p:cxnSp>
        <p:nvCxnSpPr>
          <p:cNvPr id="21" name="Straight Connector 20">
            <a:extLst>
              <a:ext uri="{FF2B5EF4-FFF2-40B4-BE49-F238E27FC236}">
                <a16:creationId xmlns:a16="http://schemas.microsoft.com/office/drawing/2014/main" id="{3B2A30BB-3EC9-4AF1-AE8C-5483B7CEABAD}"/>
              </a:ext>
            </a:extLst>
          </p:cNvPr>
          <p:cNvCxnSpPr>
            <a:cxnSpLocks/>
            <a:endCxn id="23" idx="1"/>
          </p:cNvCxnSpPr>
          <p:nvPr/>
        </p:nvCxnSpPr>
        <p:spPr>
          <a:xfrm>
            <a:off x="0" y="1267073"/>
            <a:ext cx="291294" cy="0"/>
          </a:xfrm>
          <a:prstGeom prst="line">
            <a:avLst/>
          </a:prstGeom>
          <a:noFill/>
          <a:ln w="19050" cap="flat" cmpd="sng" algn="ctr">
            <a:solidFill>
              <a:srgbClr val="3C3C41"/>
            </a:solidFill>
            <a:prstDash val="solid"/>
            <a:headEnd type="none"/>
            <a:tailEnd type="none"/>
          </a:ln>
          <a:effectLst/>
        </p:spPr>
      </p:cxnSp>
      <p:cxnSp>
        <p:nvCxnSpPr>
          <p:cNvPr id="22" name="Straight Connector 21">
            <a:extLst>
              <a:ext uri="{FF2B5EF4-FFF2-40B4-BE49-F238E27FC236}">
                <a16:creationId xmlns:a16="http://schemas.microsoft.com/office/drawing/2014/main" id="{A0C32445-6D75-4201-83CD-276438BB3966}"/>
              </a:ext>
            </a:extLst>
          </p:cNvPr>
          <p:cNvCxnSpPr>
            <a:cxnSpLocks/>
            <a:stCxn id="23" idx="3"/>
          </p:cNvCxnSpPr>
          <p:nvPr/>
        </p:nvCxnSpPr>
        <p:spPr>
          <a:xfrm flipV="1">
            <a:off x="2712817" y="1263747"/>
            <a:ext cx="9723658" cy="0"/>
          </a:xfrm>
          <a:prstGeom prst="line">
            <a:avLst/>
          </a:prstGeom>
          <a:noFill/>
          <a:ln w="19050" cap="flat" cmpd="sng" algn="ctr">
            <a:solidFill>
              <a:srgbClr val="3C3C41"/>
            </a:solidFill>
            <a:prstDash val="solid"/>
            <a:headEnd type="none"/>
            <a:tailEnd type="none"/>
          </a:ln>
          <a:effectLst/>
        </p:spPr>
      </p:cxnSp>
      <p:sp>
        <p:nvSpPr>
          <p:cNvPr id="23" name="TextBox 22">
            <a:extLst>
              <a:ext uri="{FF2B5EF4-FFF2-40B4-BE49-F238E27FC236}">
                <a16:creationId xmlns:a16="http://schemas.microsoft.com/office/drawing/2014/main" id="{295D7A1E-E532-4C24-B605-0953FC13FFD0}"/>
              </a:ext>
            </a:extLst>
          </p:cNvPr>
          <p:cNvSpPr txBox="1"/>
          <p:nvPr/>
        </p:nvSpPr>
        <p:spPr>
          <a:xfrm>
            <a:off x="291294" y="1000856"/>
            <a:ext cx="2421523"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Circuit optimization</a:t>
            </a:r>
          </a:p>
        </p:txBody>
      </p:sp>
    </p:spTree>
    <p:extLst>
      <p:ext uri="{BB962C8B-B14F-4D97-AF65-F5344CB8AC3E}">
        <p14:creationId xmlns:p14="http://schemas.microsoft.com/office/powerpoint/2010/main" val="34882222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Straight Arrow Connector 77">
            <a:extLst>
              <a:ext uri="{FF2B5EF4-FFF2-40B4-BE49-F238E27FC236}">
                <a16:creationId xmlns:a16="http://schemas.microsoft.com/office/drawing/2014/main" id="{53FF941D-CDA8-4112-BD2A-59F4659E5B40}"/>
              </a:ext>
            </a:extLst>
          </p:cNvPr>
          <p:cNvCxnSpPr>
            <a:cxnSpLocks/>
            <a:endCxn id="70" idx="1"/>
          </p:cNvCxnSpPr>
          <p:nvPr/>
        </p:nvCxnSpPr>
        <p:spPr>
          <a:xfrm>
            <a:off x="770967" y="5953159"/>
            <a:ext cx="654157" cy="0"/>
          </a:xfrm>
          <a:prstGeom prst="straightConnector1">
            <a:avLst/>
          </a:prstGeom>
          <a:ln w="190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272274" y="144462"/>
            <a:ext cx="11889564" cy="860424"/>
          </a:xfrm>
        </p:spPr>
        <p:txBody>
          <a:bodyPr/>
          <a:lstStyle/>
          <a:p>
            <a:r>
              <a:rPr lang="en-US"/>
              <a:t>Our agenda for this homomorphic encryption Track</a:t>
            </a:r>
            <a:br>
              <a:rPr lang="en-US"/>
            </a:br>
            <a:r>
              <a:rPr lang="en-US" sz="2400">
                <a:solidFill>
                  <a:srgbClr val="0070C0"/>
                </a:solidFill>
                <a:latin typeface="Segoe UI" panose="020B0502040204020203" pitchFamily="34" charset="0"/>
                <a:cs typeface="Segoe UI" panose="020B0502040204020203" pitchFamily="34" charset="0"/>
              </a:rPr>
              <a:t>Following a chronological and logical order</a:t>
            </a:r>
            <a:endParaRPr lang="en-US"/>
          </a:p>
        </p:txBody>
      </p:sp>
      <p:sp>
        <p:nvSpPr>
          <p:cNvPr id="3" name="Espace réservé du texte 2"/>
          <p:cNvSpPr>
            <a:spLocks noGrp="1"/>
          </p:cNvSpPr>
          <p:nvPr>
            <p:ph type="body" sz="quarter" idx="10"/>
          </p:nvPr>
        </p:nvSpPr>
        <p:spPr>
          <a:xfrm>
            <a:off x="1126259" y="1775206"/>
            <a:ext cx="5667123" cy="3841352"/>
          </a:xfrm>
        </p:spPr>
        <p:txBody>
          <a:bodyPr>
            <a:normAutofit/>
          </a:bodyPr>
          <a:lstStyle/>
          <a:p>
            <a:pPr lvl="0"/>
            <a:r>
              <a:rPr lang="en-US" dirty="0"/>
              <a:t>Microsoft SEAL and its schemes</a:t>
            </a:r>
          </a:p>
          <a:p>
            <a:pPr lvl="0"/>
            <a:endParaRPr lang="en-US" dirty="0"/>
          </a:p>
          <a:p>
            <a:pPr lvl="0"/>
            <a:r>
              <a:rPr lang="en-US" dirty="0"/>
              <a:t>Encoding and encryption</a:t>
            </a:r>
          </a:p>
          <a:p>
            <a:pPr lvl="0"/>
            <a:endParaRPr lang="en-US" dirty="0"/>
          </a:p>
          <a:p>
            <a:pPr lvl="0"/>
            <a:r>
              <a:rPr lang="en-US" dirty="0"/>
              <a:t>Operations with SEAL</a:t>
            </a:r>
          </a:p>
          <a:p>
            <a:pPr lvl="0"/>
            <a:endParaRPr lang="en-US" dirty="0"/>
          </a:p>
          <a:p>
            <a:pPr lvl="0"/>
            <a:r>
              <a:rPr lang="en-US" dirty="0"/>
              <a:t>Optimization &amp; performance</a:t>
            </a:r>
          </a:p>
          <a:p>
            <a:pPr lvl="0"/>
            <a:endParaRPr lang="en-US" dirty="0"/>
          </a:p>
          <a:p>
            <a:pPr lvl="0"/>
            <a:r>
              <a:rPr lang="en-US" dirty="0"/>
              <a:t>A concrete business case (Demo)</a:t>
            </a:r>
          </a:p>
        </p:txBody>
      </p:sp>
      <p:sp>
        <p:nvSpPr>
          <p:cNvPr id="25" name="cloud">
            <a:extLst>
              <a:ext uri="{FF2B5EF4-FFF2-40B4-BE49-F238E27FC236}">
                <a16:creationId xmlns:a16="http://schemas.microsoft.com/office/drawing/2014/main" id="{5EEC5FD4-F8B0-44A1-B3F9-D5404D0DB6EA}"/>
              </a:ext>
            </a:extLst>
          </p:cNvPr>
          <p:cNvSpPr>
            <a:spLocks noChangeAspect="1"/>
          </p:cNvSpPr>
          <p:nvPr/>
        </p:nvSpPr>
        <p:spPr bwMode="auto">
          <a:xfrm>
            <a:off x="7820409" y="900904"/>
            <a:ext cx="3588510" cy="2286227"/>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gradFill>
                <a:gsLst>
                  <a:gs pos="0">
                    <a:srgbClr val="FFFFFF"/>
                  </a:gs>
                  <a:gs pos="100000">
                    <a:srgbClr val="FFFFFF"/>
                  </a:gs>
                </a:gsLst>
                <a:lin ang="5400000" scaled="0"/>
              </a:gradFill>
              <a:latin typeface="Segoe UI"/>
              <a:cs typeface="Segoe UI" pitchFamily="34" charset="0"/>
            </a:endParaRPr>
          </a:p>
        </p:txBody>
      </p:sp>
      <p:sp>
        <p:nvSpPr>
          <p:cNvPr id="27" name="TextBox 26">
            <a:extLst>
              <a:ext uri="{FF2B5EF4-FFF2-40B4-BE49-F238E27FC236}">
                <a16:creationId xmlns:a16="http://schemas.microsoft.com/office/drawing/2014/main" id="{3E2EC813-A552-4EA2-ACE5-AA9DEC2E0361}"/>
              </a:ext>
            </a:extLst>
          </p:cNvPr>
          <p:cNvSpPr txBox="1"/>
          <p:nvPr/>
        </p:nvSpPr>
        <p:spPr>
          <a:xfrm>
            <a:off x="8736482" y="1499338"/>
            <a:ext cx="1686502" cy="584775"/>
          </a:xfrm>
          <a:prstGeom prst="rect">
            <a:avLst/>
          </a:prstGeom>
          <a:noFill/>
          <a:ln w="19050" cap="flat" cmpd="sng" algn="ctr">
            <a:noFill/>
            <a:prstDash val="solid"/>
            <a:headEnd type="none"/>
            <a:tailEnd type="arrow"/>
          </a:ln>
          <a:effectLst/>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Homomorphic computation</a:t>
            </a:r>
          </a:p>
        </p:txBody>
      </p:sp>
      <p:sp>
        <p:nvSpPr>
          <p:cNvPr id="28" name="TextBox 27">
            <a:extLst>
              <a:ext uri="{FF2B5EF4-FFF2-40B4-BE49-F238E27FC236}">
                <a16:creationId xmlns:a16="http://schemas.microsoft.com/office/drawing/2014/main" id="{2FAD8494-7591-4FB0-9834-0C02DDBAC6AF}"/>
              </a:ext>
            </a:extLst>
          </p:cNvPr>
          <p:cNvSpPr txBox="1"/>
          <p:nvPr/>
        </p:nvSpPr>
        <p:spPr>
          <a:xfrm>
            <a:off x="9034446" y="2161263"/>
            <a:ext cx="1225603" cy="646331"/>
          </a:xfrm>
          <a:prstGeom prst="rect">
            <a:avLst/>
          </a:prstGeom>
          <a:noFill/>
          <a:ln w="19050" cap="flat" cmpd="sng" algn="ctr">
            <a:noFill/>
            <a:prstDash val="solid"/>
            <a:headEnd type="none"/>
            <a:tailEnd type="arrow"/>
          </a:ln>
          <a:effectLst/>
        </p:spPr>
        <p:txBody>
          <a:bodyPr wrap="square" rtlCol="0">
            <a:spAutoFit/>
          </a:bodyPr>
          <a:lstStyle/>
          <a:p>
            <a:pPr algn="ctr"/>
            <a:r>
              <a:rPr lang="en-US" sz="1200" b="1" err="1">
                <a:latin typeface="Segoe UI" panose="020B0502040204020203" pitchFamily="34" charset="0"/>
                <a:cs typeface="Segoe UI" panose="020B0502040204020203" pitchFamily="34" charset="0"/>
              </a:rPr>
              <a:t>pt-ct</a:t>
            </a:r>
            <a:r>
              <a:rPr lang="en-US" sz="1200" b="1">
                <a:latin typeface="Segoe UI" panose="020B0502040204020203" pitchFamily="34" charset="0"/>
                <a:cs typeface="Segoe UI" panose="020B0502040204020203" pitchFamily="34" charset="0"/>
              </a:rPr>
              <a:t>/</a:t>
            </a:r>
            <a:r>
              <a:rPr lang="en-US" sz="1200" b="1" err="1">
                <a:latin typeface="Segoe UI" panose="020B0502040204020203" pitchFamily="34" charset="0"/>
                <a:cs typeface="Segoe UI" panose="020B0502040204020203" pitchFamily="34" charset="0"/>
              </a:rPr>
              <a:t>ct-ct</a:t>
            </a:r>
            <a:endParaRPr lang="en-US" sz="1200" b="1">
              <a:latin typeface="Segoe UI" panose="020B0502040204020203" pitchFamily="34" charset="0"/>
              <a:cs typeface="Segoe UI" panose="020B0502040204020203" pitchFamily="34" charset="0"/>
            </a:endParaRPr>
          </a:p>
          <a:p>
            <a:pPr algn="ctr"/>
            <a:r>
              <a:rPr lang="en-US" sz="1200">
                <a:latin typeface="Segoe UI" panose="020B0502040204020203" pitchFamily="34" charset="0"/>
                <a:cs typeface="Segoe UI" panose="020B0502040204020203" pitchFamily="34" charset="0"/>
              </a:rPr>
              <a:t>add, </a:t>
            </a:r>
            <a:r>
              <a:rPr lang="en-US" sz="1200" err="1">
                <a:latin typeface="Segoe UI" panose="020B0502040204020203" pitchFamily="34" charset="0"/>
                <a:cs typeface="Segoe UI" panose="020B0502040204020203" pitchFamily="34" charset="0"/>
              </a:rPr>
              <a:t>mult</a:t>
            </a:r>
            <a:r>
              <a:rPr lang="en-US" sz="1200">
                <a:latin typeface="Segoe UI" panose="020B0502040204020203" pitchFamily="34" charset="0"/>
                <a:cs typeface="Segoe UI" panose="020B0502040204020203" pitchFamily="34" charset="0"/>
              </a:rPr>
              <a:t>, rotation, etc.</a:t>
            </a:r>
          </a:p>
        </p:txBody>
      </p:sp>
      <p:cxnSp>
        <p:nvCxnSpPr>
          <p:cNvPr id="29" name="Straight Arrow Connector 28">
            <a:extLst>
              <a:ext uri="{FF2B5EF4-FFF2-40B4-BE49-F238E27FC236}">
                <a16:creationId xmlns:a16="http://schemas.microsoft.com/office/drawing/2014/main" id="{21617E97-2B92-4D3C-BAAA-B98732C76D48}"/>
              </a:ext>
            </a:extLst>
          </p:cNvPr>
          <p:cNvCxnSpPr>
            <a:cxnSpLocks/>
          </p:cNvCxnSpPr>
          <p:nvPr/>
        </p:nvCxnSpPr>
        <p:spPr>
          <a:xfrm>
            <a:off x="10671989" y="4707168"/>
            <a:ext cx="2" cy="864000"/>
          </a:xfrm>
          <a:prstGeom prst="straightConnector1">
            <a:avLst/>
          </a:prstGeom>
          <a:noFill/>
          <a:ln w="28575" cap="flat" cmpd="sng" algn="ctr">
            <a:solidFill>
              <a:srgbClr val="000000"/>
            </a:solidFill>
            <a:prstDash val="solid"/>
            <a:headEnd type="none"/>
            <a:tailEnd type="arrow"/>
          </a:ln>
          <a:effectLst/>
        </p:spPr>
      </p:cxnSp>
      <p:sp>
        <p:nvSpPr>
          <p:cNvPr id="30" name="Rectangle 29">
            <a:extLst>
              <a:ext uri="{FF2B5EF4-FFF2-40B4-BE49-F238E27FC236}">
                <a16:creationId xmlns:a16="http://schemas.microsoft.com/office/drawing/2014/main" id="{46553814-52C1-4862-8F2B-8BA0F304A03D}"/>
              </a:ext>
            </a:extLst>
          </p:cNvPr>
          <p:cNvSpPr/>
          <p:nvPr/>
        </p:nvSpPr>
        <p:spPr bwMode="auto">
          <a:xfrm>
            <a:off x="6831482" y="3878262"/>
            <a:ext cx="5288309" cy="2895600"/>
          </a:xfrm>
          <a:prstGeom prst="rect">
            <a:avLst/>
          </a:prstGeom>
          <a:noFill/>
          <a:ln w="38100" cap="flat" cmpd="sng" algn="ctr">
            <a:solidFill>
              <a:srgbClr val="0070C0"/>
            </a:solidFill>
            <a:prstDash val="solid"/>
            <a:headEnd type="none"/>
            <a:tailEnd type="arrow"/>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cxnSp>
        <p:nvCxnSpPr>
          <p:cNvPr id="31" name="Straight Arrow Connector 30">
            <a:extLst>
              <a:ext uri="{FF2B5EF4-FFF2-40B4-BE49-F238E27FC236}">
                <a16:creationId xmlns:a16="http://schemas.microsoft.com/office/drawing/2014/main" id="{FA0E8E22-EFA2-440A-99BE-919C16F37388}"/>
              </a:ext>
            </a:extLst>
          </p:cNvPr>
          <p:cNvCxnSpPr>
            <a:cxnSpLocks/>
          </p:cNvCxnSpPr>
          <p:nvPr/>
        </p:nvCxnSpPr>
        <p:spPr>
          <a:xfrm flipH="1" flipV="1">
            <a:off x="8736482" y="4716463"/>
            <a:ext cx="0" cy="864000"/>
          </a:xfrm>
          <a:prstGeom prst="straightConnector1">
            <a:avLst/>
          </a:prstGeom>
          <a:noFill/>
          <a:ln w="28575" cap="flat" cmpd="sng" algn="ctr">
            <a:solidFill>
              <a:srgbClr val="000000"/>
            </a:solidFill>
            <a:prstDash val="solid"/>
            <a:headEnd type="none"/>
            <a:tailEnd type="arrow"/>
          </a:ln>
          <a:effectLst/>
        </p:spPr>
      </p:cxnSp>
      <p:cxnSp>
        <p:nvCxnSpPr>
          <p:cNvPr id="32" name="Straight Arrow Connector 31">
            <a:extLst>
              <a:ext uri="{FF2B5EF4-FFF2-40B4-BE49-F238E27FC236}">
                <a16:creationId xmlns:a16="http://schemas.microsoft.com/office/drawing/2014/main" id="{3F61C4CD-99EF-493B-9314-203A20132670}"/>
              </a:ext>
            </a:extLst>
          </p:cNvPr>
          <p:cNvCxnSpPr>
            <a:cxnSpLocks/>
          </p:cNvCxnSpPr>
          <p:nvPr/>
        </p:nvCxnSpPr>
        <p:spPr>
          <a:xfrm>
            <a:off x="10641480" y="3268402"/>
            <a:ext cx="0" cy="538992"/>
          </a:xfrm>
          <a:prstGeom prst="straightConnector1">
            <a:avLst/>
          </a:prstGeom>
          <a:noFill/>
          <a:ln w="28575" cap="flat" cmpd="sng" algn="ctr">
            <a:solidFill>
              <a:srgbClr val="0070C0"/>
            </a:solidFill>
            <a:prstDash val="solid"/>
            <a:headEnd type="none"/>
            <a:tailEnd type="arrow"/>
          </a:ln>
          <a:effectLst/>
        </p:spPr>
      </p:cxnSp>
      <p:cxnSp>
        <p:nvCxnSpPr>
          <p:cNvPr id="33" name="Straight Arrow Connector 32">
            <a:extLst>
              <a:ext uri="{FF2B5EF4-FFF2-40B4-BE49-F238E27FC236}">
                <a16:creationId xmlns:a16="http://schemas.microsoft.com/office/drawing/2014/main" id="{9774DC4A-179E-4D27-9324-73458D2C1298}"/>
              </a:ext>
            </a:extLst>
          </p:cNvPr>
          <p:cNvCxnSpPr>
            <a:cxnSpLocks/>
          </p:cNvCxnSpPr>
          <p:nvPr/>
        </p:nvCxnSpPr>
        <p:spPr>
          <a:xfrm flipV="1">
            <a:off x="8736482" y="3255202"/>
            <a:ext cx="0" cy="553200"/>
          </a:xfrm>
          <a:prstGeom prst="straightConnector1">
            <a:avLst/>
          </a:prstGeom>
          <a:noFill/>
          <a:ln w="28575" cap="flat" cmpd="sng" algn="ctr">
            <a:solidFill>
              <a:srgbClr val="0070C0"/>
            </a:solidFill>
            <a:prstDash val="solid"/>
            <a:headEnd type="none"/>
            <a:tailEnd type="arrow"/>
          </a:ln>
          <a:effectLst/>
        </p:spPr>
      </p:cxnSp>
      <p:sp>
        <p:nvSpPr>
          <p:cNvPr id="34" name="TextBox 33">
            <a:extLst>
              <a:ext uri="{FF2B5EF4-FFF2-40B4-BE49-F238E27FC236}">
                <a16:creationId xmlns:a16="http://schemas.microsoft.com/office/drawing/2014/main" id="{09613CE3-5368-46EE-8014-6DBD469731A6}"/>
              </a:ext>
            </a:extLst>
          </p:cNvPr>
          <p:cNvSpPr txBox="1"/>
          <p:nvPr/>
        </p:nvSpPr>
        <p:spPr>
          <a:xfrm>
            <a:off x="8812682" y="4812327"/>
            <a:ext cx="1162920" cy="769441"/>
          </a:xfrm>
          <a:prstGeom prst="rect">
            <a:avLst/>
          </a:prstGeom>
          <a:noFill/>
          <a:ln w="19050" cap="flat" cmpd="sng" algn="ctr">
            <a:noFill/>
            <a:prstDash val="solid"/>
            <a:headEnd type="none"/>
            <a:tailEnd type="arrow"/>
          </a:ln>
          <a:effectLst/>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Encrypt</a:t>
            </a:r>
            <a:endParaRPr lang="en-US">
              <a:solidFill>
                <a:srgbClr val="0070C0"/>
              </a:solidFill>
              <a:latin typeface="Segoe UI Semibold" panose="020B0702040204020203" pitchFamily="34" charset="0"/>
              <a:cs typeface="Segoe UI Semibold" panose="020B0702040204020203" pitchFamily="34" charset="0"/>
            </a:endParaRPr>
          </a:p>
          <a:p>
            <a:r>
              <a:rPr lang="en-US" sz="1400">
                <a:latin typeface="Segoe UI" panose="020B0502040204020203" pitchFamily="34" charset="0"/>
                <a:cs typeface="Segoe UI" panose="020B0502040204020203" pitchFamily="34" charset="0"/>
              </a:rPr>
              <a:t>(+encode)</a:t>
            </a:r>
          </a:p>
          <a:p>
            <a:r>
              <a:rPr lang="en-US" sz="1400">
                <a:latin typeface="Segoe UI" panose="020B0502040204020203" pitchFamily="34" charset="0"/>
                <a:cs typeface="Segoe UI" panose="020B0502040204020203" pitchFamily="34" charset="0"/>
              </a:rPr>
              <a:t>(+vectorize)</a:t>
            </a:r>
            <a:endParaRPr lang="en-US" sz="1200">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6BF7E6FE-131E-4496-B2AF-4CB158C9DE58}"/>
              </a:ext>
            </a:extLst>
          </p:cNvPr>
          <p:cNvSpPr txBox="1"/>
          <p:nvPr/>
        </p:nvSpPr>
        <p:spPr>
          <a:xfrm>
            <a:off x="10723605" y="4812354"/>
            <a:ext cx="1162920" cy="553998"/>
          </a:xfrm>
          <a:prstGeom prst="rect">
            <a:avLst/>
          </a:prstGeom>
          <a:noFill/>
          <a:ln w="19050" cap="flat" cmpd="sng" algn="ctr">
            <a:noFill/>
            <a:prstDash val="solid"/>
            <a:headEnd type="none"/>
            <a:tailEnd type="arrow"/>
          </a:ln>
          <a:effectLst/>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Decrypt</a:t>
            </a:r>
            <a:endParaRPr lang="en-US" sz="1400">
              <a:solidFill>
                <a:srgbClr val="0070C0"/>
              </a:solidFill>
              <a:latin typeface="Segoe UI Semibold" panose="020B0702040204020203" pitchFamily="34" charset="0"/>
              <a:cs typeface="Segoe UI Semibold" panose="020B0702040204020203" pitchFamily="34" charset="0"/>
            </a:endParaRPr>
          </a:p>
          <a:p>
            <a:r>
              <a:rPr lang="en-US" sz="1400">
                <a:latin typeface="Segoe UI" panose="020B0502040204020203" pitchFamily="34" charset="0"/>
                <a:cs typeface="Segoe UI" panose="020B0502040204020203" pitchFamily="34" charset="0"/>
              </a:rPr>
              <a:t>(+decode)</a:t>
            </a:r>
          </a:p>
        </p:txBody>
      </p:sp>
      <p:cxnSp>
        <p:nvCxnSpPr>
          <p:cNvPr id="36" name="Straight Arrow Connector 35">
            <a:extLst>
              <a:ext uri="{FF2B5EF4-FFF2-40B4-BE49-F238E27FC236}">
                <a16:creationId xmlns:a16="http://schemas.microsoft.com/office/drawing/2014/main" id="{9B31C058-CD3F-4803-8055-1551A78390C9}"/>
              </a:ext>
            </a:extLst>
          </p:cNvPr>
          <p:cNvCxnSpPr>
            <a:cxnSpLocks/>
          </p:cNvCxnSpPr>
          <p:nvPr/>
        </p:nvCxnSpPr>
        <p:spPr>
          <a:xfrm flipV="1">
            <a:off x="9179324" y="2879920"/>
            <a:ext cx="1037385" cy="2376"/>
          </a:xfrm>
          <a:prstGeom prst="straightConnector1">
            <a:avLst/>
          </a:prstGeom>
          <a:noFill/>
          <a:ln w="28575" cap="flat" cmpd="sng" algn="ctr">
            <a:solidFill>
              <a:srgbClr val="000000"/>
            </a:solidFill>
            <a:prstDash val="solid"/>
            <a:headEnd type="none"/>
            <a:tailEnd type="arrow"/>
          </a:ln>
          <a:effectLst/>
        </p:spPr>
      </p:cxnSp>
      <p:sp>
        <p:nvSpPr>
          <p:cNvPr id="6" name="Text Placeholder 2">
            <a:extLst>
              <a:ext uri="{FF2B5EF4-FFF2-40B4-BE49-F238E27FC236}">
                <a16:creationId xmlns:a16="http://schemas.microsoft.com/office/drawing/2014/main" id="{900CA0FF-B54B-4142-8EE4-36AABA21DF26}"/>
              </a:ext>
            </a:extLst>
          </p:cNvPr>
          <p:cNvSpPr txBox="1">
            <a:spLocks/>
          </p:cNvSpPr>
          <p:nvPr/>
        </p:nvSpPr>
        <p:spPr>
          <a:xfrm>
            <a:off x="6800976" y="5071311"/>
            <a:ext cx="1225603" cy="44351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fr-FR" sz="2400" kern="1200" spc="0" baseline="0">
                <a:gradFill>
                  <a:gsLst>
                    <a:gs pos="1250">
                      <a:schemeClr val="tx2"/>
                    </a:gs>
                    <a:gs pos="99000">
                      <a:schemeClr val="tx2"/>
                    </a:gs>
                  </a:gsLst>
                  <a:lin ang="5400000" scaled="0"/>
                </a:gradFill>
                <a:latin typeface="Segoe UI Semibold" panose="020B0702040204020203" pitchFamily="34" charset="0"/>
                <a:ea typeface="+mn-ea"/>
                <a:cs typeface="Segoe UI Semibold" panose="020B0702040204020203" pitchFamily="34" charset="0"/>
              </a:defRPr>
            </a:lvl1pPr>
            <a:lvl2pPr marL="0" marR="0" indent="0" algn="l" defTabSz="932742" rtl="0" eaLnBrk="1" fontAlgn="auto" latinLnBrk="0" hangingPunct="1">
              <a:lnSpc>
                <a:spcPct val="90000"/>
              </a:lnSpc>
              <a:spcBef>
                <a:spcPct val="20000"/>
              </a:spcBef>
              <a:spcAft>
                <a:spcPts val="0"/>
              </a:spcAft>
              <a:buClrTx/>
              <a:buSzPct val="90000"/>
              <a:buFontTx/>
              <a:buNone/>
              <a:tabLst/>
              <a:defRPr sz="16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4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15000"/>
              </a:lnSpc>
              <a:spcBef>
                <a:spcPts val="1200"/>
              </a:spcBef>
              <a:buClr>
                <a:srgbClr val="000000"/>
              </a:buClr>
              <a:buSzPts val="1800"/>
            </a:pPr>
            <a:r>
              <a:rPr lang="en-US" sz="1600">
                <a:solidFill>
                  <a:schemeClr val="tx1"/>
                </a:solidFill>
              </a:rPr>
              <a:t>Client</a:t>
            </a:r>
            <a:endParaRPr lang="en-US" sz="1400">
              <a:solidFill>
                <a:schemeClr val="tx1"/>
              </a:solidFill>
            </a:endParaRPr>
          </a:p>
        </p:txBody>
      </p:sp>
      <p:pic>
        <p:nvPicPr>
          <p:cNvPr id="7" name="Picture 6">
            <a:extLst>
              <a:ext uri="{FF2B5EF4-FFF2-40B4-BE49-F238E27FC236}">
                <a16:creationId xmlns:a16="http://schemas.microsoft.com/office/drawing/2014/main" id="{822057F6-CD74-4988-B671-DC149D0F2E1A}"/>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94492" y="4404892"/>
            <a:ext cx="662607" cy="662607"/>
          </a:xfrm>
          <a:prstGeom prst="rect">
            <a:avLst/>
          </a:prstGeom>
        </p:spPr>
      </p:pic>
      <p:grpSp>
        <p:nvGrpSpPr>
          <p:cNvPr id="8" name="Group 7">
            <a:extLst>
              <a:ext uri="{FF2B5EF4-FFF2-40B4-BE49-F238E27FC236}">
                <a16:creationId xmlns:a16="http://schemas.microsoft.com/office/drawing/2014/main" id="{9C6A7BA1-5956-4208-98F3-ED0A7071B2CE}"/>
              </a:ext>
            </a:extLst>
          </p:cNvPr>
          <p:cNvGrpSpPr/>
          <p:nvPr/>
        </p:nvGrpSpPr>
        <p:grpSpPr>
          <a:xfrm>
            <a:off x="7443733" y="5497362"/>
            <a:ext cx="191055" cy="346755"/>
            <a:chOff x="7365561" y="5747763"/>
            <a:chExt cx="191055" cy="346755"/>
          </a:xfrm>
        </p:grpSpPr>
        <p:sp>
          <p:nvSpPr>
            <p:cNvPr id="23" name="Freeform: Shape 22">
              <a:extLst>
                <a:ext uri="{FF2B5EF4-FFF2-40B4-BE49-F238E27FC236}">
                  <a16:creationId xmlns:a16="http://schemas.microsoft.com/office/drawing/2014/main" id="{A40591DD-D268-440D-8C9F-C20894AD313D}"/>
                </a:ext>
              </a:extLst>
            </p:cNvPr>
            <p:cNvSpPr/>
            <p:nvPr/>
          </p:nvSpPr>
          <p:spPr bwMode="auto">
            <a:xfrm rot="18901731">
              <a:off x="7374348" y="5747763"/>
              <a:ext cx="182268" cy="346755"/>
            </a:xfrm>
            <a:custGeom>
              <a:avLst/>
              <a:gdLst>
                <a:gd name="connsiteX0" fmla="*/ 686038 w 803910"/>
                <a:gd name="connsiteY0" fmla="*/ 117587 h 1522944"/>
                <a:gd name="connsiteX1" fmla="*/ 686324 w 803910"/>
                <a:gd name="connsiteY1" fmla="*/ 686038 h 1522944"/>
                <a:gd name="connsiteX2" fmla="*/ 623294 w 803910"/>
                <a:gd name="connsiteY2" fmla="*/ 737577 h 1522944"/>
                <a:gd name="connsiteX3" fmla="*/ 582169 w 803910"/>
                <a:gd name="connsiteY3" fmla="*/ 759245 h 1522944"/>
                <a:gd name="connsiteX4" fmla="*/ 582169 w 803910"/>
                <a:gd name="connsiteY4" fmla="*/ 1356301 h 1522944"/>
                <a:gd name="connsiteX5" fmla="*/ 415693 w 803910"/>
                <a:gd name="connsiteY5" fmla="*/ 1522944 h 1522944"/>
                <a:gd name="connsiteX6" fmla="*/ 236403 w 803910"/>
                <a:gd name="connsiteY6" fmla="*/ 1343835 h 1522944"/>
                <a:gd name="connsiteX7" fmla="*/ 236403 w 803910"/>
                <a:gd name="connsiteY7" fmla="*/ 1341265 h 1522944"/>
                <a:gd name="connsiteX8" fmla="*/ 337637 w 803910"/>
                <a:gd name="connsiteY8" fmla="*/ 1239929 h 1522944"/>
                <a:gd name="connsiteX9" fmla="*/ 236403 w 803910"/>
                <a:gd name="connsiteY9" fmla="*/ 1138796 h 1522944"/>
                <a:gd name="connsiteX10" fmla="*/ 236403 w 803910"/>
                <a:gd name="connsiteY10" fmla="*/ 1133151 h 1522944"/>
                <a:gd name="connsiteX11" fmla="*/ 348097 w 803910"/>
                <a:gd name="connsiteY11" fmla="*/ 1021344 h 1522944"/>
                <a:gd name="connsiteX12" fmla="*/ 236403 w 803910"/>
                <a:gd name="connsiteY12" fmla="*/ 909762 h 1522944"/>
                <a:gd name="connsiteX13" fmla="*/ 236403 w 803910"/>
                <a:gd name="connsiteY13" fmla="*/ 906414 h 1522944"/>
                <a:gd name="connsiteX14" fmla="*/ 334180 w 803910"/>
                <a:gd name="connsiteY14" fmla="*/ 808539 h 1522944"/>
                <a:gd name="connsiteX15" fmla="*/ 236403 w 803910"/>
                <a:gd name="connsiteY15" fmla="*/ 767864 h 1522944"/>
                <a:gd name="connsiteX16" fmla="*/ 236403 w 803910"/>
                <a:gd name="connsiteY16" fmla="*/ 766943 h 1522944"/>
                <a:gd name="connsiteX17" fmla="*/ 180954 w 803910"/>
                <a:gd name="connsiteY17" fmla="*/ 737800 h 1522944"/>
                <a:gd name="connsiteX18" fmla="*/ 117872 w 803910"/>
                <a:gd name="connsiteY18" fmla="*/ 686325 h 1522944"/>
                <a:gd name="connsiteX19" fmla="*/ 117586 w 803910"/>
                <a:gd name="connsiteY19" fmla="*/ 117873 h 1522944"/>
                <a:gd name="connsiteX20" fmla="*/ 686038 w 803910"/>
                <a:gd name="connsiteY20" fmla="*/ 117587 h 152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03910" h="1522944">
                  <a:moveTo>
                    <a:pt x="686038" y="117587"/>
                  </a:moveTo>
                  <a:cubicBezTo>
                    <a:pt x="843090" y="274481"/>
                    <a:pt x="843218" y="528986"/>
                    <a:pt x="686324" y="686038"/>
                  </a:cubicBezTo>
                  <a:cubicBezTo>
                    <a:pt x="666712" y="705670"/>
                    <a:pt x="645575" y="722850"/>
                    <a:pt x="623294" y="737577"/>
                  </a:cubicBezTo>
                  <a:lnTo>
                    <a:pt x="582169" y="759245"/>
                  </a:lnTo>
                  <a:lnTo>
                    <a:pt x="582169" y="1356301"/>
                  </a:lnTo>
                  <a:lnTo>
                    <a:pt x="415693" y="1522944"/>
                  </a:lnTo>
                  <a:lnTo>
                    <a:pt x="236403" y="1343835"/>
                  </a:lnTo>
                  <a:lnTo>
                    <a:pt x="236403" y="1341265"/>
                  </a:lnTo>
                  <a:lnTo>
                    <a:pt x="337637" y="1239929"/>
                  </a:lnTo>
                  <a:lnTo>
                    <a:pt x="236403" y="1138796"/>
                  </a:lnTo>
                  <a:lnTo>
                    <a:pt x="236403" y="1133151"/>
                  </a:lnTo>
                  <a:lnTo>
                    <a:pt x="348097" y="1021344"/>
                  </a:lnTo>
                  <a:lnTo>
                    <a:pt x="236403" y="909762"/>
                  </a:lnTo>
                  <a:lnTo>
                    <a:pt x="236403" y="906414"/>
                  </a:lnTo>
                  <a:lnTo>
                    <a:pt x="334180" y="808539"/>
                  </a:lnTo>
                  <a:lnTo>
                    <a:pt x="236403" y="767864"/>
                  </a:lnTo>
                  <a:lnTo>
                    <a:pt x="236403" y="766943"/>
                  </a:lnTo>
                  <a:lnTo>
                    <a:pt x="180954" y="737800"/>
                  </a:lnTo>
                  <a:cubicBezTo>
                    <a:pt x="158658" y="723095"/>
                    <a:pt x="137504" y="705936"/>
                    <a:pt x="117872" y="686325"/>
                  </a:cubicBezTo>
                  <a:cubicBezTo>
                    <a:pt x="-39180" y="529430"/>
                    <a:pt x="-39308" y="274925"/>
                    <a:pt x="117586" y="117873"/>
                  </a:cubicBezTo>
                  <a:cubicBezTo>
                    <a:pt x="274480" y="-39179"/>
                    <a:pt x="528985" y="-39308"/>
                    <a:pt x="686038" y="117587"/>
                  </a:cubicBezTo>
                  <a:close/>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sp>
          <p:nvSpPr>
            <p:cNvPr id="24" name="Oval 23">
              <a:extLst>
                <a:ext uri="{FF2B5EF4-FFF2-40B4-BE49-F238E27FC236}">
                  <a16:creationId xmlns:a16="http://schemas.microsoft.com/office/drawing/2014/main" id="{886B62F4-D2DF-43C5-8AFB-563C6AAE655B}"/>
                </a:ext>
              </a:extLst>
            </p:cNvPr>
            <p:cNvSpPr/>
            <p:nvPr/>
          </p:nvSpPr>
          <p:spPr bwMode="auto">
            <a:xfrm>
              <a:off x="7365561" y="5818127"/>
              <a:ext cx="31254" cy="31387"/>
            </a:xfrm>
            <a:prstGeom prst="ellipse">
              <a:avLst/>
            </a:prstGeom>
            <a:solidFill>
              <a:srgbClr val="FFFFFF"/>
            </a:solidFill>
            <a:ln w="9525" cap="flat">
              <a:solidFill>
                <a:srgbClr val="0000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grpSp>
      <p:sp>
        <p:nvSpPr>
          <p:cNvPr id="9" name="Flowchart: Multidocument 8">
            <a:extLst>
              <a:ext uri="{FF2B5EF4-FFF2-40B4-BE49-F238E27FC236}">
                <a16:creationId xmlns:a16="http://schemas.microsoft.com/office/drawing/2014/main" id="{F0ADD3C1-4DC7-4E0C-AAA7-65F49713D680}"/>
              </a:ext>
            </a:extLst>
          </p:cNvPr>
          <p:cNvSpPr/>
          <p:nvPr/>
        </p:nvSpPr>
        <p:spPr>
          <a:xfrm>
            <a:off x="8459295" y="5686275"/>
            <a:ext cx="540510" cy="443959"/>
          </a:xfrm>
          <a:prstGeom prst="flowChartMultidocument">
            <a:avLst/>
          </a:prstGeom>
          <a:solidFill>
            <a:srgbClr val="FFFFFF"/>
          </a:solidFill>
          <a:ln w="19050" cap="flat" cmpd="sng" algn="ctr">
            <a:solidFill>
              <a:srgbClr val="0078D3"/>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020" b="0" i="0" u="none" strike="noStrike" kern="0" cap="none" spc="0" normalizeH="0" baseline="0" noProof="0">
              <a:ln>
                <a:noFill/>
              </a:ln>
              <a:solidFill>
                <a:srgbClr val="2F2F2F"/>
              </a:solidFill>
              <a:effectLst/>
              <a:uLnTx/>
              <a:uFillTx/>
              <a:latin typeface="Segoe UI"/>
              <a:ea typeface="+mn-ea"/>
              <a:cs typeface="+mn-cs"/>
            </a:endParaRPr>
          </a:p>
        </p:txBody>
      </p:sp>
      <p:cxnSp>
        <p:nvCxnSpPr>
          <p:cNvPr id="53" name="Straight Connector 52">
            <a:extLst>
              <a:ext uri="{FF2B5EF4-FFF2-40B4-BE49-F238E27FC236}">
                <a16:creationId xmlns:a16="http://schemas.microsoft.com/office/drawing/2014/main" id="{A986A267-83FF-4E06-AB9A-2E49ABF17B3E}"/>
              </a:ext>
            </a:extLst>
          </p:cNvPr>
          <p:cNvCxnSpPr>
            <a:cxnSpLocks/>
          </p:cNvCxnSpPr>
          <p:nvPr/>
        </p:nvCxnSpPr>
        <p:spPr>
          <a:xfrm>
            <a:off x="764330" y="1526130"/>
            <a:ext cx="0" cy="4427029"/>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25AD8DDD-BA34-4898-9122-71482A37D347}"/>
              </a:ext>
            </a:extLst>
          </p:cNvPr>
          <p:cNvGrpSpPr/>
          <p:nvPr/>
        </p:nvGrpSpPr>
        <p:grpSpPr>
          <a:xfrm>
            <a:off x="8459295" y="4070092"/>
            <a:ext cx="606576" cy="573945"/>
            <a:chOff x="8381123" y="4320493"/>
            <a:chExt cx="606576" cy="573945"/>
          </a:xfrm>
        </p:grpSpPr>
        <p:sp>
          <p:nvSpPr>
            <p:cNvPr id="18" name="Flowchart: Multidocument 17">
              <a:extLst>
                <a:ext uri="{FF2B5EF4-FFF2-40B4-BE49-F238E27FC236}">
                  <a16:creationId xmlns:a16="http://schemas.microsoft.com/office/drawing/2014/main" id="{892DEBF3-59C4-4A35-ABFE-E17E2C9B13C9}"/>
                </a:ext>
              </a:extLst>
            </p:cNvPr>
            <p:cNvSpPr/>
            <p:nvPr/>
          </p:nvSpPr>
          <p:spPr>
            <a:xfrm>
              <a:off x="8381123" y="4320493"/>
              <a:ext cx="540510" cy="443959"/>
            </a:xfrm>
            <a:prstGeom prst="flowChartMultidocument">
              <a:avLst/>
            </a:prstGeom>
            <a:solidFill>
              <a:srgbClr val="FFFFFF"/>
            </a:solidFill>
            <a:ln w="19050" cap="flat" cmpd="sng" algn="ctr">
              <a:solidFill>
                <a:srgbClr val="0078D3"/>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020" b="0" i="0" u="none" strike="noStrike" kern="0" cap="none" spc="0" normalizeH="0" baseline="0" noProof="0">
                <a:ln>
                  <a:noFill/>
                </a:ln>
                <a:solidFill>
                  <a:srgbClr val="2F2F2F"/>
                </a:solidFill>
                <a:effectLst/>
                <a:uLnTx/>
                <a:uFillTx/>
                <a:latin typeface="Segoe UI"/>
                <a:ea typeface="+mn-ea"/>
                <a:cs typeface="+mn-cs"/>
              </a:endParaRPr>
            </a:p>
          </p:txBody>
        </p:sp>
        <p:grpSp>
          <p:nvGrpSpPr>
            <p:cNvPr id="19" name="Group 18">
              <a:extLst>
                <a:ext uri="{FF2B5EF4-FFF2-40B4-BE49-F238E27FC236}">
                  <a16:creationId xmlns:a16="http://schemas.microsoft.com/office/drawing/2014/main" id="{E34DC44D-94BC-44D3-A456-009AC35F9937}"/>
                </a:ext>
              </a:extLst>
            </p:cNvPr>
            <p:cNvGrpSpPr/>
            <p:nvPr/>
          </p:nvGrpSpPr>
          <p:grpSpPr>
            <a:xfrm>
              <a:off x="8614657" y="4521396"/>
              <a:ext cx="373042" cy="373042"/>
              <a:chOff x="7157065" y="4679849"/>
              <a:chExt cx="373042" cy="373042"/>
            </a:xfrm>
          </p:grpSpPr>
          <p:sp>
            <p:nvSpPr>
              <p:cNvPr id="20" name="Oval 19">
                <a:extLst>
                  <a:ext uri="{FF2B5EF4-FFF2-40B4-BE49-F238E27FC236}">
                    <a16:creationId xmlns:a16="http://schemas.microsoft.com/office/drawing/2014/main" id="{AD6D2237-7A27-4E97-92B9-3966C9706109}"/>
                  </a:ext>
                </a:extLst>
              </p:cNvPr>
              <p:cNvSpPr/>
              <p:nvPr/>
            </p:nvSpPr>
            <p:spPr bwMode="auto">
              <a:xfrm>
                <a:off x="7157065" y="4679849"/>
                <a:ext cx="373042" cy="373042"/>
              </a:xfrm>
              <a:prstGeom prst="ellipse">
                <a:avLst/>
              </a:prstGeom>
              <a:solidFill>
                <a:srgbClr val="FFFFFF"/>
              </a:solidFill>
              <a:ln w="19050" cap="flat">
                <a:solidFill>
                  <a:srgbClr val="0078D3"/>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sp>
            <p:nvSpPr>
              <p:cNvPr id="21" name="lock">
                <a:extLst>
                  <a:ext uri="{FF2B5EF4-FFF2-40B4-BE49-F238E27FC236}">
                    <a16:creationId xmlns:a16="http://schemas.microsoft.com/office/drawing/2014/main" id="{4A33B7F1-950D-4857-9DED-A963490ACDA9}"/>
                  </a:ext>
                </a:extLst>
              </p:cNvPr>
              <p:cNvSpPr>
                <a:spLocks noChangeAspect="1" noEditPoints="1"/>
              </p:cNvSpPr>
              <p:nvPr/>
            </p:nvSpPr>
            <p:spPr bwMode="auto">
              <a:xfrm>
                <a:off x="7258245" y="4738935"/>
                <a:ext cx="170680" cy="227559"/>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90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2" name="Rectangle 21">
                <a:extLst>
                  <a:ext uri="{FF2B5EF4-FFF2-40B4-BE49-F238E27FC236}">
                    <a16:creationId xmlns:a16="http://schemas.microsoft.com/office/drawing/2014/main" id="{CE6686CF-56C3-49A1-8755-4BE91EB90103}"/>
                  </a:ext>
                </a:extLst>
              </p:cNvPr>
              <p:cNvSpPr/>
              <p:nvPr/>
            </p:nvSpPr>
            <p:spPr bwMode="auto">
              <a:xfrm>
                <a:off x="7258245" y="4845515"/>
                <a:ext cx="170681" cy="120980"/>
              </a:xfrm>
              <a:prstGeom prst="rect">
                <a:avLst/>
              </a:prstGeom>
              <a:noFill/>
              <a:ln w="190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grpSp>
      </p:grpSp>
      <p:grpSp>
        <p:nvGrpSpPr>
          <p:cNvPr id="11" name="Group 10">
            <a:extLst>
              <a:ext uri="{FF2B5EF4-FFF2-40B4-BE49-F238E27FC236}">
                <a16:creationId xmlns:a16="http://schemas.microsoft.com/office/drawing/2014/main" id="{61DE7B5B-F4C2-4349-BB0B-7C6285341D4A}"/>
              </a:ext>
            </a:extLst>
          </p:cNvPr>
          <p:cNvGrpSpPr/>
          <p:nvPr/>
        </p:nvGrpSpPr>
        <p:grpSpPr>
          <a:xfrm>
            <a:off x="10380267" y="4002430"/>
            <a:ext cx="672642" cy="596416"/>
            <a:chOff x="10302095" y="4252831"/>
            <a:chExt cx="672642" cy="596416"/>
          </a:xfrm>
        </p:grpSpPr>
        <p:sp>
          <p:nvSpPr>
            <p:cNvPr id="13" name="Flowchart: Multidocument 12">
              <a:extLst>
                <a:ext uri="{FF2B5EF4-FFF2-40B4-BE49-F238E27FC236}">
                  <a16:creationId xmlns:a16="http://schemas.microsoft.com/office/drawing/2014/main" id="{00BF453B-8B6C-4812-A3CE-E612303EA123}"/>
                </a:ext>
              </a:extLst>
            </p:cNvPr>
            <p:cNvSpPr/>
            <p:nvPr/>
          </p:nvSpPr>
          <p:spPr>
            <a:xfrm>
              <a:off x="10302095" y="4252831"/>
              <a:ext cx="540510" cy="443959"/>
            </a:xfrm>
            <a:prstGeom prst="flowChartMultidocument">
              <a:avLst/>
            </a:prstGeom>
            <a:solidFill>
              <a:schemeClr val="tx1">
                <a:lumMod val="40000"/>
                <a:lumOff val="60000"/>
              </a:schemeClr>
            </a:solidFill>
            <a:ln w="19050" cap="flat" cmpd="sng" algn="ctr">
              <a:solidFill>
                <a:schemeClr val="tx1"/>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020" b="0" i="0" u="none" strike="noStrike" kern="0" cap="none" spc="0" normalizeH="0" baseline="0" noProof="0">
                <a:ln>
                  <a:noFill/>
                </a:ln>
                <a:solidFill>
                  <a:srgbClr val="2F2F2F"/>
                </a:solidFill>
                <a:effectLst/>
                <a:uLnTx/>
                <a:uFillTx/>
                <a:latin typeface="Segoe UI"/>
                <a:ea typeface="+mn-ea"/>
                <a:cs typeface="+mn-cs"/>
              </a:endParaRPr>
            </a:p>
          </p:txBody>
        </p:sp>
        <p:grpSp>
          <p:nvGrpSpPr>
            <p:cNvPr id="14" name="Group 13">
              <a:extLst>
                <a:ext uri="{FF2B5EF4-FFF2-40B4-BE49-F238E27FC236}">
                  <a16:creationId xmlns:a16="http://schemas.microsoft.com/office/drawing/2014/main" id="{CB222346-C2EE-4C54-B819-E181EA8D3259}"/>
                </a:ext>
              </a:extLst>
            </p:cNvPr>
            <p:cNvGrpSpPr/>
            <p:nvPr/>
          </p:nvGrpSpPr>
          <p:grpSpPr>
            <a:xfrm>
              <a:off x="10601695" y="4476205"/>
              <a:ext cx="373042" cy="373042"/>
              <a:chOff x="7157065" y="4679849"/>
              <a:chExt cx="373042" cy="373042"/>
            </a:xfrm>
          </p:grpSpPr>
          <p:sp>
            <p:nvSpPr>
              <p:cNvPr id="15" name="Oval 14">
                <a:extLst>
                  <a:ext uri="{FF2B5EF4-FFF2-40B4-BE49-F238E27FC236}">
                    <a16:creationId xmlns:a16="http://schemas.microsoft.com/office/drawing/2014/main" id="{1516D27F-4EFF-47E0-8641-1CA6801AF887}"/>
                  </a:ext>
                </a:extLst>
              </p:cNvPr>
              <p:cNvSpPr/>
              <p:nvPr/>
            </p:nvSpPr>
            <p:spPr bwMode="auto">
              <a:xfrm>
                <a:off x="7157065" y="4679849"/>
                <a:ext cx="373042" cy="373042"/>
              </a:xfrm>
              <a:prstGeom prst="ellipse">
                <a:avLst/>
              </a:prstGeom>
              <a:solidFill>
                <a:srgbClr val="FFFFFF"/>
              </a:solidFill>
              <a:ln w="19050" cap="flat">
                <a:solidFill>
                  <a:srgbClr val="0078D3"/>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sp>
            <p:nvSpPr>
              <p:cNvPr id="16" name="lock">
                <a:extLst>
                  <a:ext uri="{FF2B5EF4-FFF2-40B4-BE49-F238E27FC236}">
                    <a16:creationId xmlns:a16="http://schemas.microsoft.com/office/drawing/2014/main" id="{0468034C-0959-47CF-AE9C-BB6054C29450}"/>
                  </a:ext>
                </a:extLst>
              </p:cNvPr>
              <p:cNvSpPr>
                <a:spLocks noChangeAspect="1" noEditPoints="1"/>
              </p:cNvSpPr>
              <p:nvPr/>
            </p:nvSpPr>
            <p:spPr bwMode="auto">
              <a:xfrm>
                <a:off x="7258245" y="4738935"/>
                <a:ext cx="170680" cy="227559"/>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90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17" name="Rectangle 16">
                <a:extLst>
                  <a:ext uri="{FF2B5EF4-FFF2-40B4-BE49-F238E27FC236}">
                    <a16:creationId xmlns:a16="http://schemas.microsoft.com/office/drawing/2014/main" id="{6EC3138C-D3F0-492D-889C-695EA735EBB1}"/>
                  </a:ext>
                </a:extLst>
              </p:cNvPr>
              <p:cNvSpPr/>
              <p:nvPr/>
            </p:nvSpPr>
            <p:spPr bwMode="auto">
              <a:xfrm>
                <a:off x="7258245" y="4845515"/>
                <a:ext cx="170681" cy="120980"/>
              </a:xfrm>
              <a:prstGeom prst="rect">
                <a:avLst/>
              </a:prstGeom>
              <a:noFill/>
              <a:ln w="190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grpSp>
      </p:grpSp>
      <p:sp>
        <p:nvSpPr>
          <p:cNvPr id="12" name="Flowchart: Multidocument 11">
            <a:extLst>
              <a:ext uri="{FF2B5EF4-FFF2-40B4-BE49-F238E27FC236}">
                <a16:creationId xmlns:a16="http://schemas.microsoft.com/office/drawing/2014/main" id="{C593BCD2-B461-41C8-A678-E71E8234F90F}"/>
              </a:ext>
            </a:extLst>
          </p:cNvPr>
          <p:cNvSpPr/>
          <p:nvPr/>
        </p:nvSpPr>
        <p:spPr>
          <a:xfrm>
            <a:off x="10470206" y="5644589"/>
            <a:ext cx="540510" cy="443959"/>
          </a:xfrm>
          <a:prstGeom prst="flowChartMultidocument">
            <a:avLst/>
          </a:prstGeom>
          <a:solidFill>
            <a:schemeClr val="tx1">
              <a:lumMod val="40000"/>
              <a:lumOff val="60000"/>
            </a:schemeClr>
          </a:solidFill>
          <a:ln w="19050" cap="flat" cmpd="sng" algn="ctr">
            <a:solidFill>
              <a:schemeClr val="tx1"/>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020" b="0" i="0" u="none" strike="noStrike" kern="0" cap="none" spc="0" normalizeH="0" baseline="0" noProof="0">
              <a:ln>
                <a:noFill/>
              </a:ln>
              <a:solidFill>
                <a:srgbClr val="2F2F2F"/>
              </a:solidFill>
              <a:effectLst/>
              <a:uLnTx/>
              <a:uFillTx/>
              <a:latin typeface="Segoe UI"/>
              <a:ea typeface="+mn-ea"/>
              <a:cs typeface="+mn-cs"/>
            </a:endParaRPr>
          </a:p>
        </p:txBody>
      </p:sp>
      <p:sp>
        <p:nvSpPr>
          <p:cNvPr id="71" name="Oval 70">
            <a:extLst>
              <a:ext uri="{FF2B5EF4-FFF2-40B4-BE49-F238E27FC236}">
                <a16:creationId xmlns:a16="http://schemas.microsoft.com/office/drawing/2014/main" id="{78C1E845-76BC-4973-BE8E-64C64BB3A2A9}"/>
              </a:ext>
            </a:extLst>
          </p:cNvPr>
          <p:cNvSpPr/>
          <p:nvPr/>
        </p:nvSpPr>
        <p:spPr bwMode="auto">
          <a:xfrm>
            <a:off x="587702" y="1840388"/>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grpSp>
        <p:nvGrpSpPr>
          <p:cNvPr id="79" name="Group 78">
            <a:extLst>
              <a:ext uri="{FF2B5EF4-FFF2-40B4-BE49-F238E27FC236}">
                <a16:creationId xmlns:a16="http://schemas.microsoft.com/office/drawing/2014/main" id="{8C7454A6-DEA5-48C4-B6F6-E020E325F05E}"/>
              </a:ext>
            </a:extLst>
          </p:cNvPr>
          <p:cNvGrpSpPr/>
          <p:nvPr/>
        </p:nvGrpSpPr>
        <p:grpSpPr>
          <a:xfrm>
            <a:off x="8556482" y="6195750"/>
            <a:ext cx="360000" cy="360000"/>
            <a:chOff x="236237" y="1897062"/>
            <a:chExt cx="648000" cy="648000"/>
          </a:xfrm>
        </p:grpSpPr>
        <p:sp>
          <p:nvSpPr>
            <p:cNvPr id="92" name="Oval 91">
              <a:extLst>
                <a:ext uri="{FF2B5EF4-FFF2-40B4-BE49-F238E27FC236}">
                  <a16:creationId xmlns:a16="http://schemas.microsoft.com/office/drawing/2014/main" id="{BF5EE4BE-8415-4B46-BCFA-041F12A3DD44}"/>
                </a:ext>
              </a:extLst>
            </p:cNvPr>
            <p:cNvSpPr/>
            <p:nvPr/>
          </p:nvSpPr>
          <p:spPr bwMode="auto">
            <a:xfrm>
              <a:off x="301777" y="1969062"/>
              <a:ext cx="504000" cy="504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93" name="Graphic 92" descr="Badge 1">
              <a:extLst>
                <a:ext uri="{FF2B5EF4-FFF2-40B4-BE49-F238E27FC236}">
                  <a16:creationId xmlns:a16="http://schemas.microsoft.com/office/drawing/2014/main" id="{6202600C-1E27-4DA9-800F-35A4806EEE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6237" y="1897062"/>
              <a:ext cx="648000" cy="648000"/>
            </a:xfrm>
            <a:prstGeom prst="rect">
              <a:avLst/>
            </a:prstGeom>
          </p:spPr>
        </p:pic>
      </p:grpSp>
      <p:grpSp>
        <p:nvGrpSpPr>
          <p:cNvPr id="80" name="Group 79">
            <a:extLst>
              <a:ext uri="{FF2B5EF4-FFF2-40B4-BE49-F238E27FC236}">
                <a16:creationId xmlns:a16="http://schemas.microsoft.com/office/drawing/2014/main" id="{DAAFC26B-3871-447D-BF8F-A4A6025A7614}"/>
              </a:ext>
            </a:extLst>
          </p:cNvPr>
          <p:cNvGrpSpPr/>
          <p:nvPr/>
        </p:nvGrpSpPr>
        <p:grpSpPr>
          <a:xfrm>
            <a:off x="8313116" y="4991362"/>
            <a:ext cx="360000" cy="360000"/>
            <a:chOff x="245461" y="2624902"/>
            <a:chExt cx="648000" cy="648000"/>
          </a:xfrm>
        </p:grpSpPr>
        <p:sp>
          <p:nvSpPr>
            <p:cNvPr id="90" name="Oval 89">
              <a:extLst>
                <a:ext uri="{FF2B5EF4-FFF2-40B4-BE49-F238E27FC236}">
                  <a16:creationId xmlns:a16="http://schemas.microsoft.com/office/drawing/2014/main" id="{E3BDE42E-1428-41E0-9DEE-E4BA8243A40B}"/>
                </a:ext>
              </a:extLst>
            </p:cNvPr>
            <p:cNvSpPr/>
            <p:nvPr/>
          </p:nvSpPr>
          <p:spPr bwMode="auto">
            <a:xfrm>
              <a:off x="317461" y="2696902"/>
              <a:ext cx="504000" cy="504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91" name="Graphic 90" descr="Badge">
              <a:extLst>
                <a:ext uri="{FF2B5EF4-FFF2-40B4-BE49-F238E27FC236}">
                  <a16:creationId xmlns:a16="http://schemas.microsoft.com/office/drawing/2014/main" id="{20ACB5BB-AA28-4DBF-8E15-C62868D987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5461" y="2624902"/>
              <a:ext cx="648000" cy="648000"/>
            </a:xfrm>
            <a:prstGeom prst="rect">
              <a:avLst/>
            </a:prstGeom>
          </p:spPr>
        </p:pic>
      </p:grpSp>
      <p:grpSp>
        <p:nvGrpSpPr>
          <p:cNvPr id="81" name="Group 80">
            <a:extLst>
              <a:ext uri="{FF2B5EF4-FFF2-40B4-BE49-F238E27FC236}">
                <a16:creationId xmlns:a16="http://schemas.microsoft.com/office/drawing/2014/main" id="{CC215930-4DB5-4AC3-B963-D11A795CAFEB}"/>
              </a:ext>
            </a:extLst>
          </p:cNvPr>
          <p:cNvGrpSpPr/>
          <p:nvPr/>
        </p:nvGrpSpPr>
        <p:grpSpPr>
          <a:xfrm>
            <a:off x="9434664" y="1166130"/>
            <a:ext cx="360000" cy="360000"/>
            <a:chOff x="274637" y="3434949"/>
            <a:chExt cx="648000" cy="648000"/>
          </a:xfrm>
        </p:grpSpPr>
        <p:sp>
          <p:nvSpPr>
            <p:cNvPr id="88" name="Oval 87">
              <a:extLst>
                <a:ext uri="{FF2B5EF4-FFF2-40B4-BE49-F238E27FC236}">
                  <a16:creationId xmlns:a16="http://schemas.microsoft.com/office/drawing/2014/main" id="{7E045BE3-5EBA-4CB7-BCD3-6121A82CEF1F}"/>
                </a:ext>
              </a:extLst>
            </p:cNvPr>
            <p:cNvSpPr/>
            <p:nvPr/>
          </p:nvSpPr>
          <p:spPr bwMode="auto">
            <a:xfrm>
              <a:off x="336170" y="3497887"/>
              <a:ext cx="504000" cy="504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89" name="Graphic 88" descr="Badge 3">
              <a:extLst>
                <a:ext uri="{FF2B5EF4-FFF2-40B4-BE49-F238E27FC236}">
                  <a16:creationId xmlns:a16="http://schemas.microsoft.com/office/drawing/2014/main" id="{D666BF76-1257-4F1B-AA00-7B4EC58288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4637" y="3434949"/>
              <a:ext cx="648000" cy="648000"/>
            </a:xfrm>
            <a:prstGeom prst="rect">
              <a:avLst/>
            </a:prstGeom>
          </p:spPr>
        </p:pic>
      </p:grpSp>
      <p:sp>
        <p:nvSpPr>
          <p:cNvPr id="43" name="Oval 42">
            <a:extLst>
              <a:ext uri="{FF2B5EF4-FFF2-40B4-BE49-F238E27FC236}">
                <a16:creationId xmlns:a16="http://schemas.microsoft.com/office/drawing/2014/main" id="{40D0625A-8F21-46F8-BBC5-2477A01E6BA1}"/>
              </a:ext>
            </a:extLst>
          </p:cNvPr>
          <p:cNvSpPr/>
          <p:nvPr/>
        </p:nvSpPr>
        <p:spPr bwMode="auto">
          <a:xfrm>
            <a:off x="596150" y="2667600"/>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grpSp>
        <p:nvGrpSpPr>
          <p:cNvPr id="82" name="Group 81">
            <a:extLst>
              <a:ext uri="{FF2B5EF4-FFF2-40B4-BE49-F238E27FC236}">
                <a16:creationId xmlns:a16="http://schemas.microsoft.com/office/drawing/2014/main" id="{2A172ACA-EE89-4DE0-B9F3-FE821ABEE82C}"/>
              </a:ext>
            </a:extLst>
          </p:cNvPr>
          <p:cNvGrpSpPr/>
          <p:nvPr/>
        </p:nvGrpSpPr>
        <p:grpSpPr>
          <a:xfrm>
            <a:off x="7989848" y="4997302"/>
            <a:ext cx="360000" cy="360000"/>
            <a:chOff x="274637" y="4214315"/>
            <a:chExt cx="648000" cy="648000"/>
          </a:xfrm>
        </p:grpSpPr>
        <p:sp>
          <p:nvSpPr>
            <p:cNvPr id="86" name="Oval 85">
              <a:extLst>
                <a:ext uri="{FF2B5EF4-FFF2-40B4-BE49-F238E27FC236}">
                  <a16:creationId xmlns:a16="http://schemas.microsoft.com/office/drawing/2014/main" id="{2EC34E79-9B1A-42A8-A593-34FB6732D20C}"/>
                </a:ext>
              </a:extLst>
            </p:cNvPr>
            <p:cNvSpPr/>
            <p:nvPr/>
          </p:nvSpPr>
          <p:spPr bwMode="auto">
            <a:xfrm>
              <a:off x="339740" y="4281409"/>
              <a:ext cx="504000" cy="504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87" name="Graphic 86" descr="Badge 4">
              <a:extLst>
                <a:ext uri="{FF2B5EF4-FFF2-40B4-BE49-F238E27FC236}">
                  <a16:creationId xmlns:a16="http://schemas.microsoft.com/office/drawing/2014/main" id="{CF7D09E5-1496-4457-8265-2027A8E6916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4637" y="4214315"/>
              <a:ext cx="648000" cy="648000"/>
            </a:xfrm>
            <a:prstGeom prst="rect">
              <a:avLst/>
            </a:prstGeom>
          </p:spPr>
        </p:pic>
      </p:grpSp>
      <p:sp>
        <p:nvSpPr>
          <p:cNvPr id="70" name="Espace réservé du texte 2">
            <a:extLst>
              <a:ext uri="{FF2B5EF4-FFF2-40B4-BE49-F238E27FC236}">
                <a16:creationId xmlns:a16="http://schemas.microsoft.com/office/drawing/2014/main" id="{5EFCA256-A3B3-4EE4-BFE2-EB2A5D5F1B26}"/>
              </a:ext>
            </a:extLst>
          </p:cNvPr>
          <p:cNvSpPr txBox="1">
            <a:spLocks/>
          </p:cNvSpPr>
          <p:nvPr/>
        </p:nvSpPr>
        <p:spPr>
          <a:xfrm>
            <a:off x="1425124" y="5669662"/>
            <a:ext cx="2628497" cy="600166"/>
          </a:xfrm>
          <a:prstGeom prst="rect">
            <a:avLst/>
          </a:prstGeom>
        </p:spPr>
        <p:txBody>
          <a:bodyPr vert="horz" wrap="square" lIns="146304" tIns="91440" rIns="146304" bIns="91440" rtlCol="0">
            <a:norm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fr-FR" sz="2400" kern="1200" spc="0" baseline="0">
                <a:gradFill>
                  <a:gsLst>
                    <a:gs pos="1250">
                      <a:schemeClr val="tx2"/>
                    </a:gs>
                    <a:gs pos="99000">
                      <a:schemeClr val="tx2"/>
                    </a:gs>
                  </a:gsLst>
                  <a:lin ang="5400000" scaled="0"/>
                </a:gradFill>
                <a:latin typeface="Segoe UI Semibold" panose="020B0702040204020203" pitchFamily="34" charset="0"/>
                <a:ea typeface="+mn-ea"/>
                <a:cs typeface="Segoe UI Semibold" panose="020B0702040204020203" pitchFamily="34" charset="0"/>
              </a:defRPr>
            </a:lvl1pPr>
            <a:lvl2pPr marL="0" marR="0" indent="0" algn="l" defTabSz="932742" rtl="0" eaLnBrk="1" fontAlgn="auto" latinLnBrk="0" hangingPunct="1">
              <a:lnSpc>
                <a:spcPct val="90000"/>
              </a:lnSpc>
              <a:spcBef>
                <a:spcPct val="20000"/>
              </a:spcBef>
              <a:spcAft>
                <a:spcPts val="0"/>
              </a:spcAft>
              <a:buClrTx/>
              <a:buSzPct val="90000"/>
              <a:buFontTx/>
              <a:buNone/>
              <a:tabLst/>
              <a:defRPr sz="16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4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Lab &amp; Wrap up</a:t>
            </a:r>
          </a:p>
        </p:txBody>
      </p:sp>
      <p:pic>
        <p:nvPicPr>
          <p:cNvPr id="105" name="Graphic 104" descr="Badge 1">
            <a:extLst>
              <a:ext uri="{FF2B5EF4-FFF2-40B4-BE49-F238E27FC236}">
                <a16:creationId xmlns:a16="http://schemas.microsoft.com/office/drawing/2014/main" id="{A034E207-57BE-46BE-8138-A3EA6E7702C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43702" y="1688757"/>
            <a:ext cx="648000" cy="648000"/>
          </a:xfrm>
          <a:prstGeom prst="rect">
            <a:avLst/>
          </a:prstGeom>
        </p:spPr>
      </p:pic>
      <p:pic>
        <p:nvPicPr>
          <p:cNvPr id="103" name="Graphic 102" descr="Badge">
            <a:extLst>
              <a:ext uri="{FF2B5EF4-FFF2-40B4-BE49-F238E27FC236}">
                <a16:creationId xmlns:a16="http://schemas.microsoft.com/office/drawing/2014/main" id="{07A46921-1DAB-4F6D-9BA0-9CEF96EC532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43702" y="2528594"/>
            <a:ext cx="648000" cy="648000"/>
          </a:xfrm>
          <a:prstGeom prst="rect">
            <a:avLst/>
          </a:prstGeom>
        </p:spPr>
      </p:pic>
      <p:sp>
        <p:nvSpPr>
          <p:cNvPr id="44" name="Oval 43">
            <a:extLst>
              <a:ext uri="{FF2B5EF4-FFF2-40B4-BE49-F238E27FC236}">
                <a16:creationId xmlns:a16="http://schemas.microsoft.com/office/drawing/2014/main" id="{5A4493AB-D3C3-49EE-AF47-409EAAB1BC3A}"/>
              </a:ext>
            </a:extLst>
          </p:cNvPr>
          <p:cNvSpPr/>
          <p:nvPr/>
        </p:nvSpPr>
        <p:spPr bwMode="auto">
          <a:xfrm>
            <a:off x="584330" y="3474730"/>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sp>
        <p:nvSpPr>
          <p:cNvPr id="45" name="Oval 44">
            <a:extLst>
              <a:ext uri="{FF2B5EF4-FFF2-40B4-BE49-F238E27FC236}">
                <a16:creationId xmlns:a16="http://schemas.microsoft.com/office/drawing/2014/main" id="{A8A7EED5-0F07-4DCE-AC29-542962C958DA}"/>
              </a:ext>
            </a:extLst>
          </p:cNvPr>
          <p:cNvSpPr/>
          <p:nvPr/>
        </p:nvSpPr>
        <p:spPr bwMode="auto">
          <a:xfrm>
            <a:off x="584338" y="4225981"/>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sp>
        <p:nvSpPr>
          <p:cNvPr id="46" name="Oval 45">
            <a:extLst>
              <a:ext uri="{FF2B5EF4-FFF2-40B4-BE49-F238E27FC236}">
                <a16:creationId xmlns:a16="http://schemas.microsoft.com/office/drawing/2014/main" id="{7B37662F-3B53-48FF-AFB5-5FB70B238CD6}"/>
              </a:ext>
            </a:extLst>
          </p:cNvPr>
          <p:cNvSpPr/>
          <p:nvPr/>
        </p:nvSpPr>
        <p:spPr bwMode="auto">
          <a:xfrm>
            <a:off x="596150" y="5055830"/>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101" name="Graphic 100" descr="Badge 3">
            <a:extLst>
              <a:ext uri="{FF2B5EF4-FFF2-40B4-BE49-F238E27FC236}">
                <a16:creationId xmlns:a16="http://schemas.microsoft.com/office/drawing/2014/main" id="{DDBA6BF3-27DC-41F5-9C1A-0196B54D1D0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43702" y="3337157"/>
            <a:ext cx="648000" cy="648000"/>
          </a:xfrm>
          <a:prstGeom prst="rect">
            <a:avLst/>
          </a:prstGeom>
        </p:spPr>
      </p:pic>
      <p:pic>
        <p:nvPicPr>
          <p:cNvPr id="99" name="Graphic 98" descr="Badge 4">
            <a:extLst>
              <a:ext uri="{FF2B5EF4-FFF2-40B4-BE49-F238E27FC236}">
                <a16:creationId xmlns:a16="http://schemas.microsoft.com/office/drawing/2014/main" id="{C185F478-2438-43D1-A8A6-F8469C25FA4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43702" y="4127675"/>
            <a:ext cx="648000" cy="648000"/>
          </a:xfrm>
          <a:prstGeom prst="rect">
            <a:avLst/>
          </a:prstGeom>
        </p:spPr>
      </p:pic>
      <p:pic>
        <p:nvPicPr>
          <p:cNvPr id="97" name="Graphic 96" descr="Badge 5">
            <a:extLst>
              <a:ext uri="{FF2B5EF4-FFF2-40B4-BE49-F238E27FC236}">
                <a16:creationId xmlns:a16="http://schemas.microsoft.com/office/drawing/2014/main" id="{5B7D61F0-4285-4E0A-823B-6EDC8DC675E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43702" y="4916824"/>
            <a:ext cx="648000" cy="648000"/>
          </a:xfrm>
          <a:prstGeom prst="rect">
            <a:avLst/>
          </a:prstGeom>
        </p:spPr>
      </p:pic>
      <p:sp>
        <p:nvSpPr>
          <p:cNvPr id="64" name="Oval 63">
            <a:extLst>
              <a:ext uri="{FF2B5EF4-FFF2-40B4-BE49-F238E27FC236}">
                <a16:creationId xmlns:a16="http://schemas.microsoft.com/office/drawing/2014/main" id="{11A1E43A-EE9B-43CC-97EA-C072FC36E53C}"/>
              </a:ext>
            </a:extLst>
          </p:cNvPr>
          <p:cNvSpPr/>
          <p:nvPr/>
        </p:nvSpPr>
        <p:spPr bwMode="auto">
          <a:xfrm>
            <a:off x="675047" y="1348956"/>
            <a:ext cx="180000" cy="180000"/>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250642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5"/>
                                        </p:tgtEl>
                                      </p:cBhvr>
                                    </p:animEffect>
                                    <p:set>
                                      <p:cBhvr>
                                        <p:cTn id="10" dur="1" fill="hold">
                                          <p:stCondLst>
                                            <p:cond delay="499"/>
                                          </p:stCondLst>
                                        </p:cTn>
                                        <p:tgtEl>
                                          <p:spTgt spid="35"/>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par>
                                <p:cTn id="17" presetID="10"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par>
                                <p:cTn id="20" presetID="10" presetClass="entr" presetSubtype="0"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B41864-A357-4895-9C75-E53742F5CB44}"/>
              </a:ext>
            </a:extLst>
          </p:cNvPr>
          <p:cNvSpPr/>
          <p:nvPr/>
        </p:nvSpPr>
        <p:spPr bwMode="auto">
          <a:xfrm>
            <a:off x="6218237" y="-15453"/>
            <a:ext cx="6211246" cy="46557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2" name="Rectangle 11">
            <a:extLst>
              <a:ext uri="{FF2B5EF4-FFF2-40B4-BE49-F238E27FC236}">
                <a16:creationId xmlns:a16="http://schemas.microsoft.com/office/drawing/2014/main" id="{9FC6541D-132F-457C-B609-3E7390D742B3}"/>
              </a:ext>
            </a:extLst>
          </p:cNvPr>
          <p:cNvSpPr/>
          <p:nvPr/>
        </p:nvSpPr>
        <p:spPr bwMode="auto">
          <a:xfrm>
            <a:off x="0" y="4634961"/>
            <a:ext cx="12436475" cy="235956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2" name="Titre 1"/>
          <p:cNvSpPr>
            <a:spLocks noGrp="1"/>
          </p:cNvSpPr>
          <p:nvPr>
            <p:ph type="title"/>
          </p:nvPr>
        </p:nvSpPr>
        <p:spPr/>
        <p:txBody>
          <a:bodyPr/>
          <a:lstStyle/>
          <a:p>
            <a:r>
              <a:rPr lang="en-US" dirty="0"/>
              <a:t>Demo</a:t>
            </a:r>
            <a:br>
              <a:rPr lang="fr-FR" dirty="0"/>
            </a:br>
            <a:r>
              <a:rPr lang="en-US" sz="2400" dirty="0">
                <a:solidFill>
                  <a:srgbClr val="0078D7"/>
                </a:solidFill>
                <a:latin typeface="Segoe UI" panose="020B0502040204020203" pitchFamily="34" charset="0"/>
                <a:cs typeface="Segoe UI" panose="020B0502040204020203" pitchFamily="34" charset="0"/>
              </a:rPr>
              <a:t>A short glimpse of the coding impact!?</a:t>
            </a:r>
            <a:endParaRPr lang="en-US" dirty="0">
              <a:solidFill>
                <a:srgbClr val="0070C0"/>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3" name="Espace réservé du texte 2"/>
              <p:cNvSpPr>
                <a:spLocks noGrp="1"/>
              </p:cNvSpPr>
              <p:nvPr>
                <p:ph type="body" sz="quarter" idx="10"/>
              </p:nvPr>
            </p:nvSpPr>
            <p:spPr>
              <a:xfrm>
                <a:off x="274636" y="1516618"/>
                <a:ext cx="6725019" cy="2737991"/>
              </a:xfrm>
            </p:spPr>
            <p:txBody>
              <a:bodyPr>
                <a:normAutofit/>
              </a:bodyPr>
              <a:lstStyle/>
              <a:p>
                <a:r>
                  <a:rPr lang="en-US" sz="2000" dirty="0"/>
                  <a:t>Circuit optimization is the first step to limit the overhead : it consists in limiting the use of native operations as much as possible.</a:t>
                </a:r>
              </a:p>
              <a:p>
                <a:endParaRPr lang="en-US" sz="2000" dirty="0"/>
              </a:p>
              <a:p>
                <a:r>
                  <a:rPr lang="en-US" sz="2000" dirty="0"/>
                  <a:t>Example :</a:t>
                </a:r>
              </a:p>
              <a:p>
                <a:r>
                  <a:rPr lang="en-US" sz="3000" dirty="0">
                    <a:solidFill>
                      <a:srgbClr val="505050"/>
                    </a:solidFill>
                  </a:rPr>
                  <a:t>         </a:t>
                </a:r>
                <a14:m>
                  <m:oMath xmlns:m="http://schemas.openxmlformats.org/officeDocument/2006/math">
                    <m:nary>
                      <m:naryPr>
                        <m:chr m:val="∑"/>
                        <m:ctrlPr>
                          <a:rPr lang="en-US" sz="4000" i="1" smtClean="0">
                            <a:solidFill>
                              <a:srgbClr val="505050"/>
                            </a:solidFill>
                            <a:latin typeface="Cambria Math" panose="02040503050406030204" pitchFamily="18" charset="0"/>
                          </a:rPr>
                        </m:ctrlPr>
                      </m:naryPr>
                      <m:sub>
                        <m:r>
                          <m:rPr>
                            <m:brk m:alnAt="23"/>
                          </m:rPr>
                          <a:rPr lang="fr-FR" sz="4000" b="0" i="1" smtClean="0">
                            <a:solidFill>
                              <a:srgbClr val="505050"/>
                            </a:solidFill>
                            <a:latin typeface="Cambria Math" panose="02040503050406030204" pitchFamily="18" charset="0"/>
                          </a:rPr>
                          <m:t>𝑖</m:t>
                        </m:r>
                        <m:r>
                          <a:rPr lang="fr-FR" sz="4000" b="0" i="1" smtClean="0">
                            <a:solidFill>
                              <a:srgbClr val="505050"/>
                            </a:solidFill>
                            <a:latin typeface="Cambria Math" panose="02040503050406030204" pitchFamily="18" charset="0"/>
                          </a:rPr>
                          <m:t>=0</m:t>
                        </m:r>
                      </m:sub>
                      <m:sup>
                        <m:r>
                          <a:rPr lang="fr-FR" sz="4000" b="0" i="1" smtClean="0">
                            <a:solidFill>
                              <a:srgbClr val="505050"/>
                            </a:solidFill>
                            <a:latin typeface="Cambria Math" panose="02040503050406030204" pitchFamily="18" charset="0"/>
                          </a:rPr>
                          <m:t>𝑖</m:t>
                        </m:r>
                        <m:r>
                          <a:rPr lang="fr-FR" sz="4000" b="0" i="1" smtClean="0">
                            <a:solidFill>
                              <a:srgbClr val="505050"/>
                            </a:solidFill>
                            <a:latin typeface="Cambria Math" panose="02040503050406030204" pitchFamily="18" charset="0"/>
                          </a:rPr>
                          <m:t>=</m:t>
                        </m:r>
                        <m:r>
                          <a:rPr lang="fr-FR" sz="4000" b="0" i="1" smtClean="0">
                            <a:solidFill>
                              <a:srgbClr val="505050"/>
                            </a:solidFill>
                            <a:latin typeface="Cambria Math" panose="02040503050406030204" pitchFamily="18" charset="0"/>
                          </a:rPr>
                          <m:t>𝑛</m:t>
                        </m:r>
                      </m:sup>
                      <m:e>
                        <m:sSub>
                          <m:sSubPr>
                            <m:ctrlPr>
                              <a:rPr lang="en-US" sz="4000" i="1" smtClean="0">
                                <a:solidFill>
                                  <a:srgbClr val="505050"/>
                                </a:solidFill>
                                <a:latin typeface="Cambria Math" panose="02040503050406030204" pitchFamily="18" charset="0"/>
                              </a:rPr>
                            </m:ctrlPr>
                          </m:sSubPr>
                          <m:e>
                            <m:r>
                              <a:rPr lang="fr-FR" sz="4000" b="0" i="1" smtClean="0">
                                <a:solidFill>
                                  <a:srgbClr val="505050"/>
                                </a:solidFill>
                                <a:latin typeface="Cambria Math" panose="02040503050406030204" pitchFamily="18" charset="0"/>
                              </a:rPr>
                              <m:t>𝑎</m:t>
                            </m:r>
                          </m:e>
                          <m:sub>
                            <m:r>
                              <a:rPr lang="fr-FR" sz="4000" b="0" i="1" smtClean="0">
                                <a:solidFill>
                                  <a:srgbClr val="505050"/>
                                </a:solidFill>
                                <a:latin typeface="Cambria Math" panose="02040503050406030204" pitchFamily="18" charset="0"/>
                              </a:rPr>
                              <m:t>𝑖</m:t>
                            </m:r>
                          </m:sub>
                        </m:sSub>
                        <m:sSup>
                          <m:sSupPr>
                            <m:ctrlPr>
                              <a:rPr lang="en-US" sz="4000" i="1" smtClean="0">
                                <a:solidFill>
                                  <a:srgbClr val="505050"/>
                                </a:solidFill>
                                <a:latin typeface="Cambria Math" panose="02040503050406030204" pitchFamily="18" charset="0"/>
                              </a:rPr>
                            </m:ctrlPr>
                          </m:sSupPr>
                          <m:e>
                            <m:r>
                              <a:rPr lang="fr-FR" sz="4000" b="0" i="1" smtClean="0">
                                <a:solidFill>
                                  <a:srgbClr val="505050"/>
                                </a:solidFill>
                                <a:latin typeface="Cambria Math" panose="02040503050406030204" pitchFamily="18" charset="0"/>
                              </a:rPr>
                              <m:t>𝑥</m:t>
                            </m:r>
                          </m:e>
                          <m:sup>
                            <m:r>
                              <a:rPr lang="fr-FR" sz="4000" b="0" i="1" smtClean="0">
                                <a:solidFill>
                                  <a:srgbClr val="505050"/>
                                </a:solidFill>
                                <a:latin typeface="Cambria Math" panose="02040503050406030204" pitchFamily="18" charset="0"/>
                              </a:rPr>
                              <m:t>𝑖</m:t>
                            </m:r>
                          </m:sup>
                        </m:sSup>
                      </m:e>
                    </m:nary>
                  </m:oMath>
                </a14:m>
                <a:r>
                  <a:rPr lang="en-US" sz="2000" dirty="0"/>
                  <a:t> avec </a:t>
                </a:r>
                <a14:m>
                  <m:oMath xmlns:m="http://schemas.openxmlformats.org/officeDocument/2006/math">
                    <m:r>
                      <a:rPr lang="fr-FR" sz="2000" b="0" i="1" smtClean="0">
                        <a:solidFill>
                          <a:srgbClr val="505050"/>
                        </a:solidFill>
                        <a:latin typeface="Cambria Math" panose="02040503050406030204" pitchFamily="18" charset="0"/>
                      </a:rPr>
                      <m:t>𝐴</m:t>
                    </m:r>
                    <m:r>
                      <a:rPr lang="fr-FR" sz="2000" b="0" i="1" smtClean="0">
                        <a:solidFill>
                          <a:srgbClr val="505050"/>
                        </a:solidFill>
                        <a:latin typeface="Cambria Math" panose="02040503050406030204" pitchFamily="18" charset="0"/>
                      </a:rPr>
                      <m:t>=</m:t>
                    </m:r>
                    <m:d>
                      <m:dPr>
                        <m:begChr m:val="["/>
                        <m:endChr m:val="]"/>
                        <m:ctrlPr>
                          <a:rPr lang="fr-FR" sz="2000" b="0" i="1" smtClean="0">
                            <a:solidFill>
                              <a:srgbClr val="505050"/>
                            </a:solidFill>
                            <a:latin typeface="Cambria Math" panose="02040503050406030204" pitchFamily="18" charset="0"/>
                          </a:rPr>
                        </m:ctrlPr>
                      </m:dPr>
                      <m:e>
                        <m:sSub>
                          <m:sSubPr>
                            <m:ctrlPr>
                              <a:rPr lang="fr-FR" sz="2000" b="0" i="1" smtClean="0">
                                <a:solidFill>
                                  <a:srgbClr val="505050"/>
                                </a:solidFill>
                                <a:latin typeface="Cambria Math" panose="02040503050406030204" pitchFamily="18" charset="0"/>
                              </a:rPr>
                            </m:ctrlPr>
                          </m:sSubPr>
                          <m:e>
                            <m:r>
                              <a:rPr lang="fr-FR" sz="2000" b="0" i="1" smtClean="0">
                                <a:solidFill>
                                  <a:srgbClr val="505050"/>
                                </a:solidFill>
                                <a:latin typeface="Cambria Math" panose="02040503050406030204" pitchFamily="18" charset="0"/>
                              </a:rPr>
                              <m:t>𝑎</m:t>
                            </m:r>
                          </m:e>
                          <m:sub>
                            <m:r>
                              <a:rPr lang="fr-FR" sz="2000" b="0" i="1" smtClean="0">
                                <a:solidFill>
                                  <a:srgbClr val="505050"/>
                                </a:solidFill>
                                <a:latin typeface="Cambria Math" panose="02040503050406030204" pitchFamily="18" charset="0"/>
                              </a:rPr>
                              <m:t>1</m:t>
                            </m:r>
                          </m:sub>
                        </m:sSub>
                        <m:r>
                          <a:rPr lang="fr-FR" sz="2000" b="0" i="1" smtClean="0">
                            <a:solidFill>
                              <a:srgbClr val="505050"/>
                            </a:solidFill>
                            <a:latin typeface="Cambria Math" panose="02040503050406030204" pitchFamily="18" charset="0"/>
                          </a:rPr>
                          <m:t>,</m:t>
                        </m:r>
                        <m:sSub>
                          <m:sSubPr>
                            <m:ctrlPr>
                              <a:rPr lang="fr-FR" sz="2000" b="0" i="1" smtClean="0">
                                <a:solidFill>
                                  <a:srgbClr val="505050"/>
                                </a:solidFill>
                                <a:latin typeface="Cambria Math" panose="02040503050406030204" pitchFamily="18" charset="0"/>
                              </a:rPr>
                            </m:ctrlPr>
                          </m:sSubPr>
                          <m:e>
                            <m:r>
                              <a:rPr lang="fr-FR" sz="2000" b="0" i="1" smtClean="0">
                                <a:solidFill>
                                  <a:srgbClr val="505050"/>
                                </a:solidFill>
                                <a:latin typeface="Cambria Math" panose="02040503050406030204" pitchFamily="18" charset="0"/>
                              </a:rPr>
                              <m:t>𝑎</m:t>
                            </m:r>
                          </m:e>
                          <m:sub>
                            <m:r>
                              <a:rPr lang="fr-FR" sz="2000" b="0" i="1" smtClean="0">
                                <a:solidFill>
                                  <a:srgbClr val="505050"/>
                                </a:solidFill>
                                <a:latin typeface="Cambria Math" panose="02040503050406030204" pitchFamily="18" charset="0"/>
                              </a:rPr>
                              <m:t>2</m:t>
                            </m:r>
                          </m:sub>
                        </m:sSub>
                        <m:r>
                          <a:rPr lang="fr-FR" sz="2000" b="0" i="1" smtClean="0">
                            <a:solidFill>
                              <a:srgbClr val="505050"/>
                            </a:solidFill>
                            <a:latin typeface="Cambria Math" panose="02040503050406030204" pitchFamily="18" charset="0"/>
                          </a:rPr>
                          <m:t>,…,</m:t>
                        </m:r>
                        <m:sSub>
                          <m:sSubPr>
                            <m:ctrlPr>
                              <a:rPr lang="fr-FR" sz="2000" b="0" i="1" smtClean="0">
                                <a:solidFill>
                                  <a:srgbClr val="505050"/>
                                </a:solidFill>
                                <a:latin typeface="Cambria Math" panose="02040503050406030204" pitchFamily="18" charset="0"/>
                              </a:rPr>
                            </m:ctrlPr>
                          </m:sSubPr>
                          <m:e>
                            <m:r>
                              <a:rPr lang="fr-FR" sz="2000" b="0" i="1" smtClean="0">
                                <a:solidFill>
                                  <a:srgbClr val="505050"/>
                                </a:solidFill>
                                <a:latin typeface="Cambria Math" panose="02040503050406030204" pitchFamily="18" charset="0"/>
                              </a:rPr>
                              <m:t>𝑎</m:t>
                            </m:r>
                          </m:e>
                          <m:sub>
                            <m:r>
                              <a:rPr lang="fr-FR" sz="2000" b="0" i="1" smtClean="0">
                                <a:solidFill>
                                  <a:srgbClr val="505050"/>
                                </a:solidFill>
                                <a:latin typeface="Cambria Math" panose="02040503050406030204" pitchFamily="18" charset="0"/>
                              </a:rPr>
                              <m:t>𝑛</m:t>
                            </m:r>
                          </m:sub>
                        </m:sSub>
                      </m:e>
                    </m:d>
                  </m:oMath>
                </a14:m>
                <a:endParaRPr lang="en-US" sz="2000" dirty="0"/>
              </a:p>
            </p:txBody>
          </p:sp>
        </mc:Choice>
        <mc:Fallback xmlns="">
          <p:sp>
            <p:nvSpPr>
              <p:cNvPr id="3" name="Espace réservé du texte 2"/>
              <p:cNvSpPr>
                <a:spLocks noGrp="1" noRot="1" noChangeAspect="1" noMove="1" noResize="1" noEditPoints="1" noAdjustHandles="1" noChangeArrowheads="1" noChangeShapeType="1" noTextEdit="1"/>
              </p:cNvSpPr>
              <p:nvPr>
                <p:ph type="body" sz="quarter" idx="10"/>
              </p:nvPr>
            </p:nvSpPr>
            <p:spPr>
              <a:xfrm>
                <a:off x="274636" y="1516618"/>
                <a:ext cx="6725019" cy="2737991"/>
              </a:xfr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166A64A-AD83-42D0-B92B-A24B8CE5CF41}"/>
                  </a:ext>
                </a:extLst>
              </p:cNvPr>
              <p:cNvSpPr/>
              <p:nvPr/>
            </p:nvSpPr>
            <p:spPr bwMode="auto">
              <a:xfrm>
                <a:off x="532389" y="4640262"/>
                <a:ext cx="3581399" cy="1005377"/>
              </a:xfrm>
              <a:prstGeom prst="rect">
                <a:avLst/>
              </a:prstGeom>
              <a:no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a:spcBef>
                    <a:spcPts val="392"/>
                  </a:spcBef>
                </a:pPr>
                <a:r>
                  <a:rPr lang="en-US" sz="1600"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rPr>
                  <a:t>	Horner’s method</a:t>
                </a:r>
              </a:p>
              <a:p>
                <a:pPr>
                  <a:spcBef>
                    <a:spcPts val="392"/>
                  </a:spcBef>
                </a:pPr>
                <a:endParaRPr lang="en-US" sz="1600"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endParaRPr>
              </a:p>
              <a:p>
                <a:pPr marL="285750" lvl="0" indent="-285750" defTabSz="914367">
                  <a:buFont typeface="Arial" panose="020B0604020202020204" pitchFamily="34" charset="0"/>
                  <a:buChar char="•"/>
                  <a:defRPr/>
                </a:pPr>
                <a:r>
                  <a:rPr lang="en-US" sz="1400" dirty="0">
                    <a:solidFill>
                      <a:srgbClr val="000000"/>
                    </a:solidFill>
                  </a:rPr>
                  <a:t>Complexity</a:t>
                </a:r>
                <a:r>
                  <a:rPr lang="fr-FR" sz="1600" dirty="0">
                    <a:solidFill>
                      <a:srgbClr val="000000"/>
                    </a:solidFill>
                  </a:rPr>
                  <a:t>: </a:t>
                </a:r>
                <a14:m>
                  <m:oMath xmlns:m="http://schemas.openxmlformats.org/officeDocument/2006/math">
                    <m:r>
                      <a:rPr lang="fr-FR" sz="1600" i="1">
                        <a:solidFill>
                          <a:srgbClr val="000000"/>
                        </a:solidFill>
                        <a:latin typeface="Cambria Math" panose="02040503050406030204" pitchFamily="18" charset="0"/>
                        <a:ea typeface="Cambria Math" panose="02040503050406030204" pitchFamily="18" charset="0"/>
                      </a:rPr>
                      <m:t>𝜗</m:t>
                    </m:r>
                    <m:r>
                      <a:rPr lang="fr-FR" sz="1600" i="1">
                        <a:solidFill>
                          <a:srgbClr val="000000"/>
                        </a:solidFill>
                        <a:latin typeface="Cambria Math" panose="02040503050406030204" pitchFamily="18" charset="0"/>
                        <a:ea typeface="Cambria Math" panose="02040503050406030204" pitchFamily="18" charset="0"/>
                      </a:rPr>
                      <m:t>(</m:t>
                    </m:r>
                    <m:r>
                      <a:rPr lang="fr-FR" sz="1600" i="1">
                        <a:solidFill>
                          <a:srgbClr val="000000"/>
                        </a:solidFill>
                        <a:latin typeface="Cambria Math" panose="02040503050406030204" pitchFamily="18" charset="0"/>
                        <a:ea typeface="Cambria Math" panose="02040503050406030204" pitchFamily="18" charset="0"/>
                      </a:rPr>
                      <m:t>𝑛</m:t>
                    </m:r>
                    <m:r>
                      <a:rPr lang="fr-FR" sz="1600" i="1">
                        <a:solidFill>
                          <a:srgbClr val="000000"/>
                        </a:solidFill>
                        <a:latin typeface="Cambria Math" panose="02040503050406030204" pitchFamily="18" charset="0"/>
                        <a:ea typeface="Cambria Math" panose="02040503050406030204" pitchFamily="18" charset="0"/>
                      </a:rPr>
                      <m:t>)</m:t>
                    </m:r>
                  </m:oMath>
                </a14:m>
                <a:endParaRPr lang="en-US" sz="1600" dirty="0">
                  <a:solidFill>
                    <a:srgbClr val="000000"/>
                  </a:solidFill>
                </a:endParaRPr>
              </a:p>
            </p:txBody>
          </p:sp>
        </mc:Choice>
        <mc:Fallback xmlns="">
          <p:sp>
            <p:nvSpPr>
              <p:cNvPr id="23" name="Rectangle 22">
                <a:extLst>
                  <a:ext uri="{FF2B5EF4-FFF2-40B4-BE49-F238E27FC236}">
                    <a16:creationId xmlns:a16="http://schemas.microsoft.com/office/drawing/2014/main" id="{0166A64A-AD83-42D0-B92B-A24B8CE5CF41}"/>
                  </a:ext>
                </a:extLst>
              </p:cNvPr>
              <p:cNvSpPr>
                <a:spLocks noRot="1" noChangeAspect="1" noMove="1" noResize="1" noEditPoints="1" noAdjustHandles="1" noChangeArrowheads="1" noChangeShapeType="1" noTextEdit="1"/>
              </p:cNvSpPr>
              <p:nvPr/>
            </p:nvSpPr>
            <p:spPr bwMode="auto">
              <a:xfrm>
                <a:off x="532389" y="4640262"/>
                <a:ext cx="3581399" cy="1005377"/>
              </a:xfrm>
              <a:prstGeom prst="rect">
                <a:avLst/>
              </a:prstGeom>
              <a:blipFill>
                <a:blip r:embed="rId4"/>
                <a:stretch>
                  <a:fillRect l="-170"/>
                </a:stretch>
              </a:blipFill>
              <a:ln>
                <a:noFill/>
                <a:headEnd type="none" w="med" len="med"/>
                <a:tailEnd type="none" w="med" len="med"/>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C4E85FBC-78E9-49A2-8CAA-C38A04E41E6D}"/>
                  </a:ext>
                </a:extLst>
              </p:cNvPr>
              <p:cNvSpPr/>
              <p:nvPr/>
            </p:nvSpPr>
            <p:spPr bwMode="auto">
              <a:xfrm>
                <a:off x="8073892" y="4642396"/>
                <a:ext cx="3982922" cy="1058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defTabSz="913841">
                  <a:lnSpc>
                    <a:spcPct val="90000"/>
                  </a:lnSpc>
                  <a:spcBef>
                    <a:spcPts val="1200"/>
                  </a:spcBef>
                  <a:defRPr/>
                </a:pPr>
                <a:r>
                  <a:rPr lang="en-US" sz="1600" spc="-20" dirty="0">
                    <a:solidFill>
                      <a:srgbClr val="0078D3"/>
                    </a:solidFill>
                    <a:latin typeface="Segoe UI Semibold"/>
                  </a:rPr>
                  <a:t>	</a:t>
                </a:r>
                <a:r>
                  <a:rPr lang="en-US" sz="1600" spc="-20" dirty="0" err="1">
                    <a:solidFill>
                      <a:srgbClr val="0078D3"/>
                    </a:solidFill>
                    <a:latin typeface="Segoe UI Semibold"/>
                  </a:rPr>
                  <a:t>Babystep-Giantstep</a:t>
                </a:r>
                <a:endParaRPr lang="en-US" sz="1600" spc="-20" dirty="0">
                  <a:solidFill>
                    <a:srgbClr val="0078D3"/>
                  </a:solidFill>
                  <a:latin typeface="Segoe UI Semibold"/>
                </a:endParaRPr>
              </a:p>
              <a:p>
                <a:pPr defTabSz="913841">
                  <a:lnSpc>
                    <a:spcPct val="90000"/>
                  </a:lnSpc>
                  <a:spcBef>
                    <a:spcPts val="1200"/>
                  </a:spcBef>
                  <a:defRPr/>
                </a:pPr>
                <a:endParaRPr lang="en-US" spc="-20" dirty="0">
                  <a:solidFill>
                    <a:srgbClr val="0078D3"/>
                  </a:solidFill>
                  <a:latin typeface="Segoe UI Semibold"/>
                </a:endParaRPr>
              </a:p>
              <a:p>
                <a:pPr marL="285750" lvl="0" indent="-285750" defTabSz="914367">
                  <a:buFont typeface="Arial" panose="020B0604020202020204" pitchFamily="34" charset="0"/>
                  <a:buChar char="•"/>
                  <a:defRPr/>
                </a:pPr>
                <a:r>
                  <a:rPr lang="en-IN" sz="1400" dirty="0">
                    <a:solidFill>
                      <a:srgbClr val="000000"/>
                    </a:solidFill>
                  </a:rPr>
                  <a:t>Complexity</a:t>
                </a:r>
                <a:r>
                  <a:rPr lang="en-IN" sz="1600" dirty="0">
                    <a:solidFill>
                      <a:srgbClr val="000000"/>
                    </a:solidFill>
                  </a:rPr>
                  <a:t>:  </a:t>
                </a:r>
                <a14:m>
                  <m:oMath xmlns:m="http://schemas.openxmlformats.org/officeDocument/2006/math">
                    <m:r>
                      <m:rPr>
                        <m:sty m:val="p"/>
                      </m:rPr>
                      <a:rPr lang="el-GR" sz="1600" b="0" i="1" smtClean="0">
                        <a:solidFill>
                          <a:srgbClr val="000000"/>
                        </a:solidFill>
                        <a:latin typeface="Cambria Math" panose="02040503050406030204" pitchFamily="18" charset="0"/>
                        <a:ea typeface="Cambria Math" panose="02040503050406030204" pitchFamily="18" charset="0"/>
                      </a:rPr>
                      <m:t>ϑ</m:t>
                    </m:r>
                    <m:r>
                      <a:rPr lang="fr-FR" sz="1600" b="0" i="0" smtClean="0">
                        <a:solidFill>
                          <a:srgbClr val="000000"/>
                        </a:solidFill>
                        <a:latin typeface="Cambria Math" panose="02040503050406030204" pitchFamily="18" charset="0"/>
                        <a:ea typeface="Cambria Math" panose="02040503050406030204" pitchFamily="18" charset="0"/>
                      </a:rPr>
                      <m:t>(</m:t>
                    </m:r>
                    <m:r>
                      <a:rPr lang="fr-FR" sz="1600" b="0" i="0" smtClean="0">
                        <a:solidFill>
                          <a:srgbClr val="000000"/>
                        </a:solidFill>
                        <a:latin typeface="Cambria Math" panose="02040503050406030204" pitchFamily="18" charset="0"/>
                      </a:rPr>
                      <m:t>3</m:t>
                    </m:r>
                    <m:rad>
                      <m:radPr>
                        <m:degHide m:val="on"/>
                        <m:ctrlPr>
                          <a:rPr lang="en-IN" sz="1600" i="1" smtClean="0">
                            <a:solidFill>
                              <a:srgbClr val="000000"/>
                            </a:solidFill>
                            <a:latin typeface="Cambria Math" panose="02040503050406030204" pitchFamily="18" charset="0"/>
                          </a:rPr>
                        </m:ctrlPr>
                      </m:radPr>
                      <m:deg/>
                      <m:e>
                        <m:r>
                          <a:rPr lang="fr-FR" sz="1600" b="0" i="1" smtClean="0">
                            <a:solidFill>
                              <a:srgbClr val="000000"/>
                            </a:solidFill>
                            <a:latin typeface="Cambria Math" panose="02040503050406030204" pitchFamily="18" charset="0"/>
                          </a:rPr>
                          <m:t>𝑛</m:t>
                        </m:r>
                      </m:e>
                    </m:rad>
                    <m:r>
                      <a:rPr lang="fr-FR" sz="1600" b="0" i="1" smtClean="0">
                        <a:solidFill>
                          <a:srgbClr val="000000"/>
                        </a:solidFill>
                        <a:latin typeface="Cambria Math" panose="02040503050406030204" pitchFamily="18" charset="0"/>
                      </a:rPr>
                      <m:t>)</m:t>
                    </m:r>
                  </m:oMath>
                </a14:m>
                <a:endParaRPr lang="en-IN" sz="1600" dirty="0">
                  <a:solidFill>
                    <a:srgbClr val="000000"/>
                  </a:solidFill>
                </a:endParaRPr>
              </a:p>
            </p:txBody>
          </p:sp>
        </mc:Choice>
        <mc:Fallback xmlns="">
          <p:sp>
            <p:nvSpPr>
              <p:cNvPr id="24" name="Rectangle 23">
                <a:extLst>
                  <a:ext uri="{FF2B5EF4-FFF2-40B4-BE49-F238E27FC236}">
                    <a16:creationId xmlns:a16="http://schemas.microsoft.com/office/drawing/2014/main" id="{C4E85FBC-78E9-49A2-8CAA-C38A04E41E6D}"/>
                  </a:ext>
                </a:extLst>
              </p:cNvPr>
              <p:cNvSpPr>
                <a:spLocks noRot="1" noChangeAspect="1" noMove="1" noResize="1" noEditPoints="1" noAdjustHandles="1" noChangeArrowheads="1" noChangeShapeType="1" noTextEdit="1"/>
              </p:cNvSpPr>
              <p:nvPr/>
            </p:nvSpPr>
            <p:spPr bwMode="auto">
              <a:xfrm>
                <a:off x="8073892" y="4642396"/>
                <a:ext cx="3982922" cy="1058405"/>
              </a:xfrm>
              <a:prstGeom prst="rect">
                <a:avLst/>
              </a:prstGeom>
              <a:blipFill>
                <a:blip r:embed="rId5"/>
                <a:stretch>
                  <a:fillRect l="-153" t="-578" b="-1734"/>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8D627D20-5A79-4D1F-BC26-D8C21E0C0ED8}"/>
                  </a:ext>
                </a:extLst>
              </p:cNvPr>
              <p:cNvSpPr/>
              <p:nvPr/>
            </p:nvSpPr>
            <p:spPr bwMode="auto">
              <a:xfrm>
                <a:off x="4529169" y="4654753"/>
                <a:ext cx="3438638" cy="1055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defTabSz="913841">
                  <a:lnSpc>
                    <a:spcPct val="90000"/>
                  </a:lnSpc>
                  <a:spcBef>
                    <a:spcPts val="1200"/>
                  </a:spcBef>
                  <a:defRPr/>
                </a:pPr>
                <a:r>
                  <a:rPr lang="en-US" sz="1600"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rPr>
                  <a:t>	Tree computation</a:t>
                </a:r>
              </a:p>
              <a:p>
                <a:pPr defTabSz="913841">
                  <a:lnSpc>
                    <a:spcPct val="90000"/>
                  </a:lnSpc>
                  <a:spcBef>
                    <a:spcPts val="1200"/>
                  </a:spcBef>
                  <a:defRPr/>
                </a:pPr>
                <a:endParaRPr lang="en-US"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endParaRPr>
              </a:p>
              <a:p>
                <a:pPr marL="285750" lvl="0" indent="-285750" defTabSz="914367">
                  <a:buFont typeface="Arial" panose="020B0604020202020204" pitchFamily="34" charset="0"/>
                  <a:buChar char="•"/>
                  <a:defRPr/>
                </a:pPr>
                <a:r>
                  <a:rPr lang="en-IN" sz="1400" dirty="0">
                    <a:solidFill>
                      <a:srgbClr val="000000"/>
                    </a:solidFill>
                  </a:rPr>
                  <a:t>Complexity</a:t>
                </a:r>
                <a:r>
                  <a:rPr lang="en-IN" sz="1600" dirty="0">
                    <a:solidFill>
                      <a:srgbClr val="000000"/>
                    </a:solidFill>
                  </a:rPr>
                  <a:t>: </a:t>
                </a:r>
                <a14:m>
                  <m:oMath xmlns:m="http://schemas.openxmlformats.org/officeDocument/2006/math">
                    <m:r>
                      <a:rPr lang="fr-FR" sz="1600" dirty="0" smtClean="0">
                        <a:solidFill>
                          <a:srgbClr val="000000"/>
                        </a:solidFill>
                        <a:latin typeface="Cambria Math" panose="02040503050406030204" pitchFamily="18" charset="0"/>
                      </a:rPr>
                      <m:t> </m:t>
                    </m:r>
                    <m:r>
                      <a:rPr lang="fr-FR" sz="1600" i="1" smtClean="0">
                        <a:solidFill>
                          <a:srgbClr val="000000"/>
                        </a:solidFill>
                        <a:latin typeface="Cambria Math" panose="02040503050406030204" pitchFamily="18" charset="0"/>
                        <a:ea typeface="Cambria Math" panose="02040503050406030204" pitchFamily="18" charset="0"/>
                      </a:rPr>
                      <m:t>𝜗</m:t>
                    </m:r>
                    <m:r>
                      <a:rPr lang="fr-FR" sz="1600" b="0" i="1" smtClean="0">
                        <a:solidFill>
                          <a:srgbClr val="000000"/>
                        </a:solidFill>
                        <a:latin typeface="Cambria Math" panose="02040503050406030204" pitchFamily="18" charset="0"/>
                        <a:ea typeface="Cambria Math" panose="02040503050406030204" pitchFamily="18" charset="0"/>
                      </a:rPr>
                      <m:t>(</m:t>
                    </m:r>
                    <m:r>
                      <a:rPr lang="fr-FR" sz="1600" b="0" i="1" smtClean="0">
                        <a:solidFill>
                          <a:srgbClr val="000000"/>
                        </a:solidFill>
                        <a:latin typeface="Cambria Math" panose="02040503050406030204" pitchFamily="18" charset="0"/>
                        <a:ea typeface="Cambria Math" panose="02040503050406030204" pitchFamily="18" charset="0"/>
                      </a:rPr>
                      <m:t>𝑙𝑜𝑔</m:t>
                    </m:r>
                    <m:r>
                      <a:rPr lang="fr-FR" sz="1600" b="0" i="1" smtClean="0">
                        <a:solidFill>
                          <a:srgbClr val="000000"/>
                        </a:solidFill>
                        <a:latin typeface="Cambria Math" panose="02040503050406030204" pitchFamily="18" charset="0"/>
                        <a:ea typeface="Cambria Math" panose="02040503050406030204" pitchFamily="18" charset="0"/>
                      </a:rPr>
                      <m:t> </m:t>
                    </m:r>
                    <m:r>
                      <a:rPr lang="fr-FR" sz="1600" b="0" i="1" smtClean="0">
                        <a:solidFill>
                          <a:srgbClr val="000000"/>
                        </a:solidFill>
                        <a:latin typeface="Cambria Math" panose="02040503050406030204" pitchFamily="18" charset="0"/>
                        <a:ea typeface="Cambria Math" panose="02040503050406030204" pitchFamily="18" charset="0"/>
                      </a:rPr>
                      <m:t>𝑛</m:t>
                    </m:r>
                    <m:r>
                      <a:rPr lang="fr-FR" sz="1600" b="0" i="1" smtClean="0">
                        <a:solidFill>
                          <a:srgbClr val="000000"/>
                        </a:solidFill>
                        <a:latin typeface="Cambria Math" panose="02040503050406030204" pitchFamily="18" charset="0"/>
                        <a:ea typeface="Cambria Math" panose="02040503050406030204" pitchFamily="18" charset="0"/>
                      </a:rPr>
                      <m:t>)</m:t>
                    </m:r>
                  </m:oMath>
                </a14:m>
                <a:endParaRPr lang="en-IN" sz="1600" dirty="0">
                  <a:solidFill>
                    <a:srgbClr val="000000"/>
                  </a:solidFill>
                </a:endParaRPr>
              </a:p>
            </p:txBody>
          </p:sp>
        </mc:Choice>
        <mc:Fallback xmlns="">
          <p:sp>
            <p:nvSpPr>
              <p:cNvPr id="25" name="Rectangle 24">
                <a:extLst>
                  <a:ext uri="{FF2B5EF4-FFF2-40B4-BE49-F238E27FC236}">
                    <a16:creationId xmlns:a16="http://schemas.microsoft.com/office/drawing/2014/main" id="{8D627D20-5A79-4D1F-BC26-D8C21E0C0ED8}"/>
                  </a:ext>
                </a:extLst>
              </p:cNvPr>
              <p:cNvSpPr>
                <a:spLocks noRot="1" noChangeAspect="1" noMove="1" noResize="1" noEditPoints="1" noAdjustHandles="1" noChangeArrowheads="1" noChangeShapeType="1" noTextEdit="1"/>
              </p:cNvSpPr>
              <p:nvPr/>
            </p:nvSpPr>
            <p:spPr bwMode="auto">
              <a:xfrm>
                <a:off x="4529169" y="4654753"/>
                <a:ext cx="3438638" cy="1055647"/>
              </a:xfrm>
              <a:prstGeom prst="rect">
                <a:avLst/>
              </a:prstGeom>
              <a:blipFill>
                <a:blip r:embed="rId6"/>
                <a:stretch>
                  <a:fillRect l="-355" b="-1734"/>
                </a:stretch>
              </a:blipFill>
              <a:ln>
                <a:noFill/>
              </a:ln>
            </p:spPr>
            <p:txBody>
              <a:bodyPr/>
              <a:lstStyle/>
              <a:p>
                <a:r>
                  <a:rPr lang="fr-FR">
                    <a:noFill/>
                  </a:rPr>
                  <a:t> </a:t>
                </a:r>
              </a:p>
            </p:txBody>
          </p:sp>
        </mc:Fallback>
      </mc:AlternateContent>
      <p:grpSp>
        <p:nvGrpSpPr>
          <p:cNvPr id="26" name="Group 25">
            <a:extLst>
              <a:ext uri="{FF2B5EF4-FFF2-40B4-BE49-F238E27FC236}">
                <a16:creationId xmlns:a16="http://schemas.microsoft.com/office/drawing/2014/main" id="{5C1133AF-2BEA-457C-A169-88C37602BA2F}"/>
              </a:ext>
            </a:extLst>
          </p:cNvPr>
          <p:cNvGrpSpPr/>
          <p:nvPr/>
        </p:nvGrpSpPr>
        <p:grpSpPr>
          <a:xfrm>
            <a:off x="8102713" y="4418992"/>
            <a:ext cx="830871" cy="830870"/>
            <a:chOff x="2874287" y="2420193"/>
            <a:chExt cx="935994" cy="935993"/>
          </a:xfrm>
        </p:grpSpPr>
        <p:sp>
          <p:nvSpPr>
            <p:cNvPr id="27" name="Oval 26">
              <a:extLst>
                <a:ext uri="{FF2B5EF4-FFF2-40B4-BE49-F238E27FC236}">
                  <a16:creationId xmlns:a16="http://schemas.microsoft.com/office/drawing/2014/main" id="{1D53003E-4B96-44A2-B0C2-AEBB9A30FF9B}"/>
                </a:ext>
              </a:extLst>
            </p:cNvPr>
            <p:cNvSpPr/>
            <p:nvPr/>
          </p:nvSpPr>
          <p:spPr>
            <a:xfrm rot="19086200">
              <a:off x="2874287" y="2420193"/>
              <a:ext cx="935994" cy="935993"/>
            </a:xfrm>
            <a:prstGeom prst="ellipse">
              <a:avLst/>
            </a:prstGeom>
            <a:solidFill>
              <a:schemeClr val="bg1">
                <a:lumMod val="5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28" name="Oval 27">
              <a:extLst>
                <a:ext uri="{FF2B5EF4-FFF2-40B4-BE49-F238E27FC236}">
                  <a16:creationId xmlns:a16="http://schemas.microsoft.com/office/drawing/2014/main" id="{054F01C3-8A96-4B3B-BCA1-5706226C6CA9}"/>
                </a:ext>
              </a:extLst>
            </p:cNvPr>
            <p:cNvSpPr/>
            <p:nvPr/>
          </p:nvSpPr>
          <p:spPr>
            <a:xfrm rot="19086200">
              <a:off x="2932222" y="2478128"/>
              <a:ext cx="820128" cy="82012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C6EBA9FA-2679-4F2B-9960-537512A521EF}"/>
              </a:ext>
            </a:extLst>
          </p:cNvPr>
          <p:cNvGrpSpPr/>
          <p:nvPr/>
        </p:nvGrpSpPr>
        <p:grpSpPr>
          <a:xfrm>
            <a:off x="4521678" y="4418992"/>
            <a:ext cx="830871" cy="830870"/>
            <a:chOff x="2874287" y="2420193"/>
            <a:chExt cx="935994" cy="935993"/>
          </a:xfrm>
        </p:grpSpPr>
        <p:sp>
          <p:nvSpPr>
            <p:cNvPr id="30" name="Oval 29">
              <a:extLst>
                <a:ext uri="{FF2B5EF4-FFF2-40B4-BE49-F238E27FC236}">
                  <a16:creationId xmlns:a16="http://schemas.microsoft.com/office/drawing/2014/main" id="{8ED048E1-C8B6-4445-A2EE-EA14DCDCF8FA}"/>
                </a:ext>
              </a:extLst>
            </p:cNvPr>
            <p:cNvSpPr/>
            <p:nvPr/>
          </p:nvSpPr>
          <p:spPr>
            <a:xfrm rot="19086200">
              <a:off x="2874287" y="2420193"/>
              <a:ext cx="935994" cy="935993"/>
            </a:xfrm>
            <a:prstGeom prst="ellipse">
              <a:avLst/>
            </a:prstGeom>
            <a:solidFill>
              <a:schemeClr val="bg1">
                <a:lumMod val="5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31" name="Oval 30">
              <a:extLst>
                <a:ext uri="{FF2B5EF4-FFF2-40B4-BE49-F238E27FC236}">
                  <a16:creationId xmlns:a16="http://schemas.microsoft.com/office/drawing/2014/main" id="{A6523BEB-A72F-4D60-8EFD-D7510BB2D9BF}"/>
                </a:ext>
              </a:extLst>
            </p:cNvPr>
            <p:cNvSpPr/>
            <p:nvPr/>
          </p:nvSpPr>
          <p:spPr>
            <a:xfrm rot="19086200">
              <a:off x="2932222" y="2478128"/>
              <a:ext cx="820128" cy="82012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1924EEFE-5C19-4404-BE48-DBA7B16C3469}"/>
              </a:ext>
            </a:extLst>
          </p:cNvPr>
          <p:cNvGrpSpPr/>
          <p:nvPr/>
        </p:nvGrpSpPr>
        <p:grpSpPr>
          <a:xfrm>
            <a:off x="503236" y="4411662"/>
            <a:ext cx="830871" cy="830870"/>
            <a:chOff x="2874287" y="2420193"/>
            <a:chExt cx="935994" cy="935993"/>
          </a:xfrm>
        </p:grpSpPr>
        <p:sp>
          <p:nvSpPr>
            <p:cNvPr id="33" name="Oval 32">
              <a:extLst>
                <a:ext uri="{FF2B5EF4-FFF2-40B4-BE49-F238E27FC236}">
                  <a16:creationId xmlns:a16="http://schemas.microsoft.com/office/drawing/2014/main" id="{9526DDF0-1361-449C-A4EB-4091DB29474D}"/>
                </a:ext>
              </a:extLst>
            </p:cNvPr>
            <p:cNvSpPr/>
            <p:nvPr/>
          </p:nvSpPr>
          <p:spPr>
            <a:xfrm rot="19086200">
              <a:off x="2874287" y="2420193"/>
              <a:ext cx="935994" cy="935993"/>
            </a:xfrm>
            <a:prstGeom prst="ellipse">
              <a:avLst/>
            </a:prstGeom>
            <a:solidFill>
              <a:schemeClr val="bg1">
                <a:lumMod val="5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34" name="Oval 33">
              <a:extLst>
                <a:ext uri="{FF2B5EF4-FFF2-40B4-BE49-F238E27FC236}">
                  <a16:creationId xmlns:a16="http://schemas.microsoft.com/office/drawing/2014/main" id="{4CA70CD0-F872-4C10-A7EB-7F76497636F9}"/>
                </a:ext>
              </a:extLst>
            </p:cNvPr>
            <p:cNvSpPr/>
            <p:nvPr/>
          </p:nvSpPr>
          <p:spPr>
            <a:xfrm rot="19086200">
              <a:off x="2932222" y="2478128"/>
              <a:ext cx="820128" cy="82012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pic>
        <p:nvPicPr>
          <p:cNvPr id="129" name="Picture 128">
            <a:extLst>
              <a:ext uri="{FF2B5EF4-FFF2-40B4-BE49-F238E27FC236}">
                <a16:creationId xmlns:a16="http://schemas.microsoft.com/office/drawing/2014/main" id="{35C9E018-E684-42D9-A59B-BD832926B6B3}"/>
              </a:ext>
            </a:extLst>
          </p:cNvPr>
          <p:cNvPicPr>
            <a:picLocks noChangeAspect="1"/>
          </p:cNvPicPr>
          <p:nvPr/>
        </p:nvPicPr>
        <p:blipFill>
          <a:blip r:embed="rId7"/>
          <a:stretch>
            <a:fillRect/>
          </a:stretch>
        </p:blipFill>
        <p:spPr>
          <a:xfrm>
            <a:off x="4937113" y="5685843"/>
            <a:ext cx="2041866" cy="1194228"/>
          </a:xfrm>
          <a:prstGeom prst="rect">
            <a:avLst/>
          </a:prstGeom>
        </p:spPr>
      </p:pic>
      <p:sp>
        <p:nvSpPr>
          <p:cNvPr id="130" name="TextBox 129">
            <a:extLst>
              <a:ext uri="{FF2B5EF4-FFF2-40B4-BE49-F238E27FC236}">
                <a16:creationId xmlns:a16="http://schemas.microsoft.com/office/drawing/2014/main" id="{5A91E71B-B4ED-438E-8F26-750688D0C974}"/>
              </a:ext>
            </a:extLst>
          </p:cNvPr>
          <p:cNvSpPr txBox="1"/>
          <p:nvPr/>
        </p:nvSpPr>
        <p:spPr>
          <a:xfrm>
            <a:off x="610986" y="4513165"/>
            <a:ext cx="61537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dirty="0">
                <a:gradFill>
                  <a:gsLst>
                    <a:gs pos="2917">
                      <a:schemeClr val="tx1"/>
                    </a:gs>
                    <a:gs pos="30000">
                      <a:schemeClr val="tx1"/>
                    </a:gs>
                  </a:gsLst>
                  <a:lin ang="5400000" scaled="0"/>
                </a:gradFill>
              </a:rPr>
              <a:t>1</a:t>
            </a:r>
          </a:p>
        </p:txBody>
      </p:sp>
      <p:sp>
        <p:nvSpPr>
          <p:cNvPr id="132" name="TextBox 131">
            <a:extLst>
              <a:ext uri="{FF2B5EF4-FFF2-40B4-BE49-F238E27FC236}">
                <a16:creationId xmlns:a16="http://schemas.microsoft.com/office/drawing/2014/main" id="{F821342B-E4C8-4EE3-A04F-63963397532B}"/>
              </a:ext>
            </a:extLst>
          </p:cNvPr>
          <p:cNvSpPr txBox="1"/>
          <p:nvPr/>
        </p:nvSpPr>
        <p:spPr>
          <a:xfrm>
            <a:off x="4629428" y="4520495"/>
            <a:ext cx="61537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dirty="0">
                <a:gradFill>
                  <a:gsLst>
                    <a:gs pos="2917">
                      <a:schemeClr val="tx1"/>
                    </a:gs>
                    <a:gs pos="30000">
                      <a:schemeClr val="tx1"/>
                    </a:gs>
                  </a:gsLst>
                  <a:lin ang="5400000" scaled="0"/>
                </a:gradFill>
              </a:rPr>
              <a:t>2</a:t>
            </a:r>
          </a:p>
        </p:txBody>
      </p:sp>
      <p:sp>
        <p:nvSpPr>
          <p:cNvPr id="134" name="TextBox 133">
            <a:extLst>
              <a:ext uri="{FF2B5EF4-FFF2-40B4-BE49-F238E27FC236}">
                <a16:creationId xmlns:a16="http://schemas.microsoft.com/office/drawing/2014/main" id="{FA6BA28A-7BAC-48C5-ADC0-CEA854F8C496}"/>
              </a:ext>
            </a:extLst>
          </p:cNvPr>
          <p:cNvSpPr txBox="1"/>
          <p:nvPr/>
        </p:nvSpPr>
        <p:spPr>
          <a:xfrm>
            <a:off x="8218058" y="4511730"/>
            <a:ext cx="61537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dirty="0">
                <a:gradFill>
                  <a:gsLst>
                    <a:gs pos="2917">
                      <a:schemeClr val="tx1"/>
                    </a:gs>
                    <a:gs pos="30000">
                      <a:schemeClr val="tx1"/>
                    </a:gs>
                  </a:gsLst>
                  <a:lin ang="5400000" scaled="0"/>
                </a:gradFill>
              </a:rPr>
              <a:t>3</a:t>
            </a:r>
          </a:p>
        </p:txBody>
      </p:sp>
      <p:grpSp>
        <p:nvGrpSpPr>
          <p:cNvPr id="21" name="Group 20">
            <a:extLst>
              <a:ext uri="{FF2B5EF4-FFF2-40B4-BE49-F238E27FC236}">
                <a16:creationId xmlns:a16="http://schemas.microsoft.com/office/drawing/2014/main" id="{43F709CF-6415-46C2-A6A9-E0F67F4A0058}"/>
              </a:ext>
            </a:extLst>
          </p:cNvPr>
          <p:cNvGrpSpPr/>
          <p:nvPr/>
        </p:nvGrpSpPr>
        <p:grpSpPr>
          <a:xfrm>
            <a:off x="7350445" y="340761"/>
            <a:ext cx="3946829" cy="3691524"/>
            <a:chOff x="6992228" y="347385"/>
            <a:chExt cx="3946829" cy="3691524"/>
          </a:xfrm>
        </p:grpSpPr>
        <p:grpSp>
          <p:nvGrpSpPr>
            <p:cNvPr id="14" name="Group 13">
              <a:extLst>
                <a:ext uri="{FF2B5EF4-FFF2-40B4-BE49-F238E27FC236}">
                  <a16:creationId xmlns:a16="http://schemas.microsoft.com/office/drawing/2014/main" id="{50513334-CD7E-4461-97D6-2E8B9FFDDA8F}"/>
                </a:ext>
              </a:extLst>
            </p:cNvPr>
            <p:cNvGrpSpPr/>
            <p:nvPr/>
          </p:nvGrpSpPr>
          <p:grpSpPr>
            <a:xfrm>
              <a:off x="7073419" y="417474"/>
              <a:ext cx="3746284" cy="1963992"/>
              <a:chOff x="7520304" y="327540"/>
              <a:chExt cx="3746284" cy="1963992"/>
            </a:xfrm>
          </p:grpSpPr>
          <p:cxnSp>
            <p:nvCxnSpPr>
              <p:cNvPr id="51" name="Straight Arrow Connector 50">
                <a:extLst>
                  <a:ext uri="{FF2B5EF4-FFF2-40B4-BE49-F238E27FC236}">
                    <a16:creationId xmlns:a16="http://schemas.microsoft.com/office/drawing/2014/main" id="{BB386B2A-902B-4387-822E-D34D4224DE90}"/>
                  </a:ext>
                </a:extLst>
              </p:cNvPr>
              <p:cNvCxnSpPr>
                <a:cxnSpLocks/>
              </p:cNvCxnSpPr>
              <p:nvPr/>
            </p:nvCxnSpPr>
            <p:spPr>
              <a:xfrm>
                <a:off x="9113406" y="19708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918A7AD-02D0-48EB-904B-DAA9B10B65EB}"/>
                  </a:ext>
                </a:extLst>
              </p:cNvPr>
              <p:cNvCxnSpPr>
                <a:cxnSpLocks/>
              </p:cNvCxnSpPr>
              <p:nvPr/>
            </p:nvCxnSpPr>
            <p:spPr>
              <a:xfrm>
                <a:off x="9113837" y="15160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F9E6A98-D86F-4949-8A76-7650E2B64160}"/>
                      </a:ext>
                    </a:extLst>
                  </p:cNvPr>
                  <p:cNvSpPr txBox="1"/>
                  <p:nvPr/>
                </p:nvSpPr>
                <p:spPr>
                  <a:xfrm>
                    <a:off x="7995855" y="327540"/>
                    <a:ext cx="2876542"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p>
                            <m:sSupPr>
                              <m:ctrlPr>
                                <a:rPr lang="fr-FR"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4</m:t>
                              </m:r>
                            </m:sup>
                          </m:sSup>
                          <m:r>
                            <a:rPr lang="fr-FR" b="0" i="1" smtClean="0">
                              <a:gradFill>
                                <a:gsLst>
                                  <a:gs pos="2917">
                                    <a:schemeClr val="tx1"/>
                                  </a:gs>
                                  <a:gs pos="30000">
                                    <a:schemeClr val="tx1"/>
                                  </a:gs>
                                </a:gsLst>
                                <a:lin ang="5400000" scaled="0"/>
                              </a:gradFill>
                              <a:latin typeface="Cambria Math" panose="02040503050406030204" pitchFamily="18" charset="0"/>
                            </a:rPr>
                            <m:t>−2</m:t>
                          </m:r>
                          <m:sSup>
                            <m:sSupPr>
                              <m:ctrlPr>
                                <a:rPr lang="fr-FR" b="0"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2</m:t>
                              </m:r>
                            </m:sup>
                          </m:sSup>
                          <m:r>
                            <a:rPr lang="fr-FR" b="0" i="0" smtClean="0">
                              <a:gradFill>
                                <a:gsLst>
                                  <a:gs pos="2917">
                                    <a:schemeClr val="tx1"/>
                                  </a:gs>
                                  <a:gs pos="30000">
                                    <a:schemeClr val="tx1"/>
                                  </a:gs>
                                </a:gsLst>
                                <a:lin ang="5400000" scaled="0"/>
                              </a:gradFill>
                              <a:latin typeface="Cambria Math" panose="02040503050406030204" pitchFamily="18" charset="0"/>
                            </a:rPr>
                            <m:t>+1</m:t>
                          </m:r>
                        </m:oMath>
                      </m:oMathPara>
                    </a14:m>
                    <a:endParaRPr lang="fr-FR" dirty="0" err="1">
                      <a:gradFill>
                        <a:gsLst>
                          <a:gs pos="2917">
                            <a:schemeClr val="tx1"/>
                          </a:gs>
                          <a:gs pos="30000">
                            <a:schemeClr val="tx1"/>
                          </a:gs>
                        </a:gsLst>
                        <a:lin ang="5400000" scaled="0"/>
                      </a:gradFill>
                    </a:endParaRPr>
                  </a:p>
                </p:txBody>
              </p:sp>
            </mc:Choice>
            <mc:Fallback xmlns="">
              <p:sp>
                <p:nvSpPr>
                  <p:cNvPr id="37" name="TextBox 36">
                    <a:extLst>
                      <a:ext uri="{FF2B5EF4-FFF2-40B4-BE49-F238E27FC236}">
                        <a16:creationId xmlns:a16="http://schemas.microsoft.com/office/drawing/2014/main" id="{FF9E6A98-D86F-4949-8A76-7650E2B64160}"/>
                      </a:ext>
                    </a:extLst>
                  </p:cNvPr>
                  <p:cNvSpPr txBox="1">
                    <a:spLocks noRot="1" noChangeAspect="1" noMove="1" noResize="1" noEditPoints="1" noAdjustHandles="1" noChangeArrowheads="1" noChangeShapeType="1" noTextEdit="1"/>
                  </p:cNvSpPr>
                  <p:nvPr/>
                </p:nvSpPr>
                <p:spPr>
                  <a:xfrm>
                    <a:off x="7995855" y="327540"/>
                    <a:ext cx="2876542" cy="627784"/>
                  </a:xfrm>
                  <a:prstGeom prst="rect">
                    <a:avLst/>
                  </a:prstGeom>
                  <a:blipFill>
                    <a:blip r:embed="rId8"/>
                    <a:stretch>
                      <a:fillRect/>
                    </a:stretch>
                  </a:blipFill>
                </p:spPr>
                <p:txBody>
                  <a:bodyPr/>
                  <a:lstStyle/>
                  <a:p>
                    <a:r>
                      <a:rPr lang="fr-FR">
                        <a:noFill/>
                      </a:rPr>
                      <a:t> </a:t>
                    </a:r>
                  </a:p>
                </p:txBody>
              </p:sp>
            </mc:Fallback>
          </mc:AlternateContent>
          <p:cxnSp>
            <p:nvCxnSpPr>
              <p:cNvPr id="47" name="Straight Arrow Connector 46">
                <a:extLst>
                  <a:ext uri="{FF2B5EF4-FFF2-40B4-BE49-F238E27FC236}">
                    <a16:creationId xmlns:a16="http://schemas.microsoft.com/office/drawing/2014/main" id="{56510413-1B30-4AD8-A4D3-9FB534FEB6BE}"/>
                  </a:ext>
                </a:extLst>
              </p:cNvPr>
              <p:cNvCxnSpPr/>
              <p:nvPr/>
            </p:nvCxnSpPr>
            <p:spPr>
              <a:xfrm>
                <a:off x="7964521" y="1058862"/>
                <a:ext cx="1800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1723E0E-1369-4B8F-9B1F-A7D48BFCCB2B}"/>
                  </a:ext>
                </a:extLst>
              </p:cNvPr>
              <p:cNvCxnSpPr>
                <a:cxnSpLocks/>
              </p:cNvCxnSpPr>
              <p:nvPr/>
            </p:nvCxnSpPr>
            <p:spPr>
              <a:xfrm>
                <a:off x="7964521" y="15160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9247D53-2C69-4109-815E-9203D66405AE}"/>
                  </a:ext>
                </a:extLst>
              </p:cNvPr>
              <p:cNvCxnSpPr>
                <a:cxnSpLocks/>
              </p:cNvCxnSpPr>
              <p:nvPr/>
            </p:nvCxnSpPr>
            <p:spPr>
              <a:xfrm>
                <a:off x="7964521" y="19732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0597AD8-C563-4DDB-89F4-4BA1327EFCE1}"/>
                  </a:ext>
                </a:extLst>
              </p:cNvPr>
              <p:cNvCxnSpPr>
                <a:cxnSpLocks/>
              </p:cNvCxnSpPr>
              <p:nvPr/>
            </p:nvCxnSpPr>
            <p:spPr>
              <a:xfrm>
                <a:off x="10272051" y="10588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769CF53-4CD3-487F-B5C6-92C7AA20A9E7}"/>
                  </a:ext>
                </a:extLst>
              </p:cNvPr>
              <p:cNvCxnSpPr>
                <a:cxnSpLocks/>
              </p:cNvCxnSpPr>
              <p:nvPr/>
            </p:nvCxnSpPr>
            <p:spPr>
              <a:xfrm flipV="1">
                <a:off x="10028237" y="1636471"/>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F540171-AE2E-49E6-91CB-6D4653A30FD6}"/>
                  </a:ext>
                </a:extLst>
              </p:cNvPr>
              <p:cNvCxnSpPr>
                <a:cxnSpLocks/>
              </p:cNvCxnSpPr>
              <p:nvPr/>
            </p:nvCxnSpPr>
            <p:spPr>
              <a:xfrm flipV="1">
                <a:off x="10028237" y="1178059"/>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8BADD63-A8A8-4AD4-8EB0-C4D433E13FF7}"/>
                  </a:ext>
                </a:extLst>
              </p:cNvPr>
              <p:cNvCxnSpPr>
                <a:cxnSpLocks/>
              </p:cNvCxnSpPr>
              <p:nvPr/>
            </p:nvCxnSpPr>
            <p:spPr>
              <a:xfrm flipV="1">
                <a:off x="8885237" y="1634518"/>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F5B4F4B3-988E-48D8-9EA7-63B944312B6A}"/>
                  </a:ext>
                </a:extLst>
              </p:cNvPr>
              <p:cNvSpPr txBox="1"/>
              <p:nvPr/>
            </p:nvSpPr>
            <p:spPr>
              <a:xfrm>
                <a:off x="8552027" y="129302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sp>
            <p:nvSpPr>
              <p:cNvPr id="103" name="TextBox 102">
                <a:extLst>
                  <a:ext uri="{FF2B5EF4-FFF2-40B4-BE49-F238E27FC236}">
                    <a16:creationId xmlns:a16="http://schemas.microsoft.com/office/drawing/2014/main" id="{355EC8FE-AC3C-4C26-9E38-CF88CEE088FC}"/>
                  </a:ext>
                </a:extLst>
              </p:cNvPr>
              <p:cNvSpPr txBox="1"/>
              <p:nvPr/>
            </p:nvSpPr>
            <p:spPr>
              <a:xfrm>
                <a:off x="9683581" y="825798"/>
                <a:ext cx="684000" cy="461664"/>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ADD</a:t>
                </a:r>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C278EDA8-2218-4E84-8AA3-1A681C6D58DD}"/>
                      </a:ext>
                    </a:extLst>
                  </p:cNvPr>
                  <p:cNvSpPr txBox="1"/>
                  <p:nvPr/>
                </p:nvSpPr>
                <p:spPr>
                  <a:xfrm>
                    <a:off x="7520304" y="166374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𝑦</m:t>
                          </m:r>
                        </m:oMath>
                      </m:oMathPara>
                    </a14:m>
                    <a:endParaRPr lang="fr-FR" dirty="0" err="1">
                      <a:gradFill>
                        <a:gsLst>
                          <a:gs pos="2917">
                            <a:schemeClr val="tx1"/>
                          </a:gs>
                          <a:gs pos="30000">
                            <a:schemeClr val="tx1"/>
                          </a:gs>
                        </a:gsLst>
                        <a:lin ang="5400000" scaled="0"/>
                      </a:gradFill>
                    </a:endParaRPr>
                  </a:p>
                </p:txBody>
              </p:sp>
            </mc:Choice>
            <mc:Fallback xmlns="">
              <p:sp>
                <p:nvSpPr>
                  <p:cNvPr id="112" name="TextBox 111">
                    <a:extLst>
                      <a:ext uri="{FF2B5EF4-FFF2-40B4-BE49-F238E27FC236}">
                        <a16:creationId xmlns:a16="http://schemas.microsoft.com/office/drawing/2014/main" id="{C278EDA8-2218-4E84-8AA3-1A681C6D58DD}"/>
                      </a:ext>
                    </a:extLst>
                  </p:cNvPr>
                  <p:cNvSpPr txBox="1">
                    <a:spLocks noRot="1" noChangeAspect="1" noMove="1" noResize="1" noEditPoints="1" noAdjustHandles="1" noChangeArrowheads="1" noChangeShapeType="1" noTextEdit="1"/>
                  </p:cNvSpPr>
                  <p:nvPr/>
                </p:nvSpPr>
                <p:spPr>
                  <a:xfrm>
                    <a:off x="7520304" y="1663748"/>
                    <a:ext cx="394191" cy="627784"/>
                  </a:xfrm>
                  <a:prstGeom prst="rect">
                    <a:avLst/>
                  </a:prstGeom>
                  <a:blipFill>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22CE637B-2C88-4570-BF1B-E6120218DDF5}"/>
                      </a:ext>
                    </a:extLst>
                  </p:cNvPr>
                  <p:cNvSpPr txBox="1"/>
                  <p:nvPr/>
                </p:nvSpPr>
                <p:spPr>
                  <a:xfrm>
                    <a:off x="7527663" y="124283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2</m:t>
                          </m:r>
                        </m:oMath>
                      </m:oMathPara>
                    </a14:m>
                    <a:endParaRPr lang="fr-FR" dirty="0" err="1">
                      <a:gradFill>
                        <a:gsLst>
                          <a:gs pos="2917">
                            <a:schemeClr val="tx1"/>
                          </a:gs>
                          <a:gs pos="30000">
                            <a:schemeClr val="tx1"/>
                          </a:gs>
                        </a:gsLst>
                        <a:lin ang="5400000" scaled="0"/>
                      </a:gradFill>
                    </a:endParaRPr>
                  </a:p>
                </p:txBody>
              </p:sp>
            </mc:Choice>
            <mc:Fallback xmlns="">
              <p:sp>
                <p:nvSpPr>
                  <p:cNvPr id="116" name="TextBox 115">
                    <a:extLst>
                      <a:ext uri="{FF2B5EF4-FFF2-40B4-BE49-F238E27FC236}">
                        <a16:creationId xmlns:a16="http://schemas.microsoft.com/office/drawing/2014/main" id="{22CE637B-2C88-4570-BF1B-E6120218DDF5}"/>
                      </a:ext>
                    </a:extLst>
                  </p:cNvPr>
                  <p:cNvSpPr txBox="1">
                    <a:spLocks noRot="1" noChangeAspect="1" noMove="1" noResize="1" noEditPoints="1" noAdjustHandles="1" noChangeArrowheads="1" noChangeShapeType="1" noTextEdit="1"/>
                  </p:cNvSpPr>
                  <p:nvPr/>
                </p:nvSpPr>
                <p:spPr>
                  <a:xfrm>
                    <a:off x="7527663" y="1242838"/>
                    <a:ext cx="394191" cy="627784"/>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1AC227F6-B806-4E34-BCA0-91B37A1ABD72}"/>
                      </a:ext>
                    </a:extLst>
                  </p:cNvPr>
                  <p:cNvSpPr txBox="1"/>
                  <p:nvPr/>
                </p:nvSpPr>
                <p:spPr>
                  <a:xfrm>
                    <a:off x="7546177" y="81207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1</m:t>
                          </m:r>
                        </m:oMath>
                      </m:oMathPara>
                    </a14:m>
                    <a:endParaRPr lang="fr-FR" dirty="0" err="1">
                      <a:gradFill>
                        <a:gsLst>
                          <a:gs pos="2917">
                            <a:schemeClr val="tx1"/>
                          </a:gs>
                          <a:gs pos="30000">
                            <a:schemeClr val="tx1"/>
                          </a:gs>
                        </a:gsLst>
                        <a:lin ang="5400000" scaled="0"/>
                      </a:gradFill>
                    </a:endParaRPr>
                  </a:p>
                </p:txBody>
              </p:sp>
            </mc:Choice>
            <mc:Fallback xmlns="">
              <p:sp>
                <p:nvSpPr>
                  <p:cNvPr id="118" name="TextBox 117">
                    <a:extLst>
                      <a:ext uri="{FF2B5EF4-FFF2-40B4-BE49-F238E27FC236}">
                        <a16:creationId xmlns:a16="http://schemas.microsoft.com/office/drawing/2014/main" id="{1AC227F6-B806-4E34-BCA0-91B37A1ABD72}"/>
                      </a:ext>
                    </a:extLst>
                  </p:cNvPr>
                  <p:cNvSpPr txBox="1">
                    <a:spLocks noRot="1" noChangeAspect="1" noMove="1" noResize="1" noEditPoints="1" noAdjustHandles="1" noChangeArrowheads="1" noChangeShapeType="1" noTextEdit="1"/>
                  </p:cNvSpPr>
                  <p:nvPr/>
                </p:nvSpPr>
                <p:spPr>
                  <a:xfrm>
                    <a:off x="7546177" y="812078"/>
                    <a:ext cx="394191" cy="627784"/>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08D63829-EBFE-4B43-9940-DDD89D68EB31}"/>
                      </a:ext>
                    </a:extLst>
                  </p:cNvPr>
                  <p:cNvSpPr txBox="1"/>
                  <p:nvPr/>
                </p:nvSpPr>
                <p:spPr>
                  <a:xfrm>
                    <a:off x="10872397" y="766275"/>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𝑧</m:t>
                          </m:r>
                        </m:oMath>
                      </m:oMathPara>
                    </a14:m>
                    <a:endParaRPr lang="fr-FR" b="0" dirty="0">
                      <a:gradFill>
                        <a:gsLst>
                          <a:gs pos="2917">
                            <a:schemeClr val="tx1"/>
                          </a:gs>
                          <a:gs pos="30000">
                            <a:schemeClr val="tx1"/>
                          </a:gs>
                        </a:gsLst>
                        <a:lin ang="5400000" scaled="0"/>
                      </a:gradFill>
                    </a:endParaRPr>
                  </a:p>
                </p:txBody>
              </p:sp>
            </mc:Choice>
            <mc:Fallback xmlns="">
              <p:sp>
                <p:nvSpPr>
                  <p:cNvPr id="126" name="TextBox 125">
                    <a:extLst>
                      <a:ext uri="{FF2B5EF4-FFF2-40B4-BE49-F238E27FC236}">
                        <a16:creationId xmlns:a16="http://schemas.microsoft.com/office/drawing/2014/main" id="{08D63829-EBFE-4B43-9940-DDD89D68EB31}"/>
                      </a:ext>
                    </a:extLst>
                  </p:cNvPr>
                  <p:cNvSpPr txBox="1">
                    <a:spLocks noRot="1" noChangeAspect="1" noMove="1" noResize="1" noEditPoints="1" noAdjustHandles="1" noChangeArrowheads="1" noChangeShapeType="1" noTextEdit="1"/>
                  </p:cNvSpPr>
                  <p:nvPr/>
                </p:nvSpPr>
                <p:spPr>
                  <a:xfrm>
                    <a:off x="10872397" y="766275"/>
                    <a:ext cx="394191" cy="627784"/>
                  </a:xfrm>
                  <a:prstGeom prst="rect">
                    <a:avLst/>
                  </a:prstGeom>
                  <a:blipFill>
                    <a:blip r:embed="rId12"/>
                    <a:stretch>
                      <a:fillRect/>
                    </a:stretch>
                  </a:blipFill>
                </p:spPr>
                <p:txBody>
                  <a:bodyPr/>
                  <a:lstStyle/>
                  <a:p>
                    <a:r>
                      <a:rPr lang="fr-FR">
                        <a:noFill/>
                      </a:rPr>
                      <a:t> </a:t>
                    </a:r>
                  </a:p>
                </p:txBody>
              </p:sp>
            </mc:Fallback>
          </mc:AlternateContent>
          <p:sp>
            <p:nvSpPr>
              <p:cNvPr id="8" name="TextBox 7">
                <a:extLst>
                  <a:ext uri="{FF2B5EF4-FFF2-40B4-BE49-F238E27FC236}">
                    <a16:creationId xmlns:a16="http://schemas.microsoft.com/office/drawing/2014/main" id="{B1DF651F-F424-47DF-8950-C9ADE025C4A8}"/>
                  </a:ext>
                </a:extLst>
              </p:cNvPr>
              <p:cNvSpPr txBox="1"/>
              <p:nvPr/>
            </p:nvSpPr>
            <p:spPr>
              <a:xfrm>
                <a:off x="9665067" y="1287462"/>
                <a:ext cx="684000" cy="480089"/>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SUB</a:t>
                </a:r>
              </a:p>
            </p:txBody>
          </p:sp>
          <p:sp>
            <p:nvSpPr>
              <p:cNvPr id="9" name="TextBox 8">
                <a:extLst>
                  <a:ext uri="{FF2B5EF4-FFF2-40B4-BE49-F238E27FC236}">
                    <a16:creationId xmlns:a16="http://schemas.microsoft.com/office/drawing/2014/main" id="{9BC32758-A1B0-49CD-ADA3-CEB50F3A2338}"/>
                  </a:ext>
                </a:extLst>
              </p:cNvPr>
              <p:cNvSpPr txBox="1"/>
              <p:nvPr/>
            </p:nvSpPr>
            <p:spPr>
              <a:xfrm>
                <a:off x="9683581" y="1743836"/>
                <a:ext cx="684000" cy="480089"/>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sp>
            <p:nvSpPr>
              <p:cNvPr id="13" name="TextBox 12">
                <a:extLst>
                  <a:ext uri="{FF2B5EF4-FFF2-40B4-BE49-F238E27FC236}">
                    <a16:creationId xmlns:a16="http://schemas.microsoft.com/office/drawing/2014/main" id="{F9320BE2-59CB-4207-B4D0-DC64006A1741}"/>
                  </a:ext>
                </a:extLst>
              </p:cNvPr>
              <p:cNvSpPr txBox="1"/>
              <p:nvPr/>
            </p:nvSpPr>
            <p:spPr>
              <a:xfrm>
                <a:off x="8529763" y="175022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grpSp>
        <p:grpSp>
          <p:nvGrpSpPr>
            <p:cNvPr id="17" name="Group 16">
              <a:extLst>
                <a:ext uri="{FF2B5EF4-FFF2-40B4-BE49-F238E27FC236}">
                  <a16:creationId xmlns:a16="http://schemas.microsoft.com/office/drawing/2014/main" id="{970B398F-C388-4947-B378-DD3D15CE8150}"/>
                </a:ext>
              </a:extLst>
            </p:cNvPr>
            <p:cNvGrpSpPr/>
            <p:nvPr/>
          </p:nvGrpSpPr>
          <p:grpSpPr>
            <a:xfrm>
              <a:off x="7056437" y="2476849"/>
              <a:ext cx="3731894" cy="1524000"/>
              <a:chOff x="7056437" y="2430462"/>
              <a:chExt cx="3731894" cy="1524000"/>
            </a:xfrm>
          </p:grpSpPr>
          <p:cxnSp>
            <p:nvCxnSpPr>
              <p:cNvPr id="79" name="Straight Arrow Connector 78">
                <a:extLst>
                  <a:ext uri="{FF2B5EF4-FFF2-40B4-BE49-F238E27FC236}">
                    <a16:creationId xmlns:a16="http://schemas.microsoft.com/office/drawing/2014/main" id="{296AEDAE-57C8-401B-82BB-E835FA8A2EB2}"/>
                  </a:ext>
                </a:extLst>
              </p:cNvPr>
              <p:cNvCxnSpPr>
                <a:cxnSpLocks/>
              </p:cNvCxnSpPr>
              <p:nvPr/>
            </p:nvCxnSpPr>
            <p:spPr>
              <a:xfrm>
                <a:off x="8649970" y="31789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86579B19-B857-4F22-9336-E582F1C6C504}"/>
                  </a:ext>
                </a:extLst>
              </p:cNvPr>
              <p:cNvCxnSpPr>
                <a:cxnSpLocks/>
              </p:cNvCxnSpPr>
              <p:nvPr/>
            </p:nvCxnSpPr>
            <p:spPr>
              <a:xfrm>
                <a:off x="7500654" y="31789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AF2E277-022B-4663-A94B-534551779CEF}"/>
                  </a:ext>
                </a:extLst>
              </p:cNvPr>
              <p:cNvCxnSpPr>
                <a:cxnSpLocks/>
              </p:cNvCxnSpPr>
              <p:nvPr/>
            </p:nvCxnSpPr>
            <p:spPr>
              <a:xfrm>
                <a:off x="7500654" y="36361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B24731A-5D0F-4C43-B805-700B6205AE93}"/>
                  </a:ext>
                </a:extLst>
              </p:cNvPr>
              <p:cNvCxnSpPr>
                <a:cxnSpLocks/>
              </p:cNvCxnSpPr>
              <p:nvPr/>
            </p:nvCxnSpPr>
            <p:spPr>
              <a:xfrm>
                <a:off x="9808184" y="3176203"/>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1CC7705-8698-4861-B9CC-8AC304E0A144}"/>
                  </a:ext>
                </a:extLst>
              </p:cNvPr>
              <p:cNvCxnSpPr>
                <a:cxnSpLocks/>
              </p:cNvCxnSpPr>
              <p:nvPr/>
            </p:nvCxnSpPr>
            <p:spPr>
              <a:xfrm flipV="1">
                <a:off x="8421370" y="3297448"/>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290775E2-3A5E-4B4B-99A7-22E59EE2599D}"/>
                  </a:ext>
                </a:extLst>
              </p:cNvPr>
              <p:cNvSpPr txBox="1"/>
              <p:nvPr/>
            </p:nvSpPr>
            <p:spPr>
              <a:xfrm>
                <a:off x="8088160" y="2955956"/>
                <a:ext cx="684000" cy="461665"/>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SUB</a:t>
                </a:r>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A1E53FF4-9B21-4123-A8A6-6D027B6CB28E}"/>
                      </a:ext>
                    </a:extLst>
                  </p:cNvPr>
                  <p:cNvSpPr txBox="1"/>
                  <p:nvPr/>
                </p:nvSpPr>
                <p:spPr>
                  <a:xfrm>
                    <a:off x="7056437" y="332667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𝑦</m:t>
                          </m:r>
                        </m:oMath>
                      </m:oMathPara>
                    </a14:m>
                    <a:endParaRPr lang="fr-FR" dirty="0" err="1">
                      <a:gradFill>
                        <a:gsLst>
                          <a:gs pos="2917">
                            <a:schemeClr val="tx1"/>
                          </a:gs>
                          <a:gs pos="30000">
                            <a:schemeClr val="tx1"/>
                          </a:gs>
                        </a:gsLst>
                        <a:lin ang="5400000" scaled="0"/>
                      </a:gradFill>
                    </a:endParaRPr>
                  </a:p>
                </p:txBody>
              </p:sp>
            </mc:Choice>
            <mc:Fallback xmlns="">
              <p:sp>
                <p:nvSpPr>
                  <p:cNvPr id="96" name="TextBox 95">
                    <a:extLst>
                      <a:ext uri="{FF2B5EF4-FFF2-40B4-BE49-F238E27FC236}">
                        <a16:creationId xmlns:a16="http://schemas.microsoft.com/office/drawing/2014/main" id="{A1E53FF4-9B21-4123-A8A6-6D027B6CB28E}"/>
                      </a:ext>
                    </a:extLst>
                  </p:cNvPr>
                  <p:cNvSpPr txBox="1">
                    <a:spLocks noRot="1" noChangeAspect="1" noMove="1" noResize="1" noEditPoints="1" noAdjustHandles="1" noChangeArrowheads="1" noChangeShapeType="1" noTextEdit="1"/>
                  </p:cNvSpPr>
                  <p:nvPr/>
                </p:nvSpPr>
                <p:spPr>
                  <a:xfrm>
                    <a:off x="7056437" y="3326678"/>
                    <a:ext cx="394191" cy="627784"/>
                  </a:xfrm>
                  <a:prstGeom prst="rect">
                    <a:avLst/>
                  </a:prstGeom>
                  <a:blipFill>
                    <a:blip r:embed="rId1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49612A56-F475-4DB4-824D-65A023983343}"/>
                      </a:ext>
                    </a:extLst>
                  </p:cNvPr>
                  <p:cNvSpPr txBox="1"/>
                  <p:nvPr/>
                </p:nvSpPr>
                <p:spPr>
                  <a:xfrm>
                    <a:off x="7063796" y="290576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1</m:t>
                          </m:r>
                        </m:oMath>
                      </m:oMathPara>
                    </a14:m>
                    <a:endParaRPr lang="fr-FR" dirty="0" err="1">
                      <a:gradFill>
                        <a:gsLst>
                          <a:gs pos="2917">
                            <a:schemeClr val="tx1"/>
                          </a:gs>
                          <a:gs pos="30000">
                            <a:schemeClr val="tx1"/>
                          </a:gs>
                        </a:gsLst>
                        <a:lin ang="5400000" scaled="0"/>
                      </a:gradFill>
                    </a:endParaRPr>
                  </a:p>
                </p:txBody>
              </p:sp>
            </mc:Choice>
            <mc:Fallback xmlns="">
              <p:sp>
                <p:nvSpPr>
                  <p:cNvPr id="98" name="TextBox 97">
                    <a:extLst>
                      <a:ext uri="{FF2B5EF4-FFF2-40B4-BE49-F238E27FC236}">
                        <a16:creationId xmlns:a16="http://schemas.microsoft.com/office/drawing/2014/main" id="{49612A56-F475-4DB4-824D-65A023983343}"/>
                      </a:ext>
                    </a:extLst>
                  </p:cNvPr>
                  <p:cNvSpPr txBox="1">
                    <a:spLocks noRot="1" noChangeAspect="1" noMove="1" noResize="1" noEditPoints="1" noAdjustHandles="1" noChangeArrowheads="1" noChangeShapeType="1" noTextEdit="1"/>
                  </p:cNvSpPr>
                  <p:nvPr/>
                </p:nvSpPr>
                <p:spPr>
                  <a:xfrm>
                    <a:off x="7063796" y="2905768"/>
                    <a:ext cx="394191" cy="627784"/>
                  </a:xfrm>
                  <a:prstGeom prst="rect">
                    <a:avLst/>
                  </a:prstGeom>
                  <a:blipFill>
                    <a:blip r:embed="rId1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FD21BB16-31E1-4F7B-8BD7-160F253E3BAE}"/>
                      </a:ext>
                    </a:extLst>
                  </p:cNvPr>
                  <p:cNvSpPr txBox="1"/>
                  <p:nvPr/>
                </p:nvSpPr>
                <p:spPr>
                  <a:xfrm>
                    <a:off x="10394140" y="2885664"/>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𝑧</m:t>
                          </m:r>
                        </m:oMath>
                      </m:oMathPara>
                    </a14:m>
                    <a:endParaRPr lang="fr-FR" b="0" dirty="0">
                      <a:gradFill>
                        <a:gsLst>
                          <a:gs pos="2917">
                            <a:schemeClr val="tx1"/>
                          </a:gs>
                          <a:gs pos="30000">
                            <a:schemeClr val="tx1"/>
                          </a:gs>
                        </a:gsLst>
                        <a:lin ang="5400000" scaled="0"/>
                      </a:gradFill>
                    </a:endParaRPr>
                  </a:p>
                </p:txBody>
              </p:sp>
            </mc:Choice>
            <mc:Fallback xmlns="">
              <p:sp>
                <p:nvSpPr>
                  <p:cNvPr id="102" name="TextBox 101">
                    <a:extLst>
                      <a:ext uri="{FF2B5EF4-FFF2-40B4-BE49-F238E27FC236}">
                        <a16:creationId xmlns:a16="http://schemas.microsoft.com/office/drawing/2014/main" id="{FD21BB16-31E1-4F7B-8BD7-160F253E3BAE}"/>
                      </a:ext>
                    </a:extLst>
                  </p:cNvPr>
                  <p:cNvSpPr txBox="1">
                    <a:spLocks noRot="1" noChangeAspect="1" noMove="1" noResize="1" noEditPoints="1" noAdjustHandles="1" noChangeArrowheads="1" noChangeShapeType="1" noTextEdit="1"/>
                  </p:cNvSpPr>
                  <p:nvPr/>
                </p:nvSpPr>
                <p:spPr>
                  <a:xfrm>
                    <a:off x="10394140" y="2885664"/>
                    <a:ext cx="394191" cy="627784"/>
                  </a:xfrm>
                  <a:prstGeom prst="rect">
                    <a:avLst/>
                  </a:prstGeom>
                  <a:blipFill>
                    <a:blip r:embed="rId15"/>
                    <a:stretch>
                      <a:fillRect/>
                    </a:stretch>
                  </a:blipFill>
                </p:spPr>
                <p:txBody>
                  <a:bodyPr/>
                  <a:lstStyle/>
                  <a:p>
                    <a:r>
                      <a:rPr lang="fr-FR">
                        <a:noFill/>
                      </a:rPr>
                      <a:t> </a:t>
                    </a:r>
                  </a:p>
                </p:txBody>
              </p:sp>
            </mc:Fallback>
          </mc:AlternateContent>
          <p:sp>
            <p:nvSpPr>
              <p:cNvPr id="104" name="TextBox 103">
                <a:extLst>
                  <a:ext uri="{FF2B5EF4-FFF2-40B4-BE49-F238E27FC236}">
                    <a16:creationId xmlns:a16="http://schemas.microsoft.com/office/drawing/2014/main" id="{3C554D13-AD39-4D22-95EE-FDCC2B368AF4}"/>
                  </a:ext>
                </a:extLst>
              </p:cNvPr>
              <p:cNvSpPr txBox="1"/>
              <p:nvPr/>
            </p:nvSpPr>
            <p:spPr>
              <a:xfrm>
                <a:off x="9201200" y="2950392"/>
                <a:ext cx="684000" cy="461665"/>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sp>
            <p:nvSpPr>
              <p:cNvPr id="108" name="TextBox 107">
                <a:extLst>
                  <a:ext uri="{FF2B5EF4-FFF2-40B4-BE49-F238E27FC236}">
                    <a16:creationId xmlns:a16="http://schemas.microsoft.com/office/drawing/2014/main" id="{B9C6001D-4858-4216-94E8-3FF6E4B14CEF}"/>
                  </a:ext>
                </a:extLst>
              </p:cNvPr>
              <p:cNvSpPr txBox="1"/>
              <p:nvPr/>
            </p:nvSpPr>
            <p:spPr>
              <a:xfrm>
                <a:off x="8065896" y="341315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EBB785-1A2D-4B38-8989-892E8E7210BD}"/>
                      </a:ext>
                    </a:extLst>
                  </p:cNvPr>
                  <p:cNvSpPr txBox="1"/>
                  <p:nvPr/>
                </p:nvSpPr>
                <p:spPr>
                  <a:xfrm>
                    <a:off x="8165636" y="2430462"/>
                    <a:ext cx="1661333" cy="544765"/>
                  </a:xfrm>
                  <a:prstGeom prst="rect">
                    <a:avLst/>
                  </a:prstGeom>
                  <a:noFill/>
                </p:spPr>
                <p:txBody>
                  <a:bodyPr wrap="square" lIns="182880" tIns="146304" rIns="182880" bIns="146304" rtlCol="0">
                    <a:spAutoFit/>
                  </a:bodyPr>
                  <a:lstStyle/>
                  <a:p>
                    <a:pPr algn="ctr">
                      <a:lnSpc>
                        <a:spcPct val="90000"/>
                      </a:lnSpc>
                      <a:spcAft>
                        <a:spcPts val="600"/>
                      </a:spcAft>
                    </a:pPr>
                    <a:r>
                      <a:rPr lang="fr-FR" dirty="0">
                        <a:gradFill>
                          <a:gsLst>
                            <a:gs pos="2917">
                              <a:schemeClr val="tx1"/>
                            </a:gs>
                            <a:gs pos="30000">
                              <a:schemeClr val="tx1"/>
                            </a:gs>
                          </a:gsLst>
                          <a:lin ang="5400000" scaled="0"/>
                        </a:gradFill>
                      </a:rPr>
                      <a:t>(</a:t>
                    </a:r>
                    <a14:m>
                      <m:oMath xmlns:m="http://schemas.openxmlformats.org/officeDocument/2006/math">
                        <m:sSup>
                          <m:sSupPr>
                            <m:ctrlPr>
                              <a:rPr lang="fr-FR" b="0"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2</m:t>
                            </m:r>
                          </m:sup>
                        </m:sSup>
                        <m:r>
                          <a:rPr lang="fr-FR" b="0" i="0" smtClean="0">
                            <a:gradFill>
                              <a:gsLst>
                                <a:gs pos="2917">
                                  <a:schemeClr val="tx1"/>
                                </a:gs>
                                <a:gs pos="30000">
                                  <a:schemeClr val="tx1"/>
                                </a:gs>
                              </a:gsLst>
                              <a:lin ang="5400000" scaled="0"/>
                            </a:gradFill>
                            <a:latin typeface="Cambria Math" panose="02040503050406030204" pitchFamily="18" charset="0"/>
                          </a:rPr>
                          <m:t>−1)²</m:t>
                        </m:r>
                      </m:oMath>
                    </a14:m>
                    <a:endParaRPr lang="fr-FR" dirty="0" err="1">
                      <a:gradFill>
                        <a:gsLst>
                          <a:gs pos="2917">
                            <a:schemeClr val="tx1"/>
                          </a:gs>
                          <a:gs pos="30000">
                            <a:schemeClr val="tx1"/>
                          </a:gs>
                        </a:gsLst>
                        <a:lin ang="5400000" scaled="0"/>
                      </a:gradFill>
                    </a:endParaRPr>
                  </a:p>
                </p:txBody>
              </p:sp>
            </mc:Choice>
            <mc:Fallback xmlns="">
              <p:sp>
                <p:nvSpPr>
                  <p:cNvPr id="16" name="TextBox 15">
                    <a:extLst>
                      <a:ext uri="{FF2B5EF4-FFF2-40B4-BE49-F238E27FC236}">
                        <a16:creationId xmlns:a16="http://schemas.microsoft.com/office/drawing/2014/main" id="{24EBB785-1A2D-4B38-8989-892E8E7210BD}"/>
                      </a:ext>
                    </a:extLst>
                  </p:cNvPr>
                  <p:cNvSpPr txBox="1">
                    <a:spLocks noRot="1" noChangeAspect="1" noMove="1" noResize="1" noEditPoints="1" noAdjustHandles="1" noChangeArrowheads="1" noChangeShapeType="1" noTextEdit="1"/>
                  </p:cNvSpPr>
                  <p:nvPr/>
                </p:nvSpPr>
                <p:spPr>
                  <a:xfrm>
                    <a:off x="8165636" y="2430462"/>
                    <a:ext cx="1661333" cy="544765"/>
                  </a:xfrm>
                  <a:prstGeom prst="rect">
                    <a:avLst/>
                  </a:prstGeom>
                  <a:blipFill>
                    <a:blip r:embed="rId16"/>
                    <a:stretch>
                      <a:fillRect/>
                    </a:stretch>
                  </a:blipFill>
                </p:spPr>
                <p:txBody>
                  <a:bodyPr/>
                  <a:lstStyle/>
                  <a:p>
                    <a:r>
                      <a:rPr lang="fr-FR">
                        <a:noFill/>
                      </a:rPr>
                      <a:t> </a:t>
                    </a:r>
                  </a:p>
                </p:txBody>
              </p:sp>
            </mc:Fallback>
          </mc:AlternateContent>
        </p:grpSp>
        <p:sp>
          <p:nvSpPr>
            <p:cNvPr id="20" name="Rectangle 19">
              <a:extLst>
                <a:ext uri="{FF2B5EF4-FFF2-40B4-BE49-F238E27FC236}">
                  <a16:creationId xmlns:a16="http://schemas.microsoft.com/office/drawing/2014/main" id="{FE81F96B-0A14-407F-8675-52309DAA39F1}"/>
                </a:ext>
              </a:extLst>
            </p:cNvPr>
            <p:cNvSpPr/>
            <p:nvPr/>
          </p:nvSpPr>
          <p:spPr bwMode="auto">
            <a:xfrm>
              <a:off x="6992228" y="347385"/>
              <a:ext cx="3946829" cy="3691524"/>
            </a:xfrm>
            <a:prstGeom prst="rect">
              <a:avLst/>
            </a:prstGeom>
            <a:noFill/>
            <a:ln w="28575">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7616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739F29-7A50-4F13-BD27-DE9DBA66135B}"/>
              </a:ext>
            </a:extLst>
          </p:cNvPr>
          <p:cNvSpPr>
            <a:spLocks noGrp="1"/>
          </p:cNvSpPr>
          <p:nvPr>
            <p:ph type="title"/>
          </p:nvPr>
        </p:nvSpPr>
        <p:spPr>
          <a:xfrm>
            <a:off x="274637" y="1058862"/>
            <a:ext cx="11887200" cy="849463"/>
          </a:xfrm>
        </p:spPr>
        <p:txBody>
          <a:bodyPr/>
          <a:lstStyle/>
          <a:p>
            <a:r>
              <a:rPr lang="fr-FR" spc="-102">
                <a:solidFill>
                  <a:schemeClr val="tx1"/>
                </a:solidFill>
              </a:rPr>
              <a:t>Demo</a:t>
            </a:r>
            <a:endParaRPr lang="en-US"/>
          </a:p>
        </p:txBody>
      </p:sp>
      <p:sp>
        <p:nvSpPr>
          <p:cNvPr id="10" name="Text Placeholder 3">
            <a:extLst>
              <a:ext uri="{FF2B5EF4-FFF2-40B4-BE49-F238E27FC236}">
                <a16:creationId xmlns:a16="http://schemas.microsoft.com/office/drawing/2014/main" id="{9714C492-A622-4883-88D0-A4648D27C5F8}"/>
              </a:ext>
            </a:extLst>
          </p:cNvPr>
          <p:cNvSpPr txBox="1">
            <a:spLocks/>
          </p:cNvSpPr>
          <p:nvPr/>
        </p:nvSpPr>
        <p:spPr>
          <a:xfrm>
            <a:off x="350835" y="2061125"/>
            <a:ext cx="10683500" cy="7386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rgbClr val="0078D7"/>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solidFill>
                  <a:schemeClr val="tx1"/>
                </a:solidFill>
                <a:latin typeface="+mn-lt"/>
              </a:rPr>
              <a:t>A short glimpse of the coding impact!?</a:t>
            </a:r>
            <a:endParaRPr lang="en-US">
              <a:solidFill>
                <a:schemeClr val="tx1"/>
              </a:solidFill>
            </a:endParaRPr>
          </a:p>
        </p:txBody>
      </p:sp>
      <p:grpSp>
        <p:nvGrpSpPr>
          <p:cNvPr id="3" name="Group 2">
            <a:extLst>
              <a:ext uri="{FF2B5EF4-FFF2-40B4-BE49-F238E27FC236}">
                <a16:creationId xmlns:a16="http://schemas.microsoft.com/office/drawing/2014/main" id="{289F62BA-C03F-408A-9363-4E8C9A447897}"/>
              </a:ext>
            </a:extLst>
          </p:cNvPr>
          <p:cNvGrpSpPr/>
          <p:nvPr/>
        </p:nvGrpSpPr>
        <p:grpSpPr>
          <a:xfrm>
            <a:off x="7608892" y="1405230"/>
            <a:ext cx="3222616" cy="3703096"/>
            <a:chOff x="7578734" y="1512789"/>
            <a:chExt cx="3222616" cy="3703096"/>
          </a:xfrm>
        </p:grpSpPr>
        <p:grpSp>
          <p:nvGrpSpPr>
            <p:cNvPr id="7" name="Group 6">
              <a:extLst>
                <a:ext uri="{FF2B5EF4-FFF2-40B4-BE49-F238E27FC236}">
                  <a16:creationId xmlns:a16="http://schemas.microsoft.com/office/drawing/2014/main" id="{3DDEB608-F2AA-4649-AFB9-267036F67892}"/>
                </a:ext>
              </a:extLst>
            </p:cNvPr>
            <p:cNvGrpSpPr/>
            <p:nvPr/>
          </p:nvGrpSpPr>
          <p:grpSpPr>
            <a:xfrm>
              <a:off x="7578734" y="1512789"/>
              <a:ext cx="3222616" cy="3703096"/>
              <a:chOff x="7830194" y="1899080"/>
              <a:chExt cx="2518414" cy="2893903"/>
            </a:xfrm>
          </p:grpSpPr>
          <p:sp>
            <p:nvSpPr>
              <p:cNvPr id="9" name="Oval 8">
                <a:extLst>
                  <a:ext uri="{FF2B5EF4-FFF2-40B4-BE49-F238E27FC236}">
                    <a16:creationId xmlns:a16="http://schemas.microsoft.com/office/drawing/2014/main" id="{6969BBA7-D7DB-4867-8154-F6237C8AD190}"/>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11" name="Graphic 10">
                <a:extLst>
                  <a:ext uri="{FF2B5EF4-FFF2-40B4-BE49-F238E27FC236}">
                    <a16:creationId xmlns:a16="http://schemas.microsoft.com/office/drawing/2014/main" id="{EE7ED8D7-A560-4791-AAB8-62DEB19100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2363" y="2386739"/>
                <a:ext cx="2294075" cy="2294075"/>
              </a:xfrm>
              <a:prstGeom prst="rect">
                <a:avLst/>
              </a:prstGeom>
            </p:spPr>
          </p:pic>
          <p:sp>
            <p:nvSpPr>
              <p:cNvPr id="12" name="TextBox 11">
                <a:extLst>
                  <a:ext uri="{FF2B5EF4-FFF2-40B4-BE49-F238E27FC236}">
                    <a16:creationId xmlns:a16="http://schemas.microsoft.com/office/drawing/2014/main" id="{A7FC4232-9659-40D2-B290-7673A36FBA55}"/>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8" name="key">
              <a:extLst>
                <a:ext uri="{FF2B5EF4-FFF2-40B4-BE49-F238E27FC236}">
                  <a16:creationId xmlns:a16="http://schemas.microsoft.com/office/drawing/2014/main" id="{84C3B440-DCC9-4A2B-A3C8-22D8F4333134}"/>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39890961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739F29-7A50-4F13-BD27-DE9DBA66135B}"/>
              </a:ext>
            </a:extLst>
          </p:cNvPr>
          <p:cNvSpPr>
            <a:spLocks noGrp="1"/>
          </p:cNvSpPr>
          <p:nvPr>
            <p:ph type="title"/>
          </p:nvPr>
        </p:nvSpPr>
        <p:spPr>
          <a:xfrm>
            <a:off x="274637" y="1058862"/>
            <a:ext cx="11887200" cy="849463"/>
          </a:xfrm>
        </p:spPr>
        <p:txBody>
          <a:bodyPr/>
          <a:lstStyle/>
          <a:p>
            <a:r>
              <a:rPr lang="fr-FR" spc="-102">
                <a:solidFill>
                  <a:schemeClr val="tx1"/>
                </a:solidFill>
              </a:rPr>
              <a:t>Demo</a:t>
            </a:r>
            <a:endParaRPr lang="en-US"/>
          </a:p>
        </p:txBody>
      </p:sp>
      <p:sp>
        <p:nvSpPr>
          <p:cNvPr id="10" name="Text Placeholder 3">
            <a:extLst>
              <a:ext uri="{FF2B5EF4-FFF2-40B4-BE49-F238E27FC236}">
                <a16:creationId xmlns:a16="http://schemas.microsoft.com/office/drawing/2014/main" id="{9714C492-A622-4883-88D0-A4648D27C5F8}"/>
              </a:ext>
            </a:extLst>
          </p:cNvPr>
          <p:cNvSpPr txBox="1">
            <a:spLocks/>
          </p:cNvSpPr>
          <p:nvPr/>
        </p:nvSpPr>
        <p:spPr>
          <a:xfrm>
            <a:off x="350835" y="2061125"/>
            <a:ext cx="10683500" cy="7386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rgbClr val="0078D7"/>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tx1"/>
                </a:solidFill>
                <a:latin typeface="+mn-lt"/>
              </a:rPr>
              <a:t>How to train and use</a:t>
            </a:r>
          </a:p>
          <a:p>
            <a:pPr marL="0" indent="0">
              <a:buNone/>
            </a:pPr>
            <a:r>
              <a:rPr lang="en-US" dirty="0">
                <a:solidFill>
                  <a:schemeClr val="tx1"/>
                </a:solidFill>
                <a:latin typeface="+mn-lt"/>
              </a:rPr>
              <a:t>Homomorphic Random Forests</a:t>
            </a:r>
            <a:endParaRPr lang="en-US" dirty="0">
              <a:solidFill>
                <a:schemeClr val="tx1"/>
              </a:solidFill>
            </a:endParaRPr>
          </a:p>
        </p:txBody>
      </p:sp>
      <p:grpSp>
        <p:nvGrpSpPr>
          <p:cNvPr id="3" name="Group 2">
            <a:extLst>
              <a:ext uri="{FF2B5EF4-FFF2-40B4-BE49-F238E27FC236}">
                <a16:creationId xmlns:a16="http://schemas.microsoft.com/office/drawing/2014/main" id="{B1038624-C7D6-4798-844A-4C455465F62F}"/>
              </a:ext>
            </a:extLst>
          </p:cNvPr>
          <p:cNvGrpSpPr/>
          <p:nvPr/>
        </p:nvGrpSpPr>
        <p:grpSpPr>
          <a:xfrm>
            <a:off x="7608892" y="1405230"/>
            <a:ext cx="3222616" cy="3703096"/>
            <a:chOff x="7578734" y="1512789"/>
            <a:chExt cx="3222616" cy="3703096"/>
          </a:xfrm>
        </p:grpSpPr>
        <p:grpSp>
          <p:nvGrpSpPr>
            <p:cNvPr id="7" name="Group 6">
              <a:extLst>
                <a:ext uri="{FF2B5EF4-FFF2-40B4-BE49-F238E27FC236}">
                  <a16:creationId xmlns:a16="http://schemas.microsoft.com/office/drawing/2014/main" id="{0D192732-A812-498F-8DF2-5353310ECFF6}"/>
                </a:ext>
              </a:extLst>
            </p:cNvPr>
            <p:cNvGrpSpPr/>
            <p:nvPr/>
          </p:nvGrpSpPr>
          <p:grpSpPr>
            <a:xfrm>
              <a:off x="7578734" y="1512789"/>
              <a:ext cx="3222616" cy="3703096"/>
              <a:chOff x="7830194" y="1899080"/>
              <a:chExt cx="2518414" cy="2893903"/>
            </a:xfrm>
          </p:grpSpPr>
          <p:sp>
            <p:nvSpPr>
              <p:cNvPr id="9" name="Oval 8">
                <a:extLst>
                  <a:ext uri="{FF2B5EF4-FFF2-40B4-BE49-F238E27FC236}">
                    <a16:creationId xmlns:a16="http://schemas.microsoft.com/office/drawing/2014/main" id="{528D9CB5-87E5-449B-B30C-C37693EB35A8}"/>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11" name="Graphic 10">
                <a:extLst>
                  <a:ext uri="{FF2B5EF4-FFF2-40B4-BE49-F238E27FC236}">
                    <a16:creationId xmlns:a16="http://schemas.microsoft.com/office/drawing/2014/main" id="{7D92A5E8-D195-41F7-9CA3-B6ADC150C8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2363" y="2386739"/>
                <a:ext cx="2294075" cy="2294075"/>
              </a:xfrm>
              <a:prstGeom prst="rect">
                <a:avLst/>
              </a:prstGeom>
            </p:spPr>
          </p:pic>
          <p:sp>
            <p:nvSpPr>
              <p:cNvPr id="12" name="TextBox 11">
                <a:extLst>
                  <a:ext uri="{FF2B5EF4-FFF2-40B4-BE49-F238E27FC236}">
                    <a16:creationId xmlns:a16="http://schemas.microsoft.com/office/drawing/2014/main" id="{0B25FC7F-5592-450F-8E43-A55CBD1B419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8" name="key">
              <a:extLst>
                <a:ext uri="{FF2B5EF4-FFF2-40B4-BE49-F238E27FC236}">
                  <a16:creationId xmlns:a16="http://schemas.microsoft.com/office/drawing/2014/main" id="{21443B10-E701-4E4D-8326-F1BA63647639}"/>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31231830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54388C3-EF09-4673-BB8B-ECD5C431E912}"/>
              </a:ext>
            </a:extLst>
          </p:cNvPr>
          <p:cNvGrpSpPr/>
          <p:nvPr/>
        </p:nvGrpSpPr>
        <p:grpSpPr>
          <a:xfrm>
            <a:off x="7608892" y="1405230"/>
            <a:ext cx="3222616" cy="3703096"/>
            <a:chOff x="7608892" y="1405230"/>
            <a:chExt cx="3222616" cy="3703096"/>
          </a:xfrm>
        </p:grpSpPr>
        <p:grpSp>
          <p:nvGrpSpPr>
            <p:cNvPr id="6" name="Group 5">
              <a:extLst>
                <a:ext uri="{FF2B5EF4-FFF2-40B4-BE49-F238E27FC236}">
                  <a16:creationId xmlns:a16="http://schemas.microsoft.com/office/drawing/2014/main" id="{97BA7EAB-5646-44FC-8B70-2044C07CB9B6}"/>
                </a:ext>
              </a:extLst>
            </p:cNvPr>
            <p:cNvGrpSpPr/>
            <p:nvPr/>
          </p:nvGrpSpPr>
          <p:grpSpPr>
            <a:xfrm>
              <a:off x="7608892" y="1405230"/>
              <a:ext cx="3222616" cy="3703096"/>
              <a:chOff x="7578734" y="1512789"/>
              <a:chExt cx="3222616" cy="3703096"/>
            </a:xfrm>
          </p:grpSpPr>
          <p:grpSp>
            <p:nvGrpSpPr>
              <p:cNvPr id="8" name="Group 7">
                <a:extLst>
                  <a:ext uri="{FF2B5EF4-FFF2-40B4-BE49-F238E27FC236}">
                    <a16:creationId xmlns:a16="http://schemas.microsoft.com/office/drawing/2014/main" id="{81E54CAA-DCBE-4485-B017-4A7A5D5ECDBC}"/>
                  </a:ext>
                </a:extLst>
              </p:cNvPr>
              <p:cNvGrpSpPr/>
              <p:nvPr/>
            </p:nvGrpSpPr>
            <p:grpSpPr>
              <a:xfrm>
                <a:off x="7578734" y="1512789"/>
                <a:ext cx="3222616" cy="3703096"/>
                <a:chOff x="7830194" y="1899080"/>
                <a:chExt cx="2518414" cy="2893903"/>
              </a:xfrm>
            </p:grpSpPr>
            <p:sp>
              <p:nvSpPr>
                <p:cNvPr id="10" name="Oval 9">
                  <a:extLst>
                    <a:ext uri="{FF2B5EF4-FFF2-40B4-BE49-F238E27FC236}">
                      <a16:creationId xmlns:a16="http://schemas.microsoft.com/office/drawing/2014/main" id="{717A16E4-C142-4778-96FE-C3A216AE8D16}"/>
                    </a:ext>
                  </a:extLst>
                </p:cNvPr>
                <p:cNvSpPr/>
                <p:nvPr/>
              </p:nvSpPr>
              <p:spPr bwMode="auto">
                <a:xfrm>
                  <a:off x="7830194" y="2274571"/>
                  <a:ext cx="2518414" cy="2518412"/>
                </a:xfrm>
                <a:prstGeom prst="ellipse">
                  <a:avLst/>
                </a:prstGeom>
                <a:noFill/>
                <a:ln w="76200" cap="sq">
                  <a:solidFill>
                    <a:schemeClr val="tx1">
                      <a:lumMod val="75000"/>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11" name="Graphic 7">
                  <a:extLst>
                    <a:ext uri="{FF2B5EF4-FFF2-40B4-BE49-F238E27FC236}">
                      <a16:creationId xmlns:a16="http://schemas.microsoft.com/office/drawing/2014/main" id="{6313A04E-2E8A-4879-98D8-FDBEC6A84E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2363" y="2386739"/>
                  <a:ext cx="2294075" cy="2294075"/>
                </a:xfrm>
                <a:prstGeom prst="rect">
                  <a:avLst/>
                </a:prstGeom>
              </p:spPr>
            </p:pic>
            <p:sp>
              <p:nvSpPr>
                <p:cNvPr id="12" name="TextBox 8">
                  <a:extLst>
                    <a:ext uri="{FF2B5EF4-FFF2-40B4-BE49-F238E27FC236}">
                      <a16:creationId xmlns:a16="http://schemas.microsoft.com/office/drawing/2014/main" id="{2CB0DD07-4092-42EF-ACD9-39F2A6C5ED3F}"/>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9" name="key">
                <a:extLst>
                  <a:ext uri="{FF2B5EF4-FFF2-40B4-BE49-F238E27FC236}">
                    <a16:creationId xmlns:a16="http://schemas.microsoft.com/office/drawing/2014/main" id="{8430A9DC-4AC0-4D44-8D89-49D19B81CB5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tx1">
                  <a:lumMod val="95000"/>
                </a:schemeClr>
              </a:solidFill>
              <a:ln w="44450" cap="sq">
                <a:solidFill>
                  <a:schemeClr val="tx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
          <p:nvSpPr>
            <p:cNvPr id="7" name="TextBox 8">
              <a:extLst>
                <a:ext uri="{FF2B5EF4-FFF2-40B4-BE49-F238E27FC236}">
                  <a16:creationId xmlns:a16="http://schemas.microsoft.com/office/drawing/2014/main" id="{7B9F477E-5A01-4B86-9064-749A5C112926}"/>
                </a:ext>
              </a:extLst>
            </p:cNvPr>
            <p:cNvSpPr txBox="1"/>
            <p:nvPr/>
          </p:nvSpPr>
          <p:spPr>
            <a:xfrm>
              <a:off x="9074530" y="1405230"/>
              <a:ext cx="283732" cy="43088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solidFill>
                    <a:schemeClr val="tx1">
                      <a:lumMod val="85000"/>
                    </a:schemeClr>
                  </a:solidFill>
                </a:rPr>
                <a:t>N</a:t>
              </a:r>
            </a:p>
          </p:txBody>
        </p:sp>
      </p:grpSp>
      <p:sp>
        <p:nvSpPr>
          <p:cNvPr id="4" name="Title 3">
            <a:extLst>
              <a:ext uri="{FF2B5EF4-FFF2-40B4-BE49-F238E27FC236}">
                <a16:creationId xmlns:a16="http://schemas.microsoft.com/office/drawing/2014/main" id="{4D6C6112-2C0F-4809-B604-816558963A66}"/>
              </a:ext>
            </a:extLst>
          </p:cNvPr>
          <p:cNvSpPr>
            <a:spLocks noGrp="1"/>
          </p:cNvSpPr>
          <p:nvPr>
            <p:ph type="title"/>
          </p:nvPr>
        </p:nvSpPr>
        <p:spPr/>
        <p:txBody>
          <a:bodyPr/>
          <a:lstStyle/>
          <a:p>
            <a:r>
              <a:rPr lang="en-US" spc="-102">
                <a:solidFill>
                  <a:schemeClr val="tx1">
                    <a:lumMod val="50000"/>
                  </a:schemeClr>
                </a:solidFill>
              </a:rPr>
              <a:t>Hands-on lab</a:t>
            </a:r>
            <a:br>
              <a:rPr lang="en-US"/>
            </a:br>
            <a:r>
              <a:rPr lang="en-US" sz="3200" spc="-102">
                <a:solidFill>
                  <a:schemeClr val="tx1">
                    <a:lumMod val="50000"/>
                  </a:schemeClr>
                </a:solidFill>
                <a:latin typeface="Segoe UI" panose="020B0502040204020203" pitchFamily="34" charset="0"/>
                <a:cs typeface="Segoe UI" panose="020B0502040204020203" pitchFamily="34" charset="0"/>
              </a:rPr>
              <a:t>It’s high time to get your hands a bit dirty with the keyboard! ;-)</a:t>
            </a:r>
            <a:endParaRPr lang="en-US" sz="3600" spc="-102">
              <a:solidFill>
                <a:schemeClr val="tx1">
                  <a:lumMod val="50000"/>
                </a:schemeClr>
              </a:solidFill>
              <a:latin typeface="Segoe UI" panose="020B0502040204020203" pitchFamily="34" charset="0"/>
              <a:cs typeface="Segoe UI" panose="020B0502040204020203" pitchFamily="34" charset="0"/>
            </a:endParaRPr>
          </a:p>
        </p:txBody>
      </p:sp>
      <p:sp>
        <p:nvSpPr>
          <p:cNvPr id="2" name="Title 3">
            <a:extLst>
              <a:ext uri="{FF2B5EF4-FFF2-40B4-BE49-F238E27FC236}">
                <a16:creationId xmlns:a16="http://schemas.microsoft.com/office/drawing/2014/main" id="{B2E05B4B-6F6D-4AEE-A8BE-D007F1132934}"/>
              </a:ext>
            </a:extLst>
          </p:cNvPr>
          <p:cNvSpPr txBox="1">
            <a:spLocks/>
          </p:cNvSpPr>
          <p:nvPr/>
        </p:nvSpPr>
        <p:spPr>
          <a:xfrm>
            <a:off x="198437" y="296862"/>
            <a:ext cx="11887200" cy="493220"/>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fr-FR" sz="4800" b="0" kern="1200" cap="none" spc="-100" baseline="0">
                <a:ln w="3175">
                  <a:noFill/>
                </a:ln>
                <a:solidFill>
                  <a:schemeClr val="bg1"/>
                </a:solidFill>
                <a:effectLst/>
                <a:latin typeface="Segoe UI Semibold" panose="020B0702040204020203" pitchFamily="34" charset="0"/>
                <a:ea typeface="+mn-ea"/>
                <a:cs typeface="Segoe UI Semibold" panose="020B0702040204020203" pitchFamily="34" charset="0"/>
              </a:defRPr>
            </a:lvl1pPr>
          </a:lstStyle>
          <a:p>
            <a:r>
              <a:rPr lang="en-US" sz="1800" b="1" cap="all" spc="-51">
                <a:solidFill>
                  <a:schemeClr val="tx1">
                    <a:lumMod val="85000"/>
                  </a:schemeClr>
                </a:solidFill>
                <a:latin typeface="Segoe UI Semibold"/>
                <a:cs typeface="Segoe UI" panose="020B0502040204020203" pitchFamily="34" charset="0"/>
              </a:rPr>
              <a:t>Data in use Protection Compass – Homomorphic Encryption Track</a:t>
            </a:r>
            <a:endParaRPr lang="en-US" sz="2800" cap="all">
              <a:solidFill>
                <a:schemeClr val="tx1">
                  <a:lumMod val="8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00725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t>Introducing the hands-on lab</a:t>
            </a:r>
          </a:p>
        </p:txBody>
      </p:sp>
      <p:sp>
        <p:nvSpPr>
          <p:cNvPr id="3" name="Espace réservé du texte 2"/>
          <p:cNvSpPr>
            <a:spLocks noGrp="1"/>
          </p:cNvSpPr>
          <p:nvPr>
            <p:ph type="body" sz="quarter" idx="10"/>
          </p:nvPr>
        </p:nvSpPr>
        <p:spPr>
          <a:xfrm>
            <a:off x="274638" y="1212850"/>
            <a:ext cx="7398371" cy="5406611"/>
          </a:xfrm>
        </p:spPr>
        <p:txBody>
          <a:bodyPr>
            <a:normAutofit/>
          </a:bodyPr>
          <a:lstStyle/>
          <a:p>
            <a:pPr lvl="0"/>
            <a:r>
              <a:rPr lang="en-US" dirty="0"/>
              <a:t>Lab objectives</a:t>
            </a:r>
          </a:p>
          <a:p>
            <a:pPr marL="514350" lvl="2" indent="-285750">
              <a:buFont typeface="Arial" panose="020B0604020202020204" pitchFamily="34" charset="0"/>
              <a:buChar char="•"/>
              <a:defRPr/>
            </a:pPr>
            <a:r>
              <a:rPr lang="en-US" dirty="0">
                <a:effectLst/>
                <a:latin typeface="Segoe UI" panose="020B0502040204020203" pitchFamily="34" charset="0"/>
                <a:ea typeface="Segoe UI" panose="020B0502040204020203" pitchFamily="34" charset="0"/>
                <a:cs typeface="Times New Roman" panose="02020603050405020304" pitchFamily="18" charset="0"/>
              </a:rPr>
              <a:t>Further learn about how to securely implement Homomorphic Encryption in your project(s)</a:t>
            </a:r>
          </a:p>
          <a:p>
            <a:pPr marL="514350" lvl="2" indent="-285750">
              <a:buFont typeface="Arial" panose="020B0604020202020204" pitchFamily="34" charset="0"/>
              <a:buChar char="•"/>
              <a:defRPr/>
            </a:pPr>
            <a:r>
              <a:rPr lang="en-US" dirty="0"/>
              <a:t>Accommodate different backgrounds with 2 dedicated tracks:</a:t>
            </a:r>
          </a:p>
          <a:p>
            <a:pPr marL="742950" lvl="3" indent="-285750">
              <a:buFont typeface="Arial" panose="020B0604020202020204" pitchFamily="34" charset="0"/>
              <a:buChar char="•"/>
              <a:defRPr/>
            </a:pPr>
            <a:r>
              <a:rPr lang="en-US" dirty="0"/>
              <a:t>Development languages: C/C++ vs. Python</a:t>
            </a:r>
          </a:p>
          <a:p>
            <a:pPr marL="742950" lvl="3" indent="-285750">
              <a:buFont typeface="Arial" panose="020B0604020202020204" pitchFamily="34" charset="0"/>
              <a:buChar char="•"/>
              <a:defRPr/>
            </a:pPr>
            <a:r>
              <a:rPr lang="en-US" dirty="0"/>
              <a:t>Roles: developers/architects vs. data scientist</a:t>
            </a:r>
          </a:p>
          <a:p>
            <a:pPr lvl="0">
              <a:spcBef>
                <a:spcPts val="1800"/>
              </a:spcBef>
            </a:pPr>
            <a:r>
              <a:rPr lang="en-US" dirty="0"/>
              <a:t>Lab philosophy: not a complete set of detailed step-by-step instructions but rather an opportunity to leverage like in the "real life":</a:t>
            </a:r>
          </a:p>
          <a:p>
            <a:pPr marL="514350" lvl="2" indent="-285750">
              <a:buFont typeface="Arial" panose="020B0604020202020204" pitchFamily="34" charset="0"/>
              <a:buChar char="•"/>
              <a:defRPr/>
            </a:pPr>
            <a:r>
              <a:rPr lang="en-US" dirty="0"/>
              <a:t>A series of pre-baked Jupyter notebooks</a:t>
            </a:r>
          </a:p>
          <a:p>
            <a:pPr marL="514350" lvl="2" indent="-285750">
              <a:buFont typeface="Arial" panose="020B0604020202020204" pitchFamily="34" charset="0"/>
              <a:buChar char="•"/>
              <a:defRPr/>
            </a:pPr>
            <a:r>
              <a:rPr lang="en-US" dirty="0"/>
              <a:t>Specific fully commented code samples</a:t>
            </a:r>
          </a:p>
          <a:p>
            <a:pPr marL="514350" lvl="2" indent="-285750">
              <a:buFont typeface="Arial" panose="020B0604020202020204" pitchFamily="34" charset="0"/>
              <a:buChar char="•"/>
              <a:defRPr/>
            </a:pPr>
            <a:r>
              <a:rPr lang="en-US" dirty="0"/>
              <a:t>Specific GitHub repos and theirs (Mark Down) readme and quick starts</a:t>
            </a:r>
          </a:p>
          <a:p>
            <a:pPr marL="514350" lvl="2" indent="-285750">
              <a:buFont typeface="Arial" panose="020B0604020202020204" pitchFamily="34" charset="0"/>
              <a:buChar char="•"/>
              <a:defRPr/>
            </a:pPr>
            <a:r>
              <a:rPr lang="en-US" dirty="0"/>
              <a:t>Specific Web pages</a:t>
            </a:r>
          </a:p>
          <a:p>
            <a:pPr marL="514350" lvl="2" indent="-285750">
              <a:buFont typeface="Arial" panose="020B0604020202020204" pitchFamily="34" charset="0"/>
              <a:buChar char="•"/>
              <a:defRPr/>
            </a:pPr>
            <a:r>
              <a:rPr lang="fr-FR" dirty="0"/>
              <a:t>Etc.</a:t>
            </a:r>
          </a:p>
        </p:txBody>
      </p:sp>
      <p:pic>
        <p:nvPicPr>
          <p:cNvPr id="5" name="Picture 4">
            <a:extLst>
              <a:ext uri="{FF2B5EF4-FFF2-40B4-BE49-F238E27FC236}">
                <a16:creationId xmlns:a16="http://schemas.microsoft.com/office/drawing/2014/main" id="{E5324A95-2F3C-4EE4-8093-3AF8B02BB235}"/>
              </a:ext>
            </a:extLst>
          </p:cNvPr>
          <p:cNvPicPr>
            <a:picLocks noChangeAspect="1"/>
          </p:cNvPicPr>
          <p:nvPr/>
        </p:nvPicPr>
        <p:blipFill>
          <a:blip r:embed="rId3"/>
          <a:stretch>
            <a:fillRect/>
          </a:stretch>
        </p:blipFill>
        <p:spPr>
          <a:xfrm>
            <a:off x="7832023" y="1144379"/>
            <a:ext cx="4014561" cy="521673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38689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As a conclusion</a:t>
            </a:r>
          </a:p>
        </p:txBody>
      </p:sp>
      <p:sp>
        <p:nvSpPr>
          <p:cNvPr id="3" name="Espace réservé du texte 2"/>
          <p:cNvSpPr>
            <a:spLocks noGrp="1"/>
          </p:cNvSpPr>
          <p:nvPr>
            <p:ph type="body" sz="quarter" idx="10"/>
          </p:nvPr>
        </p:nvSpPr>
        <p:spPr>
          <a:xfrm>
            <a:off x="274638" y="1212850"/>
            <a:ext cx="7166948" cy="5386796"/>
          </a:xfrm>
        </p:spPr>
        <p:txBody>
          <a:bodyPr/>
          <a:lstStyle/>
          <a:p>
            <a:pPr lvl="0">
              <a:lnSpc>
                <a:spcPct val="150000"/>
              </a:lnSpc>
            </a:pPr>
            <a:r>
              <a:rPr lang="en-US" dirty="0"/>
              <a:t>Wrap-up</a:t>
            </a:r>
          </a:p>
          <a:p>
            <a:pPr marL="514350" lvl="2" indent="-285750">
              <a:lnSpc>
                <a:spcPct val="150000"/>
              </a:lnSpc>
              <a:buFont typeface="Arial" panose="020B0604020202020204" pitchFamily="34" charset="0"/>
              <a:buChar char="•"/>
              <a:defRPr/>
            </a:pPr>
            <a:r>
              <a:rPr lang="en-US" sz="1800" dirty="0"/>
              <a:t>Homomorphic encryption is a relatively </a:t>
            </a:r>
            <a:r>
              <a:rPr lang="en-US" sz="1800" dirty="0">
                <a:latin typeface="Segoe UI Semibold" panose="020B0702040204020203" pitchFamily="34" charset="0"/>
                <a:cs typeface="Segoe UI Semibold" panose="020B0702040204020203" pitchFamily="34" charset="0"/>
              </a:rPr>
              <a:t>young technology</a:t>
            </a:r>
            <a:r>
              <a:rPr lang="en-US" sz="1800" dirty="0"/>
              <a:t>, and is still </a:t>
            </a:r>
            <a:r>
              <a:rPr lang="en-US" sz="1800" dirty="0">
                <a:latin typeface="Segoe UI Semibold" panose="020B0702040204020203" pitchFamily="34" charset="0"/>
                <a:cs typeface="Segoe UI Semibold" panose="020B0702040204020203" pitchFamily="34" charset="0"/>
              </a:rPr>
              <a:t>growing and evolving</a:t>
            </a:r>
            <a:r>
              <a:rPr lang="en-US" sz="1800" dirty="0"/>
              <a:t>: it is not mature yet, but can be very useful in some business cases</a:t>
            </a:r>
          </a:p>
          <a:p>
            <a:pPr marL="514350" lvl="2" indent="-285750">
              <a:lnSpc>
                <a:spcPct val="150000"/>
              </a:lnSpc>
              <a:buFont typeface="Arial" panose="020B0604020202020204" pitchFamily="34" charset="0"/>
              <a:buChar char="•"/>
              <a:defRPr/>
            </a:pPr>
            <a:r>
              <a:rPr lang="en-US" sz="1800" dirty="0"/>
              <a:t>Every scheme has its </a:t>
            </a:r>
            <a:r>
              <a:rPr lang="en-US" sz="1800" dirty="0">
                <a:latin typeface="Segoe UI Semibold" panose="020B0702040204020203" pitchFamily="34" charset="0"/>
                <a:cs typeface="Segoe UI Semibold" panose="020B0702040204020203" pitchFamily="34" charset="0"/>
              </a:rPr>
              <a:t>own specificities</a:t>
            </a:r>
            <a:r>
              <a:rPr lang="en-US" sz="1800" dirty="0"/>
              <a:t>, and comes with different </a:t>
            </a:r>
            <a:r>
              <a:rPr lang="en-US" sz="1800" dirty="0">
                <a:latin typeface="Segoe UI Semibold" panose="020B0702040204020203" pitchFamily="34" charset="0"/>
                <a:cs typeface="Segoe UI Semibold" panose="020B0702040204020203" pitchFamily="34" charset="0"/>
              </a:rPr>
              <a:t>use cases and considerations</a:t>
            </a:r>
          </a:p>
          <a:p>
            <a:pPr marL="514350" lvl="2" indent="-285750">
              <a:lnSpc>
                <a:spcPct val="150000"/>
              </a:lnSpc>
              <a:buFont typeface="Arial" panose="020B0604020202020204" pitchFamily="34" charset="0"/>
              <a:buChar char="•"/>
              <a:defRPr/>
            </a:pPr>
            <a:r>
              <a:rPr lang="en-US" sz="1800" dirty="0">
                <a:cs typeface="Segoe UI Semibold" panose="020B0702040204020203" pitchFamily="34" charset="0"/>
              </a:rPr>
              <a:t>In a few words: </a:t>
            </a:r>
            <a:r>
              <a:rPr lang="en-US" sz="1800" b="1" dirty="0">
                <a:cs typeface="Segoe UI Semibold" panose="020B0702040204020203" pitchFamily="34" charset="0"/>
              </a:rPr>
              <a:t>HE is powerful but sensible</a:t>
            </a:r>
            <a:r>
              <a:rPr lang="en-US" sz="1800" b="1" dirty="0"/>
              <a:t>.</a:t>
            </a:r>
          </a:p>
          <a:p>
            <a:pPr lvl="4">
              <a:lnSpc>
                <a:spcPct val="150000"/>
              </a:lnSpc>
              <a:defRPr/>
            </a:pPr>
            <a:r>
              <a:rPr lang="en-US" sz="1800" dirty="0"/>
              <a:t>It is </a:t>
            </a:r>
            <a:r>
              <a:rPr lang="en-US" sz="1800"/>
              <a:t>the “Porsche Carrera GT” </a:t>
            </a:r>
            <a:r>
              <a:rPr lang="en-US" sz="1800" dirty="0"/>
              <a:t>of encryption</a:t>
            </a:r>
            <a:endParaRPr lang="en-US" dirty="0"/>
          </a:p>
          <a:p>
            <a:pPr lvl="0">
              <a:lnSpc>
                <a:spcPct val="150000"/>
              </a:lnSpc>
            </a:pPr>
            <a:r>
              <a:rPr lang="en-US" dirty="0"/>
              <a:t>What’s next ?</a:t>
            </a:r>
          </a:p>
          <a:p>
            <a:pPr marL="514350" lvl="2" indent="-285750">
              <a:lnSpc>
                <a:spcPct val="150000"/>
              </a:lnSpc>
              <a:buFont typeface="Arial" panose="020B0604020202020204" pitchFamily="34" charset="0"/>
              <a:buChar char="•"/>
              <a:defRPr/>
            </a:pPr>
            <a:r>
              <a:rPr lang="en-US" sz="1800" dirty="0"/>
              <a:t>HE is already used in business. There’s more to come !</a:t>
            </a:r>
          </a:p>
          <a:p>
            <a:pPr marL="514350" lvl="2" indent="-285750">
              <a:lnSpc>
                <a:spcPct val="150000"/>
              </a:lnSpc>
              <a:buFont typeface="Arial" panose="020B0604020202020204" pitchFamily="34" charset="0"/>
              <a:buChar char="•"/>
              <a:defRPr/>
            </a:pPr>
            <a:r>
              <a:rPr lang="en-US" sz="1800" dirty="0"/>
              <a:t>Standardization (APIs, schemes, libraries…)</a:t>
            </a:r>
          </a:p>
        </p:txBody>
      </p:sp>
      <p:pic>
        <p:nvPicPr>
          <p:cNvPr id="1026" name="Picture 2">
            <a:extLst>
              <a:ext uri="{FF2B5EF4-FFF2-40B4-BE49-F238E27FC236}">
                <a16:creationId xmlns:a16="http://schemas.microsoft.com/office/drawing/2014/main" id="{13644BE1-3982-489F-B4F5-01DCC6FB6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1586" y="1677380"/>
            <a:ext cx="4610367" cy="363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20405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To go </a:t>
            </a:r>
            <a:r>
              <a:rPr lang="en-US"/>
              <a:t>beyond</a:t>
            </a:r>
            <a:r>
              <a:rPr lang="fr-FR"/>
              <a:t>…</a:t>
            </a:r>
          </a:p>
        </p:txBody>
      </p:sp>
      <p:sp>
        <p:nvSpPr>
          <p:cNvPr id="3" name="Espace réservé du texte 2"/>
          <p:cNvSpPr>
            <a:spLocks noGrp="1"/>
          </p:cNvSpPr>
          <p:nvPr>
            <p:ph type="body" sz="quarter" idx="10"/>
          </p:nvPr>
        </p:nvSpPr>
        <p:spPr>
          <a:xfrm>
            <a:off x="277003" y="1058862"/>
            <a:ext cx="11887200" cy="3063916"/>
          </a:xfrm>
        </p:spPr>
        <p:txBody>
          <a:bodyPr/>
          <a:lstStyle/>
          <a:p>
            <a:pPr>
              <a:spcBef>
                <a:spcPts val="0"/>
              </a:spcBef>
            </a:pPr>
            <a:r>
              <a:rPr lang="it-IT" b="1" u="sng" dirty="0">
                <a:solidFill>
                  <a:srgbClr val="0563C1"/>
                </a:solidFill>
                <a:hlinkClick r:id="rId3"/>
              </a:rPr>
              <a:t>Private AI Bootcamp December 2019</a:t>
            </a:r>
            <a:endParaRPr lang="en-US" b="1" u="sng" dirty="0">
              <a:solidFill>
                <a:srgbClr val="0563C1"/>
              </a:solidFill>
            </a:endParaRPr>
          </a:p>
          <a:p>
            <a:pPr marL="0" marR="0">
              <a:spcBef>
                <a:spcPts val="300"/>
              </a:spcBef>
              <a:spcAft>
                <a:spcPts val="600"/>
              </a:spcAft>
            </a:pPr>
            <a:r>
              <a:rPr lang="en-US" sz="1800" dirty="0">
                <a:gradFill>
                  <a:gsLst>
                    <a:gs pos="1250">
                      <a:schemeClr val="tx1"/>
                    </a:gs>
                    <a:gs pos="100000">
                      <a:schemeClr val="tx1"/>
                    </a:gs>
                  </a:gsLst>
                  <a:lin ang="5400000" scaled="0"/>
                </a:gradFill>
                <a:latin typeface="+mn-lt"/>
                <a:cs typeface="+mn-cs"/>
              </a:rPr>
              <a:t>With a series of videos on: </a:t>
            </a:r>
          </a:p>
          <a:p>
            <a:pPr marL="571500" lvl="2" indent="-342900">
              <a:spcBef>
                <a:spcPts val="0"/>
              </a:spcBef>
              <a:buFont typeface="Symbol" panose="05050102010706020507" pitchFamily="18" charset="2"/>
              <a:buChar char=""/>
            </a:pPr>
            <a:r>
              <a:rPr lang="en-US" dirty="0"/>
              <a:t>Intro to Homomorphic Encryption, </a:t>
            </a:r>
          </a:p>
          <a:p>
            <a:pPr marL="571500" lvl="2" indent="-342900">
              <a:spcBef>
                <a:spcPts val="0"/>
              </a:spcBef>
              <a:buFont typeface="Symbol" panose="05050102010706020507" pitchFamily="18" charset="2"/>
              <a:buChar char=""/>
            </a:pPr>
            <a:r>
              <a:rPr lang="en-US" dirty="0"/>
              <a:t>Microsoft SEAL (+ </a:t>
            </a:r>
            <a:r>
              <a:rPr lang="fr-FR" u="sng" dirty="0" err="1">
                <a:solidFill>
                  <a:srgbClr val="0563C1"/>
                </a:solidFill>
                <a:effectLst/>
                <a:ea typeface="Calibri" panose="020F0502020204030204" pitchFamily="34" charset="0"/>
                <a:hlinkClick r:id="rId4"/>
              </a:rPr>
              <a:t>bootcamp</a:t>
            </a:r>
            <a:r>
              <a:rPr lang="en-US" dirty="0"/>
              <a:t> repo on GitHub), </a:t>
            </a:r>
          </a:p>
          <a:p>
            <a:pPr marL="571500" lvl="2" indent="-342900">
              <a:spcBef>
                <a:spcPts val="0"/>
              </a:spcBef>
              <a:buFont typeface="Symbol" panose="05050102010706020507" pitchFamily="18" charset="2"/>
              <a:buChar char=""/>
            </a:pPr>
            <a:r>
              <a:rPr lang="en-US" dirty="0"/>
              <a:t>Intro to CKKS,</a:t>
            </a:r>
          </a:p>
          <a:p>
            <a:pPr marL="571500" lvl="2" indent="-342900">
              <a:spcBef>
                <a:spcPts val="0"/>
              </a:spcBef>
              <a:buFont typeface="Symbol" panose="05050102010706020507" pitchFamily="18" charset="2"/>
              <a:buChar char=""/>
            </a:pPr>
            <a:r>
              <a:rPr lang="en-US" dirty="0"/>
              <a:t>Techniques in PPML (+ </a:t>
            </a:r>
            <a:r>
              <a:rPr lang="fr-FR" u="sng" dirty="0" err="1">
                <a:solidFill>
                  <a:srgbClr val="0563C1"/>
                </a:solidFill>
                <a:effectLst/>
                <a:ea typeface="Calibri" panose="020F0502020204030204" pitchFamily="34" charset="0"/>
                <a:hlinkClick r:id="rId5"/>
              </a:rPr>
              <a:t>algorithms</a:t>
            </a:r>
            <a:r>
              <a:rPr lang="fr-FR" u="sng" dirty="0">
                <a:solidFill>
                  <a:srgbClr val="0563C1"/>
                </a:solidFill>
                <a:effectLst/>
                <a:ea typeface="Calibri" panose="020F0502020204030204" pitchFamily="34" charset="0"/>
                <a:hlinkClick r:id="rId5"/>
              </a:rPr>
              <a:t>-in-SEAL</a:t>
            </a:r>
            <a:r>
              <a:rPr lang="en-US" dirty="0"/>
              <a:t> repo on GitHub), </a:t>
            </a:r>
          </a:p>
          <a:p>
            <a:pPr marL="571500" lvl="2" indent="-342900">
              <a:spcBef>
                <a:spcPts val="0"/>
              </a:spcBef>
              <a:buFont typeface="Symbol" panose="05050102010706020507" pitchFamily="18" charset="2"/>
              <a:buChar char=""/>
            </a:pPr>
            <a:r>
              <a:rPr lang="en-US" dirty="0"/>
              <a:t>Building Applications with Microsoft SEAL,</a:t>
            </a:r>
          </a:p>
          <a:p>
            <a:pPr marL="571500" lvl="2" indent="-342900">
              <a:spcBef>
                <a:spcPts val="0"/>
              </a:spcBef>
              <a:buFont typeface="Symbol" panose="05050102010706020507" pitchFamily="18" charset="2"/>
              <a:buChar char=""/>
            </a:pPr>
            <a:r>
              <a:rPr lang="en-US" dirty="0"/>
              <a:t>Etc.</a:t>
            </a:r>
          </a:p>
          <a:p>
            <a:pPr lvl="1">
              <a:spcBef>
                <a:spcPts val="0"/>
              </a:spcBef>
            </a:pPr>
            <a:endParaRPr lang="fr-FR" sz="1800" b="1" u="sng" dirty="0">
              <a:solidFill>
                <a:srgbClr val="0563C1"/>
              </a:solidFill>
              <a:effectLst/>
              <a:latin typeface="Calibri" panose="020F0502020204030204" pitchFamily="34" charset="0"/>
              <a:ea typeface="Calibri" panose="020F0502020204030204" pitchFamily="34" charset="0"/>
              <a:hlinkClick r:id="rId6"/>
            </a:endParaRPr>
          </a:p>
          <a:p>
            <a:pPr lvl="1">
              <a:spcBef>
                <a:spcPts val="0"/>
              </a:spcBef>
            </a:pPr>
            <a:r>
              <a:rPr lang="it-IT" sz="2400" b="1" u="sng" dirty="0">
                <a:solidFill>
                  <a:srgbClr val="0563C1"/>
                </a:solidFill>
                <a:latin typeface="Segoe UI Semibold" panose="020B0702040204020203" pitchFamily="34" charset="0"/>
                <a:cs typeface="Segoe UI Semibold" panose="020B0702040204020203" pitchFamily="34" charset="0"/>
                <a:hlinkClick r:id="rId7"/>
              </a:rPr>
              <a:t>Private AI February 2020</a:t>
            </a:r>
            <a:endParaRPr lang="it-IT" sz="2400" b="1" u="sng" dirty="0">
              <a:solidFill>
                <a:srgbClr val="0563C1"/>
              </a:solidFill>
              <a:latin typeface="Segoe UI Semibold" panose="020B0702040204020203" pitchFamily="34" charset="0"/>
              <a:cs typeface="Segoe UI Semibold" panose="020B0702040204020203" pitchFamily="34" charset="0"/>
            </a:endParaRPr>
          </a:p>
          <a:p>
            <a:pPr lvl="1"/>
            <a:endParaRPr lang="en-US" dirty="0"/>
          </a:p>
        </p:txBody>
      </p:sp>
    </p:spTree>
    <p:extLst>
      <p:ext uri="{BB962C8B-B14F-4D97-AF65-F5344CB8AC3E}">
        <p14:creationId xmlns:p14="http://schemas.microsoft.com/office/powerpoint/2010/main" val="187830209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397A8E2E-BF0F-44BD-8057-4D33FB3F1719}"/>
              </a:ext>
            </a:extLst>
          </p:cNvPr>
          <p:cNvSpPr txBox="1">
            <a:spLocks/>
          </p:cNvSpPr>
          <p:nvPr/>
        </p:nvSpPr>
        <p:spPr>
          <a:xfrm>
            <a:off x="274637" y="2811462"/>
            <a:ext cx="11887200" cy="849463"/>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fr-FR" sz="4800">
                <a:gradFill>
                  <a:gsLst>
                    <a:gs pos="100000">
                      <a:srgbClr val="FFFFFF"/>
                    </a:gs>
                    <a:gs pos="0">
                      <a:srgbClr val="FFFFFF"/>
                    </a:gs>
                  </a:gsLst>
                  <a:lin ang="5400000" scaled="0"/>
                </a:gradFill>
                <a:latin typeface="Segoe UI Semibold" panose="020B0702040204020203" pitchFamily="34" charset="0"/>
                <a:cs typeface="Segoe UI Semibold" panose="020B0702040204020203" pitchFamily="34" charset="0"/>
              </a:rPr>
              <a:t>Q&amp;A</a:t>
            </a:r>
            <a:endParaRPr kumimoji="0" lang="fr-FR" sz="48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 name="Group 1">
            <a:extLst>
              <a:ext uri="{FF2B5EF4-FFF2-40B4-BE49-F238E27FC236}">
                <a16:creationId xmlns:a16="http://schemas.microsoft.com/office/drawing/2014/main" id="{9F66075C-7640-42FE-9E23-B7071F27180A}"/>
              </a:ext>
            </a:extLst>
          </p:cNvPr>
          <p:cNvGrpSpPr/>
          <p:nvPr/>
        </p:nvGrpSpPr>
        <p:grpSpPr>
          <a:xfrm>
            <a:off x="7608892" y="1405230"/>
            <a:ext cx="3222616" cy="3703096"/>
            <a:chOff x="7578734" y="1512789"/>
            <a:chExt cx="3222616" cy="3703096"/>
          </a:xfrm>
        </p:grpSpPr>
        <p:grpSp>
          <p:nvGrpSpPr>
            <p:cNvPr id="4" name="Group 3">
              <a:extLst>
                <a:ext uri="{FF2B5EF4-FFF2-40B4-BE49-F238E27FC236}">
                  <a16:creationId xmlns:a16="http://schemas.microsoft.com/office/drawing/2014/main" id="{4FE72803-EE96-4DF8-9B1D-DE11D69D36D7}"/>
                </a:ext>
              </a:extLst>
            </p:cNvPr>
            <p:cNvGrpSpPr/>
            <p:nvPr/>
          </p:nvGrpSpPr>
          <p:grpSpPr>
            <a:xfrm>
              <a:off x="7578734" y="1512789"/>
              <a:ext cx="3222616" cy="3703096"/>
              <a:chOff x="7830194" y="1899080"/>
              <a:chExt cx="2518414" cy="2893903"/>
            </a:xfrm>
          </p:grpSpPr>
          <p:sp>
            <p:nvSpPr>
              <p:cNvPr id="6" name="Oval 5">
                <a:extLst>
                  <a:ext uri="{FF2B5EF4-FFF2-40B4-BE49-F238E27FC236}">
                    <a16:creationId xmlns:a16="http://schemas.microsoft.com/office/drawing/2014/main" id="{9259DA72-A0B5-4835-90C2-8D9A1EE136DF}"/>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8" name="Graphic 7">
                <a:extLst>
                  <a:ext uri="{FF2B5EF4-FFF2-40B4-BE49-F238E27FC236}">
                    <a16:creationId xmlns:a16="http://schemas.microsoft.com/office/drawing/2014/main" id="{0E4A73F3-761B-4D89-A447-B09A19265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9" name="TextBox 8">
                <a:extLst>
                  <a:ext uri="{FF2B5EF4-FFF2-40B4-BE49-F238E27FC236}">
                    <a16:creationId xmlns:a16="http://schemas.microsoft.com/office/drawing/2014/main" id="{4D4A336D-D547-4D5C-A939-C20603B0B50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5" name="key">
              <a:extLst>
                <a:ext uri="{FF2B5EF4-FFF2-40B4-BE49-F238E27FC236}">
                  <a16:creationId xmlns:a16="http://schemas.microsoft.com/office/drawing/2014/main" id="{ACCBF46D-FE63-4F7A-98DB-9B596BE5C6D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107094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decel="100000" fill="hold" grpId="1" nodeType="withEffect">
                                  <p:stCondLst>
                                    <p:cond delay="0"/>
                                  </p:stCondLst>
                                  <p:childTnLst>
                                    <p:animMotion origin="layout" path="M 0 2.46482E-6 L 0.04353 2.46482E-6 " pathEditMode="relative" rAng="0" ptsTypes="AA">
                                      <p:cBhvr>
                                        <p:cTn id="9" dur="750" spd="-100000" fill="hold"/>
                                        <p:tgtEl>
                                          <p:spTgt spid="7"/>
                                        </p:tgtEl>
                                        <p:attrNameLst>
                                          <p:attrName>ppt_x</p:attrName>
                                          <p:attrName>ppt_y</p:attrName>
                                        </p:attrNameLst>
                                      </p:cBhvr>
                                      <p:rCtr x="21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8DFCD6-0505-47E4-B08A-56B0A26183D8}"/>
              </a:ext>
            </a:extLst>
          </p:cNvPr>
          <p:cNvSpPr/>
          <p:nvPr/>
        </p:nvSpPr>
        <p:spPr bwMode="auto">
          <a:xfrm>
            <a:off x="1736284" y="755574"/>
            <a:ext cx="9130153" cy="5600922"/>
          </a:xfrm>
          <a:prstGeom prst="rect">
            <a:avLst/>
          </a:prstGeom>
          <a:solidFill>
            <a:schemeClr val="accent1">
              <a:alpha val="94000"/>
            </a:schemeClr>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D4D93CB9-11C1-4C3A-B387-B398F83D42C5}"/>
              </a:ext>
            </a:extLst>
          </p:cNvPr>
          <p:cNvSpPr/>
          <p:nvPr/>
        </p:nvSpPr>
        <p:spPr>
          <a:xfrm>
            <a:off x="1730967" y="1414411"/>
            <a:ext cx="9105265" cy="995697"/>
          </a:xfrm>
          <a:prstGeom prst="rect">
            <a:avLst/>
          </a:prstGeom>
        </p:spPr>
        <p:txBody>
          <a:bodyPr wrap="square" lIns="179285" tIns="0" rIns="268927" bIns="89642">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altLang="zh-CN"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rPr>
              <a:t>Thanks!</a:t>
            </a:r>
            <a:endParaRPr kumimoji="0" lang="en-US"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60" name="Group 1">
            <a:extLst>
              <a:ext uri="{FF2B5EF4-FFF2-40B4-BE49-F238E27FC236}">
                <a16:creationId xmlns:a16="http://schemas.microsoft.com/office/drawing/2014/main" id="{3BAEC3A2-E8D6-427E-9643-2F05902E7D1D}"/>
              </a:ext>
            </a:extLst>
          </p:cNvPr>
          <p:cNvGrpSpPr/>
          <p:nvPr/>
        </p:nvGrpSpPr>
        <p:grpSpPr>
          <a:xfrm>
            <a:off x="3332079" y="2705174"/>
            <a:ext cx="6075241" cy="3040242"/>
            <a:chOff x="3754570" y="2514540"/>
            <a:chExt cx="6075241" cy="3040242"/>
          </a:xfrm>
          <a:solidFill>
            <a:schemeClr val="bg2"/>
          </a:solidFill>
        </p:grpSpPr>
        <p:pic>
          <p:nvPicPr>
            <p:cNvPr id="11" name="Picture 2">
              <a:extLst>
                <a:ext uri="{FF2B5EF4-FFF2-40B4-BE49-F238E27FC236}">
                  <a16:creationId xmlns:a16="http://schemas.microsoft.com/office/drawing/2014/main" id="{95D34D91-8710-4E87-B5A6-5829F329A7AE}"/>
                </a:ext>
              </a:extLst>
            </p:cNvPr>
            <p:cNvPicPr>
              <a:picLocks noChangeAspect="1" noChangeArrowheads="1"/>
            </p:cNvPicPr>
            <p:nvPr/>
          </p:nvPicPr>
          <p:blipFill>
            <a:blip r:embed="rId3" cstate="screen">
              <a:duotone>
                <a:prstClr val="black"/>
                <a:schemeClr val="bg2">
                  <a:tint val="45000"/>
                  <a:satMod val="400000"/>
                </a:schemeClr>
              </a:duotone>
              <a:extLst>
                <a:ext uri="{28A0092B-C50C-407E-A947-70E740481C1C}">
                  <a14:useLocalDpi xmlns:a14="http://schemas.microsoft.com/office/drawing/2010/main" val="0"/>
                </a:ext>
              </a:extLst>
            </a:blip>
            <a:srcRect/>
            <a:stretch>
              <a:fillRect/>
            </a:stretch>
          </p:blipFill>
          <p:spPr bwMode="black">
            <a:xfrm>
              <a:off x="5870490" y="5145358"/>
              <a:ext cx="925785" cy="409424"/>
            </a:xfrm>
            <a:prstGeom prst="rect">
              <a:avLst/>
            </a:prstGeom>
            <a:noFill/>
            <a:ln w="9525">
              <a:noFill/>
              <a:miter lim="800000"/>
              <a:headEnd/>
              <a:tailEnd/>
            </a:ln>
            <a:effectLst/>
          </p:spPr>
        </p:pic>
        <p:grpSp>
          <p:nvGrpSpPr>
            <p:cNvPr id="12" name="Group 88">
              <a:extLst>
                <a:ext uri="{FF2B5EF4-FFF2-40B4-BE49-F238E27FC236}">
                  <a16:creationId xmlns:a16="http://schemas.microsoft.com/office/drawing/2014/main" id="{C052423C-F127-450E-964D-CB213D824484}"/>
                </a:ext>
              </a:extLst>
            </p:cNvPr>
            <p:cNvGrpSpPr/>
            <p:nvPr/>
          </p:nvGrpSpPr>
          <p:grpSpPr bwMode="black">
            <a:xfrm>
              <a:off x="9131450" y="4712441"/>
              <a:ext cx="698358" cy="169153"/>
              <a:chOff x="2321681" y="5571144"/>
              <a:chExt cx="701013" cy="175680"/>
            </a:xfrm>
            <a:grpFill/>
            <a:effectLst/>
          </p:grpSpPr>
          <p:sp>
            <p:nvSpPr>
              <p:cNvPr id="253" name="Freeform 23">
                <a:extLst>
                  <a:ext uri="{FF2B5EF4-FFF2-40B4-BE49-F238E27FC236}">
                    <a16:creationId xmlns:a16="http://schemas.microsoft.com/office/drawing/2014/main" id="{AD5A5016-7B96-4258-B7E8-DBE4AF38F02E}"/>
                  </a:ext>
                </a:extLst>
              </p:cNvPr>
              <p:cNvSpPr>
                <a:spLocks/>
              </p:cNvSpPr>
              <p:nvPr/>
            </p:nvSpPr>
            <p:spPr bwMode="black">
              <a:xfrm>
                <a:off x="2321681" y="5578649"/>
                <a:ext cx="136791" cy="168175"/>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8" y="0"/>
                  </a:cxn>
                  <a:cxn ang="0">
                    <a:pos x="126" y="1"/>
                  </a:cxn>
                  <a:cxn ang="0">
                    <a:pos x="142" y="4"/>
                  </a:cxn>
                  <a:cxn ang="0">
                    <a:pos x="155" y="7"/>
                  </a:cxn>
                  <a:cxn ang="0">
                    <a:pos x="164" y="11"/>
                  </a:cxn>
                  <a:cxn ang="0">
                    <a:pos x="164" y="45"/>
                  </a:cxn>
                  <a:cxn ang="0">
                    <a:pos x="153" y="39"/>
                  </a:cxn>
                  <a:cxn ang="0">
                    <a:pos x="139" y="34"/>
                  </a:cxn>
                  <a:cxn ang="0">
                    <a:pos x="123" y="31"/>
                  </a:cxn>
                  <a:cxn ang="0">
                    <a:pos x="106" y="29"/>
                  </a:cxn>
                  <a:cxn ang="0">
                    <a:pos x="78" y="35"/>
                  </a:cxn>
                  <a:cxn ang="0">
                    <a:pos x="56" y="50"/>
                  </a:cxn>
                  <a:cxn ang="0">
                    <a:pos x="41" y="73"/>
                  </a:cxn>
                  <a:cxn ang="0">
                    <a:pos x="35" y="105"/>
                  </a:cxn>
                  <a:cxn ang="0">
                    <a:pos x="40" y="138"/>
                  </a:cxn>
                  <a:cxn ang="0">
                    <a:pos x="55"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8" y="2"/>
                      <a:pt x="97" y="0"/>
                      <a:pt x="108"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6" y="29"/>
                    </a:cubicBezTo>
                    <a:cubicBezTo>
                      <a:pt x="96" y="29"/>
                      <a:pt x="87" y="31"/>
                      <a:pt x="78" y="35"/>
                    </a:cubicBezTo>
                    <a:cubicBezTo>
                      <a:pt x="70" y="38"/>
                      <a:pt x="62" y="43"/>
                      <a:pt x="56" y="50"/>
                    </a:cubicBezTo>
                    <a:cubicBezTo>
                      <a:pt x="49" y="56"/>
                      <a:pt x="44" y="64"/>
                      <a:pt x="41" y="73"/>
                    </a:cubicBezTo>
                    <a:cubicBezTo>
                      <a:pt x="37" y="83"/>
                      <a:pt x="35" y="93"/>
                      <a:pt x="35" y="105"/>
                    </a:cubicBezTo>
                    <a:cubicBezTo>
                      <a:pt x="35" y="118"/>
                      <a:pt x="37" y="129"/>
                      <a:pt x="40" y="138"/>
                    </a:cubicBezTo>
                    <a:cubicBezTo>
                      <a:pt x="44" y="148"/>
                      <a:pt x="49" y="155"/>
                      <a:pt x="55" y="161"/>
                    </a:cubicBezTo>
                    <a:cubicBezTo>
                      <a:pt x="61"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4" name="Freeform 24">
                <a:extLst>
                  <a:ext uri="{FF2B5EF4-FFF2-40B4-BE49-F238E27FC236}">
                    <a16:creationId xmlns:a16="http://schemas.microsoft.com/office/drawing/2014/main" id="{D8657687-6DF2-42C2-8877-349224AA9EE1}"/>
                  </a:ext>
                </a:extLst>
              </p:cNvPr>
              <p:cNvSpPr>
                <a:spLocks/>
              </p:cNvSpPr>
              <p:nvPr/>
            </p:nvSpPr>
            <p:spPr bwMode="black">
              <a:xfrm>
                <a:off x="2486786" y="5626065"/>
                <a:ext cx="66861" cy="117689"/>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2"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6" y="3"/>
                      <a:pt x="59" y="2"/>
                    </a:cubicBezTo>
                    <a:cubicBezTo>
                      <a:pt x="63" y="0"/>
                      <a:pt x="66" y="0"/>
                      <a:pt x="70" y="0"/>
                    </a:cubicBezTo>
                    <a:cubicBezTo>
                      <a:pt x="73" y="0"/>
                      <a:pt x="75" y="0"/>
                      <a:pt x="77" y="0"/>
                    </a:cubicBezTo>
                    <a:cubicBezTo>
                      <a:pt x="80" y="1"/>
                      <a:pt x="82"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5" name="Freeform 25">
                <a:extLst>
                  <a:ext uri="{FF2B5EF4-FFF2-40B4-BE49-F238E27FC236}">
                    <a16:creationId xmlns:a16="http://schemas.microsoft.com/office/drawing/2014/main" id="{4061FDDA-6698-4B82-AE58-57C46FDBF10F}"/>
                  </a:ext>
                </a:extLst>
              </p:cNvPr>
              <p:cNvSpPr>
                <a:spLocks noEditPoints="1"/>
              </p:cNvSpPr>
              <p:nvPr/>
            </p:nvSpPr>
            <p:spPr bwMode="black">
              <a:xfrm>
                <a:off x="2557740" y="5625383"/>
                <a:ext cx="97562"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6"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4" y="135"/>
                      <a:pt x="78" y="141"/>
                      <a:pt x="70" y="145"/>
                    </a:cubicBezTo>
                    <a:cubicBezTo>
                      <a:pt x="63" y="149"/>
                      <a:pt x="55" y="151"/>
                      <a:pt x="46" y="151"/>
                    </a:cubicBezTo>
                    <a:cubicBezTo>
                      <a:pt x="39"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6" y="4"/>
                    </a:cubicBezTo>
                    <a:cubicBezTo>
                      <a:pt x="40" y="3"/>
                      <a:pt x="45" y="2"/>
                      <a:pt x="50" y="1"/>
                    </a:cubicBezTo>
                    <a:cubicBezTo>
                      <a:pt x="55" y="0"/>
                      <a:pt x="61"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9" y="119"/>
                    </a:cubicBezTo>
                    <a:cubicBezTo>
                      <a:pt x="41" y="121"/>
                      <a:pt x="43" y="122"/>
                      <a:pt x="46" y="123"/>
                    </a:cubicBezTo>
                    <a:cubicBezTo>
                      <a:pt x="49" y="124"/>
                      <a:pt x="52" y="125"/>
                      <a:pt x="56" y="125"/>
                    </a:cubicBezTo>
                    <a:cubicBezTo>
                      <a:pt x="61" y="125"/>
                      <a:pt x="66"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6" name="Freeform 26">
                <a:extLst>
                  <a:ext uri="{FF2B5EF4-FFF2-40B4-BE49-F238E27FC236}">
                    <a16:creationId xmlns:a16="http://schemas.microsoft.com/office/drawing/2014/main" id="{9C3D6AEC-7541-4A19-87C3-976BC01646A7}"/>
                  </a:ext>
                </a:extLst>
              </p:cNvPr>
              <p:cNvSpPr>
                <a:spLocks/>
              </p:cNvSpPr>
              <p:nvPr/>
            </p:nvSpPr>
            <p:spPr bwMode="black">
              <a:xfrm>
                <a:off x="2671335" y="5625383"/>
                <a:ext cx="91080" cy="121441"/>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3" y="7"/>
                  </a:cxn>
                  <a:cxn ang="0">
                    <a:pos x="113" y="38"/>
                  </a:cxn>
                  <a:cxn ang="0">
                    <a:pos x="97" y="30"/>
                  </a:cxn>
                  <a:cxn ang="0">
                    <a:pos x="79" y="26"/>
                  </a:cxn>
                  <a:cxn ang="0">
                    <a:pos x="62" y="30"/>
                  </a:cxn>
                  <a:cxn ang="0">
                    <a:pos x="47" y="39"/>
                  </a:cxn>
                  <a:cxn ang="0">
                    <a:pos x="38" y="55"/>
                  </a:cxn>
                  <a:cxn ang="0">
                    <a:pos x="34" y="76"/>
                  </a:cxn>
                  <a:cxn ang="0">
                    <a:pos x="37" y="96"/>
                  </a:cxn>
                  <a:cxn ang="0">
                    <a:pos x="46" y="111"/>
                  </a:cxn>
                  <a:cxn ang="0">
                    <a:pos x="60" y="121"/>
                  </a:cxn>
                  <a:cxn ang="0">
                    <a:pos x="79" y="124"/>
                  </a:cxn>
                  <a:cxn ang="0">
                    <a:pos x="88" y="123"/>
                  </a:cxn>
                  <a:cxn ang="0">
                    <a:pos x="96" y="121"/>
                  </a:cxn>
                  <a:cxn ang="0">
                    <a:pos x="105" y="117"/>
                  </a:cxn>
                  <a:cxn ang="0">
                    <a:pos x="113" y="112"/>
                  </a:cxn>
                  <a:cxn ang="0">
                    <a:pos x="113" y="141"/>
                  </a:cxn>
                  <a:cxn ang="0">
                    <a:pos x="95" y="148"/>
                  </a:cxn>
                </a:cxnLst>
                <a:rect l="0" t="0" r="r" b="b"/>
                <a:pathLst>
                  <a:path w="113" h="151">
                    <a:moveTo>
                      <a:pt x="95" y="148"/>
                    </a:moveTo>
                    <a:cubicBezTo>
                      <a:pt x="88" y="150"/>
                      <a:pt x="81" y="151"/>
                      <a:pt x="72" y="151"/>
                    </a:cubicBezTo>
                    <a:cubicBezTo>
                      <a:pt x="61" y="151"/>
                      <a:pt x="51" y="149"/>
                      <a:pt x="42" y="145"/>
                    </a:cubicBezTo>
                    <a:cubicBezTo>
                      <a:pt x="33" y="142"/>
                      <a:pt x="26" y="137"/>
                      <a:pt x="20" y="130"/>
                    </a:cubicBezTo>
                    <a:cubicBezTo>
                      <a:pt x="14" y="124"/>
                      <a:pt x="9" y="116"/>
                      <a:pt x="5" y="108"/>
                    </a:cubicBezTo>
                    <a:cubicBezTo>
                      <a:pt x="2" y="99"/>
                      <a:pt x="0" y="89"/>
                      <a:pt x="0" y="79"/>
                    </a:cubicBezTo>
                    <a:cubicBezTo>
                      <a:pt x="0" y="67"/>
                      <a:pt x="2" y="56"/>
                      <a:pt x="6" y="46"/>
                    </a:cubicBezTo>
                    <a:cubicBezTo>
                      <a:pt x="9" y="37"/>
                      <a:pt x="15"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3" y="7"/>
                    </a:cubicBezTo>
                    <a:cubicBezTo>
                      <a:pt x="113" y="38"/>
                      <a:pt x="113" y="38"/>
                      <a:pt x="113" y="38"/>
                    </a:cubicBezTo>
                    <a:cubicBezTo>
                      <a:pt x="108" y="34"/>
                      <a:pt x="103" y="32"/>
                      <a:pt x="97" y="30"/>
                    </a:cubicBezTo>
                    <a:cubicBezTo>
                      <a:pt x="92" y="27"/>
                      <a:pt x="86" y="26"/>
                      <a:pt x="79" y="26"/>
                    </a:cubicBezTo>
                    <a:cubicBezTo>
                      <a:pt x="73" y="26"/>
                      <a:pt x="67" y="27"/>
                      <a:pt x="62" y="30"/>
                    </a:cubicBezTo>
                    <a:cubicBezTo>
                      <a:pt x="56" y="32"/>
                      <a:pt x="51" y="35"/>
                      <a:pt x="47" y="39"/>
                    </a:cubicBezTo>
                    <a:cubicBezTo>
                      <a:pt x="43" y="44"/>
                      <a:pt x="40" y="49"/>
                      <a:pt x="38"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6" y="123"/>
                      <a:pt x="72" y="124"/>
                      <a:pt x="79" y="124"/>
                    </a:cubicBezTo>
                    <a:cubicBezTo>
                      <a:pt x="82" y="124"/>
                      <a:pt x="85" y="124"/>
                      <a:pt x="88" y="123"/>
                    </a:cubicBezTo>
                    <a:cubicBezTo>
                      <a:pt x="91" y="123"/>
                      <a:pt x="94" y="122"/>
                      <a:pt x="96" y="121"/>
                    </a:cubicBezTo>
                    <a:cubicBezTo>
                      <a:pt x="99" y="119"/>
                      <a:pt x="102" y="118"/>
                      <a:pt x="105" y="117"/>
                    </a:cubicBezTo>
                    <a:cubicBezTo>
                      <a:pt x="108" y="115"/>
                      <a:pt x="110" y="114"/>
                      <a:pt x="113" y="112"/>
                    </a:cubicBezTo>
                    <a:cubicBezTo>
                      <a:pt x="113" y="141"/>
                      <a:pt x="113" y="141"/>
                      <a:pt x="113" y="141"/>
                    </a:cubicBezTo>
                    <a:cubicBezTo>
                      <a:pt x="108"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7" name="Freeform 27">
                <a:extLst>
                  <a:ext uri="{FF2B5EF4-FFF2-40B4-BE49-F238E27FC236}">
                    <a16:creationId xmlns:a16="http://schemas.microsoft.com/office/drawing/2014/main" id="{4512561B-3B9C-4191-83B4-D2F03CF2C338}"/>
                  </a:ext>
                </a:extLst>
              </p:cNvPr>
              <p:cNvSpPr>
                <a:spLocks noEditPoints="1"/>
              </p:cNvSpPr>
              <p:nvPr/>
            </p:nvSpPr>
            <p:spPr bwMode="black">
              <a:xfrm>
                <a:off x="2781860" y="5571144"/>
                <a:ext cx="32066" cy="172610"/>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9" y="36"/>
                      <a:pt x="7" y="34"/>
                      <a:pt x="6" y="33"/>
                    </a:cubicBezTo>
                    <a:cubicBezTo>
                      <a:pt x="4" y="31"/>
                      <a:pt x="2" y="29"/>
                      <a:pt x="1" y="27"/>
                    </a:cubicBezTo>
                    <a:cubicBezTo>
                      <a:pt x="0" y="24"/>
                      <a:pt x="0" y="22"/>
                      <a:pt x="0" y="20"/>
                    </a:cubicBezTo>
                    <a:cubicBezTo>
                      <a:pt x="0" y="17"/>
                      <a:pt x="0"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8" name="Freeform 28">
                <a:extLst>
                  <a:ext uri="{FF2B5EF4-FFF2-40B4-BE49-F238E27FC236}">
                    <a16:creationId xmlns:a16="http://schemas.microsoft.com/office/drawing/2014/main" id="{018A4DE1-265A-41FC-9151-3643F8DDE87D}"/>
                  </a:ext>
                </a:extLst>
              </p:cNvPr>
              <p:cNvSpPr>
                <a:spLocks noEditPoints="1"/>
              </p:cNvSpPr>
              <p:nvPr/>
            </p:nvSpPr>
            <p:spPr bwMode="black">
              <a:xfrm>
                <a:off x="2830982" y="5625383"/>
                <a:ext cx="97221"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9" name="Freeform 29">
                <a:extLst>
                  <a:ext uri="{FF2B5EF4-FFF2-40B4-BE49-F238E27FC236}">
                    <a16:creationId xmlns:a16="http://schemas.microsoft.com/office/drawing/2014/main" id="{DE74CC19-9057-46DE-AD2C-BB2B199E8754}"/>
                  </a:ext>
                </a:extLst>
              </p:cNvPr>
              <p:cNvSpPr>
                <a:spLocks/>
              </p:cNvSpPr>
              <p:nvPr/>
            </p:nvSpPr>
            <p:spPr bwMode="black">
              <a:xfrm>
                <a:off x="2945941" y="5625383"/>
                <a:ext cx="76753" cy="121441"/>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19" y="122"/>
                  </a:cxn>
                  <a:cxn ang="0">
                    <a:pos x="30" y="124"/>
                  </a:cxn>
                  <a:cxn ang="0">
                    <a:pos x="38"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3" y="26"/>
                  </a:cxn>
                  <a:cxn ang="0">
                    <a:pos x="14" y="12"/>
                  </a:cxn>
                  <a:cxn ang="0">
                    <a:pos x="32" y="3"/>
                  </a:cxn>
                  <a:cxn ang="0">
                    <a:pos x="54" y="0"/>
                  </a:cxn>
                  <a:cxn ang="0">
                    <a:pos x="64" y="0"/>
                  </a:cxn>
                  <a:cxn ang="0">
                    <a:pos x="72" y="2"/>
                  </a:cxn>
                  <a:cxn ang="0">
                    <a:pos x="80" y="4"/>
                  </a:cxn>
                  <a:cxn ang="0">
                    <a:pos x="87" y="6"/>
                  </a:cxn>
                  <a:cxn ang="0">
                    <a:pos x="87" y="35"/>
                  </a:cxn>
                  <a:cxn ang="0">
                    <a:pos x="79" y="31"/>
                  </a:cxn>
                  <a:cxn ang="0">
                    <a:pos x="71" y="28"/>
                  </a:cxn>
                  <a:cxn ang="0">
                    <a:pos x="62" y="26"/>
                  </a:cxn>
                  <a:cxn ang="0">
                    <a:pos x="53" y="25"/>
                  </a:cxn>
                  <a:cxn ang="0">
                    <a:pos x="38" y="30"/>
                  </a:cxn>
                  <a:cxn ang="0">
                    <a:pos x="32" y="41"/>
                  </a:cxn>
                  <a:cxn ang="0">
                    <a:pos x="34" y="48"/>
                  </a:cxn>
                  <a:cxn ang="0">
                    <a:pos x="38" y="53"/>
                  </a:cxn>
                  <a:cxn ang="0">
                    <a:pos x="46" y="58"/>
                  </a:cxn>
                  <a:cxn ang="0">
                    <a:pos x="58" y="63"/>
                  </a:cxn>
                  <a:cxn ang="0">
                    <a:pos x="72" y="70"/>
                  </a:cxn>
                  <a:cxn ang="0">
                    <a:pos x="84" y="79"/>
                  </a:cxn>
                  <a:cxn ang="0">
                    <a:pos x="92" y="91"/>
                  </a:cxn>
                  <a:cxn ang="0">
                    <a:pos x="95" y="106"/>
                  </a:cxn>
                </a:cxnLst>
                <a:rect l="0" t="0" r="r" b="b"/>
                <a:pathLst>
                  <a:path w="95" h="151">
                    <a:moveTo>
                      <a:pt x="95" y="106"/>
                    </a:moveTo>
                    <a:cubicBezTo>
                      <a:pt x="95" y="112"/>
                      <a:pt x="93" y="118"/>
                      <a:pt x="91" y="123"/>
                    </a:cubicBezTo>
                    <a:cubicBezTo>
                      <a:pt x="88" y="129"/>
                      <a:pt x="85" y="134"/>
                      <a:pt x="80" y="138"/>
                    </a:cubicBezTo>
                    <a:cubicBezTo>
                      <a:pt x="75" y="142"/>
                      <a:pt x="69" y="145"/>
                      <a:pt x="62" y="147"/>
                    </a:cubicBezTo>
                    <a:cubicBezTo>
                      <a:pt x="55" y="150"/>
                      <a:pt x="47" y="151"/>
                      <a:pt x="37" y="151"/>
                    </a:cubicBezTo>
                    <a:cubicBezTo>
                      <a:pt x="35" y="151"/>
                      <a:pt x="32" y="150"/>
                      <a:pt x="28" y="150"/>
                    </a:cubicBezTo>
                    <a:cubicBezTo>
                      <a:pt x="25" y="150"/>
                      <a:pt x="21"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19" y="122"/>
                    </a:cubicBezTo>
                    <a:cubicBezTo>
                      <a:pt x="23" y="123"/>
                      <a:pt x="26" y="124"/>
                      <a:pt x="30"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1"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3" name="Group 89">
              <a:extLst>
                <a:ext uri="{FF2B5EF4-FFF2-40B4-BE49-F238E27FC236}">
                  <a16:creationId xmlns:a16="http://schemas.microsoft.com/office/drawing/2014/main" id="{F265E804-AC75-4263-8B30-4401C24F04BF}"/>
                </a:ext>
              </a:extLst>
            </p:cNvPr>
            <p:cNvGrpSpPr/>
            <p:nvPr/>
          </p:nvGrpSpPr>
          <p:grpSpPr bwMode="black">
            <a:xfrm>
              <a:off x="7418210" y="3672980"/>
              <a:ext cx="1382739" cy="190072"/>
              <a:chOff x="3403273" y="5616873"/>
              <a:chExt cx="1088404" cy="154797"/>
            </a:xfrm>
            <a:grpFill/>
            <a:effectLst/>
          </p:grpSpPr>
          <p:sp>
            <p:nvSpPr>
              <p:cNvPr id="242" name="Freeform 36">
                <a:extLst>
                  <a:ext uri="{FF2B5EF4-FFF2-40B4-BE49-F238E27FC236}">
                    <a16:creationId xmlns:a16="http://schemas.microsoft.com/office/drawing/2014/main" id="{4F231519-84A0-4D53-BFB3-B04CEA56883C}"/>
                  </a:ext>
                </a:extLst>
              </p:cNvPr>
              <p:cNvSpPr>
                <a:spLocks/>
              </p:cNvSpPr>
              <p:nvPr/>
            </p:nvSpPr>
            <p:spPr bwMode="black">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3" name="Freeform 37">
                <a:extLst>
                  <a:ext uri="{FF2B5EF4-FFF2-40B4-BE49-F238E27FC236}">
                    <a16:creationId xmlns:a16="http://schemas.microsoft.com/office/drawing/2014/main" id="{ED8B3289-8671-4BB9-A7A1-00E5A64AC385}"/>
                  </a:ext>
                </a:extLst>
              </p:cNvPr>
              <p:cNvSpPr>
                <a:spLocks noEditPoints="1"/>
              </p:cNvSpPr>
              <p:nvPr/>
            </p:nvSpPr>
            <p:spPr bwMode="black">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4" name="Freeform 38">
                <a:extLst>
                  <a:ext uri="{FF2B5EF4-FFF2-40B4-BE49-F238E27FC236}">
                    <a16:creationId xmlns:a16="http://schemas.microsoft.com/office/drawing/2014/main" id="{413BC047-A6EA-4F50-BF3D-6458BC489363}"/>
                  </a:ext>
                </a:extLst>
              </p:cNvPr>
              <p:cNvSpPr>
                <a:spLocks/>
              </p:cNvSpPr>
              <p:nvPr/>
            </p:nvSpPr>
            <p:spPr bwMode="black">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5" name="Freeform 39">
                <a:extLst>
                  <a:ext uri="{FF2B5EF4-FFF2-40B4-BE49-F238E27FC236}">
                    <a16:creationId xmlns:a16="http://schemas.microsoft.com/office/drawing/2014/main" id="{CA969A80-731A-4D17-A5D9-B6FF2816B86D}"/>
                  </a:ext>
                </a:extLst>
              </p:cNvPr>
              <p:cNvSpPr>
                <a:spLocks noEditPoints="1"/>
              </p:cNvSpPr>
              <p:nvPr/>
            </p:nvSpPr>
            <p:spPr bwMode="black">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6" name="Freeform 40">
                <a:extLst>
                  <a:ext uri="{FF2B5EF4-FFF2-40B4-BE49-F238E27FC236}">
                    <a16:creationId xmlns:a16="http://schemas.microsoft.com/office/drawing/2014/main" id="{E67747D5-4545-453E-B3AA-EDEF4BA6029B}"/>
                  </a:ext>
                </a:extLst>
              </p:cNvPr>
              <p:cNvSpPr>
                <a:spLocks/>
              </p:cNvSpPr>
              <p:nvPr/>
            </p:nvSpPr>
            <p:spPr bwMode="black">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7" name="Freeform 41">
                <a:extLst>
                  <a:ext uri="{FF2B5EF4-FFF2-40B4-BE49-F238E27FC236}">
                    <a16:creationId xmlns:a16="http://schemas.microsoft.com/office/drawing/2014/main" id="{FBDC8888-54E4-4CAC-9F2A-EE81EA1C10FA}"/>
                  </a:ext>
                </a:extLst>
              </p:cNvPr>
              <p:cNvSpPr>
                <a:spLocks noEditPoints="1"/>
              </p:cNvSpPr>
              <p:nvPr/>
            </p:nvSpPr>
            <p:spPr bwMode="black">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8" name="Freeform 42">
                <a:extLst>
                  <a:ext uri="{FF2B5EF4-FFF2-40B4-BE49-F238E27FC236}">
                    <a16:creationId xmlns:a16="http://schemas.microsoft.com/office/drawing/2014/main" id="{2ED98679-FCE1-4381-B133-E047DF550667}"/>
                  </a:ext>
                </a:extLst>
              </p:cNvPr>
              <p:cNvSpPr>
                <a:spLocks/>
              </p:cNvSpPr>
              <p:nvPr/>
            </p:nvSpPr>
            <p:spPr bwMode="black">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9" name="Freeform 43">
                <a:extLst>
                  <a:ext uri="{FF2B5EF4-FFF2-40B4-BE49-F238E27FC236}">
                    <a16:creationId xmlns:a16="http://schemas.microsoft.com/office/drawing/2014/main" id="{5D6E516C-9DB3-4EED-8724-C056DB80596E}"/>
                  </a:ext>
                </a:extLst>
              </p:cNvPr>
              <p:cNvSpPr>
                <a:spLocks noEditPoints="1"/>
              </p:cNvSpPr>
              <p:nvPr/>
            </p:nvSpPr>
            <p:spPr bwMode="black">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0" name="Freeform 44">
                <a:extLst>
                  <a:ext uri="{FF2B5EF4-FFF2-40B4-BE49-F238E27FC236}">
                    <a16:creationId xmlns:a16="http://schemas.microsoft.com/office/drawing/2014/main" id="{824972A1-05D4-46B4-B890-744F69B72E43}"/>
                  </a:ext>
                </a:extLst>
              </p:cNvPr>
              <p:cNvSpPr>
                <a:spLocks/>
              </p:cNvSpPr>
              <p:nvPr/>
            </p:nvSpPr>
            <p:spPr bwMode="black">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1" name="Freeform 45">
                <a:extLst>
                  <a:ext uri="{FF2B5EF4-FFF2-40B4-BE49-F238E27FC236}">
                    <a16:creationId xmlns:a16="http://schemas.microsoft.com/office/drawing/2014/main" id="{B9524076-BF89-4823-A83F-E55801C3B152}"/>
                  </a:ext>
                </a:extLst>
              </p:cNvPr>
              <p:cNvSpPr>
                <a:spLocks noEditPoints="1"/>
              </p:cNvSpPr>
              <p:nvPr/>
            </p:nvSpPr>
            <p:spPr bwMode="black">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2" name="Freeform 46">
                <a:extLst>
                  <a:ext uri="{FF2B5EF4-FFF2-40B4-BE49-F238E27FC236}">
                    <a16:creationId xmlns:a16="http://schemas.microsoft.com/office/drawing/2014/main" id="{49D00B43-3A6B-4AC8-A359-9A7CB007072C}"/>
                  </a:ext>
                </a:extLst>
              </p:cNvPr>
              <p:cNvSpPr>
                <a:spLocks/>
              </p:cNvSpPr>
              <p:nvPr/>
            </p:nvSpPr>
            <p:spPr bwMode="black">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4" name="Group 90">
              <a:extLst>
                <a:ext uri="{FF2B5EF4-FFF2-40B4-BE49-F238E27FC236}">
                  <a16:creationId xmlns:a16="http://schemas.microsoft.com/office/drawing/2014/main" id="{FC56CEDC-75AE-4B4D-8976-29C1009223E1}"/>
                </a:ext>
              </a:extLst>
            </p:cNvPr>
            <p:cNvGrpSpPr/>
            <p:nvPr/>
          </p:nvGrpSpPr>
          <p:grpSpPr bwMode="black">
            <a:xfrm>
              <a:off x="5210380" y="3127477"/>
              <a:ext cx="1632288" cy="168683"/>
              <a:chOff x="9662524" y="5603535"/>
              <a:chExt cx="1748299" cy="186932"/>
            </a:xfrm>
            <a:grpFill/>
            <a:effectLst/>
          </p:grpSpPr>
          <p:sp>
            <p:nvSpPr>
              <p:cNvPr id="232" name="Freeform 19">
                <a:extLst>
                  <a:ext uri="{FF2B5EF4-FFF2-40B4-BE49-F238E27FC236}">
                    <a16:creationId xmlns:a16="http://schemas.microsoft.com/office/drawing/2014/main" id="{5D22CC80-E738-422D-BD85-1FB2ACDB90A0}"/>
                  </a:ext>
                </a:extLst>
              </p:cNvPr>
              <p:cNvSpPr>
                <a:spLocks noEditPoints="1"/>
              </p:cNvSpPr>
              <p:nvPr/>
            </p:nvSpPr>
            <p:spPr bwMode="black">
              <a:xfrm>
                <a:off x="9662524" y="5613338"/>
                <a:ext cx="157185" cy="169355"/>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3" name="Freeform 20">
                <a:extLst>
                  <a:ext uri="{FF2B5EF4-FFF2-40B4-BE49-F238E27FC236}">
                    <a16:creationId xmlns:a16="http://schemas.microsoft.com/office/drawing/2014/main" id="{CE6AA972-9D12-42B3-BA66-AEC4C49D9678}"/>
                  </a:ext>
                </a:extLst>
              </p:cNvPr>
              <p:cNvSpPr>
                <a:spLocks/>
              </p:cNvSpPr>
              <p:nvPr/>
            </p:nvSpPr>
            <p:spPr bwMode="black">
              <a:xfrm>
                <a:off x="9863991" y="5619761"/>
                <a:ext cx="90592" cy="162256"/>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4" name="Freeform 21">
                <a:extLst>
                  <a:ext uri="{FF2B5EF4-FFF2-40B4-BE49-F238E27FC236}">
                    <a16:creationId xmlns:a16="http://schemas.microsoft.com/office/drawing/2014/main" id="{56D173AC-402C-4D04-8925-D373D67A1C41}"/>
                  </a:ext>
                </a:extLst>
              </p:cNvPr>
              <p:cNvSpPr>
                <a:spLocks noEditPoints="1"/>
              </p:cNvSpPr>
              <p:nvPr/>
            </p:nvSpPr>
            <p:spPr bwMode="black">
              <a:xfrm>
                <a:off x="10007992" y="5614014"/>
                <a:ext cx="161579" cy="162256"/>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5" name="Freeform 22">
                <a:extLst>
                  <a:ext uri="{FF2B5EF4-FFF2-40B4-BE49-F238E27FC236}">
                    <a16:creationId xmlns:a16="http://schemas.microsoft.com/office/drawing/2014/main" id="{ADE0172B-AC49-4088-A0F8-DDD400543774}"/>
                  </a:ext>
                </a:extLst>
              </p:cNvPr>
              <p:cNvSpPr>
                <a:spLocks/>
              </p:cNvSpPr>
              <p:nvPr/>
            </p:nvSpPr>
            <p:spPr bwMode="black">
              <a:xfrm>
                <a:off x="10208107" y="5615704"/>
                <a:ext cx="111550" cy="162932"/>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6" name="Freeform 23">
                <a:extLst>
                  <a:ext uri="{FF2B5EF4-FFF2-40B4-BE49-F238E27FC236}">
                    <a16:creationId xmlns:a16="http://schemas.microsoft.com/office/drawing/2014/main" id="{FA0C26DF-AACD-486F-9AAA-A80E0E5D7246}"/>
                  </a:ext>
                </a:extLst>
              </p:cNvPr>
              <p:cNvSpPr>
                <a:spLocks noEditPoints="1"/>
              </p:cNvSpPr>
              <p:nvPr/>
            </p:nvSpPr>
            <p:spPr bwMode="black">
              <a:xfrm>
                <a:off x="10395376" y="5611310"/>
                <a:ext cx="91269" cy="178481"/>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7" name="Freeform 24">
                <a:extLst>
                  <a:ext uri="{FF2B5EF4-FFF2-40B4-BE49-F238E27FC236}">
                    <a16:creationId xmlns:a16="http://schemas.microsoft.com/office/drawing/2014/main" id="{92EBB2BB-3B16-49F3-98C7-600C0BFB29C6}"/>
                  </a:ext>
                </a:extLst>
              </p:cNvPr>
              <p:cNvSpPr>
                <a:spLocks noEditPoints="1"/>
              </p:cNvSpPr>
              <p:nvPr/>
            </p:nvSpPr>
            <p:spPr bwMode="black">
              <a:xfrm>
                <a:off x="10549857" y="5607929"/>
                <a:ext cx="158199" cy="162256"/>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8" name="Freeform 25">
                <a:extLst>
                  <a:ext uri="{FF2B5EF4-FFF2-40B4-BE49-F238E27FC236}">
                    <a16:creationId xmlns:a16="http://schemas.microsoft.com/office/drawing/2014/main" id="{F2DB17E7-5EA8-4D59-8CA0-51E14F376CDC}"/>
                  </a:ext>
                </a:extLst>
              </p:cNvPr>
              <p:cNvSpPr>
                <a:spLocks noEditPoints="1"/>
              </p:cNvSpPr>
              <p:nvPr/>
            </p:nvSpPr>
            <p:spPr bwMode="black">
              <a:xfrm>
                <a:off x="10729014" y="5603535"/>
                <a:ext cx="153128" cy="177805"/>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9" name="Freeform 26">
                <a:extLst>
                  <a:ext uri="{FF2B5EF4-FFF2-40B4-BE49-F238E27FC236}">
                    <a16:creationId xmlns:a16="http://schemas.microsoft.com/office/drawing/2014/main" id="{465F8742-4B06-402E-83D8-A4C5B62D9D9F}"/>
                  </a:ext>
                </a:extLst>
              </p:cNvPr>
              <p:cNvSpPr>
                <a:spLocks noEditPoints="1"/>
              </p:cNvSpPr>
              <p:nvPr/>
            </p:nvSpPr>
            <p:spPr bwMode="black">
              <a:xfrm>
                <a:off x="10880790" y="5636662"/>
                <a:ext cx="170368" cy="13149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0" name="Freeform 27">
                <a:extLst>
                  <a:ext uri="{FF2B5EF4-FFF2-40B4-BE49-F238E27FC236}">
                    <a16:creationId xmlns:a16="http://schemas.microsoft.com/office/drawing/2014/main" id="{95A76709-F19B-4D19-A2B2-C65190AA0D34}"/>
                  </a:ext>
                </a:extLst>
              </p:cNvPr>
              <p:cNvSpPr>
                <a:spLocks noEditPoints="1"/>
              </p:cNvSpPr>
              <p:nvPr/>
            </p:nvSpPr>
            <p:spPr bwMode="black">
              <a:xfrm>
                <a:off x="11061974" y="5616380"/>
                <a:ext cx="148734" cy="162932"/>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1" name="Freeform 28">
                <a:extLst>
                  <a:ext uri="{FF2B5EF4-FFF2-40B4-BE49-F238E27FC236}">
                    <a16:creationId xmlns:a16="http://schemas.microsoft.com/office/drawing/2014/main" id="{3CE8B603-7352-439C-8B2B-BCD26A442431}"/>
                  </a:ext>
                </a:extLst>
              </p:cNvPr>
              <p:cNvSpPr>
                <a:spLocks noEditPoints="1"/>
              </p:cNvSpPr>
              <p:nvPr/>
            </p:nvSpPr>
            <p:spPr bwMode="black">
              <a:xfrm>
                <a:off x="11225582" y="5611986"/>
                <a:ext cx="185241" cy="178481"/>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5" name="Group 91">
              <a:extLst>
                <a:ext uri="{FF2B5EF4-FFF2-40B4-BE49-F238E27FC236}">
                  <a16:creationId xmlns:a16="http://schemas.microsoft.com/office/drawing/2014/main" id="{76243474-CC3D-4B9A-9652-35234132CFBC}"/>
                </a:ext>
              </a:extLst>
            </p:cNvPr>
            <p:cNvGrpSpPr/>
            <p:nvPr/>
          </p:nvGrpSpPr>
          <p:grpSpPr bwMode="black">
            <a:xfrm>
              <a:off x="9002827" y="3659557"/>
              <a:ext cx="826933" cy="216969"/>
              <a:chOff x="7458381" y="5575585"/>
              <a:chExt cx="830083" cy="225342"/>
            </a:xfrm>
            <a:grpFill/>
            <a:effectLst/>
          </p:grpSpPr>
          <p:sp>
            <p:nvSpPr>
              <p:cNvPr id="224" name="Freeform 21">
                <a:extLst>
                  <a:ext uri="{FF2B5EF4-FFF2-40B4-BE49-F238E27FC236}">
                    <a16:creationId xmlns:a16="http://schemas.microsoft.com/office/drawing/2014/main" id="{E28F771C-99BA-4BC4-9539-4D4794E7556F}"/>
                  </a:ext>
                </a:extLst>
              </p:cNvPr>
              <p:cNvSpPr>
                <a:spLocks noEditPoints="1"/>
              </p:cNvSpPr>
              <p:nvPr/>
            </p:nvSpPr>
            <p:spPr bwMode="black">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5" name="Freeform 22">
                <a:extLst>
                  <a:ext uri="{FF2B5EF4-FFF2-40B4-BE49-F238E27FC236}">
                    <a16:creationId xmlns:a16="http://schemas.microsoft.com/office/drawing/2014/main" id="{84B35CCB-244B-4AC3-8ECC-F24DD3A22FD5}"/>
                  </a:ext>
                </a:extLst>
              </p:cNvPr>
              <p:cNvSpPr>
                <a:spLocks/>
              </p:cNvSpPr>
              <p:nvPr/>
            </p:nvSpPr>
            <p:spPr bwMode="black">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6" name="Freeform 23">
                <a:extLst>
                  <a:ext uri="{FF2B5EF4-FFF2-40B4-BE49-F238E27FC236}">
                    <a16:creationId xmlns:a16="http://schemas.microsoft.com/office/drawing/2014/main" id="{AEFFCAAC-0F36-4FDD-937F-B90D708E308C}"/>
                  </a:ext>
                </a:extLst>
              </p:cNvPr>
              <p:cNvSpPr>
                <a:spLocks noEditPoints="1"/>
              </p:cNvSpPr>
              <p:nvPr/>
            </p:nvSpPr>
            <p:spPr bwMode="black">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7" name="Freeform 24">
                <a:extLst>
                  <a:ext uri="{FF2B5EF4-FFF2-40B4-BE49-F238E27FC236}">
                    <a16:creationId xmlns:a16="http://schemas.microsoft.com/office/drawing/2014/main" id="{2C963D66-BF60-4453-9E3A-C1BEA0B1CB84}"/>
                  </a:ext>
                </a:extLst>
              </p:cNvPr>
              <p:cNvSpPr>
                <a:spLocks noEditPoints="1"/>
              </p:cNvSpPr>
              <p:nvPr/>
            </p:nvSpPr>
            <p:spPr bwMode="black">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8" name="Freeform 25">
                <a:extLst>
                  <a:ext uri="{FF2B5EF4-FFF2-40B4-BE49-F238E27FC236}">
                    <a16:creationId xmlns:a16="http://schemas.microsoft.com/office/drawing/2014/main" id="{00CD5B93-9474-4824-9052-9661948B6398}"/>
                  </a:ext>
                </a:extLst>
              </p:cNvPr>
              <p:cNvSpPr>
                <a:spLocks/>
              </p:cNvSpPr>
              <p:nvPr/>
            </p:nvSpPr>
            <p:spPr bwMode="black">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9" name="Freeform 26">
                <a:extLst>
                  <a:ext uri="{FF2B5EF4-FFF2-40B4-BE49-F238E27FC236}">
                    <a16:creationId xmlns:a16="http://schemas.microsoft.com/office/drawing/2014/main" id="{9972640E-0630-4010-9649-2BC4B2593CC1}"/>
                  </a:ext>
                </a:extLst>
              </p:cNvPr>
              <p:cNvSpPr>
                <a:spLocks/>
              </p:cNvSpPr>
              <p:nvPr/>
            </p:nvSpPr>
            <p:spPr bwMode="black">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0" name="Freeform 27">
                <a:extLst>
                  <a:ext uri="{FF2B5EF4-FFF2-40B4-BE49-F238E27FC236}">
                    <a16:creationId xmlns:a16="http://schemas.microsoft.com/office/drawing/2014/main" id="{F49EAE5B-4CB0-481B-8889-80946696F7E1}"/>
                  </a:ext>
                </a:extLst>
              </p:cNvPr>
              <p:cNvSpPr>
                <a:spLocks noEditPoints="1"/>
              </p:cNvSpPr>
              <p:nvPr/>
            </p:nvSpPr>
            <p:spPr bwMode="black">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1" name="Freeform 28">
                <a:extLst>
                  <a:ext uri="{FF2B5EF4-FFF2-40B4-BE49-F238E27FC236}">
                    <a16:creationId xmlns:a16="http://schemas.microsoft.com/office/drawing/2014/main" id="{EA7F6AAF-C999-4EAD-B318-9586E31EDD4A}"/>
                  </a:ext>
                </a:extLst>
              </p:cNvPr>
              <p:cNvSpPr>
                <a:spLocks noEditPoints="1"/>
              </p:cNvSpPr>
              <p:nvPr/>
            </p:nvSpPr>
            <p:spPr bwMode="black">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6" name="Group 92">
              <a:extLst>
                <a:ext uri="{FF2B5EF4-FFF2-40B4-BE49-F238E27FC236}">
                  <a16:creationId xmlns:a16="http://schemas.microsoft.com/office/drawing/2014/main" id="{EFC5F83D-3336-4C99-98AB-0FF509CB6D7B}"/>
                </a:ext>
              </a:extLst>
            </p:cNvPr>
            <p:cNvGrpSpPr/>
            <p:nvPr/>
          </p:nvGrpSpPr>
          <p:grpSpPr bwMode="black">
            <a:xfrm>
              <a:off x="8252113" y="4202116"/>
              <a:ext cx="763039" cy="190660"/>
              <a:chOff x="4872260" y="5575584"/>
              <a:chExt cx="765942" cy="198016"/>
            </a:xfrm>
            <a:grpFill/>
            <a:effectLst/>
          </p:grpSpPr>
          <p:sp>
            <p:nvSpPr>
              <p:cNvPr id="219" name="Freeform 30">
                <a:extLst>
                  <a:ext uri="{FF2B5EF4-FFF2-40B4-BE49-F238E27FC236}">
                    <a16:creationId xmlns:a16="http://schemas.microsoft.com/office/drawing/2014/main" id="{17C47676-AF6D-4F84-8B40-EDC7C3A7016D}"/>
                  </a:ext>
                </a:extLst>
              </p:cNvPr>
              <p:cNvSpPr>
                <a:spLocks noEditPoints="1"/>
              </p:cNvSpPr>
              <p:nvPr/>
            </p:nvSpPr>
            <p:spPr bwMode="black">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0" name="Freeform 31">
                <a:extLst>
                  <a:ext uri="{FF2B5EF4-FFF2-40B4-BE49-F238E27FC236}">
                    <a16:creationId xmlns:a16="http://schemas.microsoft.com/office/drawing/2014/main" id="{54E706A6-2A63-4793-BE2B-00B5EB448D31}"/>
                  </a:ext>
                </a:extLst>
              </p:cNvPr>
              <p:cNvSpPr>
                <a:spLocks noEditPoints="1"/>
              </p:cNvSpPr>
              <p:nvPr/>
            </p:nvSpPr>
            <p:spPr bwMode="black">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1" name="Freeform 32">
                <a:extLst>
                  <a:ext uri="{FF2B5EF4-FFF2-40B4-BE49-F238E27FC236}">
                    <a16:creationId xmlns:a16="http://schemas.microsoft.com/office/drawing/2014/main" id="{378CD331-8CBE-48E5-B8BF-7E48C407FA3D}"/>
                  </a:ext>
                </a:extLst>
              </p:cNvPr>
              <p:cNvSpPr>
                <a:spLocks/>
              </p:cNvSpPr>
              <p:nvPr/>
            </p:nvSpPr>
            <p:spPr bwMode="black">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2" name="Freeform 33">
                <a:extLst>
                  <a:ext uri="{FF2B5EF4-FFF2-40B4-BE49-F238E27FC236}">
                    <a16:creationId xmlns:a16="http://schemas.microsoft.com/office/drawing/2014/main" id="{C42A7BC4-9A77-4F8F-B232-03A6179C920F}"/>
                  </a:ext>
                </a:extLst>
              </p:cNvPr>
              <p:cNvSpPr>
                <a:spLocks/>
              </p:cNvSpPr>
              <p:nvPr/>
            </p:nvSpPr>
            <p:spPr bwMode="black">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3" name="Freeform 34">
                <a:extLst>
                  <a:ext uri="{FF2B5EF4-FFF2-40B4-BE49-F238E27FC236}">
                    <a16:creationId xmlns:a16="http://schemas.microsoft.com/office/drawing/2014/main" id="{0BA8ADB1-A529-49F0-B6B1-CB1ECD13E575}"/>
                  </a:ext>
                </a:extLst>
              </p:cNvPr>
              <p:cNvSpPr>
                <a:spLocks noEditPoints="1"/>
              </p:cNvSpPr>
              <p:nvPr/>
            </p:nvSpPr>
            <p:spPr bwMode="black">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7" name="Group 93">
              <a:extLst>
                <a:ext uri="{FF2B5EF4-FFF2-40B4-BE49-F238E27FC236}">
                  <a16:creationId xmlns:a16="http://schemas.microsoft.com/office/drawing/2014/main" id="{1F281169-A4BD-4B94-A9DF-2F7365A3E9A0}"/>
                </a:ext>
              </a:extLst>
            </p:cNvPr>
            <p:cNvGrpSpPr/>
            <p:nvPr/>
          </p:nvGrpSpPr>
          <p:grpSpPr bwMode="black">
            <a:xfrm>
              <a:off x="6830613" y="4234125"/>
              <a:ext cx="1054994" cy="158657"/>
              <a:chOff x="6018781" y="5575586"/>
              <a:chExt cx="1059017" cy="164779"/>
            </a:xfrm>
            <a:grpFill/>
            <a:effectLst/>
          </p:grpSpPr>
          <p:sp>
            <p:nvSpPr>
              <p:cNvPr id="211" name="Freeform 17">
                <a:extLst>
                  <a:ext uri="{FF2B5EF4-FFF2-40B4-BE49-F238E27FC236}">
                    <a16:creationId xmlns:a16="http://schemas.microsoft.com/office/drawing/2014/main" id="{6F37C9BD-94F1-4B71-9EF3-FFB1CCEB1228}"/>
                  </a:ext>
                </a:extLst>
              </p:cNvPr>
              <p:cNvSpPr>
                <a:spLocks noEditPoints="1"/>
              </p:cNvSpPr>
              <p:nvPr/>
            </p:nvSpPr>
            <p:spPr bwMode="black">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2" name="Freeform 18">
                <a:extLst>
                  <a:ext uri="{FF2B5EF4-FFF2-40B4-BE49-F238E27FC236}">
                    <a16:creationId xmlns:a16="http://schemas.microsoft.com/office/drawing/2014/main" id="{69285809-AF3A-4817-947D-BCE589DDB722}"/>
                  </a:ext>
                </a:extLst>
              </p:cNvPr>
              <p:cNvSpPr>
                <a:spLocks noEditPoints="1"/>
              </p:cNvSpPr>
              <p:nvPr/>
            </p:nvSpPr>
            <p:spPr bwMode="black">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3" name="Freeform 19">
                <a:extLst>
                  <a:ext uri="{FF2B5EF4-FFF2-40B4-BE49-F238E27FC236}">
                    <a16:creationId xmlns:a16="http://schemas.microsoft.com/office/drawing/2014/main" id="{8E1B5845-DD56-4130-89B3-6F7ADB37242C}"/>
                  </a:ext>
                </a:extLst>
              </p:cNvPr>
              <p:cNvSpPr>
                <a:spLocks/>
              </p:cNvSpPr>
              <p:nvPr/>
            </p:nvSpPr>
            <p:spPr bwMode="black">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4" name="Freeform 20">
                <a:extLst>
                  <a:ext uri="{FF2B5EF4-FFF2-40B4-BE49-F238E27FC236}">
                    <a16:creationId xmlns:a16="http://schemas.microsoft.com/office/drawing/2014/main" id="{DDC5E0CE-D94F-4E1A-A9FC-E779FA66420B}"/>
                  </a:ext>
                </a:extLst>
              </p:cNvPr>
              <p:cNvSpPr>
                <a:spLocks/>
              </p:cNvSpPr>
              <p:nvPr/>
            </p:nvSpPr>
            <p:spPr bwMode="black">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5" name="Freeform 21">
                <a:extLst>
                  <a:ext uri="{FF2B5EF4-FFF2-40B4-BE49-F238E27FC236}">
                    <a16:creationId xmlns:a16="http://schemas.microsoft.com/office/drawing/2014/main" id="{D437E47E-102D-4660-9C78-9E18ED3EBE90}"/>
                  </a:ext>
                </a:extLst>
              </p:cNvPr>
              <p:cNvSpPr>
                <a:spLocks/>
              </p:cNvSpPr>
              <p:nvPr/>
            </p:nvSpPr>
            <p:spPr bwMode="black">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6" name="Freeform 22">
                <a:extLst>
                  <a:ext uri="{FF2B5EF4-FFF2-40B4-BE49-F238E27FC236}">
                    <a16:creationId xmlns:a16="http://schemas.microsoft.com/office/drawing/2014/main" id="{052C188B-CD62-41AF-AA09-81986C91CFE4}"/>
                  </a:ext>
                </a:extLst>
              </p:cNvPr>
              <p:cNvSpPr>
                <a:spLocks/>
              </p:cNvSpPr>
              <p:nvPr/>
            </p:nvSpPr>
            <p:spPr bwMode="black">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7" name="Freeform 23">
                <a:extLst>
                  <a:ext uri="{FF2B5EF4-FFF2-40B4-BE49-F238E27FC236}">
                    <a16:creationId xmlns:a16="http://schemas.microsoft.com/office/drawing/2014/main" id="{7294C399-D5FB-4F3D-8454-22735247D2BD}"/>
                  </a:ext>
                </a:extLst>
              </p:cNvPr>
              <p:cNvSpPr>
                <a:spLocks noEditPoints="1"/>
              </p:cNvSpPr>
              <p:nvPr/>
            </p:nvSpPr>
            <p:spPr bwMode="black">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8" name="Rectangle 24">
                <a:extLst>
                  <a:ext uri="{FF2B5EF4-FFF2-40B4-BE49-F238E27FC236}">
                    <a16:creationId xmlns:a16="http://schemas.microsoft.com/office/drawing/2014/main" id="{247AD932-1565-4308-9A8B-59722C1C763D}"/>
                  </a:ext>
                </a:extLst>
              </p:cNvPr>
              <p:cNvSpPr>
                <a:spLocks noChangeArrowheads="1"/>
              </p:cNvSpPr>
              <p:nvPr/>
            </p:nvSpPr>
            <p:spPr bwMode="black">
              <a:xfrm>
                <a:off x="7052744" y="5575586"/>
                <a:ext cx="25054" cy="161888"/>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8" name="Group 94">
              <a:extLst>
                <a:ext uri="{FF2B5EF4-FFF2-40B4-BE49-F238E27FC236}">
                  <a16:creationId xmlns:a16="http://schemas.microsoft.com/office/drawing/2014/main" id="{1945C672-8E7A-4F31-84C0-EBD28E37D774}"/>
                </a:ext>
              </a:extLst>
            </p:cNvPr>
            <p:cNvGrpSpPr/>
            <p:nvPr/>
          </p:nvGrpSpPr>
          <p:grpSpPr bwMode="black">
            <a:xfrm>
              <a:off x="5303919" y="2606000"/>
              <a:ext cx="1045758" cy="163878"/>
              <a:chOff x="891368" y="5611897"/>
              <a:chExt cx="1049730" cy="170204"/>
            </a:xfrm>
            <a:grpFill/>
            <a:effectLst/>
          </p:grpSpPr>
          <p:sp>
            <p:nvSpPr>
              <p:cNvPr id="202" name="Freeform 32">
                <a:extLst>
                  <a:ext uri="{FF2B5EF4-FFF2-40B4-BE49-F238E27FC236}">
                    <a16:creationId xmlns:a16="http://schemas.microsoft.com/office/drawing/2014/main" id="{DEC98FDD-684D-4716-AD1B-75EC8A14EA56}"/>
                  </a:ext>
                </a:extLst>
              </p:cNvPr>
              <p:cNvSpPr>
                <a:spLocks/>
              </p:cNvSpPr>
              <p:nvPr/>
            </p:nvSpPr>
            <p:spPr bwMode="black">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3" name="Freeform 33">
                <a:extLst>
                  <a:ext uri="{FF2B5EF4-FFF2-40B4-BE49-F238E27FC236}">
                    <a16:creationId xmlns:a16="http://schemas.microsoft.com/office/drawing/2014/main" id="{E3D4B3F4-C462-48D6-B6DD-A7EF70AF7978}"/>
                  </a:ext>
                </a:extLst>
              </p:cNvPr>
              <p:cNvSpPr>
                <a:spLocks noEditPoints="1"/>
              </p:cNvSpPr>
              <p:nvPr/>
            </p:nvSpPr>
            <p:spPr bwMode="black">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4" name="Rectangle 34">
                <a:extLst>
                  <a:ext uri="{FF2B5EF4-FFF2-40B4-BE49-F238E27FC236}">
                    <a16:creationId xmlns:a16="http://schemas.microsoft.com/office/drawing/2014/main" id="{9B2D2064-A81E-4A7F-A385-5BA8E25CA669}"/>
                  </a:ext>
                </a:extLst>
              </p:cNvPr>
              <p:cNvSpPr>
                <a:spLocks noChangeArrowheads="1"/>
              </p:cNvSpPr>
              <p:nvPr/>
            </p:nvSpPr>
            <p:spPr bwMode="black">
              <a:xfrm>
                <a:off x="1115570" y="5611897"/>
                <a:ext cx="25055" cy="167180"/>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5" name="Freeform 35">
                <a:extLst>
                  <a:ext uri="{FF2B5EF4-FFF2-40B4-BE49-F238E27FC236}">
                    <a16:creationId xmlns:a16="http://schemas.microsoft.com/office/drawing/2014/main" id="{08CB7808-A897-4927-94A0-C4C7E7F27127}"/>
                  </a:ext>
                </a:extLst>
              </p:cNvPr>
              <p:cNvSpPr>
                <a:spLocks noEditPoints="1"/>
              </p:cNvSpPr>
              <p:nvPr/>
            </p:nvSpPr>
            <p:spPr bwMode="black">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6" name="Freeform 36">
                <a:extLst>
                  <a:ext uri="{FF2B5EF4-FFF2-40B4-BE49-F238E27FC236}">
                    <a16:creationId xmlns:a16="http://schemas.microsoft.com/office/drawing/2014/main" id="{3961CFB4-C5B7-43EB-9408-388D77112D4B}"/>
                  </a:ext>
                </a:extLst>
              </p:cNvPr>
              <p:cNvSpPr>
                <a:spLocks/>
              </p:cNvSpPr>
              <p:nvPr/>
            </p:nvSpPr>
            <p:spPr bwMode="black">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07" name="Freeform 37">
                <a:extLst>
                  <a:ext uri="{FF2B5EF4-FFF2-40B4-BE49-F238E27FC236}">
                    <a16:creationId xmlns:a16="http://schemas.microsoft.com/office/drawing/2014/main" id="{F43ABC0D-FB07-4004-9BCC-441F3BC47CA9}"/>
                  </a:ext>
                </a:extLst>
              </p:cNvPr>
              <p:cNvSpPr>
                <a:spLocks noEditPoints="1"/>
              </p:cNvSpPr>
              <p:nvPr/>
            </p:nvSpPr>
            <p:spPr bwMode="black">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8" name="Freeform 38">
                <a:extLst>
                  <a:ext uri="{FF2B5EF4-FFF2-40B4-BE49-F238E27FC236}">
                    <a16:creationId xmlns:a16="http://schemas.microsoft.com/office/drawing/2014/main" id="{2A7D98C7-DFD6-4D94-A6A6-1678BB8FE25B}"/>
                  </a:ext>
                </a:extLst>
              </p:cNvPr>
              <p:cNvSpPr>
                <a:spLocks/>
              </p:cNvSpPr>
              <p:nvPr/>
            </p:nvSpPr>
            <p:spPr bwMode="black">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9" name="Freeform 39">
                <a:extLst>
                  <a:ext uri="{FF2B5EF4-FFF2-40B4-BE49-F238E27FC236}">
                    <a16:creationId xmlns:a16="http://schemas.microsoft.com/office/drawing/2014/main" id="{FA561EE5-3518-4F66-8264-1D47015504A1}"/>
                  </a:ext>
                </a:extLst>
              </p:cNvPr>
              <p:cNvSpPr>
                <a:spLocks noEditPoints="1"/>
              </p:cNvSpPr>
              <p:nvPr/>
            </p:nvSpPr>
            <p:spPr bwMode="black">
              <a:xfrm>
                <a:off x="1721648" y="5621397"/>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10" name="Freeform 40">
                <a:extLst>
                  <a:ext uri="{FF2B5EF4-FFF2-40B4-BE49-F238E27FC236}">
                    <a16:creationId xmlns:a16="http://schemas.microsoft.com/office/drawing/2014/main" id="{E8733227-BD2E-43EA-A489-68409BEA64D8}"/>
                  </a:ext>
                </a:extLst>
              </p:cNvPr>
              <p:cNvSpPr>
                <a:spLocks noEditPoints="1"/>
              </p:cNvSpPr>
              <p:nvPr/>
            </p:nvSpPr>
            <p:spPr bwMode="black">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9" name="Group 95">
              <a:extLst>
                <a:ext uri="{FF2B5EF4-FFF2-40B4-BE49-F238E27FC236}">
                  <a16:creationId xmlns:a16="http://schemas.microsoft.com/office/drawing/2014/main" id="{2247A1F6-F230-45CA-A69D-C91F92859968}"/>
                </a:ext>
              </a:extLst>
            </p:cNvPr>
            <p:cNvGrpSpPr/>
            <p:nvPr/>
          </p:nvGrpSpPr>
          <p:grpSpPr bwMode="black">
            <a:xfrm>
              <a:off x="5346699" y="3661884"/>
              <a:ext cx="910109" cy="212267"/>
              <a:chOff x="9053746" y="4958394"/>
              <a:chExt cx="913569" cy="220459"/>
            </a:xfrm>
            <a:grpFill/>
            <a:effectLst/>
          </p:grpSpPr>
          <p:sp>
            <p:nvSpPr>
              <p:cNvPr id="194" name="Freeform 25">
                <a:extLst>
                  <a:ext uri="{FF2B5EF4-FFF2-40B4-BE49-F238E27FC236}">
                    <a16:creationId xmlns:a16="http://schemas.microsoft.com/office/drawing/2014/main" id="{30AE3D31-5E81-4FA7-9456-F52846F6C5B3}"/>
                  </a:ext>
                </a:extLst>
              </p:cNvPr>
              <p:cNvSpPr>
                <a:spLocks noEditPoints="1"/>
              </p:cNvSpPr>
              <p:nvPr/>
            </p:nvSpPr>
            <p:spPr bwMode="black">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5" name="Freeform 26">
                <a:extLst>
                  <a:ext uri="{FF2B5EF4-FFF2-40B4-BE49-F238E27FC236}">
                    <a16:creationId xmlns:a16="http://schemas.microsoft.com/office/drawing/2014/main" id="{E2F1A380-D8AC-4BEC-B6CE-D1BD2F923E79}"/>
                  </a:ext>
                </a:extLst>
              </p:cNvPr>
              <p:cNvSpPr>
                <a:spLocks noEditPoints="1"/>
              </p:cNvSpPr>
              <p:nvPr/>
            </p:nvSpPr>
            <p:spPr bwMode="black">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6" name="Freeform 27">
                <a:extLst>
                  <a:ext uri="{FF2B5EF4-FFF2-40B4-BE49-F238E27FC236}">
                    <a16:creationId xmlns:a16="http://schemas.microsoft.com/office/drawing/2014/main" id="{0A607213-D9AF-41EF-AABA-4714A2009E50}"/>
                  </a:ext>
                </a:extLst>
              </p:cNvPr>
              <p:cNvSpPr>
                <a:spLocks/>
              </p:cNvSpPr>
              <p:nvPr/>
            </p:nvSpPr>
            <p:spPr bwMode="black">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7" name="Freeform 28">
                <a:extLst>
                  <a:ext uri="{FF2B5EF4-FFF2-40B4-BE49-F238E27FC236}">
                    <a16:creationId xmlns:a16="http://schemas.microsoft.com/office/drawing/2014/main" id="{9D8D3BBF-376E-4B56-A766-0DA33B566819}"/>
                  </a:ext>
                </a:extLst>
              </p:cNvPr>
              <p:cNvSpPr>
                <a:spLocks noEditPoints="1"/>
              </p:cNvSpPr>
              <p:nvPr/>
            </p:nvSpPr>
            <p:spPr bwMode="black">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8" name="Freeform 29">
                <a:extLst>
                  <a:ext uri="{FF2B5EF4-FFF2-40B4-BE49-F238E27FC236}">
                    <a16:creationId xmlns:a16="http://schemas.microsoft.com/office/drawing/2014/main" id="{2F179F5A-9D7D-4FB6-A0EF-1CC805C2EF62}"/>
                  </a:ext>
                </a:extLst>
              </p:cNvPr>
              <p:cNvSpPr>
                <a:spLocks noEditPoints="1"/>
              </p:cNvSpPr>
              <p:nvPr/>
            </p:nvSpPr>
            <p:spPr bwMode="black">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9" name="Freeform 30">
                <a:extLst>
                  <a:ext uri="{FF2B5EF4-FFF2-40B4-BE49-F238E27FC236}">
                    <a16:creationId xmlns:a16="http://schemas.microsoft.com/office/drawing/2014/main" id="{B936F57A-EE54-4750-A7DB-6E10F8EB38DA}"/>
                  </a:ext>
                </a:extLst>
              </p:cNvPr>
              <p:cNvSpPr>
                <a:spLocks noEditPoints="1"/>
              </p:cNvSpPr>
              <p:nvPr/>
            </p:nvSpPr>
            <p:spPr bwMode="black">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0" name="Freeform 31">
                <a:extLst>
                  <a:ext uri="{FF2B5EF4-FFF2-40B4-BE49-F238E27FC236}">
                    <a16:creationId xmlns:a16="http://schemas.microsoft.com/office/drawing/2014/main" id="{E94E767B-BC82-4814-A2E6-A1B38F522AD3}"/>
                  </a:ext>
                </a:extLst>
              </p:cNvPr>
              <p:cNvSpPr>
                <a:spLocks noEditPoints="1"/>
              </p:cNvSpPr>
              <p:nvPr/>
            </p:nvSpPr>
            <p:spPr bwMode="black">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1" name="Freeform 32">
                <a:extLst>
                  <a:ext uri="{FF2B5EF4-FFF2-40B4-BE49-F238E27FC236}">
                    <a16:creationId xmlns:a16="http://schemas.microsoft.com/office/drawing/2014/main" id="{7843A6D8-28B3-492C-9298-2817D3FAE61D}"/>
                  </a:ext>
                </a:extLst>
              </p:cNvPr>
              <p:cNvSpPr>
                <a:spLocks noEditPoints="1"/>
              </p:cNvSpPr>
              <p:nvPr/>
            </p:nvSpPr>
            <p:spPr bwMode="black">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0" name="Group 96">
              <a:extLst>
                <a:ext uri="{FF2B5EF4-FFF2-40B4-BE49-F238E27FC236}">
                  <a16:creationId xmlns:a16="http://schemas.microsoft.com/office/drawing/2014/main" id="{C680BD16-35E5-427D-AFDB-711304368412}"/>
                </a:ext>
              </a:extLst>
            </p:cNvPr>
            <p:cNvGrpSpPr/>
            <p:nvPr/>
          </p:nvGrpSpPr>
          <p:grpSpPr bwMode="black">
            <a:xfrm>
              <a:off x="5454161" y="4709776"/>
              <a:ext cx="863040" cy="174483"/>
              <a:chOff x="5513886" y="4978012"/>
              <a:chExt cx="866327" cy="181218"/>
            </a:xfrm>
            <a:grpFill/>
            <a:effectLst/>
          </p:grpSpPr>
          <p:sp>
            <p:nvSpPr>
              <p:cNvPr id="187" name="Freeform 29">
                <a:extLst>
                  <a:ext uri="{FF2B5EF4-FFF2-40B4-BE49-F238E27FC236}">
                    <a16:creationId xmlns:a16="http://schemas.microsoft.com/office/drawing/2014/main" id="{C0B42505-7976-45A3-8703-B4947CDDC60D}"/>
                  </a:ext>
                </a:extLst>
              </p:cNvPr>
              <p:cNvSpPr>
                <a:spLocks/>
              </p:cNvSpPr>
              <p:nvPr/>
            </p:nvSpPr>
            <p:spPr bwMode="black">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8" name="Freeform 30">
                <a:extLst>
                  <a:ext uri="{FF2B5EF4-FFF2-40B4-BE49-F238E27FC236}">
                    <a16:creationId xmlns:a16="http://schemas.microsoft.com/office/drawing/2014/main" id="{558EF59E-0278-4C4D-B0E0-BD128BE56743}"/>
                  </a:ext>
                </a:extLst>
              </p:cNvPr>
              <p:cNvSpPr>
                <a:spLocks/>
              </p:cNvSpPr>
              <p:nvPr/>
            </p:nvSpPr>
            <p:spPr bwMode="black">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9" name="Freeform 31">
                <a:extLst>
                  <a:ext uri="{FF2B5EF4-FFF2-40B4-BE49-F238E27FC236}">
                    <a16:creationId xmlns:a16="http://schemas.microsoft.com/office/drawing/2014/main" id="{253864B7-A24B-4D26-B4C8-E810A8708A55}"/>
                  </a:ext>
                </a:extLst>
              </p:cNvPr>
              <p:cNvSpPr>
                <a:spLocks noEditPoints="1"/>
              </p:cNvSpPr>
              <p:nvPr/>
            </p:nvSpPr>
            <p:spPr bwMode="black">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0" name="Freeform 32">
                <a:extLst>
                  <a:ext uri="{FF2B5EF4-FFF2-40B4-BE49-F238E27FC236}">
                    <a16:creationId xmlns:a16="http://schemas.microsoft.com/office/drawing/2014/main" id="{42651149-4E05-4BBF-B0A9-D95704A99775}"/>
                  </a:ext>
                </a:extLst>
              </p:cNvPr>
              <p:cNvSpPr>
                <a:spLocks/>
              </p:cNvSpPr>
              <p:nvPr/>
            </p:nvSpPr>
            <p:spPr bwMode="black">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1" name="Freeform 551">
                <a:extLst>
                  <a:ext uri="{FF2B5EF4-FFF2-40B4-BE49-F238E27FC236}">
                    <a16:creationId xmlns:a16="http://schemas.microsoft.com/office/drawing/2014/main" id="{359034C4-3166-4563-B1E3-9A1546054C6B}"/>
                  </a:ext>
                </a:extLst>
              </p:cNvPr>
              <p:cNvSpPr>
                <a:spLocks/>
              </p:cNvSpPr>
              <p:nvPr/>
            </p:nvSpPr>
            <p:spPr bwMode="black">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2" name="Freeform 552">
                <a:extLst>
                  <a:ext uri="{FF2B5EF4-FFF2-40B4-BE49-F238E27FC236}">
                    <a16:creationId xmlns:a16="http://schemas.microsoft.com/office/drawing/2014/main" id="{812124DE-44A2-4C93-8D0E-972064AD4186}"/>
                  </a:ext>
                </a:extLst>
              </p:cNvPr>
              <p:cNvSpPr>
                <a:spLocks noEditPoints="1"/>
              </p:cNvSpPr>
              <p:nvPr/>
            </p:nvSpPr>
            <p:spPr bwMode="black">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3" name="Freeform 553">
                <a:extLst>
                  <a:ext uri="{FF2B5EF4-FFF2-40B4-BE49-F238E27FC236}">
                    <a16:creationId xmlns:a16="http://schemas.microsoft.com/office/drawing/2014/main" id="{A4D40B03-E6AC-4187-8AC2-07545618CDB5}"/>
                  </a:ext>
                </a:extLst>
              </p:cNvPr>
              <p:cNvSpPr>
                <a:spLocks noEditPoints="1"/>
              </p:cNvSpPr>
              <p:nvPr/>
            </p:nvSpPr>
            <p:spPr bwMode="black">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1" name="Group 97">
              <a:extLst>
                <a:ext uri="{FF2B5EF4-FFF2-40B4-BE49-F238E27FC236}">
                  <a16:creationId xmlns:a16="http://schemas.microsoft.com/office/drawing/2014/main" id="{45732C5A-0923-4D81-AC53-100FB3430796}"/>
                </a:ext>
              </a:extLst>
            </p:cNvPr>
            <p:cNvGrpSpPr/>
            <p:nvPr/>
          </p:nvGrpSpPr>
          <p:grpSpPr bwMode="black">
            <a:xfrm>
              <a:off x="6825959" y="4717656"/>
              <a:ext cx="575838" cy="158661"/>
              <a:chOff x="4664767" y="4986232"/>
              <a:chExt cx="578026" cy="164783"/>
            </a:xfrm>
            <a:grpFill/>
            <a:effectLst/>
          </p:grpSpPr>
          <p:sp>
            <p:nvSpPr>
              <p:cNvPr id="182" name="Freeform 22">
                <a:extLst>
                  <a:ext uri="{FF2B5EF4-FFF2-40B4-BE49-F238E27FC236}">
                    <a16:creationId xmlns:a16="http://schemas.microsoft.com/office/drawing/2014/main" id="{27241C74-57FF-4F3B-81B0-FC20B2F91A68}"/>
                  </a:ext>
                </a:extLst>
              </p:cNvPr>
              <p:cNvSpPr>
                <a:spLocks noEditPoints="1"/>
              </p:cNvSpPr>
              <p:nvPr/>
            </p:nvSpPr>
            <p:spPr bwMode="black">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3" name="Freeform 23">
                <a:extLst>
                  <a:ext uri="{FF2B5EF4-FFF2-40B4-BE49-F238E27FC236}">
                    <a16:creationId xmlns:a16="http://schemas.microsoft.com/office/drawing/2014/main" id="{47ED6ECA-F317-4472-9F7C-DE70E875A87A}"/>
                  </a:ext>
                </a:extLst>
              </p:cNvPr>
              <p:cNvSpPr>
                <a:spLocks noEditPoints="1"/>
              </p:cNvSpPr>
              <p:nvPr/>
            </p:nvSpPr>
            <p:spPr bwMode="black">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4" name="Freeform 24">
                <a:extLst>
                  <a:ext uri="{FF2B5EF4-FFF2-40B4-BE49-F238E27FC236}">
                    <a16:creationId xmlns:a16="http://schemas.microsoft.com/office/drawing/2014/main" id="{CAC16BBF-2E0C-4932-A9A8-6F53F5648109}"/>
                  </a:ext>
                </a:extLst>
              </p:cNvPr>
              <p:cNvSpPr>
                <a:spLocks/>
              </p:cNvSpPr>
              <p:nvPr/>
            </p:nvSpPr>
            <p:spPr bwMode="black">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5" name="Freeform 25">
                <a:extLst>
                  <a:ext uri="{FF2B5EF4-FFF2-40B4-BE49-F238E27FC236}">
                    <a16:creationId xmlns:a16="http://schemas.microsoft.com/office/drawing/2014/main" id="{6648229A-609B-4624-B202-9E57E727594D}"/>
                  </a:ext>
                </a:extLst>
              </p:cNvPr>
              <p:cNvSpPr>
                <a:spLocks/>
              </p:cNvSpPr>
              <p:nvPr/>
            </p:nvSpPr>
            <p:spPr bwMode="black">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6" name="Freeform 26">
                <a:extLst>
                  <a:ext uri="{FF2B5EF4-FFF2-40B4-BE49-F238E27FC236}">
                    <a16:creationId xmlns:a16="http://schemas.microsoft.com/office/drawing/2014/main" id="{14DF7DD6-E172-4461-918D-FF951A533489}"/>
                  </a:ext>
                </a:extLst>
              </p:cNvPr>
              <p:cNvSpPr>
                <a:spLocks noEditPoints="1"/>
              </p:cNvSpPr>
              <p:nvPr/>
            </p:nvSpPr>
            <p:spPr bwMode="black">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2" name="Group 98">
              <a:extLst>
                <a:ext uri="{FF2B5EF4-FFF2-40B4-BE49-F238E27FC236}">
                  <a16:creationId xmlns:a16="http://schemas.microsoft.com/office/drawing/2014/main" id="{DD9C3725-D93C-44FB-9EC3-562DE63BAAFC}"/>
                </a:ext>
              </a:extLst>
            </p:cNvPr>
            <p:cNvGrpSpPr/>
            <p:nvPr/>
          </p:nvGrpSpPr>
          <p:grpSpPr bwMode="black">
            <a:xfrm>
              <a:off x="8833845" y="5267927"/>
              <a:ext cx="995957" cy="189522"/>
              <a:chOff x="1502088" y="4970205"/>
              <a:chExt cx="999744" cy="196837"/>
            </a:xfrm>
            <a:grpFill/>
            <a:effectLst/>
          </p:grpSpPr>
          <p:sp>
            <p:nvSpPr>
              <p:cNvPr id="177" name="Freeform 19">
                <a:extLst>
                  <a:ext uri="{FF2B5EF4-FFF2-40B4-BE49-F238E27FC236}">
                    <a16:creationId xmlns:a16="http://schemas.microsoft.com/office/drawing/2014/main" id="{7E0094CF-4B87-4360-BBEC-D30FCF955273}"/>
                  </a:ext>
                </a:extLst>
              </p:cNvPr>
              <p:cNvSpPr>
                <a:spLocks noEditPoints="1"/>
              </p:cNvSpPr>
              <p:nvPr/>
            </p:nvSpPr>
            <p:spPr bwMode="black">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8" name="Freeform 20">
                <a:extLst>
                  <a:ext uri="{FF2B5EF4-FFF2-40B4-BE49-F238E27FC236}">
                    <a16:creationId xmlns:a16="http://schemas.microsoft.com/office/drawing/2014/main" id="{F8A4CB57-9C37-4C56-A79B-1698035587FF}"/>
                  </a:ext>
                </a:extLst>
              </p:cNvPr>
              <p:cNvSpPr>
                <a:spLocks noEditPoints="1"/>
              </p:cNvSpPr>
              <p:nvPr/>
            </p:nvSpPr>
            <p:spPr bwMode="black">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9" name="Freeform 21">
                <a:extLst>
                  <a:ext uri="{FF2B5EF4-FFF2-40B4-BE49-F238E27FC236}">
                    <a16:creationId xmlns:a16="http://schemas.microsoft.com/office/drawing/2014/main" id="{BA0DA987-E06B-43C3-BA2D-F96538400287}"/>
                  </a:ext>
                </a:extLst>
              </p:cNvPr>
              <p:cNvSpPr>
                <a:spLocks noEditPoints="1"/>
              </p:cNvSpPr>
              <p:nvPr/>
            </p:nvSpPr>
            <p:spPr bwMode="black">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0" name="Freeform 22">
                <a:extLst>
                  <a:ext uri="{FF2B5EF4-FFF2-40B4-BE49-F238E27FC236}">
                    <a16:creationId xmlns:a16="http://schemas.microsoft.com/office/drawing/2014/main" id="{E14600E3-EBA1-4B3D-96B2-EDE16E3E0B0D}"/>
                  </a:ext>
                </a:extLst>
              </p:cNvPr>
              <p:cNvSpPr>
                <a:spLocks/>
              </p:cNvSpPr>
              <p:nvPr/>
            </p:nvSpPr>
            <p:spPr bwMode="black">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1" name="Freeform 23">
                <a:extLst>
                  <a:ext uri="{FF2B5EF4-FFF2-40B4-BE49-F238E27FC236}">
                    <a16:creationId xmlns:a16="http://schemas.microsoft.com/office/drawing/2014/main" id="{A9162BDB-EA78-40D2-84F1-BDCBE39ACA89}"/>
                  </a:ext>
                </a:extLst>
              </p:cNvPr>
              <p:cNvSpPr>
                <a:spLocks/>
              </p:cNvSpPr>
              <p:nvPr/>
            </p:nvSpPr>
            <p:spPr bwMode="black">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3" name="Group 99">
              <a:extLst>
                <a:ext uri="{FF2B5EF4-FFF2-40B4-BE49-F238E27FC236}">
                  <a16:creationId xmlns:a16="http://schemas.microsoft.com/office/drawing/2014/main" id="{2B57A4E6-E660-4771-9E6D-CFFC5A2993A1}"/>
                </a:ext>
              </a:extLst>
            </p:cNvPr>
            <p:cNvGrpSpPr/>
            <p:nvPr/>
          </p:nvGrpSpPr>
          <p:grpSpPr bwMode="black">
            <a:xfrm>
              <a:off x="6458681" y="3621984"/>
              <a:ext cx="757653" cy="292132"/>
              <a:chOff x="6651306" y="4916921"/>
              <a:chExt cx="760536" cy="303406"/>
            </a:xfrm>
            <a:grpFill/>
            <a:effectLst/>
          </p:grpSpPr>
          <p:sp>
            <p:nvSpPr>
              <p:cNvPr id="172" name="Freeform 18">
                <a:extLst>
                  <a:ext uri="{FF2B5EF4-FFF2-40B4-BE49-F238E27FC236}">
                    <a16:creationId xmlns:a16="http://schemas.microsoft.com/office/drawing/2014/main" id="{94B13A32-2BEF-4357-8373-A25529700D2A}"/>
                  </a:ext>
                </a:extLst>
              </p:cNvPr>
              <p:cNvSpPr>
                <a:spLocks/>
              </p:cNvSpPr>
              <p:nvPr/>
            </p:nvSpPr>
            <p:spPr bwMode="black">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3" name="Freeform 19">
                <a:extLst>
                  <a:ext uri="{FF2B5EF4-FFF2-40B4-BE49-F238E27FC236}">
                    <a16:creationId xmlns:a16="http://schemas.microsoft.com/office/drawing/2014/main" id="{34612A08-F978-4A70-8D1E-392A46803F7B}"/>
                  </a:ext>
                </a:extLst>
              </p:cNvPr>
              <p:cNvSpPr>
                <a:spLocks/>
              </p:cNvSpPr>
              <p:nvPr/>
            </p:nvSpPr>
            <p:spPr bwMode="black">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4" name="Freeform 20">
                <a:extLst>
                  <a:ext uri="{FF2B5EF4-FFF2-40B4-BE49-F238E27FC236}">
                    <a16:creationId xmlns:a16="http://schemas.microsoft.com/office/drawing/2014/main" id="{17ACE2FC-A16A-4A7D-AD78-DF82EDED5D48}"/>
                  </a:ext>
                </a:extLst>
              </p:cNvPr>
              <p:cNvSpPr>
                <a:spLocks/>
              </p:cNvSpPr>
              <p:nvPr/>
            </p:nvSpPr>
            <p:spPr bwMode="black">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5" name="Freeform 21">
                <a:extLst>
                  <a:ext uri="{FF2B5EF4-FFF2-40B4-BE49-F238E27FC236}">
                    <a16:creationId xmlns:a16="http://schemas.microsoft.com/office/drawing/2014/main" id="{3E24C41E-6103-4C1F-AF51-D637D0469564}"/>
                  </a:ext>
                </a:extLst>
              </p:cNvPr>
              <p:cNvSpPr>
                <a:spLocks/>
              </p:cNvSpPr>
              <p:nvPr/>
            </p:nvSpPr>
            <p:spPr bwMode="black">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6" name="Freeform 22">
                <a:extLst>
                  <a:ext uri="{FF2B5EF4-FFF2-40B4-BE49-F238E27FC236}">
                    <a16:creationId xmlns:a16="http://schemas.microsoft.com/office/drawing/2014/main" id="{0EFBC063-34FA-4D2C-97BF-230B5562768F}"/>
                  </a:ext>
                </a:extLst>
              </p:cNvPr>
              <p:cNvSpPr>
                <a:spLocks/>
              </p:cNvSpPr>
              <p:nvPr/>
            </p:nvSpPr>
            <p:spPr bwMode="black">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4" name="Group 100">
              <a:extLst>
                <a:ext uri="{FF2B5EF4-FFF2-40B4-BE49-F238E27FC236}">
                  <a16:creationId xmlns:a16="http://schemas.microsoft.com/office/drawing/2014/main" id="{8C075C05-2129-4235-B032-6A4B48E0A180}"/>
                </a:ext>
              </a:extLst>
            </p:cNvPr>
            <p:cNvGrpSpPr/>
            <p:nvPr/>
          </p:nvGrpSpPr>
          <p:grpSpPr bwMode="black">
            <a:xfrm>
              <a:off x="3754836" y="4680693"/>
              <a:ext cx="1190590" cy="232649"/>
              <a:chOff x="3393928" y="4967561"/>
              <a:chExt cx="999744" cy="202126"/>
            </a:xfrm>
            <a:grpFill/>
            <a:effectLst/>
          </p:grpSpPr>
          <p:sp>
            <p:nvSpPr>
              <p:cNvPr id="163" name="Freeform 27">
                <a:extLst>
                  <a:ext uri="{FF2B5EF4-FFF2-40B4-BE49-F238E27FC236}">
                    <a16:creationId xmlns:a16="http://schemas.microsoft.com/office/drawing/2014/main" id="{8F2CF371-335F-4254-8F92-F9767A34976F}"/>
                  </a:ext>
                </a:extLst>
              </p:cNvPr>
              <p:cNvSpPr>
                <a:spLocks/>
              </p:cNvSpPr>
              <p:nvPr/>
            </p:nvSpPr>
            <p:spPr bwMode="black">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4" name="Freeform 28">
                <a:extLst>
                  <a:ext uri="{FF2B5EF4-FFF2-40B4-BE49-F238E27FC236}">
                    <a16:creationId xmlns:a16="http://schemas.microsoft.com/office/drawing/2014/main" id="{1C0762BE-21C4-41F4-98A3-24358962E230}"/>
                  </a:ext>
                </a:extLst>
              </p:cNvPr>
              <p:cNvSpPr>
                <a:spLocks/>
              </p:cNvSpPr>
              <p:nvPr/>
            </p:nvSpPr>
            <p:spPr bwMode="black">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5" name="Rectangle 29">
                <a:extLst>
                  <a:ext uri="{FF2B5EF4-FFF2-40B4-BE49-F238E27FC236}">
                    <a16:creationId xmlns:a16="http://schemas.microsoft.com/office/drawing/2014/main" id="{E1521524-1CFA-4D3E-A1B8-0F4748DA3205}"/>
                  </a:ext>
                </a:extLst>
              </p:cNvPr>
              <p:cNvSpPr>
                <a:spLocks noChangeArrowheads="1"/>
              </p:cNvSpPr>
              <p:nvPr/>
            </p:nvSpPr>
            <p:spPr bwMode="black">
              <a:xfrm>
                <a:off x="3703957" y="4967561"/>
                <a:ext cx="23633" cy="156414"/>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6" name="Freeform 30">
                <a:extLst>
                  <a:ext uri="{FF2B5EF4-FFF2-40B4-BE49-F238E27FC236}">
                    <a16:creationId xmlns:a16="http://schemas.microsoft.com/office/drawing/2014/main" id="{6B5B65E5-F620-40D0-AB43-A3DAD0F164C3}"/>
                  </a:ext>
                </a:extLst>
              </p:cNvPr>
              <p:cNvSpPr>
                <a:spLocks/>
              </p:cNvSpPr>
              <p:nvPr/>
            </p:nvSpPr>
            <p:spPr bwMode="black">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7" name="Freeform 31">
                <a:extLst>
                  <a:ext uri="{FF2B5EF4-FFF2-40B4-BE49-F238E27FC236}">
                    <a16:creationId xmlns:a16="http://schemas.microsoft.com/office/drawing/2014/main" id="{F8006013-CF80-4A0E-B3CA-9341C7BC3A61}"/>
                  </a:ext>
                </a:extLst>
              </p:cNvPr>
              <p:cNvSpPr>
                <a:spLocks/>
              </p:cNvSpPr>
              <p:nvPr/>
            </p:nvSpPr>
            <p:spPr bwMode="black">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8" name="Freeform 32">
                <a:extLst>
                  <a:ext uri="{FF2B5EF4-FFF2-40B4-BE49-F238E27FC236}">
                    <a16:creationId xmlns:a16="http://schemas.microsoft.com/office/drawing/2014/main" id="{0E562CBD-16FC-456C-BE1D-B5F92E4E0A33}"/>
                  </a:ext>
                </a:extLst>
              </p:cNvPr>
              <p:cNvSpPr>
                <a:spLocks/>
              </p:cNvSpPr>
              <p:nvPr/>
            </p:nvSpPr>
            <p:spPr bwMode="black">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9" name="Freeform 33">
                <a:extLst>
                  <a:ext uri="{FF2B5EF4-FFF2-40B4-BE49-F238E27FC236}">
                    <a16:creationId xmlns:a16="http://schemas.microsoft.com/office/drawing/2014/main" id="{D98A2571-179C-4553-9A06-DC5DC92C86E2}"/>
                  </a:ext>
                </a:extLst>
              </p:cNvPr>
              <p:cNvSpPr>
                <a:spLocks noEditPoints="1"/>
              </p:cNvSpPr>
              <p:nvPr/>
            </p:nvSpPr>
            <p:spPr bwMode="black">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0" name="Freeform 34">
                <a:extLst>
                  <a:ext uri="{FF2B5EF4-FFF2-40B4-BE49-F238E27FC236}">
                    <a16:creationId xmlns:a16="http://schemas.microsoft.com/office/drawing/2014/main" id="{C53F9FAB-E9B7-4586-9570-C534BB51641A}"/>
                  </a:ext>
                </a:extLst>
              </p:cNvPr>
              <p:cNvSpPr>
                <a:spLocks/>
              </p:cNvSpPr>
              <p:nvPr/>
            </p:nvSpPr>
            <p:spPr bwMode="black">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1" name="Freeform 35">
                <a:extLst>
                  <a:ext uri="{FF2B5EF4-FFF2-40B4-BE49-F238E27FC236}">
                    <a16:creationId xmlns:a16="http://schemas.microsoft.com/office/drawing/2014/main" id="{124CC6B3-F16A-4E86-9BDC-CAE1BDA3D446}"/>
                  </a:ext>
                </a:extLst>
              </p:cNvPr>
              <p:cNvSpPr>
                <a:spLocks/>
              </p:cNvSpPr>
              <p:nvPr/>
            </p:nvSpPr>
            <p:spPr bwMode="black">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5" name="Group 101">
              <a:extLst>
                <a:ext uri="{FF2B5EF4-FFF2-40B4-BE49-F238E27FC236}">
                  <a16:creationId xmlns:a16="http://schemas.microsoft.com/office/drawing/2014/main" id="{B51FE73D-E0D2-4D06-9069-C89DC449DEF8}"/>
                </a:ext>
              </a:extLst>
            </p:cNvPr>
            <p:cNvGrpSpPr/>
            <p:nvPr/>
          </p:nvGrpSpPr>
          <p:grpSpPr bwMode="black">
            <a:xfrm>
              <a:off x="3754817" y="4213291"/>
              <a:ext cx="559558" cy="179455"/>
              <a:chOff x="10238410" y="4967852"/>
              <a:chExt cx="561691" cy="186381"/>
            </a:xfrm>
            <a:grpFill/>
            <a:effectLst/>
          </p:grpSpPr>
          <p:sp>
            <p:nvSpPr>
              <p:cNvPr id="158" name="Freeform 34">
                <a:extLst>
                  <a:ext uri="{FF2B5EF4-FFF2-40B4-BE49-F238E27FC236}">
                    <a16:creationId xmlns:a16="http://schemas.microsoft.com/office/drawing/2014/main" id="{102ED4EE-FE99-49F4-BF7F-1334EFA77CAA}"/>
                  </a:ext>
                </a:extLst>
              </p:cNvPr>
              <p:cNvSpPr>
                <a:spLocks/>
              </p:cNvSpPr>
              <p:nvPr/>
            </p:nvSpPr>
            <p:spPr bwMode="black">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9" name="Freeform 35">
                <a:extLst>
                  <a:ext uri="{FF2B5EF4-FFF2-40B4-BE49-F238E27FC236}">
                    <a16:creationId xmlns:a16="http://schemas.microsoft.com/office/drawing/2014/main" id="{F4E16DD5-DE67-4E8A-A3B5-995DED5CCC9E}"/>
                  </a:ext>
                </a:extLst>
              </p:cNvPr>
              <p:cNvSpPr>
                <a:spLocks/>
              </p:cNvSpPr>
              <p:nvPr/>
            </p:nvSpPr>
            <p:spPr bwMode="black">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0" name="Freeform 36">
                <a:extLst>
                  <a:ext uri="{FF2B5EF4-FFF2-40B4-BE49-F238E27FC236}">
                    <a16:creationId xmlns:a16="http://schemas.microsoft.com/office/drawing/2014/main" id="{4F475ED1-0DB8-48F0-970B-2E969130BFC7}"/>
                  </a:ext>
                </a:extLst>
              </p:cNvPr>
              <p:cNvSpPr>
                <a:spLocks noEditPoints="1"/>
              </p:cNvSpPr>
              <p:nvPr/>
            </p:nvSpPr>
            <p:spPr bwMode="black">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1" name="Rectangle 37">
                <a:extLst>
                  <a:ext uri="{FF2B5EF4-FFF2-40B4-BE49-F238E27FC236}">
                    <a16:creationId xmlns:a16="http://schemas.microsoft.com/office/drawing/2014/main" id="{7E213F2D-7BC1-416F-A0E1-FD7FE1A108EF}"/>
                  </a:ext>
                </a:extLst>
              </p:cNvPr>
              <p:cNvSpPr>
                <a:spLocks noChangeArrowheads="1"/>
              </p:cNvSpPr>
              <p:nvPr/>
            </p:nvSpPr>
            <p:spPr bwMode="black">
              <a:xfrm>
                <a:off x="10646846" y="4967852"/>
                <a:ext cx="27666" cy="183105"/>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2" name="Freeform 38">
                <a:extLst>
                  <a:ext uri="{FF2B5EF4-FFF2-40B4-BE49-F238E27FC236}">
                    <a16:creationId xmlns:a16="http://schemas.microsoft.com/office/drawing/2014/main" id="{7729CB22-FA38-4B49-920D-C748BC03CFAA}"/>
                  </a:ext>
                </a:extLst>
              </p:cNvPr>
              <p:cNvSpPr>
                <a:spLocks noEditPoints="1"/>
              </p:cNvSpPr>
              <p:nvPr/>
            </p:nvSpPr>
            <p:spPr bwMode="black">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6" name="Group 102">
              <a:extLst>
                <a:ext uri="{FF2B5EF4-FFF2-40B4-BE49-F238E27FC236}">
                  <a16:creationId xmlns:a16="http://schemas.microsoft.com/office/drawing/2014/main" id="{F4B7A5BB-4EC8-4E2A-BE93-CA35489A85D6}"/>
                </a:ext>
              </a:extLst>
            </p:cNvPr>
            <p:cNvGrpSpPr/>
            <p:nvPr/>
          </p:nvGrpSpPr>
          <p:grpSpPr bwMode="black">
            <a:xfrm>
              <a:off x="3754814" y="2578650"/>
              <a:ext cx="1095549" cy="218577"/>
              <a:chOff x="7682933" y="4955117"/>
              <a:chExt cx="1099718" cy="227012"/>
            </a:xfrm>
            <a:grpFill/>
            <a:effectLst/>
          </p:grpSpPr>
          <p:sp>
            <p:nvSpPr>
              <p:cNvPr id="149" name="Freeform 22">
                <a:extLst>
                  <a:ext uri="{FF2B5EF4-FFF2-40B4-BE49-F238E27FC236}">
                    <a16:creationId xmlns:a16="http://schemas.microsoft.com/office/drawing/2014/main" id="{92D0B74C-9AFF-4712-988B-C3C69774DD96}"/>
                  </a:ext>
                </a:extLst>
              </p:cNvPr>
              <p:cNvSpPr>
                <a:spLocks/>
              </p:cNvSpPr>
              <p:nvPr/>
            </p:nvSpPr>
            <p:spPr bwMode="black">
              <a:xfrm>
                <a:off x="7682933" y="5010511"/>
                <a:ext cx="90737" cy="121322"/>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0" name="Freeform 23">
                <a:extLst>
                  <a:ext uri="{FF2B5EF4-FFF2-40B4-BE49-F238E27FC236}">
                    <a16:creationId xmlns:a16="http://schemas.microsoft.com/office/drawing/2014/main" id="{C99034F1-4A43-43F1-9AAC-9DBE428BC400}"/>
                  </a:ext>
                </a:extLst>
              </p:cNvPr>
              <p:cNvSpPr>
                <a:spLocks/>
              </p:cNvSpPr>
              <p:nvPr/>
            </p:nvSpPr>
            <p:spPr bwMode="black">
              <a:xfrm>
                <a:off x="7778428" y="5012890"/>
                <a:ext cx="123701" cy="118943"/>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1" name="Freeform 24">
                <a:extLst>
                  <a:ext uri="{FF2B5EF4-FFF2-40B4-BE49-F238E27FC236}">
                    <a16:creationId xmlns:a16="http://schemas.microsoft.com/office/drawing/2014/main" id="{CC443EBB-69FA-4BDC-8C2E-13773C0555AD}"/>
                  </a:ext>
                </a:extLst>
              </p:cNvPr>
              <p:cNvSpPr>
                <a:spLocks/>
              </p:cNvSpPr>
              <p:nvPr/>
            </p:nvSpPr>
            <p:spPr bwMode="black">
              <a:xfrm>
                <a:off x="7904508" y="5010511"/>
                <a:ext cx="126080" cy="171618"/>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2" name="Freeform 25">
                <a:extLst>
                  <a:ext uri="{FF2B5EF4-FFF2-40B4-BE49-F238E27FC236}">
                    <a16:creationId xmlns:a16="http://schemas.microsoft.com/office/drawing/2014/main" id="{4A716952-BB87-492B-9A46-FA706068EC7E}"/>
                  </a:ext>
                </a:extLst>
              </p:cNvPr>
              <p:cNvSpPr>
                <a:spLocks noEditPoints="1"/>
              </p:cNvSpPr>
              <p:nvPr/>
            </p:nvSpPr>
            <p:spPr bwMode="black">
              <a:xfrm>
                <a:off x="8026510" y="5010511"/>
                <a:ext cx="131857" cy="121322"/>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3" name="Freeform 26">
                <a:extLst>
                  <a:ext uri="{FF2B5EF4-FFF2-40B4-BE49-F238E27FC236}">
                    <a16:creationId xmlns:a16="http://schemas.microsoft.com/office/drawing/2014/main" id="{A4575914-30BA-4F35-8AF3-8A33AA6132CF}"/>
                  </a:ext>
                </a:extLst>
              </p:cNvPr>
              <p:cNvSpPr>
                <a:spLocks noEditPoints="1"/>
              </p:cNvSpPr>
              <p:nvPr/>
            </p:nvSpPr>
            <p:spPr bwMode="black">
              <a:xfrm>
                <a:off x="8170941" y="5010511"/>
                <a:ext cx="113166" cy="162783"/>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4" name="Freeform 27">
                <a:extLst>
                  <a:ext uri="{FF2B5EF4-FFF2-40B4-BE49-F238E27FC236}">
                    <a16:creationId xmlns:a16="http://schemas.microsoft.com/office/drawing/2014/main" id="{D1D81220-7270-434A-A359-890686873602}"/>
                  </a:ext>
                </a:extLst>
              </p:cNvPr>
              <p:cNvSpPr>
                <a:spLocks/>
              </p:cNvSpPr>
              <p:nvPr/>
            </p:nvSpPr>
            <p:spPr bwMode="black">
              <a:xfrm>
                <a:off x="8305857" y="5012890"/>
                <a:ext cx="48257" cy="117924"/>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5" name="Freeform 28">
                <a:extLst>
                  <a:ext uri="{FF2B5EF4-FFF2-40B4-BE49-F238E27FC236}">
                    <a16:creationId xmlns:a16="http://schemas.microsoft.com/office/drawing/2014/main" id="{E1D8B096-CFDE-44E1-AEE7-7C6DF061A4EA}"/>
                  </a:ext>
                </a:extLst>
              </p:cNvPr>
              <p:cNvSpPr>
                <a:spLocks noEditPoints="1"/>
              </p:cNvSpPr>
              <p:nvPr/>
            </p:nvSpPr>
            <p:spPr bwMode="black">
              <a:xfrm>
                <a:off x="8362950" y="5012890"/>
                <a:ext cx="127440" cy="118943"/>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6" name="Freeform 29">
                <a:extLst>
                  <a:ext uri="{FF2B5EF4-FFF2-40B4-BE49-F238E27FC236}">
                    <a16:creationId xmlns:a16="http://schemas.microsoft.com/office/drawing/2014/main" id="{A08FED40-C041-4A87-A4F1-FBE10FF7AFF2}"/>
                  </a:ext>
                </a:extLst>
              </p:cNvPr>
              <p:cNvSpPr>
                <a:spLocks/>
              </p:cNvSpPr>
              <p:nvPr/>
            </p:nvSpPr>
            <p:spPr bwMode="black">
              <a:xfrm>
                <a:off x="8496167" y="5012890"/>
                <a:ext cx="113166" cy="118943"/>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7" name="Freeform 30">
                <a:extLst>
                  <a:ext uri="{FF2B5EF4-FFF2-40B4-BE49-F238E27FC236}">
                    <a16:creationId xmlns:a16="http://schemas.microsoft.com/office/drawing/2014/main" id="{CA8FEBD4-A78E-440A-AA43-83E0400FF71E}"/>
                  </a:ext>
                </a:extLst>
              </p:cNvPr>
              <p:cNvSpPr>
                <a:spLocks noEditPoints="1"/>
              </p:cNvSpPr>
              <p:nvPr/>
            </p:nvSpPr>
            <p:spPr bwMode="black">
              <a:xfrm>
                <a:off x="8614091" y="4955117"/>
                <a:ext cx="168560" cy="176716"/>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7" name="Group 103">
              <a:extLst>
                <a:ext uri="{FF2B5EF4-FFF2-40B4-BE49-F238E27FC236}">
                  <a16:creationId xmlns:a16="http://schemas.microsoft.com/office/drawing/2014/main" id="{F11E9FF0-4B69-4EE2-A7D6-A63FB8B102B8}"/>
                </a:ext>
              </a:extLst>
            </p:cNvPr>
            <p:cNvGrpSpPr/>
            <p:nvPr/>
          </p:nvGrpSpPr>
          <p:grpSpPr bwMode="black">
            <a:xfrm>
              <a:off x="6115582" y="4210211"/>
              <a:ext cx="348584" cy="182537"/>
              <a:chOff x="2772926" y="4973833"/>
              <a:chExt cx="349910" cy="189581"/>
            </a:xfrm>
            <a:grpFill/>
            <a:effectLst/>
          </p:grpSpPr>
          <p:sp>
            <p:nvSpPr>
              <p:cNvPr id="146" name="Freeform 21">
                <a:extLst>
                  <a:ext uri="{FF2B5EF4-FFF2-40B4-BE49-F238E27FC236}">
                    <a16:creationId xmlns:a16="http://schemas.microsoft.com/office/drawing/2014/main" id="{242A9510-4ECD-42B1-93D0-13388469F74A}"/>
                  </a:ext>
                </a:extLst>
              </p:cNvPr>
              <p:cNvSpPr>
                <a:spLocks/>
              </p:cNvSpPr>
              <p:nvPr/>
            </p:nvSpPr>
            <p:spPr bwMode="black">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7" name="Freeform 22">
                <a:extLst>
                  <a:ext uri="{FF2B5EF4-FFF2-40B4-BE49-F238E27FC236}">
                    <a16:creationId xmlns:a16="http://schemas.microsoft.com/office/drawing/2014/main" id="{34FF1967-4909-41BE-B280-34BE9C57B72D}"/>
                  </a:ext>
                </a:extLst>
              </p:cNvPr>
              <p:cNvSpPr>
                <a:spLocks noEditPoints="1"/>
              </p:cNvSpPr>
              <p:nvPr/>
            </p:nvSpPr>
            <p:spPr bwMode="black">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8" name="Freeform 23">
                <a:extLst>
                  <a:ext uri="{FF2B5EF4-FFF2-40B4-BE49-F238E27FC236}">
                    <a16:creationId xmlns:a16="http://schemas.microsoft.com/office/drawing/2014/main" id="{8180BC64-1D48-4642-8679-3BFBBD92169C}"/>
                  </a:ext>
                </a:extLst>
              </p:cNvPr>
              <p:cNvSpPr>
                <a:spLocks/>
              </p:cNvSpPr>
              <p:nvPr/>
            </p:nvSpPr>
            <p:spPr bwMode="black">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8" name="Group 104">
              <a:extLst>
                <a:ext uri="{FF2B5EF4-FFF2-40B4-BE49-F238E27FC236}">
                  <a16:creationId xmlns:a16="http://schemas.microsoft.com/office/drawing/2014/main" id="{86BC6229-2B66-49CC-A897-1B709E78196C}"/>
                </a:ext>
              </a:extLst>
            </p:cNvPr>
            <p:cNvGrpSpPr/>
            <p:nvPr/>
          </p:nvGrpSpPr>
          <p:grpSpPr bwMode="black">
            <a:xfrm>
              <a:off x="7912029" y="3108081"/>
              <a:ext cx="1082223" cy="207534"/>
              <a:chOff x="5953627" y="6205329"/>
              <a:chExt cx="1086337" cy="215543"/>
            </a:xfrm>
            <a:grpFill/>
            <a:effectLst/>
          </p:grpSpPr>
          <p:sp>
            <p:nvSpPr>
              <p:cNvPr id="135" name="Freeform 24">
                <a:extLst>
                  <a:ext uri="{FF2B5EF4-FFF2-40B4-BE49-F238E27FC236}">
                    <a16:creationId xmlns:a16="http://schemas.microsoft.com/office/drawing/2014/main" id="{909237A3-E533-4103-B481-4B02E2A9FA90}"/>
                  </a:ext>
                </a:extLst>
              </p:cNvPr>
              <p:cNvSpPr>
                <a:spLocks/>
              </p:cNvSpPr>
              <p:nvPr/>
            </p:nvSpPr>
            <p:spPr bwMode="black">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6" name="Freeform 25">
                <a:extLst>
                  <a:ext uri="{FF2B5EF4-FFF2-40B4-BE49-F238E27FC236}">
                    <a16:creationId xmlns:a16="http://schemas.microsoft.com/office/drawing/2014/main" id="{53F1F6A1-3A6B-409F-BB18-8C527D8C0B5E}"/>
                  </a:ext>
                </a:extLst>
              </p:cNvPr>
              <p:cNvSpPr>
                <a:spLocks noEditPoints="1"/>
              </p:cNvSpPr>
              <p:nvPr/>
            </p:nvSpPr>
            <p:spPr bwMode="black">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7" name="Freeform 26">
                <a:extLst>
                  <a:ext uri="{FF2B5EF4-FFF2-40B4-BE49-F238E27FC236}">
                    <a16:creationId xmlns:a16="http://schemas.microsoft.com/office/drawing/2014/main" id="{768C8623-E1D2-411C-BE5C-69F2C6500F90}"/>
                  </a:ext>
                </a:extLst>
              </p:cNvPr>
              <p:cNvSpPr>
                <a:spLocks/>
              </p:cNvSpPr>
              <p:nvPr/>
            </p:nvSpPr>
            <p:spPr bwMode="black">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8" name="Freeform 27">
                <a:extLst>
                  <a:ext uri="{FF2B5EF4-FFF2-40B4-BE49-F238E27FC236}">
                    <a16:creationId xmlns:a16="http://schemas.microsoft.com/office/drawing/2014/main" id="{7638CF30-6522-486C-872F-6BC4BF881E96}"/>
                  </a:ext>
                </a:extLst>
              </p:cNvPr>
              <p:cNvSpPr>
                <a:spLocks noEditPoints="1"/>
              </p:cNvSpPr>
              <p:nvPr/>
            </p:nvSpPr>
            <p:spPr bwMode="black">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9" name="Freeform 28">
                <a:extLst>
                  <a:ext uri="{FF2B5EF4-FFF2-40B4-BE49-F238E27FC236}">
                    <a16:creationId xmlns:a16="http://schemas.microsoft.com/office/drawing/2014/main" id="{20E74404-054F-4CDC-BE32-6DDA830265D2}"/>
                  </a:ext>
                </a:extLst>
              </p:cNvPr>
              <p:cNvSpPr>
                <a:spLocks/>
              </p:cNvSpPr>
              <p:nvPr/>
            </p:nvSpPr>
            <p:spPr bwMode="black">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0" name="Freeform 29">
                <a:extLst>
                  <a:ext uri="{FF2B5EF4-FFF2-40B4-BE49-F238E27FC236}">
                    <a16:creationId xmlns:a16="http://schemas.microsoft.com/office/drawing/2014/main" id="{D241157D-75E3-4A36-8966-45CF8CA823D5}"/>
                  </a:ext>
                </a:extLst>
              </p:cNvPr>
              <p:cNvSpPr>
                <a:spLocks/>
              </p:cNvSpPr>
              <p:nvPr/>
            </p:nvSpPr>
            <p:spPr bwMode="black">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1" name="Freeform 30">
                <a:extLst>
                  <a:ext uri="{FF2B5EF4-FFF2-40B4-BE49-F238E27FC236}">
                    <a16:creationId xmlns:a16="http://schemas.microsoft.com/office/drawing/2014/main" id="{953BCD51-71CC-48FA-8D5D-17A438E4B4A0}"/>
                  </a:ext>
                </a:extLst>
              </p:cNvPr>
              <p:cNvSpPr>
                <a:spLocks noEditPoints="1"/>
              </p:cNvSpPr>
              <p:nvPr/>
            </p:nvSpPr>
            <p:spPr bwMode="black">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2" name="Freeform 31">
                <a:extLst>
                  <a:ext uri="{FF2B5EF4-FFF2-40B4-BE49-F238E27FC236}">
                    <a16:creationId xmlns:a16="http://schemas.microsoft.com/office/drawing/2014/main" id="{946C29BD-2781-4637-9B0C-6B0ECC372CE7}"/>
                  </a:ext>
                </a:extLst>
              </p:cNvPr>
              <p:cNvSpPr>
                <a:spLocks/>
              </p:cNvSpPr>
              <p:nvPr/>
            </p:nvSpPr>
            <p:spPr bwMode="black">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3" name="Rectangle 32">
                <a:extLst>
                  <a:ext uri="{FF2B5EF4-FFF2-40B4-BE49-F238E27FC236}">
                    <a16:creationId xmlns:a16="http://schemas.microsoft.com/office/drawing/2014/main" id="{4A94011A-097D-49E4-8AAB-97EC47AEBA10}"/>
                  </a:ext>
                </a:extLst>
              </p:cNvPr>
              <p:cNvSpPr>
                <a:spLocks noChangeArrowheads="1"/>
              </p:cNvSpPr>
              <p:nvPr/>
            </p:nvSpPr>
            <p:spPr bwMode="black">
              <a:xfrm>
                <a:off x="6805851" y="6205329"/>
                <a:ext cx="25534" cy="166797"/>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4" name="Freeform 33">
                <a:extLst>
                  <a:ext uri="{FF2B5EF4-FFF2-40B4-BE49-F238E27FC236}">
                    <a16:creationId xmlns:a16="http://schemas.microsoft.com/office/drawing/2014/main" id="{7E5D5F15-2A34-4057-8D23-46A5F3C0ECF3}"/>
                  </a:ext>
                </a:extLst>
              </p:cNvPr>
              <p:cNvSpPr>
                <a:spLocks noEditPoints="1"/>
              </p:cNvSpPr>
              <p:nvPr/>
            </p:nvSpPr>
            <p:spPr bwMode="black">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5" name="Freeform 34">
                <a:extLst>
                  <a:ext uri="{FF2B5EF4-FFF2-40B4-BE49-F238E27FC236}">
                    <a16:creationId xmlns:a16="http://schemas.microsoft.com/office/drawing/2014/main" id="{3280AD1D-7F7F-468D-968E-A819AF146935}"/>
                  </a:ext>
                </a:extLst>
              </p:cNvPr>
              <p:cNvSpPr>
                <a:spLocks/>
              </p:cNvSpPr>
              <p:nvPr/>
            </p:nvSpPr>
            <p:spPr bwMode="black">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9" name="Group 105">
              <a:extLst>
                <a:ext uri="{FF2B5EF4-FFF2-40B4-BE49-F238E27FC236}">
                  <a16:creationId xmlns:a16="http://schemas.microsoft.com/office/drawing/2014/main" id="{062A4F08-F567-4E9C-8B9E-11ED3C898F65}"/>
                </a:ext>
              </a:extLst>
            </p:cNvPr>
            <p:cNvGrpSpPr/>
            <p:nvPr/>
          </p:nvGrpSpPr>
          <p:grpSpPr bwMode="black">
            <a:xfrm>
              <a:off x="6803199" y="2526022"/>
              <a:ext cx="915643" cy="323947"/>
              <a:chOff x="7376591" y="6134773"/>
              <a:chExt cx="919129" cy="336446"/>
            </a:xfrm>
            <a:grpFill/>
            <a:effectLst/>
          </p:grpSpPr>
          <p:sp>
            <p:nvSpPr>
              <p:cNvPr id="128" name="Freeform 24">
                <a:extLst>
                  <a:ext uri="{FF2B5EF4-FFF2-40B4-BE49-F238E27FC236}">
                    <a16:creationId xmlns:a16="http://schemas.microsoft.com/office/drawing/2014/main" id="{DA526EA5-0519-46E9-A94D-536DCFB303F4}"/>
                  </a:ext>
                </a:extLst>
              </p:cNvPr>
              <p:cNvSpPr>
                <a:spLocks/>
              </p:cNvSpPr>
              <p:nvPr/>
            </p:nvSpPr>
            <p:spPr bwMode="black">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9" name="Freeform 25">
                <a:extLst>
                  <a:ext uri="{FF2B5EF4-FFF2-40B4-BE49-F238E27FC236}">
                    <a16:creationId xmlns:a16="http://schemas.microsoft.com/office/drawing/2014/main" id="{A4CC34F9-F23C-4958-8B1E-F81EB9C01EA4}"/>
                  </a:ext>
                </a:extLst>
              </p:cNvPr>
              <p:cNvSpPr>
                <a:spLocks/>
              </p:cNvSpPr>
              <p:nvPr/>
            </p:nvSpPr>
            <p:spPr bwMode="black">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0" name="Freeform 26">
                <a:extLst>
                  <a:ext uri="{FF2B5EF4-FFF2-40B4-BE49-F238E27FC236}">
                    <a16:creationId xmlns:a16="http://schemas.microsoft.com/office/drawing/2014/main" id="{94D2DB4E-C8A2-4C86-BCFA-181811B25415}"/>
                  </a:ext>
                </a:extLst>
              </p:cNvPr>
              <p:cNvSpPr>
                <a:spLocks/>
              </p:cNvSpPr>
              <p:nvPr/>
            </p:nvSpPr>
            <p:spPr bwMode="black">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1" name="Freeform 27">
                <a:extLst>
                  <a:ext uri="{FF2B5EF4-FFF2-40B4-BE49-F238E27FC236}">
                    <a16:creationId xmlns:a16="http://schemas.microsoft.com/office/drawing/2014/main" id="{B71DC4A9-AF24-4401-975C-1B66940C9C73}"/>
                  </a:ext>
                </a:extLst>
              </p:cNvPr>
              <p:cNvSpPr>
                <a:spLocks/>
              </p:cNvSpPr>
              <p:nvPr/>
            </p:nvSpPr>
            <p:spPr bwMode="black">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2" name="Freeform 28">
                <a:extLst>
                  <a:ext uri="{FF2B5EF4-FFF2-40B4-BE49-F238E27FC236}">
                    <a16:creationId xmlns:a16="http://schemas.microsoft.com/office/drawing/2014/main" id="{F63FF0C1-7C35-4E9E-A09C-3A2AB0B37312}"/>
                  </a:ext>
                </a:extLst>
              </p:cNvPr>
              <p:cNvSpPr>
                <a:spLocks/>
              </p:cNvSpPr>
              <p:nvPr/>
            </p:nvSpPr>
            <p:spPr bwMode="black">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3" name="Freeform 29">
                <a:extLst>
                  <a:ext uri="{FF2B5EF4-FFF2-40B4-BE49-F238E27FC236}">
                    <a16:creationId xmlns:a16="http://schemas.microsoft.com/office/drawing/2014/main" id="{710EF77C-F150-4D10-92B8-5A9F4FB5680B}"/>
                  </a:ext>
                </a:extLst>
              </p:cNvPr>
              <p:cNvSpPr>
                <a:spLocks/>
              </p:cNvSpPr>
              <p:nvPr/>
            </p:nvSpPr>
            <p:spPr bwMode="black">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4" name="Freeform 30">
                <a:extLst>
                  <a:ext uri="{FF2B5EF4-FFF2-40B4-BE49-F238E27FC236}">
                    <a16:creationId xmlns:a16="http://schemas.microsoft.com/office/drawing/2014/main" id="{7F4A54F0-5AD4-4718-A7A2-0C5DC249887D}"/>
                  </a:ext>
                </a:extLst>
              </p:cNvPr>
              <p:cNvSpPr>
                <a:spLocks noEditPoints="1"/>
              </p:cNvSpPr>
              <p:nvPr/>
            </p:nvSpPr>
            <p:spPr bwMode="black">
              <a:xfrm>
                <a:off x="7545838" y="6134773"/>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0" name="Group 106">
              <a:extLst>
                <a:ext uri="{FF2B5EF4-FFF2-40B4-BE49-F238E27FC236}">
                  <a16:creationId xmlns:a16="http://schemas.microsoft.com/office/drawing/2014/main" id="{61E6C6CB-988B-4C30-AF84-3731002E37E0}"/>
                </a:ext>
              </a:extLst>
            </p:cNvPr>
            <p:cNvGrpSpPr/>
            <p:nvPr/>
          </p:nvGrpSpPr>
          <p:grpSpPr bwMode="black">
            <a:xfrm>
              <a:off x="7910530" y="4706745"/>
              <a:ext cx="712165" cy="180546"/>
              <a:chOff x="420233" y="6191684"/>
              <a:chExt cx="714879" cy="187513"/>
            </a:xfrm>
            <a:grpFill/>
            <a:effectLst/>
          </p:grpSpPr>
          <p:sp>
            <p:nvSpPr>
              <p:cNvPr id="116" name="Freeform 20">
                <a:extLst>
                  <a:ext uri="{FF2B5EF4-FFF2-40B4-BE49-F238E27FC236}">
                    <a16:creationId xmlns:a16="http://schemas.microsoft.com/office/drawing/2014/main" id="{00B85A10-A74C-4D42-A588-41A95590872E}"/>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7" name="Freeform 21">
                <a:extLst>
                  <a:ext uri="{FF2B5EF4-FFF2-40B4-BE49-F238E27FC236}">
                    <a16:creationId xmlns:a16="http://schemas.microsoft.com/office/drawing/2014/main" id="{0E24EE00-072D-4E71-9443-F98DC0BA46FF}"/>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8" name="Freeform 22">
                <a:extLst>
                  <a:ext uri="{FF2B5EF4-FFF2-40B4-BE49-F238E27FC236}">
                    <a16:creationId xmlns:a16="http://schemas.microsoft.com/office/drawing/2014/main" id="{F98D3700-B67D-45F5-AF09-29B00F5C29B5}"/>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9" name="Freeform 25">
                <a:extLst>
                  <a:ext uri="{FF2B5EF4-FFF2-40B4-BE49-F238E27FC236}">
                    <a16:creationId xmlns:a16="http://schemas.microsoft.com/office/drawing/2014/main" id="{D676B763-031C-4B78-8F66-9175BD235370}"/>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0" name="Freeform 26">
                <a:extLst>
                  <a:ext uri="{FF2B5EF4-FFF2-40B4-BE49-F238E27FC236}">
                    <a16:creationId xmlns:a16="http://schemas.microsoft.com/office/drawing/2014/main" id="{C4F0F645-7B6F-4D95-9A52-D6CB87C3741F}"/>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1" name="Freeform 36">
                <a:extLst>
                  <a:ext uri="{FF2B5EF4-FFF2-40B4-BE49-F238E27FC236}">
                    <a16:creationId xmlns:a16="http://schemas.microsoft.com/office/drawing/2014/main" id="{642CB8C5-C585-4AD3-B641-68D3CF606D9F}"/>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2" name="Freeform 37">
                <a:extLst>
                  <a:ext uri="{FF2B5EF4-FFF2-40B4-BE49-F238E27FC236}">
                    <a16:creationId xmlns:a16="http://schemas.microsoft.com/office/drawing/2014/main" id="{30274396-F345-4425-87C9-540B6C79302E}"/>
                  </a:ext>
                </a:extLst>
              </p:cNvPr>
              <p:cNvSpPr>
                <a:spLocks noEditPoints="1"/>
              </p:cNvSpPr>
              <p:nvPr/>
            </p:nvSpPr>
            <p:spPr bwMode="black">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3" name="Freeform 38">
                <a:extLst>
                  <a:ext uri="{FF2B5EF4-FFF2-40B4-BE49-F238E27FC236}">
                    <a16:creationId xmlns:a16="http://schemas.microsoft.com/office/drawing/2014/main" id="{9BADB120-3DC2-428E-BB94-9F6EEDBADE09}"/>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4" name="Freeform 39">
                <a:extLst>
                  <a:ext uri="{FF2B5EF4-FFF2-40B4-BE49-F238E27FC236}">
                    <a16:creationId xmlns:a16="http://schemas.microsoft.com/office/drawing/2014/main" id="{A744BD4C-4297-400F-BB14-03E3B1289E34}"/>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5" name="Freeform 42">
                <a:extLst>
                  <a:ext uri="{FF2B5EF4-FFF2-40B4-BE49-F238E27FC236}">
                    <a16:creationId xmlns:a16="http://schemas.microsoft.com/office/drawing/2014/main" id="{80675E69-7FBA-4FA7-85E6-703B2CA7E48A}"/>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6" name="Freeform 43">
                <a:extLst>
                  <a:ext uri="{FF2B5EF4-FFF2-40B4-BE49-F238E27FC236}">
                    <a16:creationId xmlns:a16="http://schemas.microsoft.com/office/drawing/2014/main" id="{0208BC7A-7E6E-479C-8EA8-3BB39C8F73FF}"/>
                  </a:ext>
                </a:extLst>
              </p:cNvPr>
              <p:cNvSpPr>
                <a:spLocks noEditPoints="1"/>
              </p:cNvSpPr>
              <p:nvPr/>
            </p:nvSpPr>
            <p:spPr bwMode="black">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7" name="Freeform 44">
                <a:extLst>
                  <a:ext uri="{FF2B5EF4-FFF2-40B4-BE49-F238E27FC236}">
                    <a16:creationId xmlns:a16="http://schemas.microsoft.com/office/drawing/2014/main" id="{0B0D3DB3-798A-4C6D-8A26-3B8CDD378660}"/>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1" name="Group 107">
              <a:extLst>
                <a:ext uri="{FF2B5EF4-FFF2-40B4-BE49-F238E27FC236}">
                  <a16:creationId xmlns:a16="http://schemas.microsoft.com/office/drawing/2014/main" id="{D7DACEE8-5B3E-4B45-80FB-4525F692D564}"/>
                </a:ext>
              </a:extLst>
            </p:cNvPr>
            <p:cNvGrpSpPr/>
            <p:nvPr/>
          </p:nvGrpSpPr>
          <p:grpSpPr bwMode="black">
            <a:xfrm>
              <a:off x="3754570" y="3564615"/>
              <a:ext cx="1389796" cy="384501"/>
              <a:chOff x="2649884" y="6146155"/>
              <a:chExt cx="1395225" cy="400069"/>
            </a:xfrm>
            <a:grpFill/>
            <a:effectLst/>
          </p:grpSpPr>
          <p:sp>
            <p:nvSpPr>
              <p:cNvPr id="105" name="Line 6">
                <a:extLst>
                  <a:ext uri="{FF2B5EF4-FFF2-40B4-BE49-F238E27FC236}">
                    <a16:creationId xmlns:a16="http://schemas.microsoft.com/office/drawing/2014/main" id="{D6CC1C11-0158-419A-B1DD-2E74972CC28D}"/>
                  </a:ext>
                </a:extLst>
              </p:cNvPr>
              <p:cNvSpPr>
                <a:spLocks noChangeShapeType="1"/>
              </p:cNvSpPr>
              <p:nvPr/>
            </p:nvSpPr>
            <p:spPr bwMode="black">
              <a:xfrm>
                <a:off x="2649884" y="6545967"/>
                <a:ext cx="257" cy="257"/>
              </a:xfrm>
              <a:prstGeom prst="lin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6" name="Freeform 7">
                <a:extLst>
                  <a:ext uri="{FF2B5EF4-FFF2-40B4-BE49-F238E27FC236}">
                    <a16:creationId xmlns:a16="http://schemas.microsoft.com/office/drawing/2014/main" id="{C9F8EC80-938D-4D85-A6D8-29B69CAED115}"/>
                  </a:ext>
                </a:extLst>
              </p:cNvPr>
              <p:cNvSpPr>
                <a:spLocks noEditPoints="1"/>
              </p:cNvSpPr>
              <p:nvPr/>
            </p:nvSpPr>
            <p:spPr bwMode="black">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7" name="Freeform 8">
                <a:extLst>
                  <a:ext uri="{FF2B5EF4-FFF2-40B4-BE49-F238E27FC236}">
                    <a16:creationId xmlns:a16="http://schemas.microsoft.com/office/drawing/2014/main" id="{E621632E-F4DF-49A0-BB04-4F6BFECF5170}"/>
                  </a:ext>
                </a:extLst>
              </p:cNvPr>
              <p:cNvSpPr>
                <a:spLocks noEditPoints="1"/>
              </p:cNvSpPr>
              <p:nvPr/>
            </p:nvSpPr>
            <p:spPr bwMode="black">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8" name="Freeform 9">
                <a:extLst>
                  <a:ext uri="{FF2B5EF4-FFF2-40B4-BE49-F238E27FC236}">
                    <a16:creationId xmlns:a16="http://schemas.microsoft.com/office/drawing/2014/main" id="{2027F5AD-C926-4CF6-A0C1-E44E3144E624}"/>
                  </a:ext>
                </a:extLst>
              </p:cNvPr>
              <p:cNvSpPr>
                <a:spLocks noEditPoints="1"/>
              </p:cNvSpPr>
              <p:nvPr/>
            </p:nvSpPr>
            <p:spPr bwMode="black">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9" name="Freeform 10">
                <a:extLst>
                  <a:ext uri="{FF2B5EF4-FFF2-40B4-BE49-F238E27FC236}">
                    <a16:creationId xmlns:a16="http://schemas.microsoft.com/office/drawing/2014/main" id="{50DBB569-E9DE-427A-A6F0-E0B172ED4E68}"/>
                  </a:ext>
                </a:extLst>
              </p:cNvPr>
              <p:cNvSpPr>
                <a:spLocks noEditPoints="1"/>
              </p:cNvSpPr>
              <p:nvPr/>
            </p:nvSpPr>
            <p:spPr bwMode="black">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0" name="Freeform 11">
                <a:extLst>
                  <a:ext uri="{FF2B5EF4-FFF2-40B4-BE49-F238E27FC236}">
                    <a16:creationId xmlns:a16="http://schemas.microsoft.com/office/drawing/2014/main" id="{CAD2A530-78CC-4C92-9D51-67D019D29368}"/>
                  </a:ext>
                </a:extLst>
              </p:cNvPr>
              <p:cNvSpPr>
                <a:spLocks noEditPoints="1"/>
              </p:cNvSpPr>
              <p:nvPr/>
            </p:nvSpPr>
            <p:spPr bwMode="black">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1" name="Freeform 12">
                <a:extLst>
                  <a:ext uri="{FF2B5EF4-FFF2-40B4-BE49-F238E27FC236}">
                    <a16:creationId xmlns:a16="http://schemas.microsoft.com/office/drawing/2014/main" id="{69233490-A82F-4DF7-8CDE-B1BFDFC07EC8}"/>
                  </a:ext>
                </a:extLst>
              </p:cNvPr>
              <p:cNvSpPr>
                <a:spLocks noEditPoints="1"/>
              </p:cNvSpPr>
              <p:nvPr/>
            </p:nvSpPr>
            <p:spPr bwMode="black">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2" name="Freeform 13">
                <a:extLst>
                  <a:ext uri="{FF2B5EF4-FFF2-40B4-BE49-F238E27FC236}">
                    <a16:creationId xmlns:a16="http://schemas.microsoft.com/office/drawing/2014/main" id="{AE8A910C-90A2-4252-8816-F9A12DF38313}"/>
                  </a:ext>
                </a:extLst>
              </p:cNvPr>
              <p:cNvSpPr>
                <a:spLocks noEditPoints="1"/>
              </p:cNvSpPr>
              <p:nvPr/>
            </p:nvSpPr>
            <p:spPr bwMode="black">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3" name="Freeform 14">
                <a:extLst>
                  <a:ext uri="{FF2B5EF4-FFF2-40B4-BE49-F238E27FC236}">
                    <a16:creationId xmlns:a16="http://schemas.microsoft.com/office/drawing/2014/main" id="{589B9F03-AED1-4A80-8DE4-21DF22417307}"/>
                  </a:ext>
                </a:extLst>
              </p:cNvPr>
              <p:cNvSpPr>
                <a:spLocks noEditPoints="1"/>
              </p:cNvSpPr>
              <p:nvPr/>
            </p:nvSpPr>
            <p:spPr bwMode="black">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4" name="Freeform 15">
                <a:extLst>
                  <a:ext uri="{FF2B5EF4-FFF2-40B4-BE49-F238E27FC236}">
                    <a16:creationId xmlns:a16="http://schemas.microsoft.com/office/drawing/2014/main" id="{244A7076-F8BE-4B64-B08C-C982E31533C1}"/>
                  </a:ext>
                </a:extLst>
              </p:cNvPr>
              <p:cNvSpPr>
                <a:spLocks noEditPoints="1"/>
              </p:cNvSpPr>
              <p:nvPr/>
            </p:nvSpPr>
            <p:spPr bwMode="black">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5" name="Freeform 16">
                <a:extLst>
                  <a:ext uri="{FF2B5EF4-FFF2-40B4-BE49-F238E27FC236}">
                    <a16:creationId xmlns:a16="http://schemas.microsoft.com/office/drawing/2014/main" id="{6F3FABEF-EA4F-4A8A-8AC5-554F55756FCB}"/>
                  </a:ext>
                </a:extLst>
              </p:cNvPr>
              <p:cNvSpPr>
                <a:spLocks noEditPoints="1"/>
              </p:cNvSpPr>
              <p:nvPr/>
            </p:nvSpPr>
            <p:spPr bwMode="black">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2" name="Group 108">
              <a:extLst>
                <a:ext uri="{FF2B5EF4-FFF2-40B4-BE49-F238E27FC236}">
                  <a16:creationId xmlns:a16="http://schemas.microsoft.com/office/drawing/2014/main" id="{007714A7-8162-4789-A2C9-BBE0059676B1}"/>
                </a:ext>
              </a:extLst>
            </p:cNvPr>
            <p:cNvGrpSpPr/>
            <p:nvPr/>
          </p:nvGrpSpPr>
          <p:grpSpPr bwMode="black">
            <a:xfrm>
              <a:off x="3754846" y="5195652"/>
              <a:ext cx="837045" cy="261824"/>
              <a:chOff x="8632347" y="6167032"/>
              <a:chExt cx="840228" cy="271928"/>
            </a:xfrm>
            <a:grpFill/>
            <a:effectLst/>
          </p:grpSpPr>
          <p:sp>
            <p:nvSpPr>
              <p:cNvPr id="102" name="Freeform 17">
                <a:extLst>
                  <a:ext uri="{FF2B5EF4-FFF2-40B4-BE49-F238E27FC236}">
                    <a16:creationId xmlns:a16="http://schemas.microsoft.com/office/drawing/2014/main" id="{1D19EA06-8074-490E-8B24-96B63EF9F419}"/>
                  </a:ext>
                </a:extLst>
              </p:cNvPr>
              <p:cNvSpPr>
                <a:spLocks noEditPoints="1"/>
              </p:cNvSpPr>
              <p:nvPr/>
            </p:nvSpPr>
            <p:spPr bwMode="black">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3" name="Freeform 18">
                <a:extLst>
                  <a:ext uri="{FF2B5EF4-FFF2-40B4-BE49-F238E27FC236}">
                    <a16:creationId xmlns:a16="http://schemas.microsoft.com/office/drawing/2014/main" id="{135C8411-E63E-4007-9F00-AC18FB99DE37}"/>
                  </a:ext>
                </a:extLst>
              </p:cNvPr>
              <p:cNvSpPr>
                <a:spLocks noEditPoints="1"/>
              </p:cNvSpPr>
              <p:nvPr/>
            </p:nvSpPr>
            <p:spPr bwMode="black">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4" name="Freeform 19">
                <a:extLst>
                  <a:ext uri="{FF2B5EF4-FFF2-40B4-BE49-F238E27FC236}">
                    <a16:creationId xmlns:a16="http://schemas.microsoft.com/office/drawing/2014/main" id="{9964350E-48D0-4AD2-8F07-637ED2BD9C07}"/>
                  </a:ext>
                </a:extLst>
              </p:cNvPr>
              <p:cNvSpPr>
                <a:spLocks noEditPoints="1"/>
              </p:cNvSpPr>
              <p:nvPr/>
            </p:nvSpPr>
            <p:spPr bwMode="black">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3" name="Group 109">
              <a:extLst>
                <a:ext uri="{FF2B5EF4-FFF2-40B4-BE49-F238E27FC236}">
                  <a16:creationId xmlns:a16="http://schemas.microsoft.com/office/drawing/2014/main" id="{860B2D42-75F5-42F1-B561-A7A8DCE7AD2C}"/>
                </a:ext>
              </a:extLst>
            </p:cNvPr>
            <p:cNvGrpSpPr/>
            <p:nvPr/>
          </p:nvGrpSpPr>
          <p:grpSpPr bwMode="black">
            <a:xfrm>
              <a:off x="4680830" y="4223987"/>
              <a:ext cx="1068247" cy="168760"/>
              <a:chOff x="9809204" y="6215358"/>
              <a:chExt cx="1072317" cy="175273"/>
            </a:xfrm>
            <a:grpFill/>
            <a:effectLst/>
          </p:grpSpPr>
          <p:sp>
            <p:nvSpPr>
              <p:cNvPr id="94" name="Freeform 23">
                <a:extLst>
                  <a:ext uri="{FF2B5EF4-FFF2-40B4-BE49-F238E27FC236}">
                    <a16:creationId xmlns:a16="http://schemas.microsoft.com/office/drawing/2014/main" id="{8B3BED61-2A86-41B6-9F9D-D5060594A141}"/>
                  </a:ext>
                </a:extLst>
              </p:cNvPr>
              <p:cNvSpPr>
                <a:spLocks/>
              </p:cNvSpPr>
              <p:nvPr/>
            </p:nvSpPr>
            <p:spPr bwMode="black">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5" name="Freeform 24">
                <a:extLst>
                  <a:ext uri="{FF2B5EF4-FFF2-40B4-BE49-F238E27FC236}">
                    <a16:creationId xmlns:a16="http://schemas.microsoft.com/office/drawing/2014/main" id="{60626344-FD3F-4B6E-8FC4-C75FDCEDEA67}"/>
                  </a:ext>
                </a:extLst>
              </p:cNvPr>
              <p:cNvSpPr>
                <a:spLocks noEditPoints="1"/>
              </p:cNvSpPr>
              <p:nvPr/>
            </p:nvSpPr>
            <p:spPr bwMode="black">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6" name="Freeform 25">
                <a:extLst>
                  <a:ext uri="{FF2B5EF4-FFF2-40B4-BE49-F238E27FC236}">
                    <a16:creationId xmlns:a16="http://schemas.microsoft.com/office/drawing/2014/main" id="{94073297-B27F-441D-9EDF-640AA577E698}"/>
                  </a:ext>
                </a:extLst>
              </p:cNvPr>
              <p:cNvSpPr>
                <a:spLocks/>
              </p:cNvSpPr>
              <p:nvPr/>
            </p:nvSpPr>
            <p:spPr bwMode="black">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7" name="Freeform 26">
                <a:extLst>
                  <a:ext uri="{FF2B5EF4-FFF2-40B4-BE49-F238E27FC236}">
                    <a16:creationId xmlns:a16="http://schemas.microsoft.com/office/drawing/2014/main" id="{2E3EE262-A805-4187-A0BA-33F2AC59B940}"/>
                  </a:ext>
                </a:extLst>
              </p:cNvPr>
              <p:cNvSpPr>
                <a:spLocks/>
              </p:cNvSpPr>
              <p:nvPr/>
            </p:nvSpPr>
            <p:spPr bwMode="black">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8" name="Freeform 27">
                <a:extLst>
                  <a:ext uri="{FF2B5EF4-FFF2-40B4-BE49-F238E27FC236}">
                    <a16:creationId xmlns:a16="http://schemas.microsoft.com/office/drawing/2014/main" id="{06C37944-1026-48AF-B36F-BC267C150D45}"/>
                  </a:ext>
                </a:extLst>
              </p:cNvPr>
              <p:cNvSpPr>
                <a:spLocks noEditPoints="1"/>
              </p:cNvSpPr>
              <p:nvPr/>
            </p:nvSpPr>
            <p:spPr bwMode="black">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9" name="Freeform 28">
                <a:extLst>
                  <a:ext uri="{FF2B5EF4-FFF2-40B4-BE49-F238E27FC236}">
                    <a16:creationId xmlns:a16="http://schemas.microsoft.com/office/drawing/2014/main" id="{E261D172-EAC7-4499-A584-996750DF49D7}"/>
                  </a:ext>
                </a:extLst>
              </p:cNvPr>
              <p:cNvSpPr>
                <a:spLocks/>
              </p:cNvSpPr>
              <p:nvPr/>
            </p:nvSpPr>
            <p:spPr bwMode="black">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0" name="Freeform 29">
                <a:extLst>
                  <a:ext uri="{FF2B5EF4-FFF2-40B4-BE49-F238E27FC236}">
                    <a16:creationId xmlns:a16="http://schemas.microsoft.com/office/drawing/2014/main" id="{E7FA7DDB-7500-4D98-B891-B0EBB2C26176}"/>
                  </a:ext>
                </a:extLst>
              </p:cNvPr>
              <p:cNvSpPr>
                <a:spLocks noEditPoints="1"/>
              </p:cNvSpPr>
              <p:nvPr/>
            </p:nvSpPr>
            <p:spPr bwMode="black">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1" name="Freeform 30">
                <a:extLst>
                  <a:ext uri="{FF2B5EF4-FFF2-40B4-BE49-F238E27FC236}">
                    <a16:creationId xmlns:a16="http://schemas.microsoft.com/office/drawing/2014/main" id="{832D9454-A311-4FCC-9674-EA317B29EBAB}"/>
                  </a:ext>
                </a:extLst>
              </p:cNvPr>
              <p:cNvSpPr>
                <a:spLocks/>
              </p:cNvSpPr>
              <p:nvPr/>
            </p:nvSpPr>
            <p:spPr bwMode="black">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4" name="Group 110">
              <a:extLst>
                <a:ext uri="{FF2B5EF4-FFF2-40B4-BE49-F238E27FC236}">
                  <a16:creationId xmlns:a16="http://schemas.microsoft.com/office/drawing/2014/main" id="{609EE55A-E9B3-4D9F-AEBE-9FCC2F921A7D}"/>
                </a:ext>
              </a:extLst>
            </p:cNvPr>
            <p:cNvGrpSpPr/>
            <p:nvPr/>
          </p:nvGrpSpPr>
          <p:grpSpPr bwMode="black">
            <a:xfrm>
              <a:off x="3754852" y="3089263"/>
              <a:ext cx="1230585" cy="245111"/>
              <a:chOff x="4381738" y="6174707"/>
              <a:chExt cx="1235264" cy="254570"/>
            </a:xfrm>
            <a:grpFill/>
            <a:effectLst/>
          </p:grpSpPr>
          <p:sp>
            <p:nvSpPr>
              <p:cNvPr id="85" name="Freeform 5">
                <a:extLst>
                  <a:ext uri="{FF2B5EF4-FFF2-40B4-BE49-F238E27FC236}">
                    <a16:creationId xmlns:a16="http://schemas.microsoft.com/office/drawing/2014/main" id="{9B0FB5B6-8700-47CA-BC3E-29071E571B9F}"/>
                  </a:ext>
                </a:extLst>
              </p:cNvPr>
              <p:cNvSpPr>
                <a:spLocks noEditPoints="1"/>
              </p:cNvSpPr>
              <p:nvPr/>
            </p:nvSpPr>
            <p:spPr bwMode="black">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6" name="Freeform 6">
                <a:extLst>
                  <a:ext uri="{FF2B5EF4-FFF2-40B4-BE49-F238E27FC236}">
                    <a16:creationId xmlns:a16="http://schemas.microsoft.com/office/drawing/2014/main" id="{4BED51FA-3C7D-4814-874B-17F273406041}"/>
                  </a:ext>
                </a:extLst>
              </p:cNvPr>
              <p:cNvSpPr>
                <a:spLocks noEditPoints="1"/>
              </p:cNvSpPr>
              <p:nvPr/>
            </p:nvSpPr>
            <p:spPr bwMode="black">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7" name="Freeform 7">
                <a:extLst>
                  <a:ext uri="{FF2B5EF4-FFF2-40B4-BE49-F238E27FC236}">
                    <a16:creationId xmlns:a16="http://schemas.microsoft.com/office/drawing/2014/main" id="{672EDE0E-A1DA-40A9-BEBD-DCFFB1433F1A}"/>
                  </a:ext>
                </a:extLst>
              </p:cNvPr>
              <p:cNvSpPr>
                <a:spLocks/>
              </p:cNvSpPr>
              <p:nvPr/>
            </p:nvSpPr>
            <p:spPr bwMode="black">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8" name="Freeform 8">
                <a:extLst>
                  <a:ext uri="{FF2B5EF4-FFF2-40B4-BE49-F238E27FC236}">
                    <a16:creationId xmlns:a16="http://schemas.microsoft.com/office/drawing/2014/main" id="{93D22D4A-0F1B-4EAF-AFEC-4CD7D0E7BD5B}"/>
                  </a:ext>
                </a:extLst>
              </p:cNvPr>
              <p:cNvSpPr>
                <a:spLocks/>
              </p:cNvSpPr>
              <p:nvPr/>
            </p:nvSpPr>
            <p:spPr bwMode="black">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9" name="Freeform 9">
                <a:extLst>
                  <a:ext uri="{FF2B5EF4-FFF2-40B4-BE49-F238E27FC236}">
                    <a16:creationId xmlns:a16="http://schemas.microsoft.com/office/drawing/2014/main" id="{8E59BED9-B7D7-40B8-8C25-0B243839F96F}"/>
                  </a:ext>
                </a:extLst>
              </p:cNvPr>
              <p:cNvSpPr>
                <a:spLocks noEditPoints="1"/>
              </p:cNvSpPr>
              <p:nvPr/>
            </p:nvSpPr>
            <p:spPr bwMode="black">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0" name="Freeform 10">
                <a:extLst>
                  <a:ext uri="{FF2B5EF4-FFF2-40B4-BE49-F238E27FC236}">
                    <a16:creationId xmlns:a16="http://schemas.microsoft.com/office/drawing/2014/main" id="{6C23B8CF-F86C-49F4-9043-6942771458EA}"/>
                  </a:ext>
                </a:extLst>
              </p:cNvPr>
              <p:cNvSpPr>
                <a:spLocks noEditPoints="1"/>
              </p:cNvSpPr>
              <p:nvPr/>
            </p:nvSpPr>
            <p:spPr bwMode="black">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1" name="Freeform 11">
                <a:extLst>
                  <a:ext uri="{FF2B5EF4-FFF2-40B4-BE49-F238E27FC236}">
                    <a16:creationId xmlns:a16="http://schemas.microsoft.com/office/drawing/2014/main" id="{D8B6F798-5D78-426F-9090-5F2AE04CDDD4}"/>
                  </a:ext>
                </a:extLst>
              </p:cNvPr>
              <p:cNvSpPr>
                <a:spLocks noEditPoints="1"/>
              </p:cNvSpPr>
              <p:nvPr/>
            </p:nvSpPr>
            <p:spPr bwMode="black">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2" name="Freeform 12">
                <a:extLst>
                  <a:ext uri="{FF2B5EF4-FFF2-40B4-BE49-F238E27FC236}">
                    <a16:creationId xmlns:a16="http://schemas.microsoft.com/office/drawing/2014/main" id="{F9397169-9F51-4CF9-BD37-45D0571A7013}"/>
                  </a:ext>
                </a:extLst>
              </p:cNvPr>
              <p:cNvSpPr>
                <a:spLocks noEditPoints="1"/>
              </p:cNvSpPr>
              <p:nvPr/>
            </p:nvSpPr>
            <p:spPr bwMode="black">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3" name="Freeform 13">
                <a:extLst>
                  <a:ext uri="{FF2B5EF4-FFF2-40B4-BE49-F238E27FC236}">
                    <a16:creationId xmlns:a16="http://schemas.microsoft.com/office/drawing/2014/main" id="{E18138B5-1E75-4815-9835-DCCE21582020}"/>
                  </a:ext>
                </a:extLst>
              </p:cNvPr>
              <p:cNvSpPr>
                <a:spLocks noEditPoints="1"/>
              </p:cNvSpPr>
              <p:nvPr/>
            </p:nvSpPr>
            <p:spPr bwMode="black">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5" name="Group 111">
              <a:extLst>
                <a:ext uri="{FF2B5EF4-FFF2-40B4-BE49-F238E27FC236}">
                  <a16:creationId xmlns:a16="http://schemas.microsoft.com/office/drawing/2014/main" id="{212CB879-C4FD-4B3D-ADC9-F0A2ADFBD8A7}"/>
                </a:ext>
              </a:extLst>
            </p:cNvPr>
            <p:cNvGrpSpPr/>
            <p:nvPr/>
          </p:nvGrpSpPr>
          <p:grpSpPr bwMode="black">
            <a:xfrm>
              <a:off x="7952417" y="5217856"/>
              <a:ext cx="661304" cy="239594"/>
              <a:chOff x="11218145" y="6191686"/>
              <a:chExt cx="663815" cy="248839"/>
            </a:xfrm>
            <a:grpFill/>
            <a:effectLst/>
          </p:grpSpPr>
          <p:sp>
            <p:nvSpPr>
              <p:cNvPr id="79" name="Freeform 18">
                <a:extLst>
                  <a:ext uri="{FF2B5EF4-FFF2-40B4-BE49-F238E27FC236}">
                    <a16:creationId xmlns:a16="http://schemas.microsoft.com/office/drawing/2014/main" id="{16C8F70F-426E-4B27-978A-E515EBA94755}"/>
                  </a:ext>
                </a:extLst>
              </p:cNvPr>
              <p:cNvSpPr>
                <a:spLocks noEditPoints="1"/>
              </p:cNvSpPr>
              <p:nvPr/>
            </p:nvSpPr>
            <p:spPr bwMode="black">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0" name="Freeform 19">
                <a:extLst>
                  <a:ext uri="{FF2B5EF4-FFF2-40B4-BE49-F238E27FC236}">
                    <a16:creationId xmlns:a16="http://schemas.microsoft.com/office/drawing/2014/main" id="{4DF41914-D2F5-4660-90F8-8BA23F75861A}"/>
                  </a:ext>
                </a:extLst>
              </p:cNvPr>
              <p:cNvSpPr>
                <a:spLocks noEditPoints="1"/>
              </p:cNvSpPr>
              <p:nvPr/>
            </p:nvSpPr>
            <p:spPr bwMode="black">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1" name="Freeform 20">
                <a:extLst>
                  <a:ext uri="{FF2B5EF4-FFF2-40B4-BE49-F238E27FC236}">
                    <a16:creationId xmlns:a16="http://schemas.microsoft.com/office/drawing/2014/main" id="{7F45D8AA-B89F-4ECE-AB62-499CC3FEA100}"/>
                  </a:ext>
                </a:extLst>
              </p:cNvPr>
              <p:cNvSpPr>
                <a:spLocks/>
              </p:cNvSpPr>
              <p:nvPr/>
            </p:nvSpPr>
            <p:spPr bwMode="black">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2" name="Freeform 21">
                <a:extLst>
                  <a:ext uri="{FF2B5EF4-FFF2-40B4-BE49-F238E27FC236}">
                    <a16:creationId xmlns:a16="http://schemas.microsoft.com/office/drawing/2014/main" id="{574930B1-1672-42CD-AFEE-E9032492C70A}"/>
                  </a:ext>
                </a:extLst>
              </p:cNvPr>
              <p:cNvSpPr>
                <a:spLocks/>
              </p:cNvSpPr>
              <p:nvPr/>
            </p:nvSpPr>
            <p:spPr bwMode="black">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3" name="Freeform 22">
                <a:extLst>
                  <a:ext uri="{FF2B5EF4-FFF2-40B4-BE49-F238E27FC236}">
                    <a16:creationId xmlns:a16="http://schemas.microsoft.com/office/drawing/2014/main" id="{20625C29-4749-49EC-89CD-F9472D1AC787}"/>
                  </a:ext>
                </a:extLst>
              </p:cNvPr>
              <p:cNvSpPr>
                <a:spLocks noEditPoints="1"/>
              </p:cNvSpPr>
              <p:nvPr/>
            </p:nvSpPr>
            <p:spPr bwMode="black">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4" name="Freeform 23">
                <a:extLst>
                  <a:ext uri="{FF2B5EF4-FFF2-40B4-BE49-F238E27FC236}">
                    <a16:creationId xmlns:a16="http://schemas.microsoft.com/office/drawing/2014/main" id="{C6F85D5A-FF3B-40EF-84B2-6124CD17DE99}"/>
                  </a:ext>
                </a:extLst>
              </p:cNvPr>
              <p:cNvSpPr>
                <a:spLocks noEditPoints="1"/>
              </p:cNvSpPr>
              <p:nvPr/>
            </p:nvSpPr>
            <p:spPr bwMode="black">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6" name="Group 112">
              <a:extLst>
                <a:ext uri="{FF2B5EF4-FFF2-40B4-BE49-F238E27FC236}">
                  <a16:creationId xmlns:a16="http://schemas.microsoft.com/office/drawing/2014/main" id="{C7EC44DA-D421-41B3-8436-845028EE9E83}"/>
                </a:ext>
              </a:extLst>
            </p:cNvPr>
            <p:cNvGrpSpPr/>
            <p:nvPr/>
          </p:nvGrpSpPr>
          <p:grpSpPr bwMode="black">
            <a:xfrm>
              <a:off x="4812020" y="5206181"/>
              <a:ext cx="838328" cy="251295"/>
              <a:chOff x="1471737" y="6192453"/>
              <a:chExt cx="841520" cy="260991"/>
            </a:xfrm>
            <a:grpFill/>
            <a:effectLst/>
          </p:grpSpPr>
          <p:sp>
            <p:nvSpPr>
              <p:cNvPr id="72" name="Freeform 20">
                <a:extLst>
                  <a:ext uri="{FF2B5EF4-FFF2-40B4-BE49-F238E27FC236}">
                    <a16:creationId xmlns:a16="http://schemas.microsoft.com/office/drawing/2014/main" id="{7124C121-D69C-4FF0-9A26-75F85BB984B2}"/>
                  </a:ext>
                </a:extLst>
              </p:cNvPr>
              <p:cNvSpPr>
                <a:spLocks noEditPoints="1"/>
              </p:cNvSpPr>
              <p:nvPr/>
            </p:nvSpPr>
            <p:spPr bwMode="black">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3" name="Freeform 21">
                <a:extLst>
                  <a:ext uri="{FF2B5EF4-FFF2-40B4-BE49-F238E27FC236}">
                    <a16:creationId xmlns:a16="http://schemas.microsoft.com/office/drawing/2014/main" id="{BCB5CE5D-5F08-4596-9939-59B64C93633B}"/>
                  </a:ext>
                </a:extLst>
              </p:cNvPr>
              <p:cNvSpPr>
                <a:spLocks noEditPoints="1"/>
              </p:cNvSpPr>
              <p:nvPr/>
            </p:nvSpPr>
            <p:spPr bwMode="black">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4" name="Freeform 22">
                <a:extLst>
                  <a:ext uri="{FF2B5EF4-FFF2-40B4-BE49-F238E27FC236}">
                    <a16:creationId xmlns:a16="http://schemas.microsoft.com/office/drawing/2014/main" id="{D535A7EC-79F1-49A1-9635-66BB7940B970}"/>
                  </a:ext>
                </a:extLst>
              </p:cNvPr>
              <p:cNvSpPr>
                <a:spLocks/>
              </p:cNvSpPr>
              <p:nvPr/>
            </p:nvSpPr>
            <p:spPr bwMode="black">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5" name="Freeform 23">
                <a:extLst>
                  <a:ext uri="{FF2B5EF4-FFF2-40B4-BE49-F238E27FC236}">
                    <a16:creationId xmlns:a16="http://schemas.microsoft.com/office/drawing/2014/main" id="{8473EE25-A2BC-40B6-A2BE-DD285231E02C}"/>
                  </a:ext>
                </a:extLst>
              </p:cNvPr>
              <p:cNvSpPr>
                <a:spLocks/>
              </p:cNvSpPr>
              <p:nvPr/>
            </p:nvSpPr>
            <p:spPr bwMode="black">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6" name="Freeform 24">
                <a:extLst>
                  <a:ext uri="{FF2B5EF4-FFF2-40B4-BE49-F238E27FC236}">
                    <a16:creationId xmlns:a16="http://schemas.microsoft.com/office/drawing/2014/main" id="{3C6F07E5-57CA-4ABD-A6AE-E120A9FCB3A1}"/>
                  </a:ext>
                </a:extLst>
              </p:cNvPr>
              <p:cNvSpPr>
                <a:spLocks noEditPoints="1"/>
              </p:cNvSpPr>
              <p:nvPr/>
            </p:nvSpPr>
            <p:spPr bwMode="black">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7" name="Freeform 25">
                <a:extLst>
                  <a:ext uri="{FF2B5EF4-FFF2-40B4-BE49-F238E27FC236}">
                    <a16:creationId xmlns:a16="http://schemas.microsoft.com/office/drawing/2014/main" id="{FE41ED6C-F71A-47DE-B9EB-0B64A10070D6}"/>
                  </a:ext>
                </a:extLst>
              </p:cNvPr>
              <p:cNvSpPr>
                <a:spLocks noEditPoints="1"/>
              </p:cNvSpPr>
              <p:nvPr/>
            </p:nvSpPr>
            <p:spPr bwMode="black">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8" name="Freeform 26">
                <a:extLst>
                  <a:ext uri="{FF2B5EF4-FFF2-40B4-BE49-F238E27FC236}">
                    <a16:creationId xmlns:a16="http://schemas.microsoft.com/office/drawing/2014/main" id="{8EDEC589-A6B7-4E73-B39E-1382EB28B234}"/>
                  </a:ext>
                </a:extLst>
              </p:cNvPr>
              <p:cNvSpPr>
                <a:spLocks/>
              </p:cNvSpPr>
              <p:nvPr/>
            </p:nvSpPr>
            <p:spPr bwMode="black">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7" name="Group 113">
              <a:extLst>
                <a:ext uri="{FF2B5EF4-FFF2-40B4-BE49-F238E27FC236}">
                  <a16:creationId xmlns:a16="http://schemas.microsoft.com/office/drawing/2014/main" id="{662E2312-F7FE-4664-A518-C14D4294000A}"/>
                </a:ext>
              </a:extLst>
            </p:cNvPr>
            <p:cNvGrpSpPr/>
            <p:nvPr/>
          </p:nvGrpSpPr>
          <p:grpSpPr bwMode="black">
            <a:xfrm>
              <a:off x="8172356" y="2514540"/>
              <a:ext cx="556544" cy="346672"/>
              <a:chOff x="2481885" y="4360116"/>
              <a:chExt cx="558662" cy="360056"/>
            </a:xfrm>
            <a:grpFill/>
            <a:effectLst/>
          </p:grpSpPr>
          <p:sp>
            <p:nvSpPr>
              <p:cNvPr id="65" name="Freeform 21">
                <a:extLst>
                  <a:ext uri="{FF2B5EF4-FFF2-40B4-BE49-F238E27FC236}">
                    <a16:creationId xmlns:a16="http://schemas.microsoft.com/office/drawing/2014/main" id="{2B3ACAE5-E613-4062-8F7C-3E81FDAD8A40}"/>
                  </a:ext>
                </a:extLst>
              </p:cNvPr>
              <p:cNvSpPr>
                <a:spLocks/>
              </p:cNvSpPr>
              <p:nvPr/>
            </p:nvSpPr>
            <p:spPr bwMode="black">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6" name="Freeform 22">
                <a:extLst>
                  <a:ext uri="{FF2B5EF4-FFF2-40B4-BE49-F238E27FC236}">
                    <a16:creationId xmlns:a16="http://schemas.microsoft.com/office/drawing/2014/main" id="{FA62CFD3-090C-4B9E-ACA9-BAB70BF42D08}"/>
                  </a:ext>
                </a:extLst>
              </p:cNvPr>
              <p:cNvSpPr>
                <a:spLocks/>
              </p:cNvSpPr>
              <p:nvPr/>
            </p:nvSpPr>
            <p:spPr bwMode="black">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7" name="Freeform 23">
                <a:extLst>
                  <a:ext uri="{FF2B5EF4-FFF2-40B4-BE49-F238E27FC236}">
                    <a16:creationId xmlns:a16="http://schemas.microsoft.com/office/drawing/2014/main" id="{E0541C9F-74E1-4CB6-8BDE-5B6EA4F7B869}"/>
                  </a:ext>
                </a:extLst>
              </p:cNvPr>
              <p:cNvSpPr>
                <a:spLocks/>
              </p:cNvSpPr>
              <p:nvPr/>
            </p:nvSpPr>
            <p:spPr bwMode="black">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8" name="Freeform 24">
                <a:extLst>
                  <a:ext uri="{FF2B5EF4-FFF2-40B4-BE49-F238E27FC236}">
                    <a16:creationId xmlns:a16="http://schemas.microsoft.com/office/drawing/2014/main" id="{9BAEFC31-E7CA-4616-A476-906CD7B0E79D}"/>
                  </a:ext>
                </a:extLst>
              </p:cNvPr>
              <p:cNvSpPr>
                <a:spLocks/>
              </p:cNvSpPr>
              <p:nvPr/>
            </p:nvSpPr>
            <p:spPr bwMode="black">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9" name="Freeform 25">
                <a:extLst>
                  <a:ext uri="{FF2B5EF4-FFF2-40B4-BE49-F238E27FC236}">
                    <a16:creationId xmlns:a16="http://schemas.microsoft.com/office/drawing/2014/main" id="{8387ECEE-A8A3-4CBE-8B50-41B016C7DD79}"/>
                  </a:ext>
                </a:extLst>
              </p:cNvPr>
              <p:cNvSpPr>
                <a:spLocks/>
              </p:cNvSpPr>
              <p:nvPr/>
            </p:nvSpPr>
            <p:spPr bwMode="black">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0" name="Freeform 26">
                <a:extLst>
                  <a:ext uri="{FF2B5EF4-FFF2-40B4-BE49-F238E27FC236}">
                    <a16:creationId xmlns:a16="http://schemas.microsoft.com/office/drawing/2014/main" id="{1977B96A-CE76-4670-AA25-8FAF6EDFB685}"/>
                  </a:ext>
                </a:extLst>
              </p:cNvPr>
              <p:cNvSpPr>
                <a:spLocks/>
              </p:cNvSpPr>
              <p:nvPr/>
            </p:nvSpPr>
            <p:spPr bwMode="black">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1" name="Freeform 27">
                <a:extLst>
                  <a:ext uri="{FF2B5EF4-FFF2-40B4-BE49-F238E27FC236}">
                    <a16:creationId xmlns:a16="http://schemas.microsoft.com/office/drawing/2014/main" id="{01D1883E-5668-415B-8A75-BB972154CAB4}"/>
                  </a:ext>
                </a:extLst>
              </p:cNvPr>
              <p:cNvSpPr>
                <a:spLocks/>
              </p:cNvSpPr>
              <p:nvPr/>
            </p:nvSpPr>
            <p:spPr bwMode="black">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8" name="Group 114">
              <a:extLst>
                <a:ext uri="{FF2B5EF4-FFF2-40B4-BE49-F238E27FC236}">
                  <a16:creationId xmlns:a16="http://schemas.microsoft.com/office/drawing/2014/main" id="{A42D0483-33A5-45D0-B09B-831216708582}"/>
                </a:ext>
              </a:extLst>
            </p:cNvPr>
            <p:cNvGrpSpPr/>
            <p:nvPr/>
          </p:nvGrpSpPr>
          <p:grpSpPr bwMode="black">
            <a:xfrm>
              <a:off x="9182440" y="2598431"/>
              <a:ext cx="647371" cy="179015"/>
              <a:chOff x="6791943" y="4414224"/>
              <a:chExt cx="649833" cy="185924"/>
            </a:xfrm>
            <a:grpFill/>
            <a:effectLst/>
          </p:grpSpPr>
          <p:sp>
            <p:nvSpPr>
              <p:cNvPr id="59" name="Freeform 22">
                <a:extLst>
                  <a:ext uri="{FF2B5EF4-FFF2-40B4-BE49-F238E27FC236}">
                    <a16:creationId xmlns:a16="http://schemas.microsoft.com/office/drawing/2014/main" id="{E9A257BF-2914-42D1-896E-974969E11F83}"/>
                  </a:ext>
                </a:extLst>
              </p:cNvPr>
              <p:cNvSpPr>
                <a:spLocks/>
              </p:cNvSpPr>
              <p:nvPr/>
            </p:nvSpPr>
            <p:spPr bwMode="black">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0" name="Freeform 23">
                <a:extLst>
                  <a:ext uri="{FF2B5EF4-FFF2-40B4-BE49-F238E27FC236}">
                    <a16:creationId xmlns:a16="http://schemas.microsoft.com/office/drawing/2014/main" id="{114BA250-4209-4669-A150-4C2F6FD2A314}"/>
                  </a:ext>
                </a:extLst>
              </p:cNvPr>
              <p:cNvSpPr>
                <a:spLocks/>
              </p:cNvSpPr>
              <p:nvPr/>
            </p:nvSpPr>
            <p:spPr bwMode="black">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1" name="Freeform 24">
                <a:extLst>
                  <a:ext uri="{FF2B5EF4-FFF2-40B4-BE49-F238E27FC236}">
                    <a16:creationId xmlns:a16="http://schemas.microsoft.com/office/drawing/2014/main" id="{A3E79439-CB0B-46A3-937B-14BBDBC334A9}"/>
                  </a:ext>
                </a:extLst>
              </p:cNvPr>
              <p:cNvSpPr>
                <a:spLocks noEditPoints="1"/>
              </p:cNvSpPr>
              <p:nvPr/>
            </p:nvSpPr>
            <p:spPr bwMode="black">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2" name="Freeform 25">
                <a:extLst>
                  <a:ext uri="{FF2B5EF4-FFF2-40B4-BE49-F238E27FC236}">
                    <a16:creationId xmlns:a16="http://schemas.microsoft.com/office/drawing/2014/main" id="{EC56A094-EC14-490E-82BD-23404EF20AC8}"/>
                  </a:ext>
                </a:extLst>
              </p:cNvPr>
              <p:cNvSpPr>
                <a:spLocks/>
              </p:cNvSpPr>
              <p:nvPr/>
            </p:nvSpPr>
            <p:spPr bwMode="black">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3" name="Freeform 26">
                <a:extLst>
                  <a:ext uri="{FF2B5EF4-FFF2-40B4-BE49-F238E27FC236}">
                    <a16:creationId xmlns:a16="http://schemas.microsoft.com/office/drawing/2014/main" id="{A3C76317-CCC1-4E8D-BB7B-E9C115745C3B}"/>
                  </a:ext>
                </a:extLst>
              </p:cNvPr>
              <p:cNvSpPr>
                <a:spLocks noEditPoints="1"/>
              </p:cNvSpPr>
              <p:nvPr/>
            </p:nvSpPr>
            <p:spPr bwMode="black">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4" name="Freeform 27">
                <a:extLst>
                  <a:ext uri="{FF2B5EF4-FFF2-40B4-BE49-F238E27FC236}">
                    <a16:creationId xmlns:a16="http://schemas.microsoft.com/office/drawing/2014/main" id="{628B6152-C481-4AD9-A1BB-4ECBB6CC5015}"/>
                  </a:ext>
                </a:extLst>
              </p:cNvPr>
              <p:cNvSpPr>
                <a:spLocks noEditPoints="1"/>
              </p:cNvSpPr>
              <p:nvPr/>
            </p:nvSpPr>
            <p:spPr bwMode="black">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9" name="Group 115">
              <a:extLst>
                <a:ext uri="{FF2B5EF4-FFF2-40B4-BE49-F238E27FC236}">
                  <a16:creationId xmlns:a16="http://schemas.microsoft.com/office/drawing/2014/main" id="{01D000FF-F392-4315-9058-840C63A3740A}"/>
                </a:ext>
              </a:extLst>
            </p:cNvPr>
            <p:cNvGrpSpPr/>
            <p:nvPr/>
          </p:nvGrpSpPr>
          <p:grpSpPr bwMode="black">
            <a:xfrm>
              <a:off x="7016406" y="5169907"/>
              <a:ext cx="715841" cy="287569"/>
              <a:chOff x="7844547" y="4357855"/>
              <a:chExt cx="718565" cy="298667"/>
            </a:xfrm>
            <a:grpFill/>
            <a:effectLst/>
          </p:grpSpPr>
          <p:sp>
            <p:nvSpPr>
              <p:cNvPr id="55" name="Freeform 18">
                <a:extLst>
                  <a:ext uri="{FF2B5EF4-FFF2-40B4-BE49-F238E27FC236}">
                    <a16:creationId xmlns:a16="http://schemas.microsoft.com/office/drawing/2014/main" id="{E27200C1-3DD7-4239-8DD9-A243F1DEFB4F}"/>
                  </a:ext>
                </a:extLst>
              </p:cNvPr>
              <p:cNvSpPr>
                <a:spLocks/>
              </p:cNvSpPr>
              <p:nvPr/>
            </p:nvSpPr>
            <p:spPr bwMode="black">
              <a:xfrm>
                <a:off x="8301916"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6" name="Freeform 20">
                <a:extLst>
                  <a:ext uri="{FF2B5EF4-FFF2-40B4-BE49-F238E27FC236}">
                    <a16:creationId xmlns:a16="http://schemas.microsoft.com/office/drawing/2014/main" id="{5FECEAEB-7B4E-4074-9A91-0BA45AF0B1BF}"/>
                  </a:ext>
                </a:extLst>
              </p:cNvPr>
              <p:cNvSpPr>
                <a:spLocks/>
              </p:cNvSpPr>
              <p:nvPr/>
            </p:nvSpPr>
            <p:spPr bwMode="black">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7" name="Freeform 21">
                <a:extLst>
                  <a:ext uri="{FF2B5EF4-FFF2-40B4-BE49-F238E27FC236}">
                    <a16:creationId xmlns:a16="http://schemas.microsoft.com/office/drawing/2014/main" id="{3A468CED-A2E1-4817-BA47-533067B8070C}"/>
                  </a:ext>
                </a:extLst>
              </p:cNvPr>
              <p:cNvSpPr>
                <a:spLocks noEditPoints="1"/>
              </p:cNvSpPr>
              <p:nvPr/>
            </p:nvSpPr>
            <p:spPr bwMode="black">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8" name="Oval 134">
                <a:extLst>
                  <a:ext uri="{FF2B5EF4-FFF2-40B4-BE49-F238E27FC236}">
                    <a16:creationId xmlns:a16="http://schemas.microsoft.com/office/drawing/2014/main" id="{2D1166A3-CD66-4448-BBBF-76E5FA08D704}"/>
                  </a:ext>
                </a:extLst>
              </p:cNvPr>
              <p:cNvSpPr>
                <a:spLocks noChangeAspect="1"/>
              </p:cNvSpPr>
              <p:nvPr/>
            </p:nvSpPr>
            <p:spPr bwMode="black">
              <a:xfrm>
                <a:off x="8159966" y="4376370"/>
                <a:ext cx="41897" cy="41897"/>
              </a:xfrm>
              <a:prstGeom prst="ellips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0" name="Group 116">
              <a:extLst>
                <a:ext uri="{FF2B5EF4-FFF2-40B4-BE49-F238E27FC236}">
                  <a16:creationId xmlns:a16="http://schemas.microsoft.com/office/drawing/2014/main" id="{6F8B8D65-98FD-4143-89BD-52D318676DB5}"/>
                </a:ext>
              </a:extLst>
            </p:cNvPr>
            <p:cNvGrpSpPr/>
            <p:nvPr/>
          </p:nvGrpSpPr>
          <p:grpSpPr bwMode="black">
            <a:xfrm>
              <a:off x="9381630" y="4215348"/>
              <a:ext cx="448171" cy="177423"/>
              <a:chOff x="4491504" y="4454449"/>
              <a:chExt cx="449878" cy="184270"/>
            </a:xfrm>
            <a:grpFill/>
            <a:effectLst/>
          </p:grpSpPr>
          <p:sp>
            <p:nvSpPr>
              <p:cNvPr id="51" name="Freeform 22">
                <a:extLst>
                  <a:ext uri="{FF2B5EF4-FFF2-40B4-BE49-F238E27FC236}">
                    <a16:creationId xmlns:a16="http://schemas.microsoft.com/office/drawing/2014/main" id="{C08C06ED-094A-49CD-BB7C-E417255D1EF6}"/>
                  </a:ext>
                </a:extLst>
              </p:cNvPr>
              <p:cNvSpPr>
                <a:spLocks/>
              </p:cNvSpPr>
              <p:nvPr/>
            </p:nvSpPr>
            <p:spPr bwMode="black">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2" name="Freeform 23">
                <a:extLst>
                  <a:ext uri="{FF2B5EF4-FFF2-40B4-BE49-F238E27FC236}">
                    <a16:creationId xmlns:a16="http://schemas.microsoft.com/office/drawing/2014/main" id="{32CE9FCC-5DA0-4362-AB54-3868ADF3E58C}"/>
                  </a:ext>
                </a:extLst>
              </p:cNvPr>
              <p:cNvSpPr>
                <a:spLocks noEditPoints="1"/>
              </p:cNvSpPr>
              <p:nvPr/>
            </p:nvSpPr>
            <p:spPr bwMode="black">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3" name="Freeform 24">
                <a:extLst>
                  <a:ext uri="{FF2B5EF4-FFF2-40B4-BE49-F238E27FC236}">
                    <a16:creationId xmlns:a16="http://schemas.microsoft.com/office/drawing/2014/main" id="{98D323BD-DA1B-49F7-BB09-5AF66F0A3BAD}"/>
                  </a:ext>
                </a:extLst>
              </p:cNvPr>
              <p:cNvSpPr>
                <a:spLocks/>
              </p:cNvSpPr>
              <p:nvPr/>
            </p:nvSpPr>
            <p:spPr bwMode="black">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4" name="Freeform 25">
                <a:extLst>
                  <a:ext uri="{FF2B5EF4-FFF2-40B4-BE49-F238E27FC236}">
                    <a16:creationId xmlns:a16="http://schemas.microsoft.com/office/drawing/2014/main" id="{B970CAAA-4460-4170-ADA9-7EFF3C81361E}"/>
                  </a:ext>
                </a:extLst>
              </p:cNvPr>
              <p:cNvSpPr>
                <a:spLocks/>
              </p:cNvSpPr>
              <p:nvPr/>
            </p:nvSpPr>
            <p:spPr bwMode="black">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1" name="Group 117">
              <a:extLst>
                <a:ext uri="{FF2B5EF4-FFF2-40B4-BE49-F238E27FC236}">
                  <a16:creationId xmlns:a16="http://schemas.microsoft.com/office/drawing/2014/main" id="{B787ED81-3CF3-4DAE-808C-6EE1BCD77926}"/>
                </a:ext>
              </a:extLst>
            </p:cNvPr>
            <p:cNvGrpSpPr/>
            <p:nvPr/>
          </p:nvGrpSpPr>
          <p:grpSpPr bwMode="black">
            <a:xfrm>
              <a:off x="7067699" y="3112314"/>
              <a:ext cx="619310" cy="199008"/>
              <a:chOff x="3467068" y="4450074"/>
              <a:chExt cx="621665" cy="206687"/>
            </a:xfrm>
            <a:grpFill/>
            <a:effectLst/>
          </p:grpSpPr>
          <p:sp>
            <p:nvSpPr>
              <p:cNvPr id="45" name="Freeform 23">
                <a:extLst>
                  <a:ext uri="{FF2B5EF4-FFF2-40B4-BE49-F238E27FC236}">
                    <a16:creationId xmlns:a16="http://schemas.microsoft.com/office/drawing/2014/main" id="{ABC5A6E4-3A68-4553-8ADD-C8C1667DBBAE}"/>
                  </a:ext>
                </a:extLst>
              </p:cNvPr>
              <p:cNvSpPr>
                <a:spLocks/>
              </p:cNvSpPr>
              <p:nvPr/>
            </p:nvSpPr>
            <p:spPr bwMode="black">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6" name="Freeform 24">
                <a:extLst>
                  <a:ext uri="{FF2B5EF4-FFF2-40B4-BE49-F238E27FC236}">
                    <a16:creationId xmlns:a16="http://schemas.microsoft.com/office/drawing/2014/main" id="{67FC438F-619B-48FF-BF62-F5C36F9960CB}"/>
                  </a:ext>
                </a:extLst>
              </p:cNvPr>
              <p:cNvSpPr>
                <a:spLocks noEditPoints="1"/>
              </p:cNvSpPr>
              <p:nvPr/>
            </p:nvSpPr>
            <p:spPr bwMode="black">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7" name="Freeform 25">
                <a:extLst>
                  <a:ext uri="{FF2B5EF4-FFF2-40B4-BE49-F238E27FC236}">
                    <a16:creationId xmlns:a16="http://schemas.microsoft.com/office/drawing/2014/main" id="{26F3198C-F94A-4B6D-9EE6-849221294EAB}"/>
                  </a:ext>
                </a:extLst>
              </p:cNvPr>
              <p:cNvSpPr>
                <a:spLocks noEditPoints="1"/>
              </p:cNvSpPr>
              <p:nvPr/>
            </p:nvSpPr>
            <p:spPr bwMode="black">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8" name="Freeform 26">
                <a:extLst>
                  <a:ext uri="{FF2B5EF4-FFF2-40B4-BE49-F238E27FC236}">
                    <a16:creationId xmlns:a16="http://schemas.microsoft.com/office/drawing/2014/main" id="{323E6F05-ACC0-40AE-AC36-47B0FC032DB1}"/>
                  </a:ext>
                </a:extLst>
              </p:cNvPr>
              <p:cNvSpPr>
                <a:spLocks/>
              </p:cNvSpPr>
              <p:nvPr/>
            </p:nvSpPr>
            <p:spPr bwMode="black">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9" name="Freeform 27">
                <a:extLst>
                  <a:ext uri="{FF2B5EF4-FFF2-40B4-BE49-F238E27FC236}">
                    <a16:creationId xmlns:a16="http://schemas.microsoft.com/office/drawing/2014/main" id="{A07891DB-F0D7-4667-8060-752454FFA8A4}"/>
                  </a:ext>
                </a:extLst>
              </p:cNvPr>
              <p:cNvSpPr>
                <a:spLocks noEditPoints="1"/>
              </p:cNvSpPr>
              <p:nvPr/>
            </p:nvSpPr>
            <p:spPr bwMode="black">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0" name="Freeform 28">
                <a:extLst>
                  <a:ext uri="{FF2B5EF4-FFF2-40B4-BE49-F238E27FC236}">
                    <a16:creationId xmlns:a16="http://schemas.microsoft.com/office/drawing/2014/main" id="{9250238F-3487-4DE0-A182-076C9E38F8E8}"/>
                  </a:ext>
                </a:extLst>
              </p:cNvPr>
              <p:cNvSpPr>
                <a:spLocks/>
              </p:cNvSpPr>
              <p:nvPr/>
            </p:nvSpPr>
            <p:spPr bwMode="black">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2" name="Group 118">
              <a:extLst>
                <a:ext uri="{FF2B5EF4-FFF2-40B4-BE49-F238E27FC236}">
                  <a16:creationId xmlns:a16="http://schemas.microsoft.com/office/drawing/2014/main" id="{2E0695A1-8EFE-48B9-B47A-05C0DAEB0608}"/>
                </a:ext>
              </a:extLst>
            </p:cNvPr>
            <p:cNvGrpSpPr/>
            <p:nvPr/>
          </p:nvGrpSpPr>
          <p:grpSpPr bwMode="black">
            <a:xfrm>
              <a:off x="9219226" y="3072921"/>
              <a:ext cx="610574" cy="277794"/>
              <a:chOff x="8669045" y="5484723"/>
              <a:chExt cx="612897" cy="288514"/>
            </a:xfrm>
            <a:grpFill/>
            <a:effectLst/>
          </p:grpSpPr>
          <p:sp>
            <p:nvSpPr>
              <p:cNvPr id="43" name="Freeform 16">
                <a:extLst>
                  <a:ext uri="{FF2B5EF4-FFF2-40B4-BE49-F238E27FC236}">
                    <a16:creationId xmlns:a16="http://schemas.microsoft.com/office/drawing/2014/main" id="{2E2996F5-467F-4832-8F84-2E22686CCBCC}"/>
                  </a:ext>
                </a:extLst>
              </p:cNvPr>
              <p:cNvSpPr>
                <a:spLocks noEditPoints="1"/>
              </p:cNvSpPr>
              <p:nvPr/>
            </p:nvSpPr>
            <p:spPr bwMode="black">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4" name="Freeform 17">
                <a:extLst>
                  <a:ext uri="{FF2B5EF4-FFF2-40B4-BE49-F238E27FC236}">
                    <a16:creationId xmlns:a16="http://schemas.microsoft.com/office/drawing/2014/main" id="{F3564008-6ADC-418C-8EFC-F07D42F057F0}"/>
                  </a:ext>
                </a:extLst>
              </p:cNvPr>
              <p:cNvSpPr>
                <a:spLocks noEditPoints="1"/>
              </p:cNvSpPr>
              <p:nvPr/>
            </p:nvSpPr>
            <p:spPr bwMode="black">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spTree>
    <p:extLst>
      <p:ext uri="{BB962C8B-B14F-4D97-AF65-F5344CB8AC3E}">
        <p14:creationId xmlns:p14="http://schemas.microsoft.com/office/powerpoint/2010/main" val="76469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1675A0-0301-470D-A77A-12B508600EB3}"/>
              </a:ext>
            </a:extLst>
          </p:cNvPr>
          <p:cNvSpPr/>
          <p:nvPr/>
        </p:nvSpPr>
        <p:spPr>
          <a:xfrm>
            <a:off x="2113781" y="2921198"/>
            <a:ext cx="8646983" cy="707886"/>
          </a:xfrm>
          <a:prstGeom prst="rect">
            <a:avLst/>
          </a:prstGeom>
        </p:spPr>
        <p:txBody>
          <a:bodyPr wrap="none">
            <a:spAutoFit/>
          </a:bodyPr>
          <a:lstStyle/>
          <a:p>
            <a:r>
              <a:rPr lang="fr-FR" sz="4000" spc="-147" dirty="0">
                <a:ln w="3175">
                  <a:noFill/>
                </a:ln>
                <a:solidFill>
                  <a:schemeClr val="bg1"/>
                </a:solidFill>
                <a:latin typeface="Segoe UI Semibold" panose="020B0702040204020203" pitchFamily="34" charset="0"/>
                <a:cs typeface="Segoe UI Semibold" panose="020B0702040204020203" pitchFamily="34" charset="0"/>
              </a:rPr>
              <a:t>https://aka.ms/DataInUseProtectionWS</a:t>
            </a:r>
            <a:endParaRPr lang="en-US" sz="4000" spc="-147" dirty="0">
              <a:ln w="3175">
                <a:noFill/>
              </a:ln>
              <a:solidFill>
                <a:schemeClr val="bg1"/>
              </a:solidFill>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522D863B-5DE4-4647-BA9C-9AA21FB52DF2}"/>
              </a:ext>
            </a:extLst>
          </p:cNvPr>
          <p:cNvSpPr>
            <a:spLocks noChangeArrowheads="1"/>
          </p:cNvSpPr>
          <p:nvPr/>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noProof="1">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3" name="Rectangle 12">
            <a:extLst>
              <a:ext uri="{FF2B5EF4-FFF2-40B4-BE49-F238E27FC236}">
                <a16:creationId xmlns:a16="http://schemas.microsoft.com/office/drawing/2014/main" id="{C451EC24-9FD2-4191-9214-378C9DF6B06A}"/>
              </a:ext>
            </a:extLst>
          </p:cNvPr>
          <p:cNvSpPr/>
          <p:nvPr/>
        </p:nvSpPr>
        <p:spPr>
          <a:xfrm>
            <a:off x="426204" y="5733369"/>
            <a:ext cx="2130384" cy="369332"/>
          </a:xfrm>
          <a:prstGeom prst="rect">
            <a:avLst/>
          </a:prstGeom>
        </p:spPr>
        <p:txBody>
          <a:bodyPr wrap="square">
            <a:spAutoFit/>
          </a:bodyPr>
          <a:lstStyle/>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latin typeface="Segoe UI Semibold" panose="020B0702040204020203" pitchFamily="34" charset="0"/>
              <a:cs typeface="Segoe UI Semibold" panose="020B0702040204020203" pitchFamily="34" charset="0"/>
            </a:endParaRPr>
          </a:p>
        </p:txBody>
      </p:sp>
      <p:grpSp>
        <p:nvGrpSpPr>
          <p:cNvPr id="14" name="Group 13">
            <a:extLst>
              <a:ext uri="{FF2B5EF4-FFF2-40B4-BE49-F238E27FC236}">
                <a16:creationId xmlns:a16="http://schemas.microsoft.com/office/drawing/2014/main" id="{01BD9C6C-30D7-4B8A-8222-9D8E041C3026}"/>
              </a:ext>
            </a:extLst>
          </p:cNvPr>
          <p:cNvGrpSpPr/>
          <p:nvPr/>
        </p:nvGrpSpPr>
        <p:grpSpPr>
          <a:xfrm>
            <a:off x="512485" y="5393093"/>
            <a:ext cx="668631" cy="310109"/>
            <a:chOff x="4799902" y="2538784"/>
            <a:chExt cx="3223641" cy="1575159"/>
          </a:xfrm>
        </p:grpSpPr>
        <p:pic>
          <p:nvPicPr>
            <p:cNvPr id="15" name="Picture 14" descr="A close up of a logo&#10;&#10;Description automatically generated">
              <a:extLst>
                <a:ext uri="{FF2B5EF4-FFF2-40B4-BE49-F238E27FC236}">
                  <a16:creationId xmlns:a16="http://schemas.microsoft.com/office/drawing/2014/main" id="{DAB69761-BED2-47CF-B934-BAEC19A044A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6" name="Picture 15" descr="A close up of a logo&#10;&#10;Description automatically generated">
              <a:extLst>
                <a:ext uri="{FF2B5EF4-FFF2-40B4-BE49-F238E27FC236}">
                  <a16:creationId xmlns:a16="http://schemas.microsoft.com/office/drawing/2014/main" id="{C87D4F75-B56F-4507-9AAA-667AF61797C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102736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a:t>Homomorphic Encryption (HE) considerations</a:t>
            </a:r>
            <a:br>
              <a:rPr lang="en-US"/>
            </a:br>
            <a:r>
              <a:rPr lang="en-US" sz="2400">
                <a:solidFill>
                  <a:srgbClr val="0070C0"/>
                </a:solidFill>
                <a:latin typeface="Segoe UI" panose="020B0502040204020203" pitchFamily="34" charset="0"/>
                <a:cs typeface="Segoe UI" panose="020B0502040204020203" pitchFamily="34" charset="0"/>
              </a:rPr>
              <a:t>A little refresh</a:t>
            </a:r>
            <a:endParaRPr lang="fr-FR"/>
          </a:p>
        </p:txBody>
      </p:sp>
      <p:grpSp>
        <p:nvGrpSpPr>
          <p:cNvPr id="5" name="Group 4">
            <a:extLst>
              <a:ext uri="{FF2B5EF4-FFF2-40B4-BE49-F238E27FC236}">
                <a16:creationId xmlns:a16="http://schemas.microsoft.com/office/drawing/2014/main" id="{37D1F564-E4E7-4EAF-AA5D-AEF477BA6710}"/>
              </a:ext>
            </a:extLst>
          </p:cNvPr>
          <p:cNvGrpSpPr/>
          <p:nvPr/>
        </p:nvGrpSpPr>
        <p:grpSpPr>
          <a:xfrm>
            <a:off x="503237" y="1171804"/>
            <a:ext cx="11461581" cy="5628450"/>
            <a:chOff x="503237" y="1297812"/>
            <a:chExt cx="11461581" cy="5628450"/>
          </a:xfrm>
        </p:grpSpPr>
        <p:cxnSp>
          <p:nvCxnSpPr>
            <p:cNvPr id="25" name="Straight Connector 24">
              <a:extLst>
                <a:ext uri="{FF2B5EF4-FFF2-40B4-BE49-F238E27FC236}">
                  <a16:creationId xmlns:a16="http://schemas.microsoft.com/office/drawing/2014/main" id="{073C08A1-7353-4DCD-8AB6-4BA3C0D13069}"/>
                </a:ext>
              </a:extLst>
            </p:cNvPr>
            <p:cNvCxnSpPr>
              <a:cxnSpLocks/>
            </p:cNvCxnSpPr>
            <p:nvPr/>
          </p:nvCxnSpPr>
          <p:spPr>
            <a:xfrm>
              <a:off x="8197720" y="2049462"/>
              <a:ext cx="0" cy="4680000"/>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9DB90C1-98AE-413F-AEC9-48AB01825D3A}"/>
                </a:ext>
              </a:extLst>
            </p:cNvPr>
            <p:cNvSpPr/>
            <p:nvPr/>
          </p:nvSpPr>
          <p:spPr bwMode="auto">
            <a:xfrm>
              <a:off x="8283191" y="1312845"/>
              <a:ext cx="3639058" cy="47997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solidFill>
                    <a:schemeClr val="bg1"/>
                  </a:solidFill>
                  <a:latin typeface="Segoe UI Semibold"/>
                </a:rPr>
                <a:t>Step 3</a:t>
              </a:r>
            </a:p>
          </p:txBody>
        </p:sp>
        <p:sp>
          <p:nvSpPr>
            <p:cNvPr id="42" name="TextBox 41">
              <a:extLst>
                <a:ext uri="{FF2B5EF4-FFF2-40B4-BE49-F238E27FC236}">
                  <a16:creationId xmlns:a16="http://schemas.microsoft.com/office/drawing/2014/main" id="{13D2325B-CBD4-4FAD-8DC0-476D92A09E39}"/>
                </a:ext>
              </a:extLst>
            </p:cNvPr>
            <p:cNvSpPr txBox="1"/>
            <p:nvPr/>
          </p:nvSpPr>
          <p:spPr>
            <a:xfrm>
              <a:off x="8325760" y="2646296"/>
              <a:ext cx="3639058" cy="3784439"/>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Computation possibilities</a:t>
              </a:r>
            </a:p>
            <a:p>
              <a:pPr defTabSz="932563">
                <a:lnSpc>
                  <a:spcPct val="90000"/>
                </a:lnSpc>
                <a:spcAft>
                  <a:spcPts val="612"/>
                </a:spcAft>
              </a:pPr>
              <a:r>
                <a:rPr lang="en-US" sz="1599" dirty="0">
                  <a:solidFill>
                    <a:srgbClr val="000000"/>
                  </a:solidFill>
                  <a:latin typeface="Segoe UI"/>
                  <a:cs typeface="Segoe UI Semilight" panose="020B0402040204020203" pitchFamily="34" charset="0"/>
                </a:rPr>
                <a:t>Native HE operations </a:t>
              </a:r>
              <a:r>
                <a:rPr lang="en-US" sz="1599" u="sng" dirty="0">
                  <a:solidFill>
                    <a:srgbClr val="000000"/>
                  </a:solidFill>
                  <a:latin typeface="Segoe UI Semibold" panose="020B0702040204020203" pitchFamily="34" charset="0"/>
                  <a:cs typeface="Segoe UI Semibold" panose="020B0702040204020203" pitchFamily="34" charset="0"/>
                </a:rPr>
                <a:t>enable</a:t>
              </a:r>
              <a:r>
                <a:rPr lang="en-US" sz="1599" dirty="0">
                  <a:solidFill>
                    <a:srgbClr val="000000"/>
                  </a:solidFill>
                  <a:latin typeface="Segoe UI"/>
                  <a:cs typeface="Segoe UI Semilight" panose="020B0402040204020203" pitchFamily="34" charset="0"/>
                </a:rPr>
                <a:t> :</a:t>
              </a:r>
            </a:p>
            <a:p>
              <a:pPr marL="285750" indent="-285750" defTabSz="932563">
                <a:lnSpc>
                  <a:spcPct val="90000"/>
                </a:lnSpc>
                <a:spcAft>
                  <a:spcPts val="612"/>
                </a:spcAft>
                <a:buFont typeface="Arial" panose="020B0604020202020204" pitchFamily="34" charset="0"/>
                <a:buChar char="•"/>
              </a:pPr>
              <a:r>
                <a:rPr lang="en-US" sz="1599" dirty="0">
                  <a:solidFill>
                    <a:srgbClr val="000000"/>
                  </a:solidFill>
                  <a:latin typeface="Segoe UI"/>
                  <a:cs typeface="Segoe UI Semilight" panose="020B0402040204020203" pitchFamily="34" charset="0"/>
                </a:rPr>
                <a:t>Polynomial computation</a:t>
              </a:r>
            </a:p>
            <a:p>
              <a:pPr marL="285750" indent="-285750" defTabSz="932563">
                <a:lnSpc>
                  <a:spcPct val="90000"/>
                </a:lnSpc>
                <a:spcAft>
                  <a:spcPts val="612"/>
                </a:spcAft>
                <a:buFont typeface="Arial" panose="020B0604020202020204" pitchFamily="34" charset="0"/>
                <a:buChar char="•"/>
              </a:pPr>
              <a:r>
                <a:rPr lang="en-US" sz="1599" dirty="0">
                  <a:solidFill>
                    <a:srgbClr val="000000"/>
                  </a:solidFill>
                  <a:latin typeface="Segoe UI"/>
                  <a:cs typeface="Segoe UI Semilight" panose="020B0402040204020203" pitchFamily="34" charset="0"/>
                </a:rPr>
                <a:t>Linear functions</a:t>
              </a:r>
            </a:p>
            <a:p>
              <a:pPr marL="285750" indent="-285750" defTabSz="932563">
                <a:lnSpc>
                  <a:spcPct val="90000"/>
                </a:lnSpc>
                <a:spcAft>
                  <a:spcPts val="612"/>
                </a:spcAft>
                <a:buFontTx/>
                <a:buChar char="-"/>
              </a:pPr>
              <a:endParaRPr lang="en-US" sz="600" dirty="0">
                <a:solidFill>
                  <a:srgbClr val="000000"/>
                </a:solidFill>
                <a:latin typeface="Segoe UI"/>
                <a:cs typeface="Segoe UI Semilight" panose="020B0402040204020203" pitchFamily="34" charset="0"/>
              </a:endParaRPr>
            </a:p>
            <a:p>
              <a:pPr defTabSz="932563">
                <a:lnSpc>
                  <a:spcPct val="90000"/>
                </a:lnSpc>
                <a:spcAft>
                  <a:spcPts val="612"/>
                </a:spcAft>
              </a:pPr>
              <a:r>
                <a:rPr lang="en-US" sz="1599" dirty="0">
                  <a:solidFill>
                    <a:srgbClr val="000000"/>
                  </a:solidFill>
                  <a:latin typeface="Segoe UI"/>
                  <a:cs typeface="Segoe UI Semilight" panose="020B0402040204020203" pitchFamily="34" charset="0"/>
                </a:rPr>
                <a:t>Native HE operations </a:t>
              </a:r>
              <a:r>
                <a:rPr lang="en-US" sz="1599" u="sng" dirty="0">
                  <a:solidFill>
                    <a:srgbClr val="000000"/>
                  </a:solidFill>
                  <a:latin typeface="Segoe UI Semibold" panose="020B0702040204020203" pitchFamily="34" charset="0"/>
                  <a:cs typeface="Segoe UI Semibold" panose="020B0702040204020203" pitchFamily="34" charset="0"/>
                </a:rPr>
                <a:t>do not enable </a:t>
              </a:r>
              <a:r>
                <a:rPr lang="en-US" sz="1599" dirty="0">
                  <a:solidFill>
                    <a:srgbClr val="000000"/>
                  </a:solidFill>
                  <a:latin typeface="Segoe UI"/>
                  <a:cs typeface="Segoe UI Semilight" panose="020B0402040204020203" pitchFamily="34" charset="0"/>
                </a:rPr>
                <a:t>the following computations :</a:t>
              </a:r>
            </a:p>
            <a:p>
              <a:pPr marL="285750" indent="-285750" defTabSz="932563">
                <a:lnSpc>
                  <a:spcPct val="90000"/>
                </a:lnSpc>
                <a:spcAft>
                  <a:spcPts val="612"/>
                </a:spcAft>
                <a:buFont typeface="Arial" panose="020B0604020202020204" pitchFamily="34" charset="0"/>
                <a:buChar char="•"/>
              </a:pPr>
              <a:r>
                <a:rPr lang="en-US" sz="1599" dirty="0">
                  <a:solidFill>
                    <a:srgbClr val="000000"/>
                  </a:solidFill>
                  <a:latin typeface="Segoe UI"/>
                  <a:cs typeface="Segoe UI Semilight" panose="020B0402040204020203" pitchFamily="34" charset="0"/>
                </a:rPr>
                <a:t>Non-linear functions</a:t>
              </a:r>
            </a:p>
            <a:p>
              <a:pPr marL="809271" lvl="1" indent="-342900" defTabSz="932563">
                <a:lnSpc>
                  <a:spcPct val="90000"/>
                </a:lnSpc>
                <a:spcAft>
                  <a:spcPts val="612"/>
                </a:spcAft>
                <a:buFont typeface="Segoe UI" panose="020B0502040204020203" pitchFamily="34" charset="0"/>
                <a:buChar char="L"/>
              </a:pPr>
              <a:r>
                <a:rPr lang="en-US" sz="1600" i="1" dirty="0">
                  <a:solidFill>
                    <a:srgbClr val="000000"/>
                  </a:solidFill>
                  <a:latin typeface="Segoe UI"/>
                  <a:cs typeface="Segoe UI Semilight" panose="020B0402040204020203" pitchFamily="34" charset="0"/>
                </a:rPr>
                <a:t>Polynomial approximation</a:t>
              </a:r>
            </a:p>
            <a:p>
              <a:pPr marL="285750" indent="-285750" defTabSz="932563">
                <a:lnSpc>
                  <a:spcPct val="90000"/>
                </a:lnSpc>
                <a:spcAft>
                  <a:spcPts val="612"/>
                </a:spcAft>
                <a:buFont typeface="Arial" panose="020B0604020202020204" pitchFamily="34" charset="0"/>
                <a:buChar char="•"/>
              </a:pPr>
              <a:r>
                <a:rPr lang="en-US" sz="1600" dirty="0">
                  <a:solidFill>
                    <a:srgbClr val="000000"/>
                  </a:solidFill>
                  <a:latin typeface="Segoe UI"/>
                  <a:cs typeface="Segoe UI Semilight" panose="020B0402040204020203" pitchFamily="34" charset="0"/>
                </a:rPr>
                <a:t>Equality evaluation</a:t>
              </a:r>
            </a:p>
            <a:p>
              <a:pPr marL="752121" lvl="1" indent="-285750" defTabSz="932563">
                <a:lnSpc>
                  <a:spcPct val="90000"/>
                </a:lnSpc>
                <a:spcAft>
                  <a:spcPts val="612"/>
                </a:spcAft>
                <a:buFont typeface="Segoe UI" panose="020B0502040204020203" pitchFamily="34" charset="0"/>
                <a:buChar char="L"/>
              </a:pPr>
              <a:r>
                <a:rPr lang="en-US" sz="1600" i="1" dirty="0">
                  <a:solidFill>
                    <a:srgbClr val="000000"/>
                  </a:solidFill>
                  <a:latin typeface="Segoe UI"/>
                  <a:cs typeface="Segoe UI Semilight" panose="020B0402040204020203" pitchFamily="34" charset="0"/>
                </a:rPr>
                <a:t>Possible for some schemes</a:t>
              </a:r>
            </a:p>
            <a:p>
              <a:pPr marL="285750" indent="-285750" defTabSz="932563">
                <a:lnSpc>
                  <a:spcPct val="90000"/>
                </a:lnSpc>
                <a:spcAft>
                  <a:spcPts val="612"/>
                </a:spcAft>
                <a:buFont typeface="Arial" panose="020B0604020202020204" pitchFamily="34" charset="0"/>
                <a:buChar char="•"/>
              </a:pPr>
              <a:r>
                <a:rPr lang="en-US" sz="1600" dirty="0">
                  <a:solidFill>
                    <a:srgbClr val="000000"/>
                  </a:solidFill>
                  <a:latin typeface="Segoe UI"/>
                  <a:cs typeface="Segoe UI Semilight" panose="020B0402040204020203" pitchFamily="34" charset="0"/>
                </a:rPr>
                <a:t>Comparison</a:t>
              </a:r>
              <a:endParaRPr lang="en-US" sz="1200" dirty="0">
                <a:solidFill>
                  <a:srgbClr val="000000"/>
                </a:solidFill>
                <a:latin typeface="Segoe UI"/>
                <a:cs typeface="Segoe UI Semilight" panose="020B0402040204020203" pitchFamily="34" charset="0"/>
              </a:endParaRPr>
            </a:p>
          </p:txBody>
        </p:sp>
        <p:sp>
          <p:nvSpPr>
            <p:cNvPr id="50" name="Rectangle 49">
              <a:extLst>
                <a:ext uri="{FF2B5EF4-FFF2-40B4-BE49-F238E27FC236}">
                  <a16:creationId xmlns:a16="http://schemas.microsoft.com/office/drawing/2014/main" id="{CC8B85DC-52CB-4199-8897-2089E4C474FB}"/>
                </a:ext>
              </a:extLst>
            </p:cNvPr>
            <p:cNvSpPr/>
            <p:nvPr/>
          </p:nvSpPr>
          <p:spPr bwMode="auto">
            <a:xfrm>
              <a:off x="4397527" y="1297812"/>
              <a:ext cx="3639058" cy="479977"/>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gradFill>
                    <a:gsLst>
                      <a:gs pos="40075">
                        <a:srgbClr val="FFFFFF"/>
                      </a:gs>
                      <a:gs pos="30000">
                        <a:srgbClr val="FFFFFF"/>
                      </a:gs>
                    </a:gsLst>
                    <a:lin ang="5400000" scaled="0"/>
                  </a:gradFill>
                  <a:latin typeface="Segoe UI Semibold"/>
                </a:rPr>
                <a:t>Step 2</a:t>
              </a:r>
              <a:endParaRPr lang="en-US" sz="2040">
                <a:gradFill>
                  <a:gsLst>
                    <a:gs pos="40075">
                      <a:srgbClr val="FFFFFF"/>
                    </a:gs>
                    <a:gs pos="30000">
                      <a:srgbClr val="FFFFFF"/>
                    </a:gs>
                  </a:gsLst>
                  <a:lin ang="5400000" scaled="0"/>
                </a:gradFill>
                <a:latin typeface="Segoe UI Semibold"/>
              </a:endParaRPr>
            </a:p>
          </p:txBody>
        </p:sp>
        <p:sp>
          <p:nvSpPr>
            <p:cNvPr id="52" name="TextBox 51">
              <a:extLst>
                <a:ext uri="{FF2B5EF4-FFF2-40B4-BE49-F238E27FC236}">
                  <a16:creationId xmlns:a16="http://schemas.microsoft.com/office/drawing/2014/main" id="{3EDF5B14-8F02-4E51-BD33-0594AF5DD050}"/>
                </a:ext>
              </a:extLst>
            </p:cNvPr>
            <p:cNvSpPr txBox="1"/>
            <p:nvPr/>
          </p:nvSpPr>
          <p:spPr>
            <a:xfrm>
              <a:off x="4359589" y="2636267"/>
              <a:ext cx="3714933" cy="2214907"/>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a:solidFill>
                    <a:srgbClr val="0078D3"/>
                  </a:solidFill>
                  <a:latin typeface="Segoe UI Semibold"/>
                  <a:cs typeface="Segoe UI Semibold" panose="020B0702040204020203" pitchFamily="34" charset="0"/>
                </a:rPr>
                <a:t>Bootstrap or not Bootstrap ?</a:t>
              </a:r>
            </a:p>
            <a:p>
              <a:pPr defTabSz="932563">
                <a:lnSpc>
                  <a:spcPct val="90000"/>
                </a:lnSpc>
                <a:spcAft>
                  <a:spcPts val="612"/>
                </a:spcAft>
              </a:pPr>
              <a:r>
                <a:rPr lang="en-US" sz="1599">
                  <a:solidFill>
                    <a:srgbClr val="000000"/>
                  </a:solidFill>
                  <a:latin typeface="Segoe UI"/>
                  <a:cs typeface="Segoe UI Semilight" panose="020B0402040204020203" pitchFamily="34" charset="0"/>
                </a:rPr>
                <a:t>Bootstrapping allows Fully homomorphic encryption (FHE) but worsens the overhead</a:t>
              </a:r>
            </a:p>
            <a:p>
              <a:pPr defTabSz="932563">
                <a:lnSpc>
                  <a:spcPct val="90000"/>
                </a:lnSpc>
                <a:spcBef>
                  <a:spcPts val="600"/>
                </a:spcBef>
                <a:spcAft>
                  <a:spcPts val="612"/>
                </a:spcAft>
              </a:pPr>
              <a:r>
                <a:rPr lang="en-US" sz="1599">
                  <a:solidFill>
                    <a:srgbClr val="000000"/>
                  </a:solidFill>
                  <a:latin typeface="Segoe UI Semibold" panose="020B0702040204020203" pitchFamily="34" charset="0"/>
                  <a:cs typeface="Segoe UI Semibold" panose="020B0702040204020203" pitchFamily="34" charset="0"/>
                </a:rPr>
                <a:t>Sometimes, “only” Somewhat Homomorphic Encryption (SHE) is enough</a:t>
              </a:r>
            </a:p>
          </p:txBody>
        </p:sp>
        <p:pic>
          <p:nvPicPr>
            <p:cNvPr id="3" name="Picture 2">
              <a:extLst>
                <a:ext uri="{FF2B5EF4-FFF2-40B4-BE49-F238E27FC236}">
                  <a16:creationId xmlns:a16="http://schemas.microsoft.com/office/drawing/2014/main" id="{DE65E1BF-B6E2-4160-9ECD-BEA9A8CA92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3468" y="2049462"/>
              <a:ext cx="576000" cy="576000"/>
            </a:xfrm>
            <a:prstGeom prst="rect">
              <a:avLst/>
            </a:prstGeom>
          </p:spPr>
        </p:pic>
        <p:pic>
          <p:nvPicPr>
            <p:cNvPr id="4" name="Picture 3">
              <a:extLst>
                <a:ext uri="{FF2B5EF4-FFF2-40B4-BE49-F238E27FC236}">
                  <a16:creationId xmlns:a16="http://schemas.microsoft.com/office/drawing/2014/main" id="{47E27892-7900-4158-8C89-F30E550F57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7837" y="2029345"/>
              <a:ext cx="576000" cy="576000"/>
            </a:xfrm>
            <a:prstGeom prst="rect">
              <a:avLst/>
            </a:prstGeom>
          </p:spPr>
        </p:pic>
        <p:cxnSp>
          <p:nvCxnSpPr>
            <p:cNvPr id="9" name="Straight Arrow Connector 8">
              <a:extLst>
                <a:ext uri="{FF2B5EF4-FFF2-40B4-BE49-F238E27FC236}">
                  <a16:creationId xmlns:a16="http://schemas.microsoft.com/office/drawing/2014/main" id="{6C889A5E-3097-46E1-91B7-9AD4B1B1EB87}"/>
                </a:ext>
              </a:extLst>
            </p:cNvPr>
            <p:cNvCxnSpPr/>
            <p:nvPr/>
          </p:nvCxnSpPr>
          <p:spPr>
            <a:xfrm flipV="1">
              <a:off x="4983275" y="5008588"/>
              <a:ext cx="0" cy="14478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E9D9328-9055-4FCF-AE2B-7F1F17F3EEF5}"/>
                </a:ext>
              </a:extLst>
            </p:cNvPr>
            <p:cNvCxnSpPr>
              <a:cxnSpLocks/>
            </p:cNvCxnSpPr>
            <p:nvPr/>
          </p:nvCxnSpPr>
          <p:spPr>
            <a:xfrm>
              <a:off x="4983275" y="6456388"/>
              <a:ext cx="253296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6C3B3-E8A2-4593-AFC1-60F5D5B99D7E}"/>
                </a:ext>
              </a:extLst>
            </p:cNvPr>
            <p:cNvCxnSpPr>
              <a:cxnSpLocks/>
            </p:cNvCxnSpPr>
            <p:nvPr/>
          </p:nvCxnSpPr>
          <p:spPr>
            <a:xfrm flipV="1">
              <a:off x="4983275" y="5160988"/>
              <a:ext cx="2380561" cy="12954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FEEE61-91FB-4AD5-9EE1-EBEB84B83949}"/>
                </a:ext>
              </a:extLst>
            </p:cNvPr>
            <p:cNvCxnSpPr>
              <a:cxnSpLocks/>
            </p:cNvCxnSpPr>
            <p:nvPr/>
          </p:nvCxnSpPr>
          <p:spPr>
            <a:xfrm>
              <a:off x="4983275" y="5618188"/>
              <a:ext cx="2380561" cy="0"/>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sp>
          <p:nvSpPr>
            <p:cNvPr id="73" name="TextBox 72">
              <a:extLst>
                <a:ext uri="{FF2B5EF4-FFF2-40B4-BE49-F238E27FC236}">
                  <a16:creationId xmlns:a16="http://schemas.microsoft.com/office/drawing/2014/main" id="{6928F327-004B-4DF2-A182-EBFB5276D7FE}"/>
                </a:ext>
              </a:extLst>
            </p:cNvPr>
            <p:cNvSpPr txBox="1"/>
            <p:nvPr/>
          </p:nvSpPr>
          <p:spPr>
            <a:xfrm>
              <a:off x="4162412" y="4640869"/>
              <a:ext cx="1273564" cy="467505"/>
            </a:xfrm>
            <a:prstGeom prst="rect">
              <a:avLst/>
            </a:prstGeom>
            <a:noFill/>
          </p:spPr>
          <p:txBody>
            <a:bodyPr wrap="square" lIns="186494" tIns="149196" rIns="186494" bIns="149196" rtlCol="0">
              <a:spAutoFit/>
            </a:bodyPr>
            <a:lstStyle/>
            <a:p>
              <a:pPr defTabSz="932563">
                <a:lnSpc>
                  <a:spcPct val="90000"/>
                </a:lnSpc>
                <a:spcAft>
                  <a:spcPts val="612"/>
                </a:spcAft>
              </a:pPr>
              <a:r>
                <a:rPr lang="en-US" sz="1200">
                  <a:solidFill>
                    <a:srgbClr val="000000"/>
                  </a:solidFill>
                  <a:latin typeface="Segoe UI"/>
                  <a:cs typeface="Segoe UI Semilight" panose="020B0402040204020203" pitchFamily="34" charset="0"/>
                </a:rPr>
                <a:t>Overhead</a:t>
              </a:r>
              <a:endParaRPr lang="en-US" sz="1200">
                <a:solidFill>
                  <a:srgbClr val="000000"/>
                </a:solidFill>
                <a:latin typeface="Segoe UI Semibold" panose="020B0702040204020203" pitchFamily="34" charset="0"/>
                <a:cs typeface="Segoe UI Semibold" panose="020B0702040204020203" pitchFamily="34" charset="0"/>
              </a:endParaRPr>
            </a:p>
          </p:txBody>
        </p:sp>
        <p:sp>
          <p:nvSpPr>
            <p:cNvPr id="75" name="TextBox 74">
              <a:extLst>
                <a:ext uri="{FF2B5EF4-FFF2-40B4-BE49-F238E27FC236}">
                  <a16:creationId xmlns:a16="http://schemas.microsoft.com/office/drawing/2014/main" id="{400E1B39-E85D-4C57-B413-8B48BAF9EFD4}"/>
                </a:ext>
              </a:extLst>
            </p:cNvPr>
            <p:cNvSpPr txBox="1"/>
            <p:nvPr/>
          </p:nvSpPr>
          <p:spPr>
            <a:xfrm>
              <a:off x="7190573" y="6055072"/>
              <a:ext cx="932664" cy="495205"/>
            </a:xfrm>
            <a:prstGeom prst="rect">
              <a:avLst/>
            </a:prstGeom>
            <a:noFill/>
          </p:spPr>
          <p:txBody>
            <a:bodyPr wrap="square" lIns="186494" tIns="149196" rIns="186494" bIns="149196" rtlCol="0">
              <a:spAutoFit/>
            </a:bodyPr>
            <a:lstStyle/>
            <a:p>
              <a:pPr defTabSz="932563">
                <a:lnSpc>
                  <a:spcPct val="90000"/>
                </a:lnSpc>
                <a:spcAft>
                  <a:spcPts val="612"/>
                </a:spcAft>
              </a:pPr>
              <a:r>
                <a:rPr lang="en-US" sz="1400">
                  <a:solidFill>
                    <a:srgbClr val="000000"/>
                  </a:solidFill>
                  <a:latin typeface="Segoe UI"/>
                  <a:cs typeface="Segoe UI Semilight" panose="020B0402040204020203" pitchFamily="34" charset="0"/>
                </a:rPr>
                <a:t>Depth</a:t>
              </a:r>
              <a:endParaRPr lang="en-US" sz="1400">
                <a:solidFill>
                  <a:srgbClr val="000000"/>
                </a:solidFill>
                <a:latin typeface="Segoe UI Semibold" panose="020B0702040204020203" pitchFamily="34" charset="0"/>
                <a:cs typeface="Segoe UI Semibold" panose="020B0702040204020203" pitchFamily="34" charset="0"/>
              </a:endParaRPr>
            </a:p>
          </p:txBody>
        </p:sp>
        <p:sp>
          <p:nvSpPr>
            <p:cNvPr id="77" name="TextBox 76">
              <a:extLst>
                <a:ext uri="{FF2B5EF4-FFF2-40B4-BE49-F238E27FC236}">
                  <a16:creationId xmlns:a16="http://schemas.microsoft.com/office/drawing/2014/main" id="{7D503AA7-B6F5-43F8-ACC5-6E3398ABD487}"/>
                </a:ext>
              </a:extLst>
            </p:cNvPr>
            <p:cNvSpPr txBox="1"/>
            <p:nvPr/>
          </p:nvSpPr>
          <p:spPr>
            <a:xfrm>
              <a:off x="7280312" y="5370585"/>
              <a:ext cx="679332" cy="495205"/>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400">
                  <a:solidFill>
                    <a:srgbClr val="000000"/>
                  </a:solidFill>
                  <a:latin typeface="Segoe UI"/>
                  <a:cs typeface="Segoe UI Semilight" panose="020B0402040204020203" pitchFamily="34" charset="0"/>
                </a:rPr>
                <a:t>FHE</a:t>
              </a:r>
              <a:endParaRPr lang="en-US" sz="1400">
                <a:solidFill>
                  <a:srgbClr val="000000"/>
                </a:solidFill>
                <a:latin typeface="Segoe UI Semibold" panose="020B0702040204020203" pitchFamily="34" charset="0"/>
                <a:cs typeface="Segoe UI Semibold" panose="020B0702040204020203" pitchFamily="34" charset="0"/>
              </a:endParaRPr>
            </a:p>
          </p:txBody>
        </p:sp>
        <p:sp>
          <p:nvSpPr>
            <p:cNvPr id="79" name="TextBox 78">
              <a:extLst>
                <a:ext uri="{FF2B5EF4-FFF2-40B4-BE49-F238E27FC236}">
                  <a16:creationId xmlns:a16="http://schemas.microsoft.com/office/drawing/2014/main" id="{B2214969-E910-4781-A5F9-745A8542F09E}"/>
                </a:ext>
              </a:extLst>
            </p:cNvPr>
            <p:cNvSpPr txBox="1"/>
            <p:nvPr/>
          </p:nvSpPr>
          <p:spPr>
            <a:xfrm>
              <a:off x="6699920" y="4860772"/>
              <a:ext cx="749329" cy="495205"/>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400">
                  <a:solidFill>
                    <a:srgbClr val="000000"/>
                  </a:solidFill>
                  <a:latin typeface="Segoe UI"/>
                  <a:cs typeface="Segoe UI Semilight" panose="020B0402040204020203" pitchFamily="34" charset="0"/>
                </a:rPr>
                <a:t>SHE</a:t>
              </a:r>
              <a:endParaRPr lang="en-US" sz="1400">
                <a:solidFill>
                  <a:srgbClr val="000000"/>
                </a:solidFill>
                <a:latin typeface="Segoe UI Semibold" panose="020B0702040204020203" pitchFamily="34" charset="0"/>
                <a:cs typeface="Segoe UI Semibold" panose="020B0702040204020203" pitchFamily="34" charset="0"/>
              </a:endParaRPr>
            </a:p>
          </p:txBody>
        </p:sp>
        <p:cxnSp>
          <p:nvCxnSpPr>
            <p:cNvPr id="81" name="Straight Connector 80">
              <a:extLst>
                <a:ext uri="{FF2B5EF4-FFF2-40B4-BE49-F238E27FC236}">
                  <a16:creationId xmlns:a16="http://schemas.microsoft.com/office/drawing/2014/main" id="{7ED49EBA-2131-47AF-ABFB-A8FD63523141}"/>
                </a:ext>
              </a:extLst>
            </p:cNvPr>
            <p:cNvCxnSpPr>
              <a:cxnSpLocks/>
            </p:cNvCxnSpPr>
            <p:nvPr/>
          </p:nvCxnSpPr>
          <p:spPr>
            <a:xfrm>
              <a:off x="6525636" y="5618187"/>
              <a:ext cx="0" cy="83820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C40366E-356D-4FA6-B5CA-9BADD0E9A7E8}"/>
                </a:ext>
              </a:extLst>
            </p:cNvPr>
            <p:cNvSpPr txBox="1"/>
            <p:nvPr/>
          </p:nvSpPr>
          <p:spPr>
            <a:xfrm>
              <a:off x="5702049" y="6431057"/>
              <a:ext cx="1619543" cy="495205"/>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400">
                  <a:solidFill>
                    <a:srgbClr val="000000"/>
                  </a:solidFill>
                  <a:latin typeface="Segoe UI"/>
                  <a:cs typeface="Segoe UI Semilight" panose="020B0402040204020203" pitchFamily="34" charset="0"/>
                </a:rPr>
                <a:t>Crossover point</a:t>
              </a:r>
              <a:endParaRPr lang="en-US" sz="1400">
                <a:solidFill>
                  <a:srgbClr val="000000"/>
                </a:solidFill>
                <a:latin typeface="Segoe UI Semibold" panose="020B0702040204020203" pitchFamily="34" charset="0"/>
                <a:cs typeface="Segoe UI Semibold" panose="020B0702040204020203" pitchFamily="34" charset="0"/>
              </a:endParaRPr>
            </a:p>
          </p:txBody>
        </p:sp>
        <p:cxnSp>
          <p:nvCxnSpPr>
            <p:cNvPr id="29" name="Straight Connector 28">
              <a:extLst>
                <a:ext uri="{FF2B5EF4-FFF2-40B4-BE49-F238E27FC236}">
                  <a16:creationId xmlns:a16="http://schemas.microsoft.com/office/drawing/2014/main" id="{9AC471A3-43D6-4738-A043-9DF4E0E1994E}"/>
                </a:ext>
              </a:extLst>
            </p:cNvPr>
            <p:cNvCxnSpPr>
              <a:cxnSpLocks/>
            </p:cNvCxnSpPr>
            <p:nvPr/>
          </p:nvCxnSpPr>
          <p:spPr>
            <a:xfrm>
              <a:off x="4237037" y="2029345"/>
              <a:ext cx="0" cy="4680000"/>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E241B56-DBE2-4C62-898E-683578385837}"/>
                </a:ext>
              </a:extLst>
            </p:cNvPr>
            <p:cNvSpPr/>
            <p:nvPr/>
          </p:nvSpPr>
          <p:spPr bwMode="auto">
            <a:xfrm>
              <a:off x="506588" y="1315124"/>
              <a:ext cx="3639058" cy="479977"/>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gradFill>
                    <a:gsLst>
                      <a:gs pos="40075">
                        <a:srgbClr val="FFFFFF"/>
                      </a:gs>
                      <a:gs pos="30000">
                        <a:srgbClr val="FFFFFF"/>
                      </a:gs>
                    </a:gsLst>
                    <a:lin ang="5400000" scaled="0"/>
                  </a:gradFill>
                  <a:latin typeface="Segoe UI Semibold"/>
                </a:rPr>
                <a:t>Step 1</a:t>
              </a:r>
              <a:endParaRPr lang="en-US" sz="2040">
                <a:gradFill>
                  <a:gsLst>
                    <a:gs pos="40075">
                      <a:srgbClr val="FFFFFF"/>
                    </a:gs>
                    <a:gs pos="30000">
                      <a:srgbClr val="FFFFFF"/>
                    </a:gs>
                  </a:gsLst>
                  <a:lin ang="5400000" scaled="0"/>
                </a:gradFill>
                <a:latin typeface="Segoe UI Semibold"/>
              </a:endParaRPr>
            </a:p>
          </p:txBody>
        </p:sp>
        <p:sp>
          <p:nvSpPr>
            <p:cNvPr id="31" name="TextBox 30">
              <a:extLst>
                <a:ext uri="{FF2B5EF4-FFF2-40B4-BE49-F238E27FC236}">
                  <a16:creationId xmlns:a16="http://schemas.microsoft.com/office/drawing/2014/main" id="{E3E9CA7A-DB66-42C8-8523-36948C6473F8}"/>
                </a:ext>
              </a:extLst>
            </p:cNvPr>
            <p:cNvSpPr txBox="1"/>
            <p:nvPr/>
          </p:nvSpPr>
          <p:spPr>
            <a:xfrm>
              <a:off x="503237" y="2641094"/>
              <a:ext cx="3728310" cy="4239307"/>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Types of HE</a:t>
              </a:r>
            </a:p>
            <a:p>
              <a:pPr defTabSz="932563">
                <a:spcAft>
                  <a:spcPts val="612"/>
                </a:spcAft>
              </a:pPr>
              <a:endParaRPr lang="en-US" sz="100" spc="-51" dirty="0">
                <a:solidFill>
                  <a:srgbClr val="0078D3"/>
                </a:solidFill>
                <a:latin typeface="Segoe UI Semibold"/>
                <a:cs typeface="Segoe UI Semibold" panose="020B0702040204020203" pitchFamily="34" charset="0"/>
              </a:endParaRPr>
            </a:p>
            <a:p>
              <a:pPr marL="285750" indent="-285750" defTabSz="932563">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2 main operations : addition and multiplication</a:t>
              </a:r>
            </a:p>
            <a:p>
              <a:pPr marL="285750" indent="-285750" defTabSz="932563">
                <a:buFont typeface="Arial" panose="020B0604020202020204" pitchFamily="34" charset="0"/>
                <a:buChar char="•"/>
              </a:pPr>
              <a:endParaRPr lang="en-US" sz="1200" dirty="0">
                <a:solidFill>
                  <a:srgbClr val="000000"/>
                </a:solidFill>
                <a:latin typeface="Segoe UI Semibold" panose="020B0702040204020203" pitchFamily="34" charset="0"/>
                <a:cs typeface="Segoe UI Semibold" panose="020B0702040204020203" pitchFamily="34" charset="0"/>
              </a:endParaRPr>
            </a:p>
            <a:p>
              <a:pPr marL="285750" indent="-285750" defTabSz="932563">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Partially HE </a:t>
              </a:r>
              <a:r>
                <a:rPr lang="en-US" sz="1599" dirty="0">
                  <a:solidFill>
                    <a:srgbClr val="000000"/>
                  </a:solidFill>
                  <a:latin typeface="Segoe UI"/>
                  <a:cs typeface="Segoe UI Semilight" panose="020B0402040204020203" pitchFamily="34" charset="0"/>
                </a:rPr>
                <a:t>enables an unlimited number of one type of operation (addition OR multiplication)</a:t>
              </a:r>
            </a:p>
            <a:p>
              <a:pPr defTabSz="932563"/>
              <a:endParaRPr lang="en-US" sz="1100" dirty="0">
                <a:solidFill>
                  <a:srgbClr val="000000"/>
                </a:solidFill>
                <a:latin typeface="Segoe UI"/>
                <a:cs typeface="Segoe UI Semilight" panose="020B0402040204020203" pitchFamily="34" charset="0"/>
              </a:endParaRPr>
            </a:p>
            <a:p>
              <a:pPr marL="285750" indent="-285750" defTabSz="932563">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Somewhat HE </a:t>
              </a:r>
              <a:r>
                <a:rPr lang="en-US" sz="1599" dirty="0">
                  <a:solidFill>
                    <a:srgbClr val="000000"/>
                  </a:solidFill>
                  <a:latin typeface="Segoe UI"/>
                  <a:cs typeface="Segoe UI Semilight" panose="020B0402040204020203" pitchFamily="34" charset="0"/>
                </a:rPr>
                <a:t>enables an unlimited number of one type of operation, and a limited number for the other type</a:t>
              </a:r>
            </a:p>
            <a:p>
              <a:pPr defTabSz="932563"/>
              <a:endParaRPr lang="en-US" sz="1200" dirty="0">
                <a:solidFill>
                  <a:srgbClr val="000000"/>
                </a:solidFill>
                <a:latin typeface="Segoe UI"/>
                <a:cs typeface="Segoe UI Semilight" panose="020B0402040204020203" pitchFamily="34" charset="0"/>
              </a:endParaRPr>
            </a:p>
            <a:p>
              <a:pPr marL="285750" indent="-285750" defTabSz="932563">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Fully HE </a:t>
              </a:r>
              <a:r>
                <a:rPr lang="en-US" sz="1599" dirty="0">
                  <a:solidFill>
                    <a:srgbClr val="000000"/>
                  </a:solidFill>
                  <a:latin typeface="Segoe UI"/>
                  <a:cs typeface="Segoe UI Semilight" panose="020B0402040204020203" pitchFamily="34" charset="0"/>
                </a:rPr>
                <a:t>enables an unlimited number of operations for both addition and multiplication</a:t>
              </a:r>
            </a:p>
          </p:txBody>
        </p:sp>
        <p:pic>
          <p:nvPicPr>
            <p:cNvPr id="32" name="Picture 31">
              <a:extLst>
                <a:ext uri="{FF2B5EF4-FFF2-40B4-BE49-F238E27FC236}">
                  <a16:creationId xmlns:a16="http://schemas.microsoft.com/office/drawing/2014/main" id="{EC1D7104-1922-4CDA-975B-9E79F4DFAF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1637" y="2056670"/>
              <a:ext cx="576000" cy="576000"/>
            </a:xfrm>
            <a:prstGeom prst="rect">
              <a:avLst/>
            </a:prstGeom>
            <a:solidFill>
              <a:srgbClr val="EBEBEB"/>
            </a:solidFill>
          </p:spPr>
        </p:pic>
      </p:grpSp>
    </p:spTree>
    <p:extLst>
      <p:ext uri="{BB962C8B-B14F-4D97-AF65-F5344CB8AC3E}">
        <p14:creationId xmlns:p14="http://schemas.microsoft.com/office/powerpoint/2010/main" val="6458155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47C-D6C5-4DBA-889D-A239414799C1}"/>
              </a:ext>
            </a:extLst>
          </p:cNvPr>
          <p:cNvSpPr>
            <a:spLocks noGrp="1"/>
          </p:cNvSpPr>
          <p:nvPr>
            <p:ph type="title"/>
          </p:nvPr>
        </p:nvSpPr>
        <p:spPr>
          <a:xfrm>
            <a:off x="274639" y="352425"/>
            <a:ext cx="11889564" cy="860424"/>
          </a:xfrm>
        </p:spPr>
        <p:txBody>
          <a:bodyPr/>
          <a:lstStyle/>
          <a:p>
            <a:r>
              <a:rPr lang="en-US"/>
              <a:t>Microsoft SEAL</a:t>
            </a:r>
            <a:br>
              <a:rPr lang="en-US"/>
            </a:br>
            <a:r>
              <a:rPr lang="en-US" sz="2400">
                <a:solidFill>
                  <a:srgbClr val="0078D7"/>
                </a:solidFill>
                <a:latin typeface="Segoe UI" panose="020B0502040204020203" pitchFamily="34" charset="0"/>
                <a:cs typeface="Segoe UI" panose="020B0502040204020203" pitchFamily="34" charset="0"/>
              </a:rPr>
              <a:t>Simple Encrypted Arithmetic Library</a:t>
            </a:r>
            <a:endParaRPr lang="en-US">
              <a:solidFill>
                <a:srgbClr val="0078D7"/>
              </a:solidFill>
              <a:latin typeface="Segoe UI" panose="020B0502040204020203" pitchFamily="34" charset="0"/>
              <a:cs typeface="Segoe UI" panose="020B0502040204020203" pitchFamily="34" charset="0"/>
            </a:endParaRPr>
          </a:p>
        </p:txBody>
      </p:sp>
      <p:sp>
        <p:nvSpPr>
          <p:cNvPr id="5" name="Text Placeholder 4">
            <a:extLst>
              <a:ext uri="{FF2B5EF4-FFF2-40B4-BE49-F238E27FC236}">
                <a16:creationId xmlns:a16="http://schemas.microsoft.com/office/drawing/2014/main" id="{A64A5AC5-EE43-4A97-A0A8-A1BB441C98E8}"/>
              </a:ext>
            </a:extLst>
          </p:cNvPr>
          <p:cNvSpPr>
            <a:spLocks noGrp="1"/>
          </p:cNvSpPr>
          <p:nvPr>
            <p:ph type="body" sz="quarter" idx="10"/>
          </p:nvPr>
        </p:nvSpPr>
        <p:spPr>
          <a:xfrm>
            <a:off x="274638" y="1363662"/>
            <a:ext cx="11887200" cy="517065"/>
          </a:xfrm>
        </p:spPr>
        <p:txBody>
          <a:bodyPr/>
          <a:lstStyle/>
          <a:p>
            <a:r>
              <a:rPr lang="en-US"/>
              <a:t>Choosing the right encryption scheme</a:t>
            </a:r>
          </a:p>
        </p:txBody>
      </p:sp>
      <p:grpSp>
        <p:nvGrpSpPr>
          <p:cNvPr id="9" name="Group 8">
            <a:extLst>
              <a:ext uri="{FF2B5EF4-FFF2-40B4-BE49-F238E27FC236}">
                <a16:creationId xmlns:a16="http://schemas.microsoft.com/office/drawing/2014/main" id="{58916E31-613C-4C07-A5DE-95387CB723CB}"/>
              </a:ext>
            </a:extLst>
          </p:cNvPr>
          <p:cNvGrpSpPr/>
          <p:nvPr/>
        </p:nvGrpSpPr>
        <p:grpSpPr>
          <a:xfrm>
            <a:off x="1361331" y="2626613"/>
            <a:ext cx="4232547" cy="1879171"/>
            <a:chOff x="1449898" y="4591658"/>
            <a:chExt cx="4232547" cy="1879171"/>
          </a:xfrm>
        </p:grpSpPr>
        <p:grpSp>
          <p:nvGrpSpPr>
            <p:cNvPr id="10" name="Group 9">
              <a:extLst>
                <a:ext uri="{FF2B5EF4-FFF2-40B4-BE49-F238E27FC236}">
                  <a16:creationId xmlns:a16="http://schemas.microsoft.com/office/drawing/2014/main" id="{720579F2-C188-4337-866E-60D066EE09CE}"/>
                </a:ext>
              </a:extLst>
            </p:cNvPr>
            <p:cNvGrpSpPr/>
            <p:nvPr/>
          </p:nvGrpSpPr>
          <p:grpSpPr>
            <a:xfrm>
              <a:off x="1449898" y="4591658"/>
              <a:ext cx="4232547" cy="1879171"/>
              <a:chOff x="1449898" y="4591658"/>
              <a:chExt cx="4232547" cy="1879171"/>
            </a:xfrm>
          </p:grpSpPr>
          <p:sp>
            <p:nvSpPr>
              <p:cNvPr id="12" name="Rectangle 11">
                <a:extLst>
                  <a:ext uri="{FF2B5EF4-FFF2-40B4-BE49-F238E27FC236}">
                    <a16:creationId xmlns:a16="http://schemas.microsoft.com/office/drawing/2014/main" id="{64488A02-0D9C-4D56-AAED-42905602BD08}"/>
                  </a:ext>
                </a:extLst>
              </p:cNvPr>
              <p:cNvSpPr/>
              <p:nvPr/>
            </p:nvSpPr>
            <p:spPr>
              <a:xfrm>
                <a:off x="1449898" y="4791713"/>
                <a:ext cx="4232547" cy="16791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TextBox 12">
                <a:extLst>
                  <a:ext uri="{FF2B5EF4-FFF2-40B4-BE49-F238E27FC236}">
                    <a16:creationId xmlns:a16="http://schemas.microsoft.com/office/drawing/2014/main" id="{DF22BE0A-9872-4F30-8AAC-7B05AB31DCA8}"/>
                  </a:ext>
                </a:extLst>
              </p:cNvPr>
              <p:cNvSpPr txBox="1"/>
              <p:nvPr/>
            </p:nvSpPr>
            <p:spPr>
              <a:xfrm>
                <a:off x="2021724" y="4591658"/>
                <a:ext cx="19861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a:solidFill>
                      <a:schemeClr val="bg1"/>
                    </a:solidFill>
                    <a:latin typeface="Segoe UI" panose="020B0502040204020203" pitchFamily="34" charset="0"/>
                    <a:cs typeface="Segoe UI" panose="020B0502040204020203" pitchFamily="34" charset="0"/>
                  </a:rPr>
                  <a:t>BFV scheme</a:t>
                </a:r>
              </a:p>
            </p:txBody>
          </p:sp>
        </p:grpSp>
        <p:sp>
          <p:nvSpPr>
            <p:cNvPr id="11" name="TextBox 10">
              <a:extLst>
                <a:ext uri="{FF2B5EF4-FFF2-40B4-BE49-F238E27FC236}">
                  <a16:creationId xmlns:a16="http://schemas.microsoft.com/office/drawing/2014/main" id="{FE4D0E0E-0BE2-4372-976A-6CC4559C88A1}"/>
                </a:ext>
              </a:extLst>
            </p:cNvPr>
            <p:cNvSpPr txBox="1"/>
            <p:nvPr/>
          </p:nvSpPr>
          <p:spPr>
            <a:xfrm>
              <a:off x="1864453" y="5161045"/>
              <a:ext cx="3474657" cy="1077218"/>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chemeClr val="tx1">
                      <a:lumMod val="75000"/>
                    </a:schemeClr>
                  </a:solidFill>
                </a:rPr>
                <a:t>Encrypted </a:t>
              </a:r>
              <a:r>
                <a:rPr lang="en-US" sz="1600" b="1">
                  <a:solidFill>
                    <a:schemeClr val="tx1">
                      <a:lumMod val="75000"/>
                    </a:schemeClr>
                  </a:solidFill>
                </a:rPr>
                <a:t>modular arithmetic</a:t>
              </a:r>
            </a:p>
            <a:p>
              <a:pPr marL="285750" indent="-285750">
                <a:buFont typeface="Arial" panose="020B0604020202020204" pitchFamily="34" charset="0"/>
                <a:buChar char="•"/>
              </a:pPr>
              <a:r>
                <a:rPr lang="en-US" sz="1600">
                  <a:solidFill>
                    <a:schemeClr val="tx1">
                      <a:lumMod val="75000"/>
                    </a:schemeClr>
                  </a:solidFill>
                </a:rPr>
                <a:t>Operates on vectors of numbers</a:t>
              </a:r>
            </a:p>
            <a:p>
              <a:pPr marL="285750" indent="-285750">
                <a:buFont typeface="Arial" panose="020B0604020202020204" pitchFamily="34" charset="0"/>
                <a:buChar char="•"/>
              </a:pPr>
              <a:r>
                <a:rPr lang="en-US" sz="1600">
                  <a:solidFill>
                    <a:schemeClr val="tx1">
                      <a:lumMod val="75000"/>
                    </a:schemeClr>
                  </a:solidFill>
                </a:rPr>
                <a:t>Additions and multiplications</a:t>
              </a:r>
            </a:p>
            <a:p>
              <a:pPr marL="285750" indent="-285750">
                <a:buFont typeface="Arial" panose="020B0604020202020204" pitchFamily="34" charset="0"/>
                <a:buChar char="•"/>
              </a:pPr>
              <a:r>
                <a:rPr lang="en-US" sz="1600">
                  <a:solidFill>
                    <a:schemeClr val="tx1">
                      <a:lumMod val="75000"/>
                    </a:schemeClr>
                  </a:solidFill>
                </a:rPr>
                <a:t>Good for </a:t>
              </a:r>
              <a:r>
                <a:rPr lang="en-US" sz="1600" b="1" u="sng">
                  <a:solidFill>
                    <a:schemeClr val="tx1">
                      <a:lumMod val="75000"/>
                    </a:schemeClr>
                  </a:solidFill>
                </a:rPr>
                <a:t>exact</a:t>
              </a:r>
              <a:r>
                <a:rPr lang="en-US" sz="1600">
                  <a:solidFill>
                    <a:schemeClr val="tx1">
                      <a:lumMod val="75000"/>
                    </a:schemeClr>
                  </a:solidFill>
                </a:rPr>
                <a:t> computations</a:t>
              </a:r>
            </a:p>
          </p:txBody>
        </p:sp>
      </p:grpSp>
      <p:grpSp>
        <p:nvGrpSpPr>
          <p:cNvPr id="14" name="Group 13">
            <a:extLst>
              <a:ext uri="{FF2B5EF4-FFF2-40B4-BE49-F238E27FC236}">
                <a16:creationId xmlns:a16="http://schemas.microsoft.com/office/drawing/2014/main" id="{559B6D72-C8CD-4BB4-8819-E88B6DE3B99D}"/>
              </a:ext>
            </a:extLst>
          </p:cNvPr>
          <p:cNvGrpSpPr/>
          <p:nvPr/>
        </p:nvGrpSpPr>
        <p:grpSpPr>
          <a:xfrm>
            <a:off x="6523037" y="2582862"/>
            <a:ext cx="4232547" cy="1922922"/>
            <a:chOff x="6490283" y="4591658"/>
            <a:chExt cx="4232547" cy="1922922"/>
          </a:xfrm>
        </p:grpSpPr>
        <p:grpSp>
          <p:nvGrpSpPr>
            <p:cNvPr id="15" name="Group 14">
              <a:extLst>
                <a:ext uri="{FF2B5EF4-FFF2-40B4-BE49-F238E27FC236}">
                  <a16:creationId xmlns:a16="http://schemas.microsoft.com/office/drawing/2014/main" id="{B38FAFA0-1A2B-41EA-A584-FA489E31926F}"/>
                </a:ext>
              </a:extLst>
            </p:cNvPr>
            <p:cNvGrpSpPr/>
            <p:nvPr/>
          </p:nvGrpSpPr>
          <p:grpSpPr>
            <a:xfrm>
              <a:off x="6490283" y="4591658"/>
              <a:ext cx="4232547" cy="1922922"/>
              <a:chOff x="1820411" y="4591658"/>
              <a:chExt cx="3516542" cy="1922922"/>
            </a:xfrm>
          </p:grpSpPr>
          <p:sp>
            <p:nvSpPr>
              <p:cNvPr id="17" name="Rectangle 16">
                <a:extLst>
                  <a:ext uri="{FF2B5EF4-FFF2-40B4-BE49-F238E27FC236}">
                    <a16:creationId xmlns:a16="http://schemas.microsoft.com/office/drawing/2014/main" id="{99B1561F-91B1-44F6-80D8-E3E3D40F9FA2}"/>
                  </a:ext>
                </a:extLst>
              </p:cNvPr>
              <p:cNvSpPr/>
              <p:nvPr/>
            </p:nvSpPr>
            <p:spPr>
              <a:xfrm>
                <a:off x="1820411" y="4791713"/>
                <a:ext cx="3516542" cy="17228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TextBox 17">
                <a:extLst>
                  <a:ext uri="{FF2B5EF4-FFF2-40B4-BE49-F238E27FC236}">
                    <a16:creationId xmlns:a16="http://schemas.microsoft.com/office/drawing/2014/main" id="{2D48A2CA-0844-4453-B802-6219B8D31D57}"/>
                  </a:ext>
                </a:extLst>
              </p:cNvPr>
              <p:cNvSpPr txBox="1"/>
              <p:nvPr/>
            </p:nvSpPr>
            <p:spPr>
              <a:xfrm>
                <a:off x="2295503" y="4591658"/>
                <a:ext cx="1650119"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a:solidFill>
                      <a:schemeClr val="bg1"/>
                    </a:solidFill>
                    <a:latin typeface="Segoe UI" panose="020B0502040204020203" pitchFamily="34" charset="0"/>
                    <a:cs typeface="Segoe UI" panose="020B0502040204020203" pitchFamily="34" charset="0"/>
                  </a:rPr>
                  <a:t>CKKS scheme</a:t>
                </a:r>
              </a:p>
            </p:txBody>
          </p:sp>
        </p:grpSp>
        <p:sp>
          <p:nvSpPr>
            <p:cNvPr id="16" name="TextBox 15">
              <a:extLst>
                <a:ext uri="{FF2B5EF4-FFF2-40B4-BE49-F238E27FC236}">
                  <a16:creationId xmlns:a16="http://schemas.microsoft.com/office/drawing/2014/main" id="{D129CD42-99E1-4591-B1A3-87641B411C03}"/>
                </a:ext>
              </a:extLst>
            </p:cNvPr>
            <p:cNvSpPr txBox="1"/>
            <p:nvPr/>
          </p:nvSpPr>
          <p:spPr>
            <a:xfrm>
              <a:off x="6716785" y="5161045"/>
              <a:ext cx="3911204" cy="1077218"/>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chemeClr val="tx1">
                      <a:lumMod val="75000"/>
                    </a:schemeClr>
                  </a:solidFill>
                </a:rPr>
                <a:t>Encrypted </a:t>
              </a:r>
              <a:r>
                <a:rPr lang="en-US" sz="1600" b="1">
                  <a:solidFill>
                    <a:schemeClr val="tx1">
                      <a:lumMod val="75000"/>
                    </a:schemeClr>
                  </a:solidFill>
                </a:rPr>
                <a:t>real/complex arithmetic</a:t>
              </a:r>
            </a:p>
            <a:p>
              <a:pPr marL="285750" indent="-285750">
                <a:buFont typeface="Arial" panose="020B0604020202020204" pitchFamily="34" charset="0"/>
                <a:buChar char="•"/>
              </a:pPr>
              <a:r>
                <a:rPr lang="en-US" sz="1600">
                  <a:solidFill>
                    <a:schemeClr val="tx1">
                      <a:lumMod val="75000"/>
                    </a:schemeClr>
                  </a:solidFill>
                </a:rPr>
                <a:t>Operates on vectors of numbers</a:t>
              </a:r>
            </a:p>
            <a:p>
              <a:pPr marL="285750" indent="-285750">
                <a:buFont typeface="Arial" panose="020B0604020202020204" pitchFamily="34" charset="0"/>
                <a:buChar char="•"/>
              </a:pPr>
              <a:r>
                <a:rPr lang="en-US" sz="1600">
                  <a:solidFill>
                    <a:schemeClr val="tx1">
                      <a:lumMod val="75000"/>
                    </a:schemeClr>
                  </a:solidFill>
                </a:rPr>
                <a:t>Additions and multiplications</a:t>
              </a:r>
            </a:p>
            <a:p>
              <a:pPr marL="285750" indent="-285750">
                <a:buFont typeface="Arial" panose="020B0604020202020204" pitchFamily="34" charset="0"/>
                <a:buChar char="•"/>
              </a:pPr>
              <a:r>
                <a:rPr lang="en-US" sz="1600">
                  <a:solidFill>
                    <a:schemeClr val="tx1">
                      <a:lumMod val="75000"/>
                    </a:schemeClr>
                  </a:solidFill>
                </a:rPr>
                <a:t>Good for </a:t>
              </a:r>
              <a:r>
                <a:rPr lang="en-US" sz="1600" b="1" u="sng">
                  <a:solidFill>
                    <a:schemeClr val="tx1">
                      <a:lumMod val="75000"/>
                    </a:schemeClr>
                  </a:solidFill>
                </a:rPr>
                <a:t>approximate</a:t>
              </a:r>
              <a:r>
                <a:rPr lang="en-US" sz="1600">
                  <a:solidFill>
                    <a:schemeClr val="tx1">
                      <a:lumMod val="75000"/>
                    </a:schemeClr>
                  </a:solidFill>
                </a:rPr>
                <a:t> computations</a:t>
              </a:r>
            </a:p>
          </p:txBody>
        </p:sp>
      </p:grpSp>
      <p:sp>
        <p:nvSpPr>
          <p:cNvPr id="20" name="Rectangle 19">
            <a:extLst>
              <a:ext uri="{FF2B5EF4-FFF2-40B4-BE49-F238E27FC236}">
                <a16:creationId xmlns:a16="http://schemas.microsoft.com/office/drawing/2014/main" id="{6C3A4AF5-1BEB-4553-A884-AA5C33816C44}"/>
              </a:ext>
            </a:extLst>
          </p:cNvPr>
          <p:cNvSpPr/>
          <p:nvPr/>
        </p:nvSpPr>
        <p:spPr bwMode="auto">
          <a:xfrm>
            <a:off x="0" y="4970349"/>
            <a:ext cx="12436475" cy="202417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27455646-E1D7-4296-AE98-3DFC170C19C4}"/>
                  </a:ext>
                </a:extLst>
              </p:cNvPr>
              <p:cNvSpPr/>
              <p:nvPr/>
            </p:nvSpPr>
            <p:spPr bwMode="auto">
              <a:xfrm>
                <a:off x="1417637" y="4945062"/>
                <a:ext cx="4571999" cy="2031299"/>
              </a:xfrm>
              <a:prstGeom prst="rect">
                <a:avLst/>
              </a:prstGeom>
              <a:no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lvl="0"/>
                <a:r>
                  <a:rPr lang="en-US" sz="1600" spc="-20" dirty="0">
                    <a:solidFill>
                      <a:srgbClr val="0078D3"/>
                    </a:solidFill>
                    <a:latin typeface="Segoe UI Semibold"/>
                  </a:rPr>
                  <a:t>Parameters</a:t>
                </a:r>
              </a:p>
              <a:p>
                <a:pPr marL="285750" indent="-285750" defTabSz="913841">
                  <a:spcBef>
                    <a:spcPts val="800"/>
                  </a:spcBef>
                  <a:buFont typeface="Arial" panose="020B0604020202020204" pitchFamily="34" charset="0"/>
                  <a:buChar char="•"/>
                  <a:defRPr/>
                </a:pPr>
                <a:r>
                  <a:rPr lang="en-US" sz="1400" b="1" dirty="0">
                    <a:solidFill>
                      <a:srgbClr val="000000"/>
                    </a:solidFill>
                  </a:rPr>
                  <a:t>Polymodulus degree n</a:t>
                </a:r>
                <a:r>
                  <a:rPr lang="en-US" sz="1400" dirty="0">
                    <a:solidFill>
                      <a:srgbClr val="000000"/>
                    </a:solidFill>
                  </a:rPr>
                  <a:t> defines “how much” information can be sent at a time</a:t>
                </a:r>
              </a:p>
              <a:p>
                <a:pPr marL="285750" indent="-285750" defTabSz="913841">
                  <a:spcBef>
                    <a:spcPts val="800"/>
                  </a:spcBef>
                  <a:buFont typeface="Arial" panose="020B0604020202020204" pitchFamily="34" charset="0"/>
                  <a:buChar char="•"/>
                  <a:defRPr/>
                </a:pPr>
                <a:r>
                  <a:rPr lang="en-US" sz="1400" b="1" dirty="0">
                    <a:solidFill>
                      <a:srgbClr val="000000"/>
                    </a:solidFill>
                  </a:rPr>
                  <a:t>Ciphertext modulus Q = </a:t>
                </a:r>
                <a14:m>
                  <m:oMath xmlns:m="http://schemas.openxmlformats.org/officeDocument/2006/math">
                    <m:nary>
                      <m:naryPr>
                        <m:chr m:val="∏"/>
                        <m:supHide m:val="on"/>
                        <m:ctrlPr>
                          <a:rPr lang="en-US" sz="1400" b="1" i="1">
                            <a:solidFill>
                              <a:srgbClr val="000000"/>
                            </a:solidFill>
                            <a:latin typeface="Cambria Math" panose="02040503050406030204" pitchFamily="18" charset="0"/>
                          </a:rPr>
                        </m:ctrlPr>
                      </m:naryPr>
                      <m:sub>
                        <m:r>
                          <m:rPr>
                            <m:brk m:alnAt="7"/>
                          </m:rPr>
                          <a:rPr lang="fr-FR" sz="1400" b="1" i="1">
                            <a:solidFill>
                              <a:srgbClr val="000000"/>
                            </a:solidFill>
                            <a:latin typeface="Cambria Math" panose="02040503050406030204" pitchFamily="18" charset="0"/>
                          </a:rPr>
                          <m:t>𝒊</m:t>
                        </m:r>
                      </m:sub>
                      <m:sup/>
                      <m:e>
                        <m:sSub>
                          <m:sSubPr>
                            <m:ctrlPr>
                              <a:rPr lang="en-US" sz="1400" b="1" i="1">
                                <a:solidFill>
                                  <a:srgbClr val="000000"/>
                                </a:solidFill>
                                <a:latin typeface="Cambria Math" panose="02040503050406030204" pitchFamily="18" charset="0"/>
                              </a:rPr>
                            </m:ctrlPr>
                          </m:sSubPr>
                          <m:e>
                            <m:r>
                              <a:rPr lang="fr-FR" sz="1400" b="1" i="1">
                                <a:solidFill>
                                  <a:srgbClr val="000000"/>
                                </a:solidFill>
                                <a:latin typeface="Cambria Math" panose="02040503050406030204" pitchFamily="18" charset="0"/>
                              </a:rPr>
                              <m:t>𝒒</m:t>
                            </m:r>
                          </m:e>
                          <m:sub>
                            <m:r>
                              <a:rPr lang="fr-FR" sz="1400" b="1" i="1">
                                <a:solidFill>
                                  <a:srgbClr val="000000"/>
                                </a:solidFill>
                                <a:latin typeface="Cambria Math" panose="02040503050406030204" pitchFamily="18" charset="0"/>
                              </a:rPr>
                              <m:t>𝒊</m:t>
                            </m:r>
                          </m:sub>
                        </m:sSub>
                      </m:e>
                    </m:nary>
                  </m:oMath>
                </a14:m>
                <a:r>
                  <a:rPr lang="en-US" sz="1400" dirty="0">
                    <a:solidFill>
                      <a:srgbClr val="000000"/>
                    </a:solidFill>
                  </a:rPr>
                  <a:t> defines “how much” computation can be done on this information</a:t>
                </a:r>
              </a:p>
              <a:p>
                <a:pPr marL="285750" indent="-285750" defTabSz="913841">
                  <a:spcBef>
                    <a:spcPts val="800"/>
                  </a:spcBef>
                  <a:buFont typeface="Arial" panose="020B0604020202020204" pitchFamily="34" charset="0"/>
                  <a:buChar char="•"/>
                  <a:defRPr/>
                </a:pPr>
                <a:r>
                  <a:rPr lang="en-US" sz="1400" b="1" dirty="0">
                    <a:solidFill>
                      <a:srgbClr val="000000"/>
                    </a:solidFill>
                  </a:rPr>
                  <a:t>Plaintext modulus t</a:t>
                </a:r>
                <a:r>
                  <a:rPr lang="en-US" sz="1400" dirty="0">
                    <a:solidFill>
                      <a:srgbClr val="000000"/>
                    </a:solidFill>
                  </a:rPr>
                  <a:t> rules the size of the numbers in the encrypted message</a:t>
                </a:r>
              </a:p>
            </p:txBody>
          </p:sp>
        </mc:Choice>
        <mc:Fallback xmlns="">
          <p:sp>
            <p:nvSpPr>
              <p:cNvPr id="21" name="Rectangle 20">
                <a:extLst>
                  <a:ext uri="{FF2B5EF4-FFF2-40B4-BE49-F238E27FC236}">
                    <a16:creationId xmlns:a16="http://schemas.microsoft.com/office/drawing/2014/main" id="{27455646-E1D7-4296-AE98-3DFC170C19C4}"/>
                  </a:ext>
                </a:extLst>
              </p:cNvPr>
              <p:cNvSpPr>
                <a:spLocks noRot="1" noChangeAspect="1" noMove="1" noResize="1" noEditPoints="1" noAdjustHandles="1" noChangeArrowheads="1" noChangeShapeType="1" noTextEdit="1"/>
              </p:cNvSpPr>
              <p:nvPr/>
            </p:nvSpPr>
            <p:spPr bwMode="auto">
              <a:xfrm>
                <a:off x="1417637" y="4945062"/>
                <a:ext cx="4571999" cy="2031299"/>
              </a:xfrm>
              <a:prstGeom prst="rect">
                <a:avLst/>
              </a:prstGeom>
              <a:blipFill>
                <a:blip r:embed="rId3"/>
                <a:stretch>
                  <a:fillRect l="-800" r="-667"/>
                </a:stretch>
              </a:blipFill>
              <a:ln>
                <a:noFill/>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5CEBBD42-7C9A-4138-9E8E-7DD24B5E332A}"/>
                  </a:ext>
                </a:extLst>
              </p:cNvPr>
              <p:cNvSpPr/>
              <p:nvPr/>
            </p:nvSpPr>
            <p:spPr bwMode="auto">
              <a:xfrm>
                <a:off x="6675437" y="4945062"/>
                <a:ext cx="5029200" cy="1703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defTabSz="913841">
                  <a:spcBef>
                    <a:spcPts val="1200"/>
                  </a:spcBef>
                  <a:defRPr/>
                </a:pPr>
                <a:r>
                  <a:rPr lang="en-US" sz="1600" spc="-20" dirty="0">
                    <a:solidFill>
                      <a:srgbClr val="0078D3"/>
                    </a:solidFill>
                    <a:latin typeface="Segoe UI Semibold"/>
                  </a:rPr>
                  <a:t>Parameters</a:t>
                </a:r>
              </a:p>
              <a:p>
                <a:pPr marL="285750" lvl="1" indent="-285750" defTabSz="913841">
                  <a:spcBef>
                    <a:spcPts val="800"/>
                  </a:spcBef>
                  <a:buFont typeface="Arial" panose="020B0604020202020204" pitchFamily="34" charset="0"/>
                  <a:buChar char="•"/>
                  <a:defRPr/>
                </a:pPr>
                <a:r>
                  <a:rPr lang="en-US" sz="1400" b="1" dirty="0" err="1">
                    <a:solidFill>
                      <a:srgbClr val="000000"/>
                    </a:solidFill>
                  </a:rPr>
                  <a:t>Polymodulus</a:t>
                </a:r>
                <a:r>
                  <a:rPr lang="en-US" sz="1400" b="1" dirty="0">
                    <a:solidFill>
                      <a:srgbClr val="000000"/>
                    </a:solidFill>
                  </a:rPr>
                  <a:t> degree n</a:t>
                </a:r>
                <a:r>
                  <a:rPr lang="en-US" sz="1400" dirty="0">
                    <a:solidFill>
                      <a:srgbClr val="000000"/>
                    </a:solidFill>
                  </a:rPr>
                  <a:t> (same as BFV)</a:t>
                </a:r>
              </a:p>
              <a:p>
                <a:pPr marL="285750" lvl="1" indent="-285750" defTabSz="913841">
                  <a:spcBef>
                    <a:spcPts val="800"/>
                  </a:spcBef>
                  <a:buFont typeface="Arial" panose="020B0604020202020204" pitchFamily="34" charset="0"/>
                  <a:buChar char="•"/>
                  <a:defRPr/>
                </a:pPr>
                <a:r>
                  <a:rPr lang="en-US" sz="1400" b="1" dirty="0">
                    <a:solidFill>
                      <a:srgbClr val="000000"/>
                    </a:solidFill>
                  </a:rPr>
                  <a:t>Coefficient modulus Q</a:t>
                </a:r>
                <a:r>
                  <a:rPr lang="en-US" sz="1400" dirty="0">
                    <a:solidFill>
                      <a:srgbClr val="000000"/>
                    </a:solidFill>
                  </a:rPr>
                  <a:t> (same as BFV, both names work)</a:t>
                </a:r>
              </a:p>
              <a:p>
                <a:pPr marL="285750" lvl="1" indent="-285750" defTabSz="913841">
                  <a:spcBef>
                    <a:spcPts val="800"/>
                  </a:spcBef>
                  <a:buFont typeface="Arial" panose="020B0604020202020204" pitchFamily="34" charset="0"/>
                  <a:buChar char="•"/>
                  <a:defRPr/>
                </a:pPr>
                <a:r>
                  <a:rPr lang="en-US" sz="1400" b="1" dirty="0">
                    <a:solidFill>
                      <a:srgbClr val="000000"/>
                    </a:solidFill>
                  </a:rPr>
                  <a:t>Q = </a:t>
                </a:r>
                <a14:m>
                  <m:oMath xmlns:m="http://schemas.openxmlformats.org/officeDocument/2006/math">
                    <m:nary>
                      <m:naryPr>
                        <m:chr m:val="∏"/>
                        <m:supHide m:val="on"/>
                        <m:ctrlPr>
                          <a:rPr lang="en-US" sz="1400" b="1" i="1" smtClean="0">
                            <a:solidFill>
                              <a:srgbClr val="000000"/>
                            </a:solidFill>
                            <a:latin typeface="Cambria Math" panose="02040503050406030204" pitchFamily="18" charset="0"/>
                          </a:rPr>
                        </m:ctrlPr>
                      </m:naryPr>
                      <m:sub>
                        <m:r>
                          <m:rPr>
                            <m:brk m:alnAt="7"/>
                          </m:rPr>
                          <a:rPr lang="fr-FR" sz="1400" b="1" i="1" smtClean="0">
                            <a:solidFill>
                              <a:srgbClr val="000000"/>
                            </a:solidFill>
                            <a:latin typeface="Cambria Math" panose="02040503050406030204" pitchFamily="18" charset="0"/>
                          </a:rPr>
                          <m:t>𝒊</m:t>
                        </m:r>
                      </m:sub>
                      <m:sup/>
                      <m:e>
                        <m:sSub>
                          <m:sSubPr>
                            <m:ctrlPr>
                              <a:rPr lang="en-US" sz="1400" b="1" i="1" smtClean="0">
                                <a:solidFill>
                                  <a:srgbClr val="000000"/>
                                </a:solidFill>
                                <a:latin typeface="Cambria Math" panose="02040503050406030204" pitchFamily="18" charset="0"/>
                              </a:rPr>
                            </m:ctrlPr>
                          </m:sSubPr>
                          <m:e>
                            <m:r>
                              <a:rPr lang="fr-FR" sz="1400" b="1" i="1" smtClean="0">
                                <a:solidFill>
                                  <a:srgbClr val="000000"/>
                                </a:solidFill>
                                <a:latin typeface="Cambria Math" panose="02040503050406030204" pitchFamily="18" charset="0"/>
                              </a:rPr>
                              <m:t>𝒒</m:t>
                            </m:r>
                          </m:e>
                          <m:sub>
                            <m:r>
                              <a:rPr lang="fr-FR" sz="1400" b="1" i="1" smtClean="0">
                                <a:solidFill>
                                  <a:srgbClr val="000000"/>
                                </a:solidFill>
                                <a:latin typeface="Cambria Math" panose="02040503050406030204" pitchFamily="18" charset="0"/>
                              </a:rPr>
                              <m:t>𝒊</m:t>
                            </m:r>
                          </m:sub>
                        </m:sSub>
                      </m:e>
                    </m:nary>
                    <m:r>
                      <a:rPr lang="fr-FR" sz="1400" b="1" i="0" smtClean="0">
                        <a:solidFill>
                          <a:srgbClr val="000000"/>
                        </a:solidFill>
                        <a:latin typeface="Cambria Math" panose="02040503050406030204" pitchFamily="18" charset="0"/>
                      </a:rPr>
                      <m:t> </m:t>
                    </m:r>
                  </m:oMath>
                </a14:m>
                <a:r>
                  <a:rPr lang="en-US" sz="1400" dirty="0">
                    <a:solidFill>
                      <a:srgbClr val="000000"/>
                    </a:solidFill>
                  </a:rPr>
                  <a:t>: determined by the computation circuit</a:t>
                </a:r>
              </a:p>
              <a:p>
                <a:pPr marL="285750" lvl="1" indent="-285750" defTabSz="913841">
                  <a:spcBef>
                    <a:spcPts val="800"/>
                  </a:spcBef>
                  <a:buFont typeface="Arial" panose="020B0604020202020204" pitchFamily="34" charset="0"/>
                  <a:buChar char="•"/>
                  <a:defRPr/>
                </a:pPr>
                <a:r>
                  <a:rPr lang="en-US" sz="1400" b="1" dirty="0">
                    <a:solidFill>
                      <a:srgbClr val="000000"/>
                    </a:solidFill>
                  </a:rPr>
                  <a:t>Scale Δ</a:t>
                </a:r>
                <a:r>
                  <a:rPr lang="en-US" sz="1400" dirty="0">
                    <a:solidFill>
                      <a:srgbClr val="000000"/>
                    </a:solidFill>
                  </a:rPr>
                  <a:t> rules the precision of this computation</a:t>
                </a:r>
              </a:p>
            </p:txBody>
          </p:sp>
        </mc:Choice>
        <mc:Fallback xmlns="">
          <p:sp>
            <p:nvSpPr>
              <p:cNvPr id="22" name="Rectangle 21">
                <a:extLst>
                  <a:ext uri="{FF2B5EF4-FFF2-40B4-BE49-F238E27FC236}">
                    <a16:creationId xmlns:a16="http://schemas.microsoft.com/office/drawing/2014/main" id="{5CEBBD42-7C9A-4138-9E8E-7DD24B5E332A}"/>
                  </a:ext>
                </a:extLst>
              </p:cNvPr>
              <p:cNvSpPr>
                <a:spLocks noRot="1" noChangeAspect="1" noMove="1" noResize="1" noEditPoints="1" noAdjustHandles="1" noChangeArrowheads="1" noChangeShapeType="1" noTextEdit="1"/>
              </p:cNvSpPr>
              <p:nvPr/>
            </p:nvSpPr>
            <p:spPr bwMode="auto">
              <a:xfrm>
                <a:off x="6675437" y="4945062"/>
                <a:ext cx="5029200" cy="1703004"/>
              </a:xfrm>
              <a:prstGeom prst="rect">
                <a:avLst/>
              </a:prstGeom>
              <a:blipFill>
                <a:blip r:embed="rId4"/>
                <a:stretch>
                  <a:fillRect l="-606" b="-7143"/>
                </a:stretch>
              </a:blipFill>
              <a:ln>
                <a:no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CA199886-4DD0-41E9-AC85-EF36DA7DA099}"/>
              </a:ext>
            </a:extLst>
          </p:cNvPr>
          <p:cNvSpPr txBox="1"/>
          <p:nvPr/>
        </p:nvSpPr>
        <p:spPr>
          <a:xfrm>
            <a:off x="6861174" y="574909"/>
            <a:ext cx="5735053" cy="1077218"/>
          </a:xfrm>
          <a:prstGeom prst="rect">
            <a:avLst/>
          </a:prstGeom>
          <a:noFill/>
        </p:spPr>
        <p:txBody>
          <a:bodyPr wrap="square" rtlCol="0">
            <a:spAutoFit/>
          </a:bodyPr>
          <a:lstStyle/>
          <a:p>
            <a:r>
              <a:rPr lang="en-US" sz="1600"/>
              <a:t>Other available schemes (currently) not supported in SEAL:</a:t>
            </a:r>
          </a:p>
          <a:p>
            <a:pPr marL="285750" indent="-285750">
              <a:buFontTx/>
              <a:buChar char="-"/>
            </a:pPr>
            <a:r>
              <a:rPr lang="en-US" sz="1600"/>
              <a:t>TFHE : logic gates on bits</a:t>
            </a:r>
          </a:p>
          <a:p>
            <a:pPr marL="285750" indent="-285750">
              <a:buFontTx/>
              <a:buChar char="-"/>
            </a:pPr>
            <a:r>
              <a:rPr lang="en-US" sz="1600"/>
              <a:t>BGV, YASHE*, NTRU* : variants of BFV</a:t>
            </a:r>
          </a:p>
          <a:p>
            <a:pPr marL="285750" indent="-285750">
              <a:buFontTx/>
              <a:buChar char="-"/>
            </a:pPr>
            <a:r>
              <a:rPr lang="en-US" sz="1600"/>
              <a:t>GSW : implements bootstrapping</a:t>
            </a:r>
          </a:p>
        </p:txBody>
      </p:sp>
      <p:pic>
        <p:nvPicPr>
          <p:cNvPr id="23" name="Graphic 22" descr="Information">
            <a:extLst>
              <a:ext uri="{FF2B5EF4-FFF2-40B4-BE49-F238E27FC236}">
                <a16:creationId xmlns:a16="http://schemas.microsoft.com/office/drawing/2014/main" id="{37FF0E66-BC59-4844-A722-353FB0D5F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1533" y="1862263"/>
            <a:ext cx="338554" cy="338554"/>
          </a:xfrm>
          <a:prstGeom prst="rect">
            <a:avLst/>
          </a:prstGeom>
        </p:spPr>
      </p:pic>
      <p:sp>
        <p:nvSpPr>
          <p:cNvPr id="28" name="TextBox 27">
            <a:extLst>
              <a:ext uri="{FF2B5EF4-FFF2-40B4-BE49-F238E27FC236}">
                <a16:creationId xmlns:a16="http://schemas.microsoft.com/office/drawing/2014/main" id="{E42886D7-FF89-4E82-B9A4-E6AEEB1A35F3}"/>
              </a:ext>
            </a:extLst>
          </p:cNvPr>
          <p:cNvSpPr txBox="1"/>
          <p:nvPr/>
        </p:nvSpPr>
        <p:spPr>
          <a:xfrm>
            <a:off x="729924" y="1862263"/>
            <a:ext cx="6727882" cy="338554"/>
          </a:xfrm>
          <a:prstGeom prst="rect">
            <a:avLst/>
          </a:prstGeom>
          <a:noFill/>
        </p:spPr>
        <p:txBody>
          <a:bodyPr wrap="square" rtlCol="0">
            <a:spAutoFit/>
          </a:bodyPr>
          <a:lstStyle/>
          <a:p>
            <a:r>
              <a:rPr lang="en-US" sz="1600">
                <a:latin typeface="Segoe UI" panose="020B0502040204020203" pitchFamily="34" charset="0"/>
                <a:ea typeface="Segoe UI Historic" panose="020B0502040204020203" pitchFamily="34" charset="0"/>
                <a:cs typeface="Segoe UI" panose="020B0502040204020203" pitchFamily="34" charset="0"/>
              </a:rPr>
              <a:t>SEAL does not leverage bootstrapping for performance reasons</a:t>
            </a:r>
          </a:p>
        </p:txBody>
      </p:sp>
    </p:spTree>
    <p:extLst>
      <p:ext uri="{BB962C8B-B14F-4D97-AF65-F5344CB8AC3E}">
        <p14:creationId xmlns:p14="http://schemas.microsoft.com/office/powerpoint/2010/main" val="188214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latin typeface="Segoe UI Semibold"/>
                <a:cs typeface="Segoe UI Semibold"/>
              </a:rPr>
              <a:t>Homomorphic Encryption</a:t>
            </a:r>
            <a:br>
              <a:rPr lang="en-US" dirty="0"/>
            </a:br>
            <a:r>
              <a:rPr lang="en-US" sz="2400" dirty="0">
                <a:solidFill>
                  <a:srgbClr val="0070C0"/>
                </a:solidFill>
                <a:latin typeface="Segoe UI"/>
                <a:cs typeface="Segoe UI"/>
              </a:rPr>
              <a:t>High level view </a:t>
            </a:r>
            <a:endParaRPr lang="fr-FR" dirty="0"/>
          </a:p>
        </p:txBody>
      </p:sp>
      <p:grpSp>
        <p:nvGrpSpPr>
          <p:cNvPr id="6" name="Group 5">
            <a:extLst>
              <a:ext uri="{FF2B5EF4-FFF2-40B4-BE49-F238E27FC236}">
                <a16:creationId xmlns:a16="http://schemas.microsoft.com/office/drawing/2014/main" id="{1664012B-1A71-4DC4-B5A7-8E5A2579C26C}"/>
              </a:ext>
            </a:extLst>
          </p:cNvPr>
          <p:cNvGrpSpPr/>
          <p:nvPr/>
        </p:nvGrpSpPr>
        <p:grpSpPr>
          <a:xfrm>
            <a:off x="-81294" y="1255924"/>
            <a:ext cx="12331165" cy="3443847"/>
            <a:chOff x="-46890" y="1305271"/>
            <a:chExt cx="12331165" cy="3443847"/>
          </a:xfrm>
        </p:grpSpPr>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DD69F2A-FC06-4EB3-892D-5357A6FDEBD4}"/>
                    </a:ext>
                  </a:extLst>
                </p:cNvPr>
                <p:cNvSpPr txBox="1"/>
                <p:nvPr/>
              </p:nvSpPr>
              <p:spPr>
                <a:xfrm>
                  <a:off x="-46890" y="2489655"/>
                  <a:ext cx="321002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fr-FR" sz="1600" b="0" i="1" smtClean="0">
                            <a:solidFill>
                              <a:schemeClr val="tx1">
                                <a:lumMod val="75000"/>
                              </a:schemeClr>
                            </a:solidFill>
                            <a:latin typeface="Cambria Math" panose="02040503050406030204" pitchFamily="18" charset="0"/>
                          </a:rPr>
                          <m:t>𝑚</m:t>
                        </m:r>
                        <m:r>
                          <a:rPr lang="fr-FR" sz="1600" b="0" i="1" smtClean="0">
                            <a:solidFill>
                              <a:schemeClr val="tx1">
                                <a:lumMod val="75000"/>
                              </a:schemeClr>
                            </a:solidFill>
                            <a:latin typeface="Cambria Math" panose="02040503050406030204" pitchFamily="18" charset="0"/>
                          </a:rPr>
                          <m:t>=</m:t>
                        </m:r>
                        <m:d>
                          <m:dPr>
                            <m:begChr m:val="["/>
                            <m:endChr m:val="]"/>
                            <m:ctrlPr>
                              <a:rPr lang="fr-FR" sz="1600" b="0" i="1" smtClean="0">
                                <a:solidFill>
                                  <a:schemeClr val="tx1">
                                    <a:lumMod val="75000"/>
                                  </a:schemeClr>
                                </a:solidFill>
                                <a:latin typeface="Cambria Math" panose="02040503050406030204" pitchFamily="18" charset="0"/>
                              </a:rPr>
                            </m:ctrlPr>
                          </m:dPr>
                          <m:e>
                            <m:r>
                              <a:rPr lang="fr-FR" sz="1600" b="0" i="1" smtClean="0">
                                <a:solidFill>
                                  <a:schemeClr val="tx1">
                                    <a:lumMod val="75000"/>
                                  </a:schemeClr>
                                </a:solidFill>
                                <a:latin typeface="Cambria Math" panose="02040503050406030204" pitchFamily="18" charset="0"/>
                              </a:rPr>
                              <m:t>1,2,3,4,…</m:t>
                            </m:r>
                          </m:e>
                        </m:d>
                      </m:oMath>
                    </m:oMathPara>
                  </a14:m>
                  <a:endParaRPr lang="en-US" sz="1600" dirty="0">
                    <a:solidFill>
                      <a:schemeClr val="tx1">
                        <a:lumMod val="75000"/>
                      </a:schemeClr>
                    </a:solidFill>
                  </a:endParaRPr>
                </a:p>
              </p:txBody>
            </p:sp>
          </mc:Choice>
          <mc:Fallback xmlns="">
            <p:sp>
              <p:nvSpPr>
                <p:cNvPr id="60" name="TextBox 59">
                  <a:extLst>
                    <a:ext uri="{FF2B5EF4-FFF2-40B4-BE49-F238E27FC236}">
                      <a16:creationId xmlns:a16="http://schemas.microsoft.com/office/drawing/2014/main" id="{5DD69F2A-FC06-4EB3-892D-5357A6FDEBD4}"/>
                    </a:ext>
                  </a:extLst>
                </p:cNvPr>
                <p:cNvSpPr txBox="1">
                  <a:spLocks noRot="1" noChangeAspect="1" noMove="1" noResize="1" noEditPoints="1" noAdjustHandles="1" noChangeArrowheads="1" noChangeShapeType="1" noTextEdit="1"/>
                </p:cNvSpPr>
                <p:nvPr/>
              </p:nvSpPr>
              <p:spPr>
                <a:xfrm>
                  <a:off x="-46890" y="2489655"/>
                  <a:ext cx="3210029" cy="338554"/>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EC9BD97-952A-4786-AE98-A7273FEBCE07}"/>
                    </a:ext>
                  </a:extLst>
                </p:cNvPr>
                <p:cNvSpPr txBox="1"/>
                <p:nvPr/>
              </p:nvSpPr>
              <p:spPr>
                <a:xfrm>
                  <a:off x="8700555" y="2433807"/>
                  <a:ext cx="3583720"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fr-FR" sz="1600" b="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𝑐</m:t>
                            </m:r>
                          </m:e>
                          <m:sub>
                            <m:r>
                              <a:rPr lang="fr-FR" sz="1600" b="0" i="1" smtClean="0">
                                <a:solidFill>
                                  <a:schemeClr val="tx1">
                                    <a:lumMod val="75000"/>
                                  </a:schemeClr>
                                </a:solidFill>
                                <a:latin typeface="Cambria Math" panose="02040503050406030204" pitchFamily="18" charset="0"/>
                              </a:rPr>
                              <m:t>0</m:t>
                            </m:r>
                          </m:sub>
                        </m:sSub>
                        <m:d>
                          <m:dPr>
                            <m:ctrlPr>
                              <a:rPr lang="fr-FR" sz="1600" b="0" i="1" smtClean="0">
                                <a:solidFill>
                                  <a:schemeClr val="tx1">
                                    <a:lumMod val="75000"/>
                                  </a:schemeClr>
                                </a:solidFill>
                                <a:latin typeface="Cambria Math" panose="02040503050406030204" pitchFamily="18" charset="0"/>
                              </a:rPr>
                            </m:ctrlPr>
                          </m:dPr>
                          <m:e>
                            <m:r>
                              <a:rPr lang="fr-FR" sz="1600" b="0" i="1" smtClean="0">
                                <a:solidFill>
                                  <a:schemeClr val="tx1">
                                    <a:lumMod val="75000"/>
                                  </a:schemeClr>
                                </a:solidFill>
                                <a:latin typeface="Cambria Math" panose="02040503050406030204" pitchFamily="18" charset="0"/>
                              </a:rPr>
                              <m:t>𝑋</m:t>
                            </m:r>
                          </m:e>
                        </m:d>
                        <m:r>
                          <a:rPr lang="fr-FR" sz="1600" b="0" i="1" smtClean="0">
                            <a:solidFill>
                              <a:schemeClr val="tx1">
                                <a:lumMod val="75000"/>
                              </a:schemeClr>
                            </a:solidFill>
                            <a:latin typeface="Cambria Math" panose="02040503050406030204" pitchFamily="18" charset="0"/>
                          </a:rPr>
                          <m:t>=</m:t>
                        </m:r>
                        <m:sSup>
                          <m:sSupPr>
                            <m:ctrlPr>
                              <a:rPr lang="fr-FR" sz="1600" b="0" i="1" smtClean="0">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𝑥</m:t>
                            </m:r>
                          </m:e>
                          <m:sup>
                            <m:r>
                              <a:rPr lang="fr-FR" sz="1600" b="0" i="1" smtClean="0">
                                <a:solidFill>
                                  <a:schemeClr val="tx1">
                                    <a:lumMod val="75000"/>
                                  </a:schemeClr>
                                </a:solidFill>
                                <a:latin typeface="Cambria Math" panose="02040503050406030204" pitchFamily="18" charset="0"/>
                              </a:rPr>
                              <m:t>𝑛</m:t>
                            </m:r>
                            <m:r>
                              <a:rPr lang="fr-FR" sz="1600" b="0" i="1" smtClean="0">
                                <a:solidFill>
                                  <a:schemeClr val="tx1">
                                    <a:lumMod val="75000"/>
                                  </a:schemeClr>
                                </a:solidFill>
                                <a:latin typeface="Cambria Math" panose="02040503050406030204" pitchFamily="18" charset="0"/>
                              </a:rPr>
                              <m:t>−1</m:t>
                            </m:r>
                          </m:sup>
                        </m:sSup>
                        <m:r>
                          <a:rPr lang="fr-FR" sz="1600" b="0" i="1" smtClean="0">
                            <a:solidFill>
                              <a:schemeClr val="tx1">
                                <a:lumMod val="75000"/>
                              </a:schemeClr>
                            </a:solidFill>
                            <a:latin typeface="Cambria Math" panose="02040503050406030204" pitchFamily="18" charset="0"/>
                          </a:rPr>
                          <m:t>−</m:t>
                        </m:r>
                        <m:sSup>
                          <m:sSupPr>
                            <m:ctrlPr>
                              <a:rPr lang="fr-FR" sz="1600" b="0" i="1" smtClean="0">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12374</m:t>
                            </m:r>
                            <m:r>
                              <a:rPr lang="fr-FR" sz="1600" b="0" i="1" smtClean="0">
                                <a:solidFill>
                                  <a:schemeClr val="tx1">
                                    <a:lumMod val="75000"/>
                                  </a:schemeClr>
                                </a:solidFill>
                                <a:latin typeface="Cambria Math" panose="02040503050406030204" pitchFamily="18" charset="0"/>
                              </a:rPr>
                              <m:t>𝑥</m:t>
                            </m:r>
                          </m:e>
                          <m:sup>
                            <m:r>
                              <a:rPr lang="fr-FR" sz="1600" b="0" i="1" smtClean="0">
                                <a:solidFill>
                                  <a:schemeClr val="tx1">
                                    <a:lumMod val="75000"/>
                                  </a:schemeClr>
                                </a:solidFill>
                                <a:latin typeface="Cambria Math" panose="02040503050406030204" pitchFamily="18" charset="0"/>
                              </a:rPr>
                              <m:t>𝑛</m:t>
                            </m:r>
                            <m:r>
                              <a:rPr lang="fr-FR" sz="1600" b="0" i="1" smtClean="0">
                                <a:solidFill>
                                  <a:schemeClr val="tx1">
                                    <a:lumMod val="75000"/>
                                  </a:schemeClr>
                                </a:solidFill>
                                <a:latin typeface="Cambria Math" panose="02040503050406030204" pitchFamily="18" charset="0"/>
                              </a:rPr>
                              <m:t>−2</m:t>
                            </m:r>
                          </m:sup>
                        </m:sSup>
                        <m:r>
                          <a:rPr lang="fr-FR" sz="1600" b="0" i="1" smtClean="0">
                            <a:solidFill>
                              <a:schemeClr val="tx1">
                                <a:lumMod val="75000"/>
                              </a:schemeClr>
                            </a:solidFill>
                            <a:latin typeface="Cambria Math" panose="02040503050406030204" pitchFamily="18" charset="0"/>
                          </a:rPr>
                          <m:t>+…</m:t>
                        </m:r>
                      </m:oMath>
                    </m:oMathPara>
                  </a14:m>
                  <a:endParaRPr lang="fr-FR" sz="1600" b="0" i="1" dirty="0">
                    <a:solidFill>
                      <a:schemeClr val="tx1">
                        <a:lumMod val="75000"/>
                      </a:schemeClr>
                    </a:solidFill>
                    <a:latin typeface="Cambria Math" panose="02040503050406030204" pitchFamily="18" charset="0"/>
                  </a:endParaRPr>
                </a:p>
                <a:p>
                  <a:pPr algn="ctr"/>
                  <a14:m>
                    <m:oMath xmlns:m="http://schemas.openxmlformats.org/officeDocument/2006/math">
                      <m:sSub>
                        <m:sSubPr>
                          <m:ctrlPr>
                            <a:rPr lang="en-US" sz="160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𝑐</m:t>
                          </m:r>
                        </m:e>
                        <m:sub>
                          <m:r>
                            <a:rPr lang="fr-FR" sz="1600" b="0" i="1" smtClean="0">
                              <a:solidFill>
                                <a:schemeClr val="tx1">
                                  <a:lumMod val="75000"/>
                                </a:schemeClr>
                              </a:solidFill>
                              <a:latin typeface="Cambria Math" panose="02040503050406030204" pitchFamily="18" charset="0"/>
                            </a:rPr>
                            <m:t>1</m:t>
                          </m:r>
                        </m:sub>
                      </m:sSub>
                      <m:d>
                        <m:dPr>
                          <m:ctrlPr>
                            <a:rPr lang="fr-FR" sz="1600" b="0" i="1" smtClean="0">
                              <a:solidFill>
                                <a:schemeClr val="tx1">
                                  <a:lumMod val="75000"/>
                                </a:schemeClr>
                              </a:solidFill>
                              <a:latin typeface="Cambria Math" panose="02040503050406030204" pitchFamily="18" charset="0"/>
                            </a:rPr>
                          </m:ctrlPr>
                        </m:dPr>
                        <m:e>
                          <m:r>
                            <a:rPr lang="fr-FR" sz="1600" b="0" i="1" smtClean="0">
                              <a:solidFill>
                                <a:schemeClr val="tx1">
                                  <a:lumMod val="75000"/>
                                </a:schemeClr>
                              </a:solidFill>
                              <a:latin typeface="Cambria Math" panose="02040503050406030204" pitchFamily="18" charset="0"/>
                            </a:rPr>
                            <m:t>𝑋</m:t>
                          </m:r>
                        </m:e>
                      </m:d>
                      <m:r>
                        <a:rPr lang="fr-FR" sz="1600" b="0" i="1" smtClean="0">
                          <a:solidFill>
                            <a:schemeClr val="tx1">
                              <a:lumMod val="75000"/>
                            </a:schemeClr>
                          </a:solidFill>
                          <a:latin typeface="Cambria Math" panose="02040503050406030204" pitchFamily="18" charset="0"/>
                        </a:rPr>
                        <m:t>=</m:t>
                      </m:r>
                    </m:oMath>
                  </a14:m>
                  <a:r>
                    <a:rPr lang="fr-FR" sz="1600" dirty="0">
                      <a:solidFill>
                        <a:schemeClr val="tx1">
                          <a:lumMod val="75000"/>
                        </a:schemeClr>
                      </a:solidFill>
                    </a:rPr>
                    <a:t> </a:t>
                  </a:r>
                  <a14:m>
                    <m:oMath xmlns:m="http://schemas.openxmlformats.org/officeDocument/2006/math">
                      <m:sSup>
                        <m:sSupPr>
                          <m:ctrlPr>
                            <a:rPr lang="fr-FR" sz="1600" i="1">
                              <a:solidFill>
                                <a:schemeClr val="tx1">
                                  <a:lumMod val="75000"/>
                                </a:schemeClr>
                              </a:solidFill>
                              <a:latin typeface="Cambria Math" panose="02040503050406030204" pitchFamily="18" charset="0"/>
                            </a:rPr>
                          </m:ctrlPr>
                        </m:sSupPr>
                        <m:e>
                          <m:r>
                            <a:rPr lang="fr-FR" sz="1600" i="1">
                              <a:solidFill>
                                <a:schemeClr val="tx1">
                                  <a:lumMod val="75000"/>
                                </a:schemeClr>
                              </a:solidFill>
                              <a:latin typeface="Cambria Math" panose="02040503050406030204" pitchFamily="18" charset="0"/>
                            </a:rPr>
                            <m:t>𝑥</m:t>
                          </m:r>
                        </m:e>
                        <m:sup>
                          <m:r>
                            <a:rPr lang="fr-FR" sz="1600" i="1">
                              <a:solidFill>
                                <a:schemeClr val="tx1">
                                  <a:lumMod val="75000"/>
                                </a:schemeClr>
                              </a:solidFill>
                              <a:latin typeface="Cambria Math" panose="02040503050406030204" pitchFamily="18" charset="0"/>
                            </a:rPr>
                            <m:t>𝑛</m:t>
                          </m:r>
                          <m:r>
                            <a:rPr lang="fr-FR" sz="1600" i="1">
                              <a:solidFill>
                                <a:schemeClr val="tx1">
                                  <a:lumMod val="75000"/>
                                </a:schemeClr>
                              </a:solidFill>
                              <a:latin typeface="Cambria Math" panose="02040503050406030204" pitchFamily="18" charset="0"/>
                            </a:rPr>
                            <m:t>−1</m:t>
                          </m:r>
                        </m:sup>
                      </m:sSup>
                      <m:r>
                        <a:rPr lang="fr-FR" sz="1600" i="1">
                          <a:solidFill>
                            <a:schemeClr val="tx1">
                              <a:lumMod val="75000"/>
                            </a:schemeClr>
                          </a:solidFill>
                          <a:latin typeface="Cambria Math" panose="02040503050406030204" pitchFamily="18" charset="0"/>
                        </a:rPr>
                        <m:t>−</m:t>
                      </m:r>
                      <m:sSup>
                        <m:sSupPr>
                          <m:ctrlPr>
                            <a:rPr lang="fr-FR" sz="1600" i="1">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57387</m:t>
                          </m:r>
                          <m:r>
                            <a:rPr lang="fr-FR" sz="1600" i="1">
                              <a:solidFill>
                                <a:schemeClr val="tx1">
                                  <a:lumMod val="75000"/>
                                </a:schemeClr>
                              </a:solidFill>
                              <a:latin typeface="Cambria Math" panose="02040503050406030204" pitchFamily="18" charset="0"/>
                            </a:rPr>
                            <m:t>𝑥</m:t>
                          </m:r>
                        </m:e>
                        <m:sup>
                          <m:r>
                            <a:rPr lang="fr-FR" sz="1600" i="1">
                              <a:solidFill>
                                <a:schemeClr val="tx1">
                                  <a:lumMod val="75000"/>
                                </a:schemeClr>
                              </a:solidFill>
                              <a:latin typeface="Cambria Math" panose="02040503050406030204" pitchFamily="18" charset="0"/>
                            </a:rPr>
                            <m:t>𝑛</m:t>
                          </m:r>
                          <m:r>
                            <a:rPr lang="fr-FR" sz="1600" i="1">
                              <a:solidFill>
                                <a:schemeClr val="tx1">
                                  <a:lumMod val="75000"/>
                                </a:schemeClr>
                              </a:solidFill>
                              <a:latin typeface="Cambria Math" panose="02040503050406030204" pitchFamily="18" charset="0"/>
                            </a:rPr>
                            <m:t>−2</m:t>
                          </m:r>
                        </m:sup>
                      </m:sSup>
                      <m:r>
                        <a:rPr lang="fr-FR" sz="1600" i="1">
                          <a:solidFill>
                            <a:schemeClr val="tx1">
                              <a:lumMod val="75000"/>
                            </a:schemeClr>
                          </a:solidFill>
                          <a:latin typeface="Cambria Math" panose="02040503050406030204" pitchFamily="18" charset="0"/>
                        </a:rPr>
                        <m:t>+…</m:t>
                      </m:r>
                    </m:oMath>
                  </a14:m>
                  <a:endParaRPr lang="en-US" sz="1600" dirty="0">
                    <a:solidFill>
                      <a:schemeClr val="tx1">
                        <a:lumMod val="75000"/>
                      </a:schemeClr>
                    </a:solidFill>
                  </a:endParaRPr>
                </a:p>
              </p:txBody>
            </p:sp>
          </mc:Choice>
          <mc:Fallback xmlns="">
            <p:sp>
              <p:nvSpPr>
                <p:cNvPr id="61" name="TextBox 60">
                  <a:extLst>
                    <a:ext uri="{FF2B5EF4-FFF2-40B4-BE49-F238E27FC236}">
                      <a16:creationId xmlns:a16="http://schemas.microsoft.com/office/drawing/2014/main" id="{8EC9BD97-952A-4786-AE98-A7273FEBCE07}"/>
                    </a:ext>
                  </a:extLst>
                </p:cNvPr>
                <p:cNvSpPr txBox="1">
                  <a:spLocks noRot="1" noChangeAspect="1" noMove="1" noResize="1" noEditPoints="1" noAdjustHandles="1" noChangeArrowheads="1" noChangeShapeType="1" noTextEdit="1"/>
                </p:cNvSpPr>
                <p:nvPr/>
              </p:nvSpPr>
              <p:spPr>
                <a:xfrm>
                  <a:off x="8700555" y="2433807"/>
                  <a:ext cx="3583720" cy="584775"/>
                </a:xfrm>
                <a:prstGeom prst="rect">
                  <a:avLst/>
                </a:prstGeom>
                <a:blipFill>
                  <a:blip r:embed="rId4"/>
                  <a:stretch>
                    <a:fillRect/>
                  </a:stretch>
                </a:blipFill>
              </p:spPr>
              <p:txBody>
                <a:bodyPr/>
                <a:lstStyle/>
                <a:p>
                  <a:r>
                    <a:rPr lang="fr-FR">
                      <a:noFill/>
                    </a:rPr>
                    <a:t> </a:t>
                  </a:r>
                </a:p>
              </p:txBody>
            </p:sp>
          </mc:Fallback>
        </mc:AlternateContent>
        <p:grpSp>
          <p:nvGrpSpPr>
            <p:cNvPr id="5" name="Group 4">
              <a:extLst>
                <a:ext uri="{FF2B5EF4-FFF2-40B4-BE49-F238E27FC236}">
                  <a16:creationId xmlns:a16="http://schemas.microsoft.com/office/drawing/2014/main" id="{F8227FE7-03E2-4276-96BA-8D4A9E37FA9B}"/>
                </a:ext>
              </a:extLst>
            </p:cNvPr>
            <p:cNvGrpSpPr/>
            <p:nvPr/>
          </p:nvGrpSpPr>
          <p:grpSpPr>
            <a:xfrm>
              <a:off x="343303" y="1305271"/>
              <a:ext cx="11906567" cy="3443847"/>
              <a:chOff x="343303" y="1420603"/>
              <a:chExt cx="11906567" cy="3443847"/>
            </a:xfrm>
          </p:grpSpPr>
          <p:sp>
            <p:nvSpPr>
              <p:cNvPr id="111" name="TextBox 110">
                <a:extLst>
                  <a:ext uri="{FF2B5EF4-FFF2-40B4-BE49-F238E27FC236}">
                    <a16:creationId xmlns:a16="http://schemas.microsoft.com/office/drawing/2014/main" id="{57CF3FDC-0F02-4498-8C2C-082EDD033705}"/>
                  </a:ext>
                </a:extLst>
              </p:cNvPr>
              <p:cNvSpPr txBox="1"/>
              <p:nvPr/>
            </p:nvSpPr>
            <p:spPr>
              <a:xfrm>
                <a:off x="2955950" y="1660400"/>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fr-FR"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Encoding</a:t>
                </a:r>
              </a:p>
            </p:txBody>
          </p:sp>
          <p:sp>
            <p:nvSpPr>
              <p:cNvPr id="113" name="TextBox 112">
                <a:extLst>
                  <a:ext uri="{FF2B5EF4-FFF2-40B4-BE49-F238E27FC236}">
                    <a16:creationId xmlns:a16="http://schemas.microsoft.com/office/drawing/2014/main" id="{FD4A646D-8E26-4418-8E17-05E1EB2D3F80}"/>
                  </a:ext>
                </a:extLst>
              </p:cNvPr>
              <p:cNvSpPr txBox="1"/>
              <p:nvPr/>
            </p:nvSpPr>
            <p:spPr>
              <a:xfrm>
                <a:off x="9110430" y="3347483"/>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Computing</a:t>
                </a:r>
              </a:p>
            </p:txBody>
          </p:sp>
          <p:sp>
            <p:nvSpPr>
              <p:cNvPr id="115" name="TextBox 114">
                <a:extLst>
                  <a:ext uri="{FF2B5EF4-FFF2-40B4-BE49-F238E27FC236}">
                    <a16:creationId xmlns:a16="http://schemas.microsoft.com/office/drawing/2014/main" id="{A109DF73-5A21-4F5C-9514-DF513F3BA0AD}"/>
                  </a:ext>
                </a:extLst>
              </p:cNvPr>
              <p:cNvSpPr txBox="1"/>
              <p:nvPr/>
            </p:nvSpPr>
            <p:spPr>
              <a:xfrm>
                <a:off x="7508282" y="3982760"/>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Decrypting</a:t>
                </a:r>
              </a:p>
            </p:txBody>
          </p:sp>
          <p:sp>
            <p:nvSpPr>
              <p:cNvPr id="117" name="TextBox 116">
                <a:extLst>
                  <a:ext uri="{FF2B5EF4-FFF2-40B4-BE49-F238E27FC236}">
                    <a16:creationId xmlns:a16="http://schemas.microsoft.com/office/drawing/2014/main" id="{27173916-42D2-40C5-A2FA-567A06C58EC8}"/>
                  </a:ext>
                </a:extLst>
              </p:cNvPr>
              <p:cNvSpPr txBox="1"/>
              <p:nvPr/>
            </p:nvSpPr>
            <p:spPr>
              <a:xfrm>
                <a:off x="2983708" y="4008306"/>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Decoding</a:t>
                </a:r>
              </a:p>
            </p:txBody>
          </p:sp>
          <p:sp>
            <p:nvSpPr>
              <p:cNvPr id="119" name="TextBox 118">
                <a:extLst>
                  <a:ext uri="{FF2B5EF4-FFF2-40B4-BE49-F238E27FC236}">
                    <a16:creationId xmlns:a16="http://schemas.microsoft.com/office/drawing/2014/main" id="{99BDA6FF-A166-4775-9BB1-B5B54BEDD2C5}"/>
                  </a:ext>
                </a:extLst>
              </p:cNvPr>
              <p:cNvSpPr txBox="1"/>
              <p:nvPr/>
            </p:nvSpPr>
            <p:spPr>
              <a:xfrm>
                <a:off x="7255376" y="1661982"/>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fr-FR"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Encrypting</a:t>
                </a:r>
              </a:p>
            </p:txBody>
          </p:sp>
          <p:cxnSp>
            <p:nvCxnSpPr>
              <p:cNvPr id="123" name="Straight Arrow Connector 122">
                <a:extLst>
                  <a:ext uri="{FF2B5EF4-FFF2-40B4-BE49-F238E27FC236}">
                    <a16:creationId xmlns:a16="http://schemas.microsoft.com/office/drawing/2014/main" id="{3D3205AC-1A59-4242-8F27-85B2DB6F0DC2}"/>
                  </a:ext>
                </a:extLst>
              </p:cNvPr>
              <p:cNvCxnSpPr>
                <a:cxnSpLocks/>
                <a:stCxn id="36" idx="3"/>
                <a:endCxn id="66" idx="1"/>
              </p:cNvCxnSpPr>
              <p:nvPr/>
            </p:nvCxnSpPr>
            <p:spPr>
              <a:xfrm flipV="1">
                <a:off x="2683303" y="2100790"/>
                <a:ext cx="195998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CA387EB-2113-49E2-A719-E96E92534578}"/>
                  </a:ext>
                </a:extLst>
              </p:cNvPr>
              <p:cNvCxnSpPr>
                <a:cxnSpLocks/>
                <a:stCxn id="66" idx="3"/>
                <a:endCxn id="71" idx="1"/>
              </p:cNvCxnSpPr>
              <p:nvPr/>
            </p:nvCxnSpPr>
            <p:spPr>
              <a:xfrm>
                <a:off x="6983291" y="2100790"/>
                <a:ext cx="1961123" cy="42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EBC5E86-A67E-456D-8321-9574CD75F0B3}"/>
                  </a:ext>
                </a:extLst>
              </p:cNvPr>
              <p:cNvCxnSpPr>
                <a:cxnSpLocks/>
              </p:cNvCxnSpPr>
              <p:nvPr/>
            </p:nvCxnSpPr>
            <p:spPr>
              <a:xfrm>
                <a:off x="10521988" y="3242546"/>
                <a:ext cx="0" cy="9223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07411708-C5DC-4863-B774-2D548E517227}"/>
                  </a:ext>
                </a:extLst>
              </p:cNvPr>
              <p:cNvCxnSpPr>
                <a:cxnSpLocks/>
                <a:stCxn id="17" idx="1"/>
                <a:endCxn id="18" idx="3"/>
              </p:cNvCxnSpPr>
              <p:nvPr/>
            </p:nvCxnSpPr>
            <p:spPr>
              <a:xfrm flipH="1">
                <a:off x="2233303" y="4415659"/>
                <a:ext cx="290481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82ED9F2E-25E9-4684-9022-9E0F75264B46}"/>
                  </a:ext>
                </a:extLst>
              </p:cNvPr>
              <p:cNvCxnSpPr>
                <a:cxnSpLocks/>
                <a:stCxn id="16" idx="1"/>
                <a:endCxn id="17" idx="3"/>
              </p:cNvCxnSpPr>
              <p:nvPr/>
            </p:nvCxnSpPr>
            <p:spPr>
              <a:xfrm flipH="1">
                <a:off x="6578113" y="4415658"/>
                <a:ext cx="3216317"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90E6EB2F-6175-46CD-9B2F-63F7B9D147AA}"/>
                  </a:ext>
                </a:extLst>
              </p:cNvPr>
              <p:cNvSpPr txBox="1"/>
              <p:nvPr/>
            </p:nvSpPr>
            <p:spPr>
              <a:xfrm>
                <a:off x="7073759" y="2053169"/>
                <a:ext cx="178018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using </a:t>
                </a:r>
                <a:r>
                  <a:rPr lang="en-US" sz="1600" b="1"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pk or </a:t>
                </a:r>
                <a:r>
                  <a:rPr lang="en-US" sz="1600" b="1" dirty="0" err="1">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sk</a:t>
                </a:r>
                <a:endParaRPr lang="en-US" sz="1600" b="1"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68" name="TextBox 167">
                <a:extLst>
                  <a:ext uri="{FF2B5EF4-FFF2-40B4-BE49-F238E27FC236}">
                    <a16:creationId xmlns:a16="http://schemas.microsoft.com/office/drawing/2014/main" id="{D583C480-73A8-4EDD-8F2C-FC49AB6F72AE}"/>
                  </a:ext>
                </a:extLst>
              </p:cNvPr>
              <p:cNvSpPr txBox="1"/>
              <p:nvPr/>
            </p:nvSpPr>
            <p:spPr>
              <a:xfrm>
                <a:off x="7622623" y="4347385"/>
                <a:ext cx="117531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using </a:t>
                </a:r>
                <a:r>
                  <a:rPr lang="en-US" sz="1600" b="1" dirty="0" err="1">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sk</a:t>
                </a:r>
                <a:endParaRPr lang="en-US" sz="1600" b="1"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grpSp>
            <p:nvGrpSpPr>
              <p:cNvPr id="33" name="Group 32">
                <a:extLst>
                  <a:ext uri="{FF2B5EF4-FFF2-40B4-BE49-F238E27FC236}">
                    <a16:creationId xmlns:a16="http://schemas.microsoft.com/office/drawing/2014/main" id="{73D9DE89-6461-44CB-919D-77F1AB8153F3}"/>
                  </a:ext>
                </a:extLst>
              </p:cNvPr>
              <p:cNvGrpSpPr/>
              <p:nvPr/>
            </p:nvGrpSpPr>
            <p:grpSpPr>
              <a:xfrm>
                <a:off x="343303" y="1424811"/>
                <a:ext cx="2340000" cy="1160317"/>
                <a:chOff x="1636623" y="4609118"/>
                <a:chExt cx="3191031" cy="1059045"/>
              </a:xfrm>
            </p:grpSpPr>
            <p:grpSp>
              <p:nvGrpSpPr>
                <p:cNvPr id="34" name="Group 33">
                  <a:extLst>
                    <a:ext uri="{FF2B5EF4-FFF2-40B4-BE49-F238E27FC236}">
                      <a16:creationId xmlns:a16="http://schemas.microsoft.com/office/drawing/2014/main" id="{83219674-5E23-45B9-A6AE-E9ECE0AD71D9}"/>
                    </a:ext>
                  </a:extLst>
                </p:cNvPr>
                <p:cNvGrpSpPr/>
                <p:nvPr/>
              </p:nvGrpSpPr>
              <p:grpSpPr>
                <a:xfrm>
                  <a:off x="1636623" y="4609118"/>
                  <a:ext cx="3191031" cy="1059045"/>
                  <a:chOff x="1636623" y="4609118"/>
                  <a:chExt cx="3191031" cy="1059045"/>
                </a:xfrm>
              </p:grpSpPr>
              <p:sp>
                <p:nvSpPr>
                  <p:cNvPr id="36" name="Rectangle 35">
                    <a:extLst>
                      <a:ext uri="{FF2B5EF4-FFF2-40B4-BE49-F238E27FC236}">
                        <a16:creationId xmlns:a16="http://schemas.microsoft.com/office/drawing/2014/main" id="{7940C599-343A-4373-B404-77B6D649D450}"/>
                      </a:ext>
                    </a:extLst>
                  </p:cNvPr>
                  <p:cNvSpPr/>
                  <p:nvPr/>
                </p:nvSpPr>
                <p:spPr>
                  <a:xfrm>
                    <a:off x="1636623" y="4791713"/>
                    <a:ext cx="3191031" cy="876450"/>
                  </a:xfrm>
                  <a:prstGeom prst="rect">
                    <a:avLst/>
                  </a:prstGeom>
                  <a:solidFill>
                    <a:srgbClr val="F2F2F2"/>
                  </a:solidFill>
                  <a:ln>
                    <a:solidFill>
                      <a:srgbClr val="744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TextBox 36">
                    <a:extLst>
                      <a:ext uri="{FF2B5EF4-FFF2-40B4-BE49-F238E27FC236}">
                        <a16:creationId xmlns:a16="http://schemas.microsoft.com/office/drawing/2014/main" id="{1854BB45-17D7-471D-9BC7-85A710B04244}"/>
                      </a:ext>
                    </a:extLst>
                  </p:cNvPr>
                  <p:cNvSpPr txBox="1"/>
                  <p:nvPr/>
                </p:nvSpPr>
                <p:spPr>
                  <a:xfrm>
                    <a:off x="2021725" y="4609118"/>
                    <a:ext cx="1963712" cy="365188"/>
                  </a:xfrm>
                  <a:prstGeom prst="rect">
                    <a:avLst/>
                  </a:prstGeom>
                  <a:solidFill>
                    <a:srgbClr val="A9774D"/>
                  </a:solidFill>
                  <a:ln>
                    <a:solidFill>
                      <a:srgbClr val="744312"/>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Cleartext</a:t>
                    </a:r>
                  </a:p>
                </p:txBody>
              </p: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90A02F8-7EB9-41B2-8C51-C93761E785AE}"/>
                        </a:ext>
                      </a:extLst>
                    </p:cNvPr>
                    <p:cNvSpPr txBox="1"/>
                    <p:nvPr/>
                  </p:nvSpPr>
                  <p:spPr>
                    <a:xfrm>
                      <a:off x="1772933" y="5018432"/>
                      <a:ext cx="3040658" cy="533736"/>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75000"/>
                            </a:schemeClr>
                          </a:solidFill>
                        </a:rPr>
                        <a:t>1 input vector</a:t>
                      </a:r>
                    </a:p>
                    <a:p>
                      <a:pPr marL="285750" indent="-285750">
                        <a:buFont typeface="Arial" panose="020B0604020202020204" pitchFamily="34" charset="0"/>
                        <a:buChar char="•"/>
                      </a:pPr>
                      <a:r>
                        <a:rPr lang="en-US" sz="1600" dirty="0">
                          <a:solidFill>
                            <a:schemeClr val="tx1">
                              <a:lumMod val="75000"/>
                            </a:schemeClr>
                          </a:solidFill>
                        </a:rPr>
                        <a:t>Notation: </a:t>
                      </a:r>
                      <a14:m>
                        <m:oMath xmlns:m="http://schemas.openxmlformats.org/officeDocument/2006/math">
                          <m:r>
                            <a:rPr lang="fr-FR" sz="1600" b="0" i="1" smtClean="0">
                              <a:solidFill>
                                <a:schemeClr val="tx1">
                                  <a:lumMod val="75000"/>
                                </a:schemeClr>
                              </a:solidFill>
                              <a:latin typeface="Cambria Math" panose="02040503050406030204" pitchFamily="18" charset="0"/>
                            </a:rPr>
                            <m:t>𝑚</m:t>
                          </m:r>
                        </m:oMath>
                      </a14:m>
                      <a:endParaRPr lang="en-US" sz="1600" dirty="0">
                        <a:solidFill>
                          <a:schemeClr val="tx1">
                            <a:lumMod val="75000"/>
                          </a:schemeClr>
                        </a:solidFill>
                      </a:endParaRPr>
                    </a:p>
                  </p:txBody>
                </p:sp>
              </mc:Choice>
              <mc:Fallback xmlns="">
                <p:sp>
                  <p:nvSpPr>
                    <p:cNvPr id="35" name="TextBox 34">
                      <a:extLst>
                        <a:ext uri="{FF2B5EF4-FFF2-40B4-BE49-F238E27FC236}">
                          <a16:creationId xmlns:a16="http://schemas.microsoft.com/office/drawing/2014/main" id="{F90A02F8-7EB9-41B2-8C51-C93761E785AE}"/>
                        </a:ext>
                      </a:extLst>
                    </p:cNvPr>
                    <p:cNvSpPr txBox="1">
                      <a:spLocks noRot="1" noChangeAspect="1" noMove="1" noResize="1" noEditPoints="1" noAdjustHandles="1" noChangeArrowheads="1" noChangeShapeType="1" noTextEdit="1"/>
                    </p:cNvSpPr>
                    <p:nvPr/>
                  </p:nvSpPr>
                  <p:spPr>
                    <a:xfrm>
                      <a:off x="1772933" y="5018432"/>
                      <a:ext cx="3040658" cy="533736"/>
                    </a:xfrm>
                    <a:prstGeom prst="rect">
                      <a:avLst/>
                    </a:prstGeom>
                    <a:blipFill>
                      <a:blip r:embed="rId5"/>
                      <a:stretch>
                        <a:fillRect l="-1093" t="-4167" b="-11458"/>
                      </a:stretch>
                    </a:blipFill>
                  </p:spPr>
                  <p:txBody>
                    <a:bodyPr/>
                    <a:lstStyle/>
                    <a:p>
                      <a:r>
                        <a:rPr lang="fr-FR">
                          <a:noFill/>
                        </a:rPr>
                        <a:t> </a:t>
                      </a:r>
                    </a:p>
                  </p:txBody>
                </p:sp>
              </mc:Fallback>
            </mc:AlternateContent>
          </p:grpSp>
          <p:grpSp>
            <p:nvGrpSpPr>
              <p:cNvPr id="63" name="Group 62">
                <a:extLst>
                  <a:ext uri="{FF2B5EF4-FFF2-40B4-BE49-F238E27FC236}">
                    <a16:creationId xmlns:a16="http://schemas.microsoft.com/office/drawing/2014/main" id="{B5891AD3-8A99-444E-8099-94B45DD46FE9}"/>
                  </a:ext>
                </a:extLst>
              </p:cNvPr>
              <p:cNvGrpSpPr/>
              <p:nvPr/>
            </p:nvGrpSpPr>
            <p:grpSpPr>
              <a:xfrm>
                <a:off x="4643291" y="1420603"/>
                <a:ext cx="2340000" cy="1160317"/>
                <a:chOff x="1636623" y="4609118"/>
                <a:chExt cx="3191031" cy="1059045"/>
              </a:xfrm>
            </p:grpSpPr>
            <p:grpSp>
              <p:nvGrpSpPr>
                <p:cNvPr id="64" name="Group 63">
                  <a:extLst>
                    <a:ext uri="{FF2B5EF4-FFF2-40B4-BE49-F238E27FC236}">
                      <a16:creationId xmlns:a16="http://schemas.microsoft.com/office/drawing/2014/main" id="{198AE04A-11F8-42B4-915D-E85CE8386068}"/>
                    </a:ext>
                  </a:extLst>
                </p:cNvPr>
                <p:cNvGrpSpPr/>
                <p:nvPr/>
              </p:nvGrpSpPr>
              <p:grpSpPr>
                <a:xfrm>
                  <a:off x="1636623" y="4609118"/>
                  <a:ext cx="3191031" cy="1059045"/>
                  <a:chOff x="1636623" y="4609118"/>
                  <a:chExt cx="3191031" cy="1059045"/>
                </a:xfrm>
              </p:grpSpPr>
              <p:sp>
                <p:nvSpPr>
                  <p:cNvPr id="66" name="Rectangle 65">
                    <a:extLst>
                      <a:ext uri="{FF2B5EF4-FFF2-40B4-BE49-F238E27FC236}">
                        <a16:creationId xmlns:a16="http://schemas.microsoft.com/office/drawing/2014/main" id="{04EC6AA5-72D5-4318-9075-795620D67E55}"/>
                      </a:ext>
                    </a:extLst>
                  </p:cNvPr>
                  <p:cNvSpPr/>
                  <p:nvPr/>
                </p:nvSpPr>
                <p:spPr>
                  <a:xfrm>
                    <a:off x="1636623" y="4791713"/>
                    <a:ext cx="3191031" cy="876450"/>
                  </a:xfrm>
                  <a:prstGeom prst="rect">
                    <a:avLst/>
                  </a:prstGeom>
                  <a:solidFill>
                    <a:srgbClr val="F2F2F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7" name="TextBox 66">
                    <a:extLst>
                      <a:ext uri="{FF2B5EF4-FFF2-40B4-BE49-F238E27FC236}">
                        <a16:creationId xmlns:a16="http://schemas.microsoft.com/office/drawing/2014/main" id="{DB401F0B-3969-4FC5-8B56-2B4F6181A876}"/>
                      </a:ext>
                    </a:extLst>
                  </p:cNvPr>
                  <p:cNvSpPr txBox="1"/>
                  <p:nvPr/>
                </p:nvSpPr>
                <p:spPr>
                  <a:xfrm>
                    <a:off x="2021725" y="4609118"/>
                    <a:ext cx="1963712" cy="365188"/>
                  </a:xfrm>
                  <a:prstGeom prst="rect">
                    <a:avLst/>
                  </a:prstGeom>
                  <a:solidFill>
                    <a:srgbClr val="3BABFF"/>
                  </a:soli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Plaintext</a:t>
                    </a:r>
                  </a:p>
                </p:txBody>
              </p:sp>
            </p:gr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CAB3EC19-B1E0-4C31-9663-BA963E2F2AC7}"/>
                        </a:ext>
                      </a:extLst>
                    </p:cNvPr>
                    <p:cNvSpPr txBox="1"/>
                    <p:nvPr/>
                  </p:nvSpPr>
                  <p:spPr>
                    <a:xfrm>
                      <a:off x="1772933" y="5018432"/>
                      <a:ext cx="3040658" cy="533736"/>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75000"/>
                            </a:schemeClr>
                          </a:solidFill>
                        </a:rPr>
                        <a:t>1 polynomial</a:t>
                      </a:r>
                    </a:p>
                    <a:p>
                      <a:pPr marL="285750" indent="-285750">
                        <a:buFont typeface="Arial" panose="020B0604020202020204" pitchFamily="34" charset="0"/>
                        <a:buChar char="•"/>
                      </a:pPr>
                      <a:r>
                        <a:rPr lang="en-US" sz="1600" dirty="0">
                          <a:solidFill>
                            <a:schemeClr val="tx1">
                              <a:lumMod val="75000"/>
                            </a:schemeClr>
                          </a:solidFill>
                        </a:rPr>
                        <a:t>Notation: </a:t>
                      </a:r>
                      <a14:m>
                        <m:oMath xmlns:m="http://schemas.openxmlformats.org/officeDocument/2006/math">
                          <m:r>
                            <a:rPr lang="fr-FR" sz="1600" b="0" i="1" smtClean="0">
                              <a:solidFill>
                                <a:schemeClr val="tx1">
                                  <a:lumMod val="75000"/>
                                </a:schemeClr>
                              </a:solidFill>
                              <a:latin typeface="Cambria Math" panose="02040503050406030204" pitchFamily="18" charset="0"/>
                            </a:rPr>
                            <m:t>𝑝</m:t>
                          </m:r>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rPr>
                            <m:t>𝑋</m:t>
                          </m:r>
                          <m:r>
                            <a:rPr lang="fr-FR" sz="1600" b="0" i="1" smtClean="0">
                              <a:solidFill>
                                <a:schemeClr val="tx1">
                                  <a:lumMod val="75000"/>
                                </a:schemeClr>
                              </a:solidFill>
                              <a:latin typeface="Cambria Math" panose="02040503050406030204" pitchFamily="18" charset="0"/>
                            </a:rPr>
                            <m:t>)</m:t>
                          </m:r>
                        </m:oMath>
                      </a14:m>
                      <a:endParaRPr lang="en-US" sz="1600" dirty="0">
                        <a:solidFill>
                          <a:schemeClr val="tx1">
                            <a:lumMod val="75000"/>
                          </a:schemeClr>
                        </a:solidFill>
                      </a:endParaRPr>
                    </a:p>
                  </p:txBody>
                </p:sp>
              </mc:Choice>
              <mc:Fallback xmlns="">
                <p:sp>
                  <p:nvSpPr>
                    <p:cNvPr id="65" name="TextBox 64">
                      <a:extLst>
                        <a:ext uri="{FF2B5EF4-FFF2-40B4-BE49-F238E27FC236}">
                          <a16:creationId xmlns:a16="http://schemas.microsoft.com/office/drawing/2014/main" id="{CAB3EC19-B1E0-4C31-9663-BA963E2F2AC7}"/>
                        </a:ext>
                      </a:extLst>
                    </p:cNvPr>
                    <p:cNvSpPr txBox="1">
                      <a:spLocks noRot="1" noChangeAspect="1" noMove="1" noResize="1" noEditPoints="1" noAdjustHandles="1" noChangeArrowheads="1" noChangeShapeType="1" noTextEdit="1"/>
                    </p:cNvSpPr>
                    <p:nvPr/>
                  </p:nvSpPr>
                  <p:spPr>
                    <a:xfrm>
                      <a:off x="1772933" y="5018432"/>
                      <a:ext cx="3040658" cy="533736"/>
                    </a:xfrm>
                    <a:prstGeom prst="rect">
                      <a:avLst/>
                    </a:prstGeom>
                    <a:blipFill>
                      <a:blip r:embed="rId6"/>
                      <a:stretch>
                        <a:fillRect l="-1093" t="-4167" b="-11458"/>
                      </a:stretch>
                    </a:blipFill>
                  </p:spPr>
                  <p:txBody>
                    <a:bodyPr/>
                    <a:lstStyle/>
                    <a:p>
                      <a:r>
                        <a:rPr lang="fr-FR">
                          <a:noFill/>
                        </a:rPr>
                        <a:t> </a:t>
                      </a:r>
                    </a:p>
                  </p:txBody>
                </p:sp>
              </mc:Fallback>
            </mc:AlternateContent>
          </p:grpSp>
          <p:grpSp>
            <p:nvGrpSpPr>
              <p:cNvPr id="68" name="Group 67">
                <a:extLst>
                  <a:ext uri="{FF2B5EF4-FFF2-40B4-BE49-F238E27FC236}">
                    <a16:creationId xmlns:a16="http://schemas.microsoft.com/office/drawing/2014/main" id="{BE9EB04D-EE56-4997-BBC8-33B37621938C}"/>
                  </a:ext>
                </a:extLst>
              </p:cNvPr>
              <p:cNvGrpSpPr/>
              <p:nvPr/>
            </p:nvGrpSpPr>
            <p:grpSpPr>
              <a:xfrm>
                <a:off x="8944414" y="1424811"/>
                <a:ext cx="3305456" cy="1160317"/>
                <a:chOff x="1636614" y="4609118"/>
                <a:chExt cx="4507612" cy="1059045"/>
              </a:xfrm>
            </p:grpSpPr>
            <p:grpSp>
              <p:nvGrpSpPr>
                <p:cNvPr id="69" name="Group 68">
                  <a:extLst>
                    <a:ext uri="{FF2B5EF4-FFF2-40B4-BE49-F238E27FC236}">
                      <a16:creationId xmlns:a16="http://schemas.microsoft.com/office/drawing/2014/main" id="{8970310C-3B22-45DF-B146-4EC7955731CA}"/>
                    </a:ext>
                  </a:extLst>
                </p:cNvPr>
                <p:cNvGrpSpPr/>
                <p:nvPr/>
              </p:nvGrpSpPr>
              <p:grpSpPr>
                <a:xfrm>
                  <a:off x="1636614" y="4609118"/>
                  <a:ext cx="4387563" cy="1059045"/>
                  <a:chOff x="1636614" y="4609118"/>
                  <a:chExt cx="4387563" cy="1059045"/>
                </a:xfrm>
              </p:grpSpPr>
              <p:sp>
                <p:nvSpPr>
                  <p:cNvPr id="71" name="Rectangle 70">
                    <a:extLst>
                      <a:ext uri="{FF2B5EF4-FFF2-40B4-BE49-F238E27FC236}">
                        <a16:creationId xmlns:a16="http://schemas.microsoft.com/office/drawing/2014/main" id="{6C6356FE-B6AF-44EE-BA0F-D89904AB8B0E}"/>
                      </a:ext>
                    </a:extLst>
                  </p:cNvPr>
                  <p:cNvSpPr/>
                  <p:nvPr/>
                </p:nvSpPr>
                <p:spPr>
                  <a:xfrm>
                    <a:off x="1636614" y="4791713"/>
                    <a:ext cx="4387563" cy="876450"/>
                  </a:xfrm>
                  <a:prstGeom prst="rect">
                    <a:avLst/>
                  </a:prstGeom>
                  <a:solidFill>
                    <a:srgbClr val="F2F2F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TextBox 71">
                    <a:extLst>
                      <a:ext uri="{FF2B5EF4-FFF2-40B4-BE49-F238E27FC236}">
                        <a16:creationId xmlns:a16="http://schemas.microsoft.com/office/drawing/2014/main" id="{D4D7827E-1181-4B6A-9BA0-D0C7030C2511}"/>
                      </a:ext>
                    </a:extLst>
                  </p:cNvPr>
                  <p:cNvSpPr txBox="1"/>
                  <p:nvPr/>
                </p:nvSpPr>
                <p:spPr>
                  <a:xfrm>
                    <a:off x="2021725" y="4609118"/>
                    <a:ext cx="1963712" cy="365188"/>
                  </a:xfrm>
                  <a:prstGeom prst="rect">
                    <a:avLst/>
                  </a:prstGeom>
                  <a:solidFill>
                    <a:srgbClr val="0070C0"/>
                  </a:solidFill>
                  <a:ln>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Ciphertext</a:t>
                    </a:r>
                  </a:p>
                </p:txBody>
              </p:sp>
            </p:gr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A17CF8E-2023-4563-BE96-76D0DB4A9B68}"/>
                        </a:ext>
                      </a:extLst>
                    </p:cNvPr>
                    <p:cNvSpPr txBox="1"/>
                    <p:nvPr/>
                  </p:nvSpPr>
                  <p:spPr>
                    <a:xfrm>
                      <a:off x="1715728" y="5018432"/>
                      <a:ext cx="4428498" cy="533736"/>
                    </a:xfrm>
                    <a:prstGeom prst="rect">
                      <a:avLst/>
                    </a:prstGeom>
                    <a:noFill/>
                  </p:spPr>
                  <p:txBody>
                    <a:bodyPr wrap="square" rtlCol="0">
                      <a:spAutoFit/>
                    </a:bodyPr>
                    <a:lstStyle/>
                    <a:p>
                      <a:pPr marL="216000" indent="-216000">
                        <a:buFont typeface="Arial" panose="020B0604020202020204" pitchFamily="34" charset="0"/>
                        <a:buChar char="•"/>
                      </a:pPr>
                      <a:r>
                        <a:rPr lang="en-US" sz="1600" dirty="0">
                          <a:solidFill>
                            <a:schemeClr val="tx1">
                              <a:lumMod val="75000"/>
                            </a:schemeClr>
                          </a:solidFill>
                        </a:rPr>
                        <a:t>2 polynomials</a:t>
                      </a:r>
                    </a:p>
                    <a:p>
                      <a:pPr marL="216000" indent="-216000">
                        <a:buFont typeface="Arial" panose="020B0604020202020204" pitchFamily="34" charset="0"/>
                        <a:buChar char="•"/>
                      </a:pPr>
                      <a:r>
                        <a:rPr lang="en-US" sz="1600" dirty="0">
                          <a:solidFill>
                            <a:schemeClr val="tx1">
                              <a:lumMod val="75000"/>
                            </a:schemeClr>
                          </a:solidFill>
                        </a:rPr>
                        <a:t>Notation: </a:t>
                      </a:r>
                      <a14:m>
                        <m:oMath xmlns:m="http://schemas.openxmlformats.org/officeDocument/2006/math">
                          <m:r>
                            <a:rPr lang="fr-FR" sz="1599" b="0" i="1" smtClean="0">
                              <a:solidFill>
                                <a:srgbClr val="000000"/>
                              </a:solidFill>
                              <a:latin typeface="Cambria Math" panose="02040503050406030204" pitchFamily="18" charset="0"/>
                              <a:cs typeface="Segoe UI Semilight" panose="020B0402040204020203" pitchFamily="34" charset="0"/>
                            </a:rPr>
                            <m:t>𝑐</m:t>
                          </m:r>
                          <m:d>
                            <m:dPr>
                              <m:ctrlPr>
                                <a:rPr lang="fr-FR" sz="1599" b="0" i="1" smtClean="0">
                                  <a:solidFill>
                                    <a:srgbClr val="000000"/>
                                  </a:solidFill>
                                  <a:latin typeface="Cambria Math" panose="02040503050406030204" pitchFamily="18" charset="0"/>
                                  <a:cs typeface="Segoe UI Semilight" panose="020B0402040204020203" pitchFamily="34" charset="0"/>
                                </a:rPr>
                              </m:ctrlPr>
                            </m:dPr>
                            <m:e>
                              <m:r>
                                <a:rPr lang="fr-FR" sz="1599" b="0" i="1" smtClean="0">
                                  <a:solidFill>
                                    <a:srgbClr val="000000"/>
                                  </a:solidFill>
                                  <a:latin typeface="Cambria Math" panose="02040503050406030204" pitchFamily="18" charset="0"/>
                                  <a:cs typeface="Segoe UI Semilight" panose="020B0402040204020203" pitchFamily="34" charset="0"/>
                                </a:rPr>
                                <m:t>𝑋</m:t>
                              </m:r>
                            </m:e>
                          </m:d>
                          <m:r>
                            <a:rPr lang="fr-FR" sz="1599" b="0" i="1" smtClean="0">
                              <a:solidFill>
                                <a:srgbClr val="000000"/>
                              </a:solidFill>
                              <a:latin typeface="Cambria Math" panose="02040503050406030204" pitchFamily="18" charset="0"/>
                              <a:cs typeface="Segoe UI Semilight" panose="020B0402040204020203" pitchFamily="34" charset="0"/>
                            </a:rPr>
                            <m:t>=(</m:t>
                          </m:r>
                          <m:sSub>
                            <m:sSubPr>
                              <m:ctrlPr>
                                <a:rPr lang="fr-FR" sz="1599" b="0"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0</m:t>
                              </m:r>
                            </m:sub>
                          </m:sSub>
                          <m:d>
                            <m:dPr>
                              <m:ctrlPr>
                                <a:rPr lang="fr-FR" sz="1599" b="0" i="1" smtClean="0">
                                  <a:solidFill>
                                    <a:srgbClr val="000000"/>
                                  </a:solidFill>
                                  <a:latin typeface="Cambria Math" panose="02040503050406030204" pitchFamily="18" charset="0"/>
                                  <a:cs typeface="Segoe UI Semilight" panose="020B0402040204020203" pitchFamily="34" charset="0"/>
                                </a:rPr>
                              </m:ctrlPr>
                            </m:dPr>
                            <m:e>
                              <m:r>
                                <a:rPr lang="fr-FR" sz="1599" b="0" i="1" smtClean="0">
                                  <a:solidFill>
                                    <a:srgbClr val="000000"/>
                                  </a:solidFill>
                                  <a:latin typeface="Cambria Math" panose="02040503050406030204" pitchFamily="18" charset="0"/>
                                  <a:cs typeface="Segoe UI Semilight" panose="020B0402040204020203" pitchFamily="34" charset="0"/>
                                </a:rPr>
                                <m:t>𝑋</m:t>
                              </m:r>
                            </m:e>
                          </m:d>
                          <m:r>
                            <a:rPr lang="fr-FR" sz="1599" b="0" i="1" smtClean="0">
                              <a:solidFill>
                                <a:srgbClr val="000000"/>
                              </a:solidFill>
                              <a:latin typeface="Cambria Math" panose="02040503050406030204" pitchFamily="18" charset="0"/>
                              <a:cs typeface="Segoe UI Semilight" panose="020B0402040204020203" pitchFamily="34" charset="0"/>
                            </a:rPr>
                            <m:t>,</m:t>
                          </m:r>
                          <m:sSub>
                            <m:sSubPr>
                              <m:ctrlPr>
                                <a:rPr lang="fr-FR" sz="1599" b="0"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1</m:t>
                              </m:r>
                            </m:sub>
                          </m:sSub>
                          <m:d>
                            <m:dPr>
                              <m:ctrlPr>
                                <a:rPr lang="fr-FR" sz="1599" b="0" i="1" smtClean="0">
                                  <a:solidFill>
                                    <a:srgbClr val="000000"/>
                                  </a:solidFill>
                                  <a:latin typeface="Cambria Math" panose="02040503050406030204" pitchFamily="18" charset="0"/>
                                  <a:cs typeface="Segoe UI Semilight" panose="020B0402040204020203" pitchFamily="34" charset="0"/>
                                </a:rPr>
                              </m:ctrlPr>
                            </m:dPr>
                            <m:e>
                              <m:r>
                                <a:rPr lang="fr-FR" sz="1599" b="0" i="1" smtClean="0">
                                  <a:solidFill>
                                    <a:srgbClr val="000000"/>
                                  </a:solidFill>
                                  <a:latin typeface="Cambria Math" panose="02040503050406030204" pitchFamily="18" charset="0"/>
                                  <a:cs typeface="Segoe UI Semilight" panose="020B0402040204020203" pitchFamily="34" charset="0"/>
                                </a:rPr>
                                <m:t>𝑋</m:t>
                              </m:r>
                            </m:e>
                          </m:d>
                          <m:r>
                            <a:rPr lang="fr-FR" sz="1599" b="0" i="1" smtClean="0">
                              <a:solidFill>
                                <a:srgbClr val="000000"/>
                              </a:solidFill>
                              <a:latin typeface="Cambria Math" panose="02040503050406030204" pitchFamily="18" charset="0"/>
                              <a:cs typeface="Segoe UI Semilight" panose="020B0402040204020203" pitchFamily="34" charset="0"/>
                            </a:rPr>
                            <m:t>)</m:t>
                          </m:r>
                        </m:oMath>
                      </a14:m>
                      <a:r>
                        <a:rPr lang="en-US" sz="1599" dirty="0">
                          <a:solidFill>
                            <a:srgbClr val="000000"/>
                          </a:solidFill>
                          <a:latin typeface="Segoe UI"/>
                          <a:cs typeface="Segoe UI Semilight" panose="020B0402040204020203" pitchFamily="34" charset="0"/>
                        </a:rPr>
                        <a:t> </a:t>
                      </a:r>
                      <a:endParaRPr lang="en-US" sz="1600" dirty="0">
                        <a:solidFill>
                          <a:schemeClr val="tx1">
                            <a:lumMod val="75000"/>
                          </a:schemeClr>
                        </a:solidFill>
                      </a:endParaRPr>
                    </a:p>
                  </p:txBody>
                </p:sp>
              </mc:Choice>
              <mc:Fallback xmlns="">
                <p:sp>
                  <p:nvSpPr>
                    <p:cNvPr id="70" name="TextBox 69">
                      <a:extLst>
                        <a:ext uri="{FF2B5EF4-FFF2-40B4-BE49-F238E27FC236}">
                          <a16:creationId xmlns:a16="http://schemas.microsoft.com/office/drawing/2014/main" id="{6A17CF8E-2023-4563-BE96-76D0DB4A9B68}"/>
                        </a:ext>
                      </a:extLst>
                    </p:cNvPr>
                    <p:cNvSpPr txBox="1">
                      <a:spLocks noRot="1" noChangeAspect="1" noMove="1" noResize="1" noEditPoints="1" noAdjustHandles="1" noChangeArrowheads="1" noChangeShapeType="1" noTextEdit="1"/>
                    </p:cNvSpPr>
                    <p:nvPr/>
                  </p:nvSpPr>
                  <p:spPr>
                    <a:xfrm>
                      <a:off x="1715728" y="5018432"/>
                      <a:ext cx="4428498" cy="533736"/>
                    </a:xfrm>
                    <a:prstGeom prst="rect">
                      <a:avLst/>
                    </a:prstGeom>
                    <a:blipFill>
                      <a:blip r:embed="rId7"/>
                      <a:stretch>
                        <a:fillRect l="-750" t="-4167" b="-11458"/>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8C8D259-D187-4E9F-89EC-D4686C8EE1AF}"/>
                      </a:ext>
                    </a:extLst>
                  </p:cNvPr>
                  <p:cNvSpPr txBox="1"/>
                  <p:nvPr/>
                </p:nvSpPr>
                <p:spPr>
                  <a:xfrm>
                    <a:off x="4150434" y="2620065"/>
                    <a:ext cx="3325713"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fr-FR" sz="1600" b="0" i="1" smtClean="0">
                              <a:solidFill>
                                <a:schemeClr val="tx1">
                                  <a:lumMod val="75000"/>
                                </a:schemeClr>
                              </a:solidFill>
                              <a:latin typeface="Cambria Math" panose="02040503050406030204" pitchFamily="18" charset="0"/>
                            </a:rPr>
                            <m:t>𝑝</m:t>
                          </m:r>
                          <m:d>
                            <m:dPr>
                              <m:ctrlPr>
                                <a:rPr lang="fr-FR" sz="1600" b="0" i="1" smtClean="0">
                                  <a:solidFill>
                                    <a:schemeClr val="tx1">
                                      <a:lumMod val="75000"/>
                                    </a:schemeClr>
                                  </a:solidFill>
                                  <a:latin typeface="Cambria Math" panose="02040503050406030204" pitchFamily="18" charset="0"/>
                                </a:rPr>
                              </m:ctrlPr>
                            </m:dPr>
                            <m:e>
                              <m:r>
                                <a:rPr lang="fr-FR" sz="1600" b="0" i="1" smtClean="0">
                                  <a:solidFill>
                                    <a:schemeClr val="tx1">
                                      <a:lumMod val="75000"/>
                                    </a:schemeClr>
                                  </a:solidFill>
                                  <a:latin typeface="Cambria Math" panose="02040503050406030204" pitchFamily="18" charset="0"/>
                                </a:rPr>
                                <m:t>𝑋</m:t>
                              </m:r>
                            </m:e>
                          </m:d>
                          <m:r>
                            <a:rPr lang="fr-FR" sz="1600" b="0" i="1" smtClean="0">
                              <a:solidFill>
                                <a:schemeClr val="tx1">
                                  <a:lumMod val="75000"/>
                                </a:schemeClr>
                              </a:solidFill>
                              <a:latin typeface="Cambria Math" panose="02040503050406030204" pitchFamily="18" charset="0"/>
                            </a:rPr>
                            <m:t>=</m:t>
                          </m:r>
                          <m:sSup>
                            <m:sSupPr>
                              <m:ctrlPr>
                                <a:rPr lang="fr-FR" sz="1600" b="0" i="1" smtClean="0">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𝑥</m:t>
                              </m:r>
                            </m:e>
                            <m:sup>
                              <m:r>
                                <a:rPr lang="fr-FR" sz="1600" b="0" i="1" smtClean="0">
                                  <a:solidFill>
                                    <a:schemeClr val="tx1">
                                      <a:lumMod val="75000"/>
                                    </a:schemeClr>
                                  </a:solidFill>
                                  <a:latin typeface="Cambria Math" panose="02040503050406030204" pitchFamily="18" charset="0"/>
                                </a:rPr>
                                <m:t>𝑛</m:t>
                              </m:r>
                              <m:r>
                                <a:rPr lang="fr-FR" sz="1600" b="0" i="1" smtClean="0">
                                  <a:solidFill>
                                    <a:schemeClr val="tx1">
                                      <a:lumMod val="75000"/>
                                    </a:schemeClr>
                                  </a:solidFill>
                                  <a:latin typeface="Cambria Math" panose="02040503050406030204" pitchFamily="18" charset="0"/>
                                </a:rPr>
                                <m:t>−1</m:t>
                              </m:r>
                            </m:sup>
                          </m:sSup>
                          <m:r>
                            <a:rPr lang="fr-FR" sz="1600" b="0" i="1" smtClean="0">
                              <a:solidFill>
                                <a:schemeClr val="tx1">
                                  <a:lumMod val="75000"/>
                                </a:schemeClr>
                              </a:solidFill>
                              <a:latin typeface="Cambria Math" panose="02040503050406030204" pitchFamily="18" charset="0"/>
                            </a:rPr>
                            <m:t>+</m:t>
                          </m:r>
                          <m:sSup>
                            <m:sSupPr>
                              <m:ctrlPr>
                                <a:rPr lang="fr-FR" sz="1600" b="0" i="1" smtClean="0">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7</m:t>
                              </m:r>
                              <m:r>
                                <a:rPr lang="fr-FR" sz="1600" b="0" i="1" smtClean="0">
                                  <a:solidFill>
                                    <a:schemeClr val="tx1">
                                      <a:lumMod val="75000"/>
                                    </a:schemeClr>
                                  </a:solidFill>
                                  <a:latin typeface="Cambria Math" panose="02040503050406030204" pitchFamily="18" charset="0"/>
                                </a:rPr>
                                <m:t>𝑥</m:t>
                              </m:r>
                            </m:e>
                            <m:sup>
                              <m:r>
                                <a:rPr lang="fr-FR" sz="1600" b="0" i="1" smtClean="0">
                                  <a:solidFill>
                                    <a:schemeClr val="tx1">
                                      <a:lumMod val="75000"/>
                                    </a:schemeClr>
                                  </a:solidFill>
                                  <a:latin typeface="Cambria Math" panose="02040503050406030204" pitchFamily="18" charset="0"/>
                                </a:rPr>
                                <m:t>𝑛</m:t>
                              </m:r>
                              <m:r>
                                <a:rPr lang="fr-FR" sz="1600" b="0" i="1" smtClean="0">
                                  <a:solidFill>
                                    <a:schemeClr val="tx1">
                                      <a:lumMod val="75000"/>
                                    </a:schemeClr>
                                  </a:solidFill>
                                  <a:latin typeface="Cambria Math" panose="02040503050406030204" pitchFamily="18" charset="0"/>
                                </a:rPr>
                                <m:t>−2</m:t>
                              </m:r>
                            </m:sup>
                          </m:sSup>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ea typeface="Cambria Math" panose="02040503050406030204" pitchFamily="18" charset="0"/>
                            </a:rPr>
                            <m:t>…</m:t>
                          </m:r>
                          <m:r>
                            <a:rPr lang="fr-FR" sz="1600" b="0" i="1" smtClean="0">
                              <a:solidFill>
                                <a:schemeClr val="tx1">
                                  <a:lumMod val="75000"/>
                                </a:schemeClr>
                              </a:solidFill>
                              <a:latin typeface="Cambria Math" panose="02040503050406030204" pitchFamily="18" charset="0"/>
                            </a:rPr>
                            <m:t>+3</m:t>
                          </m:r>
                        </m:oMath>
                      </m:oMathPara>
                    </a14:m>
                    <a:endParaRPr lang="en-US" sz="1600" dirty="0">
                      <a:solidFill>
                        <a:schemeClr val="tx1">
                          <a:lumMod val="75000"/>
                        </a:schemeClr>
                      </a:solidFill>
                    </a:endParaRPr>
                  </a:p>
                </p:txBody>
              </p:sp>
            </mc:Choice>
            <mc:Fallback xmlns="">
              <p:sp>
                <p:nvSpPr>
                  <p:cNvPr id="12" name="TextBox 11">
                    <a:extLst>
                      <a:ext uri="{FF2B5EF4-FFF2-40B4-BE49-F238E27FC236}">
                        <a16:creationId xmlns:a16="http://schemas.microsoft.com/office/drawing/2014/main" id="{38C8D259-D187-4E9F-89EC-D4686C8EE1AF}"/>
                      </a:ext>
                    </a:extLst>
                  </p:cNvPr>
                  <p:cNvSpPr txBox="1">
                    <a:spLocks noRot="1" noChangeAspect="1" noMove="1" noResize="1" noEditPoints="1" noAdjustHandles="1" noChangeArrowheads="1" noChangeShapeType="1" noTextEdit="1"/>
                  </p:cNvSpPr>
                  <p:nvPr/>
                </p:nvSpPr>
                <p:spPr>
                  <a:xfrm>
                    <a:off x="4150434" y="2620065"/>
                    <a:ext cx="3325713" cy="338554"/>
                  </a:xfrm>
                  <a:prstGeom prst="rect">
                    <a:avLst/>
                  </a:prstGeom>
                  <a:blipFill>
                    <a:blip r:embed="rId8"/>
                    <a:stretch>
                      <a:fillRect b="-5455"/>
                    </a:stretch>
                  </a:blipFill>
                </p:spPr>
                <p:txBody>
                  <a:bodyPr/>
                  <a:lstStyle/>
                  <a:p>
                    <a:r>
                      <a:rPr lang="fr-FR">
                        <a:noFill/>
                      </a:rPr>
                      <a:t> </a:t>
                    </a:r>
                  </a:p>
                </p:txBody>
              </p:sp>
            </mc:Fallback>
          </mc:AlternateContent>
          <p:sp>
            <p:nvSpPr>
              <p:cNvPr id="16" name="TextBox 15">
                <a:extLst>
                  <a:ext uri="{FF2B5EF4-FFF2-40B4-BE49-F238E27FC236}">
                    <a16:creationId xmlns:a16="http://schemas.microsoft.com/office/drawing/2014/main" id="{8A9B6BA9-266F-4735-847F-6BA7273D0302}"/>
                  </a:ext>
                </a:extLst>
              </p:cNvPr>
              <p:cNvSpPr txBox="1"/>
              <p:nvPr/>
            </p:nvSpPr>
            <p:spPr>
              <a:xfrm>
                <a:off x="9794430" y="4215603"/>
                <a:ext cx="1440000" cy="400109"/>
              </a:xfrm>
              <a:prstGeom prst="rect">
                <a:avLst/>
              </a:prstGeom>
              <a:solidFill>
                <a:srgbClr val="0070C0"/>
              </a:solidFill>
              <a:ln>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Ciphertext</a:t>
                </a:r>
              </a:p>
            </p:txBody>
          </p:sp>
          <p:sp>
            <p:nvSpPr>
              <p:cNvPr id="17" name="TextBox 16">
                <a:extLst>
                  <a:ext uri="{FF2B5EF4-FFF2-40B4-BE49-F238E27FC236}">
                    <a16:creationId xmlns:a16="http://schemas.microsoft.com/office/drawing/2014/main" id="{0803D671-19CB-464B-A0B8-660DEF51A820}"/>
                  </a:ext>
                </a:extLst>
              </p:cNvPr>
              <p:cNvSpPr txBox="1"/>
              <p:nvPr/>
            </p:nvSpPr>
            <p:spPr>
              <a:xfrm>
                <a:off x="5138113" y="4215604"/>
                <a:ext cx="1440000" cy="400109"/>
              </a:xfrm>
              <a:prstGeom prst="rect">
                <a:avLst/>
              </a:prstGeom>
              <a:solidFill>
                <a:srgbClr val="3BABFF"/>
              </a:soli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Plaintext</a:t>
                </a:r>
              </a:p>
            </p:txBody>
          </p:sp>
          <p:sp>
            <p:nvSpPr>
              <p:cNvPr id="18" name="TextBox 17">
                <a:extLst>
                  <a:ext uri="{FF2B5EF4-FFF2-40B4-BE49-F238E27FC236}">
                    <a16:creationId xmlns:a16="http://schemas.microsoft.com/office/drawing/2014/main" id="{26D0660D-1D51-4F4A-B0E5-0581B676BA06}"/>
                  </a:ext>
                </a:extLst>
              </p:cNvPr>
              <p:cNvSpPr txBox="1"/>
              <p:nvPr/>
            </p:nvSpPr>
            <p:spPr>
              <a:xfrm>
                <a:off x="793303" y="4215604"/>
                <a:ext cx="1440000" cy="400109"/>
              </a:xfrm>
              <a:prstGeom prst="rect">
                <a:avLst/>
              </a:prstGeom>
              <a:solidFill>
                <a:srgbClr val="A9774D"/>
              </a:solidFill>
              <a:ln>
                <a:solidFill>
                  <a:srgbClr val="744312"/>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Cleartext</a:t>
                </a:r>
              </a:p>
            </p:txBody>
          </p:sp>
          <p:sp>
            <p:nvSpPr>
              <p:cNvPr id="23" name="TextBox 22">
                <a:extLst>
                  <a:ext uri="{FF2B5EF4-FFF2-40B4-BE49-F238E27FC236}">
                    <a16:creationId xmlns:a16="http://schemas.microsoft.com/office/drawing/2014/main" id="{B1A80EF9-74D0-40E8-9A94-EF8C0654F0A1}"/>
                  </a:ext>
                </a:extLst>
              </p:cNvPr>
              <p:cNvSpPr txBox="1"/>
              <p:nvPr/>
            </p:nvSpPr>
            <p:spPr>
              <a:xfrm>
                <a:off x="10348765" y="3241876"/>
                <a:ext cx="1571150" cy="815608"/>
              </a:xfrm>
              <a:prstGeom prst="rect">
                <a:avLst/>
              </a:prstGeom>
              <a:noFill/>
            </p:spPr>
            <p:txBody>
              <a:bodyPr wrap="square" lIns="182880" tIns="146304" rIns="182880" bIns="146304" rtlCol="0">
                <a:spAutoFit/>
              </a:bodyPr>
              <a:lstStyle/>
              <a:p>
                <a:pPr algn="ctr">
                  <a:lnSpc>
                    <a:spcPct val="90000"/>
                  </a:lnSpc>
                  <a:spcAft>
                    <a:spcPts val="600"/>
                  </a:spcAft>
                </a:pPr>
                <a:r>
                  <a:rPr lang="fr-FR" sz="1600" dirty="0">
                    <a:solidFill>
                      <a:schemeClr val="bg1"/>
                    </a:solidFill>
                    <a:highlight>
                      <a:srgbClr val="0070C0"/>
                    </a:highlight>
                    <a:latin typeface="Segoe UI Historic" panose="020B0502040204020203" pitchFamily="34" charset="0"/>
                    <a:ea typeface="Segoe UI Historic" panose="020B0502040204020203" pitchFamily="34" charset="0"/>
                    <a:cs typeface="Segoe UI Historic" panose="020B0502040204020203" pitchFamily="34" charset="0"/>
                  </a:rPr>
                  <a:t>c(X)</a:t>
                </a:r>
                <a:r>
                  <a:rPr lang="fr-FR"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 to </a:t>
                </a:r>
                <a:r>
                  <a:rPr lang="fr-FR" sz="1600" dirty="0">
                    <a:solidFill>
                      <a:schemeClr val="bg1"/>
                    </a:solidFill>
                    <a:highlight>
                      <a:srgbClr val="0070C0"/>
                    </a:highlight>
                    <a:latin typeface="Segoe UI Historic" panose="020B0502040204020203" pitchFamily="34" charset="0"/>
                    <a:ea typeface="Segoe UI Historic" panose="020B0502040204020203" pitchFamily="34" charset="0"/>
                    <a:cs typeface="Segoe UI Historic" panose="020B0502040204020203" pitchFamily="34" charset="0"/>
                  </a:rPr>
                  <a:t>c(X)</a:t>
                </a:r>
                <a:endParaRPr lang="fr-FR"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a:p>
                <a:pPr algn="ctr">
                  <a:lnSpc>
                    <a:spcPct val="90000"/>
                  </a:lnSpc>
                  <a:spcAft>
                    <a:spcPts val="600"/>
                  </a:spcAft>
                </a:pPr>
                <a:r>
                  <a:rPr lang="fr-FR" sz="1600" dirty="0">
                    <a:solidFill>
                      <a:schemeClr val="bg1"/>
                    </a:solidFill>
                    <a:highlight>
                      <a:srgbClr val="0070C0"/>
                    </a:highlight>
                    <a:latin typeface="Segoe UI Historic" panose="020B0502040204020203" pitchFamily="34" charset="0"/>
                    <a:ea typeface="Segoe UI Historic" panose="020B0502040204020203" pitchFamily="34" charset="0"/>
                    <a:cs typeface="Segoe UI Historic" panose="020B0502040204020203" pitchFamily="34" charset="0"/>
                  </a:rPr>
                  <a:t>c(X)</a:t>
                </a:r>
                <a:r>
                  <a:rPr lang="fr-FR"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 to </a:t>
                </a:r>
                <a:r>
                  <a:rPr lang="fr-FR" sz="1600" dirty="0">
                    <a:solidFill>
                      <a:schemeClr val="bg1"/>
                    </a:solidFill>
                    <a:highlight>
                      <a:srgbClr val="3BABFF"/>
                    </a:highlight>
                    <a:latin typeface="Segoe UI Historic" panose="020B0502040204020203" pitchFamily="34" charset="0"/>
                    <a:ea typeface="Segoe UI Historic" panose="020B0502040204020203" pitchFamily="34" charset="0"/>
                    <a:cs typeface="Segoe UI Historic" panose="020B0502040204020203" pitchFamily="34" charset="0"/>
                  </a:rPr>
                  <a:t>p(X)</a:t>
                </a:r>
              </a:p>
            </p:txBody>
          </p:sp>
          <mc:AlternateContent xmlns:mc="http://schemas.openxmlformats.org/markup-compatibility/2006" xmlns:p14="http://schemas.microsoft.com/office/powerpoint/2010/main">
            <mc:Choice Requires="p14">
              <p:contentPart p14:bwMode="auto" r:id="rId9">
                <p14:nvContentPartPr>
                  <p14:cNvPr id="89" name="Ink 88">
                    <a:extLst>
                      <a:ext uri="{FF2B5EF4-FFF2-40B4-BE49-F238E27FC236}">
                        <a16:creationId xmlns:a16="http://schemas.microsoft.com/office/drawing/2014/main" id="{C6321FD3-2B90-49AA-B1AC-FAD5445B02A9}"/>
                      </a:ext>
                    </a:extLst>
                  </p14:cNvPr>
                  <p14:cNvContentPartPr/>
                  <p14:nvPr/>
                </p14:nvContentPartPr>
                <p14:xfrm>
                  <a:off x="4466468" y="2815569"/>
                  <a:ext cx="2693643" cy="360"/>
                </p14:xfrm>
              </p:contentPart>
            </mc:Choice>
            <mc:Fallback xmlns="">
              <p:pic>
                <p:nvPicPr>
                  <p:cNvPr id="89" name="Ink 88">
                    <a:extLst>
                      <a:ext uri="{FF2B5EF4-FFF2-40B4-BE49-F238E27FC236}">
                        <a16:creationId xmlns:a16="http://schemas.microsoft.com/office/drawing/2014/main" id="{C6321FD3-2B90-49AA-B1AC-FAD5445B02A9}"/>
                      </a:ext>
                    </a:extLst>
                  </p:cNvPr>
                  <p:cNvPicPr/>
                  <p:nvPr/>
                </p:nvPicPr>
                <p:blipFill>
                  <a:blip r:embed="rId10"/>
                  <a:stretch>
                    <a:fillRect/>
                  </a:stretch>
                </p:blipFill>
                <p:spPr>
                  <a:xfrm>
                    <a:off x="4412466" y="2707569"/>
                    <a:ext cx="2801288"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4" name="Ink 123">
                    <a:extLst>
                      <a:ext uri="{FF2B5EF4-FFF2-40B4-BE49-F238E27FC236}">
                        <a16:creationId xmlns:a16="http://schemas.microsoft.com/office/drawing/2014/main" id="{4D22AB1A-3DE3-4059-97A0-3ADA07A80096}"/>
                      </a:ext>
                    </a:extLst>
                  </p14:cNvPr>
                  <p14:cNvContentPartPr/>
                  <p14:nvPr/>
                </p14:nvContentPartPr>
                <p14:xfrm>
                  <a:off x="753065" y="2788711"/>
                  <a:ext cx="1520476" cy="360"/>
                </p14:xfrm>
              </p:contentPart>
            </mc:Choice>
            <mc:Fallback xmlns="">
              <p:pic>
                <p:nvPicPr>
                  <p:cNvPr id="124" name="Ink 123">
                    <a:extLst>
                      <a:ext uri="{FF2B5EF4-FFF2-40B4-BE49-F238E27FC236}">
                        <a16:creationId xmlns:a16="http://schemas.microsoft.com/office/drawing/2014/main" id="{4D22AB1A-3DE3-4059-97A0-3ADA07A80096}"/>
                      </a:ext>
                    </a:extLst>
                  </p:cNvPr>
                  <p:cNvPicPr/>
                  <p:nvPr/>
                </p:nvPicPr>
                <p:blipFill>
                  <a:blip r:embed="rId12"/>
                  <a:stretch>
                    <a:fillRect/>
                  </a:stretch>
                </p:blipFill>
                <p:spPr>
                  <a:xfrm>
                    <a:off x="699071" y="2680711"/>
                    <a:ext cx="1628104"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6" name="Ink 125">
                    <a:extLst>
                      <a:ext uri="{FF2B5EF4-FFF2-40B4-BE49-F238E27FC236}">
                        <a16:creationId xmlns:a16="http://schemas.microsoft.com/office/drawing/2014/main" id="{C95FD14E-B441-4D87-B430-B4420F2163B1}"/>
                      </a:ext>
                    </a:extLst>
                  </p14:cNvPr>
                  <p14:cNvContentPartPr/>
                  <p14:nvPr/>
                </p14:nvContentPartPr>
                <p14:xfrm>
                  <a:off x="9084807" y="2746790"/>
                  <a:ext cx="2860871" cy="360"/>
                </p14:xfrm>
              </p:contentPart>
            </mc:Choice>
            <mc:Fallback xmlns="">
              <p:pic>
                <p:nvPicPr>
                  <p:cNvPr id="126" name="Ink 125">
                    <a:extLst>
                      <a:ext uri="{FF2B5EF4-FFF2-40B4-BE49-F238E27FC236}">
                        <a16:creationId xmlns:a16="http://schemas.microsoft.com/office/drawing/2014/main" id="{C95FD14E-B441-4D87-B430-B4420F2163B1}"/>
                      </a:ext>
                    </a:extLst>
                  </p:cNvPr>
                  <p:cNvPicPr/>
                  <p:nvPr/>
                </p:nvPicPr>
                <p:blipFill>
                  <a:blip r:embed="rId14"/>
                  <a:stretch>
                    <a:fillRect/>
                  </a:stretch>
                </p:blipFill>
                <p:spPr>
                  <a:xfrm>
                    <a:off x="9030801" y="2638790"/>
                    <a:ext cx="2968523"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7" name="Ink 126">
                    <a:extLst>
                      <a:ext uri="{FF2B5EF4-FFF2-40B4-BE49-F238E27FC236}">
                        <a16:creationId xmlns:a16="http://schemas.microsoft.com/office/drawing/2014/main" id="{08B0A4A0-E6D8-4B9A-853D-A371831A2440}"/>
                      </a:ext>
                    </a:extLst>
                  </p14:cNvPr>
                  <p14:cNvContentPartPr/>
                  <p14:nvPr/>
                </p14:nvContentPartPr>
                <p14:xfrm>
                  <a:off x="9059169" y="2958619"/>
                  <a:ext cx="2860871" cy="360"/>
                </p14:xfrm>
              </p:contentPart>
            </mc:Choice>
            <mc:Fallback xmlns="">
              <p:pic>
                <p:nvPicPr>
                  <p:cNvPr id="127" name="Ink 126">
                    <a:extLst>
                      <a:ext uri="{FF2B5EF4-FFF2-40B4-BE49-F238E27FC236}">
                        <a16:creationId xmlns:a16="http://schemas.microsoft.com/office/drawing/2014/main" id="{08B0A4A0-E6D8-4B9A-853D-A371831A2440}"/>
                      </a:ext>
                    </a:extLst>
                  </p:cNvPr>
                  <p:cNvPicPr/>
                  <p:nvPr/>
                </p:nvPicPr>
                <p:blipFill>
                  <a:blip r:embed="rId14"/>
                  <a:stretch>
                    <a:fillRect/>
                  </a:stretch>
                </p:blipFill>
                <p:spPr>
                  <a:xfrm>
                    <a:off x="9005163" y="2850619"/>
                    <a:ext cx="2968523" cy="216000"/>
                  </a:xfrm>
                  <a:prstGeom prst="rect">
                    <a:avLst/>
                  </a:prstGeom>
                </p:spPr>
              </p:pic>
            </mc:Fallback>
          </mc:AlternateContent>
        </p:grpSp>
      </p:grpSp>
      <p:grpSp>
        <p:nvGrpSpPr>
          <p:cNvPr id="10" name="Group 9">
            <a:extLst>
              <a:ext uri="{FF2B5EF4-FFF2-40B4-BE49-F238E27FC236}">
                <a16:creationId xmlns:a16="http://schemas.microsoft.com/office/drawing/2014/main" id="{65168DC0-D48E-4A63-860E-C816080D64C8}"/>
              </a:ext>
            </a:extLst>
          </p:cNvPr>
          <p:cNvGrpSpPr/>
          <p:nvPr/>
        </p:nvGrpSpPr>
        <p:grpSpPr>
          <a:xfrm>
            <a:off x="0" y="4841484"/>
            <a:ext cx="12436475" cy="2177756"/>
            <a:chOff x="0" y="4841484"/>
            <a:chExt cx="12436475" cy="2177756"/>
          </a:xfrm>
        </p:grpSpPr>
        <p:grpSp>
          <p:nvGrpSpPr>
            <p:cNvPr id="78" name="Group 77">
              <a:extLst>
                <a:ext uri="{FF2B5EF4-FFF2-40B4-BE49-F238E27FC236}">
                  <a16:creationId xmlns:a16="http://schemas.microsoft.com/office/drawing/2014/main" id="{85D01003-A5C1-4F48-B975-C9B562B15171}"/>
                </a:ext>
              </a:extLst>
            </p:cNvPr>
            <p:cNvGrpSpPr/>
            <p:nvPr/>
          </p:nvGrpSpPr>
          <p:grpSpPr>
            <a:xfrm>
              <a:off x="0" y="4841484"/>
              <a:ext cx="12436475" cy="2177756"/>
              <a:chOff x="0" y="4841484"/>
              <a:chExt cx="12436475" cy="2177756"/>
            </a:xfrm>
          </p:grpSpPr>
          <p:sp>
            <p:nvSpPr>
              <p:cNvPr id="80" name="Rectangle 79">
                <a:extLst>
                  <a:ext uri="{FF2B5EF4-FFF2-40B4-BE49-F238E27FC236}">
                    <a16:creationId xmlns:a16="http://schemas.microsoft.com/office/drawing/2014/main" id="{9E1B8B63-35AD-422D-9907-CFE30F3B26AF}"/>
                  </a:ext>
                </a:extLst>
              </p:cNvPr>
              <p:cNvSpPr/>
              <p:nvPr/>
            </p:nvSpPr>
            <p:spPr bwMode="auto">
              <a:xfrm>
                <a:off x="0" y="5124910"/>
                <a:ext cx="12436475" cy="189433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TextBox 80">
                <a:extLst>
                  <a:ext uri="{FF2B5EF4-FFF2-40B4-BE49-F238E27FC236}">
                    <a16:creationId xmlns:a16="http://schemas.microsoft.com/office/drawing/2014/main" id="{3A8FE5A1-CDB5-489D-A06F-9A7E8BA92826}"/>
                  </a:ext>
                </a:extLst>
              </p:cNvPr>
              <p:cNvSpPr txBox="1"/>
              <p:nvPr/>
            </p:nvSpPr>
            <p:spPr>
              <a:xfrm>
                <a:off x="289367" y="4841484"/>
                <a:ext cx="2326512"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a:t>
                </a:r>
                <a:r>
                  <a:rPr lang="en-US" dirty="0" err="1">
                    <a:gradFill>
                      <a:gsLst>
                        <a:gs pos="2917">
                          <a:srgbClr val="3C3C41"/>
                        </a:gs>
                        <a:gs pos="30000">
                          <a:srgbClr val="3C3C41"/>
                        </a:gs>
                      </a:gsLst>
                      <a:lin ang="5400000" scaled="0"/>
                    </a:gradFill>
                    <a:latin typeface="Segoe UI Semibold"/>
                  </a:rPr>
                  <a:t>Keypoints</a:t>
                </a:r>
                <a:endParaRPr lang="en-US" dirty="0">
                  <a:gradFill>
                    <a:gsLst>
                      <a:gs pos="2917">
                        <a:srgbClr val="3C3C41"/>
                      </a:gs>
                      <a:gs pos="30000">
                        <a:srgbClr val="3C3C41"/>
                      </a:gs>
                    </a:gsLst>
                    <a:lin ang="5400000" scaled="0"/>
                  </a:gradFill>
                  <a:latin typeface="Segoe UI Semibold"/>
                </a:endParaRPr>
              </a:p>
            </p:txBody>
          </p:sp>
          <p:cxnSp>
            <p:nvCxnSpPr>
              <p:cNvPr id="82" name="Straight Connector 81">
                <a:extLst>
                  <a:ext uri="{FF2B5EF4-FFF2-40B4-BE49-F238E27FC236}">
                    <a16:creationId xmlns:a16="http://schemas.microsoft.com/office/drawing/2014/main" id="{AC82EFC0-6867-40BF-B52F-A370E7145E34}"/>
                  </a:ext>
                </a:extLst>
              </p:cNvPr>
              <p:cNvCxnSpPr>
                <a:cxnSpLocks/>
              </p:cNvCxnSpPr>
              <p:nvPr/>
            </p:nvCxnSpPr>
            <p:spPr>
              <a:xfrm flipV="1">
                <a:off x="2615879" y="5126107"/>
                <a:ext cx="9820596" cy="0"/>
              </a:xfrm>
              <a:prstGeom prst="line">
                <a:avLst/>
              </a:prstGeom>
              <a:noFill/>
              <a:ln w="19050" cap="flat" cmpd="sng" algn="ctr">
                <a:solidFill>
                  <a:srgbClr val="3C3C41"/>
                </a:solidFill>
                <a:prstDash val="solid"/>
                <a:headEnd type="none"/>
                <a:tailEnd type="none"/>
              </a:ln>
              <a:effectLst/>
            </p:spPr>
          </p:cxnSp>
          <p:sp>
            <p:nvSpPr>
              <p:cNvPr id="83" name="TextBox 82">
                <a:extLst>
                  <a:ext uri="{FF2B5EF4-FFF2-40B4-BE49-F238E27FC236}">
                    <a16:creationId xmlns:a16="http://schemas.microsoft.com/office/drawing/2014/main" id="{72F48E26-19C7-418F-9D68-7E16079339F2}"/>
                  </a:ext>
                </a:extLst>
              </p:cNvPr>
              <p:cNvSpPr txBox="1"/>
              <p:nvPr/>
            </p:nvSpPr>
            <p:spPr>
              <a:xfrm>
                <a:off x="289367" y="5290274"/>
                <a:ext cx="11960504" cy="1631216"/>
              </a:xfrm>
              <a:prstGeom prst="rect">
                <a:avLst/>
              </a:prstGeom>
              <a:noFill/>
            </p:spPr>
            <p:txBody>
              <a:bodyPr wrap="square" rtlCol="0">
                <a:spAutoFit/>
              </a:bodyPr>
              <a:lstStyle/>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Homomorphic operations operate with </a:t>
                </a:r>
                <a:r>
                  <a:rPr lang="en-US" sz="1600" dirty="0">
                    <a:solidFill>
                      <a:schemeClr val="tx1">
                        <a:lumMod val="75000"/>
                      </a:schemeClr>
                    </a:solidFill>
                    <a:latin typeface="Segoe UI Semibold" panose="020B0702040204020203" pitchFamily="34" charset="0"/>
                    <a:cs typeface="Segoe UI Semibold" panose="020B0702040204020203" pitchFamily="34" charset="0"/>
                  </a:rPr>
                  <a:t>polynomials</a:t>
                </a: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Microsoft SEAL can work both using</a:t>
                </a:r>
              </a:p>
              <a:p>
                <a:pPr marL="752121" lvl="1" indent="-285750">
                  <a:spcBef>
                    <a:spcPts val="300"/>
                  </a:spcBef>
                  <a:spcAft>
                    <a:spcPts val="300"/>
                  </a:spcAft>
                  <a:buFont typeface="Wingdings" panose="05000000000000000000" pitchFamily="2" charset="2"/>
                  <a:buChar char="ü"/>
                </a:pPr>
                <a:r>
                  <a:rPr lang="en-US" sz="1600" dirty="0">
                    <a:solidFill>
                      <a:schemeClr val="tx1">
                        <a:lumMod val="75000"/>
                      </a:schemeClr>
                    </a:solidFill>
                    <a:latin typeface="Segoe UI Semibold" panose="020B0702040204020203" pitchFamily="34" charset="0"/>
                    <a:cs typeface="Segoe UI Semibold" panose="020B0702040204020203" pitchFamily="34" charset="0"/>
                  </a:rPr>
                  <a:t>symmetric</a:t>
                </a:r>
                <a:r>
                  <a:rPr lang="en-US" sz="1600" dirty="0">
                    <a:solidFill>
                      <a:schemeClr val="tx1">
                        <a:lumMod val="75000"/>
                      </a:schemeClr>
                    </a:solidFill>
                  </a:rPr>
                  <a:t> encryption (one secret key for encryption and decryption)</a:t>
                </a:r>
              </a:p>
              <a:p>
                <a:pPr marL="752121" lvl="1" indent="-285750">
                  <a:spcBef>
                    <a:spcPts val="300"/>
                  </a:spcBef>
                  <a:spcAft>
                    <a:spcPts val="300"/>
                  </a:spcAft>
                  <a:buFont typeface="Wingdings" panose="05000000000000000000" pitchFamily="2" charset="2"/>
                  <a:buChar char="ü"/>
                </a:pPr>
                <a:r>
                  <a:rPr lang="en-US" sz="1600" dirty="0">
                    <a:solidFill>
                      <a:schemeClr val="tx1">
                        <a:lumMod val="75000"/>
                      </a:schemeClr>
                    </a:solidFill>
                    <a:latin typeface="Segoe UI Semibold" panose="020B0702040204020203" pitchFamily="34" charset="0"/>
                    <a:cs typeface="Segoe UI Semibold" panose="020B0702040204020203" pitchFamily="34" charset="0"/>
                  </a:rPr>
                  <a:t>asymmetric</a:t>
                </a:r>
                <a:r>
                  <a:rPr lang="en-US" sz="1600" dirty="0">
                    <a:solidFill>
                      <a:schemeClr val="tx1">
                        <a:lumMod val="75000"/>
                      </a:schemeClr>
                    </a:solidFill>
                  </a:rPr>
                  <a:t> encryption (one public key for encryption and one secret key for decryption</a:t>
                </a: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The encoding operation is also a </a:t>
                </a:r>
                <a:r>
                  <a:rPr lang="en-US" sz="1600" dirty="0">
                    <a:solidFill>
                      <a:schemeClr val="tx1">
                        <a:lumMod val="75000"/>
                      </a:schemeClr>
                    </a:solidFill>
                    <a:latin typeface="Segoe UI Semibold" panose="020B0702040204020203" pitchFamily="34" charset="0"/>
                    <a:cs typeface="Segoe UI Semibold" panose="020B0702040204020203" pitchFamily="34" charset="0"/>
                  </a:rPr>
                  <a:t>homomorphism</a:t>
                </a:r>
              </a:p>
            </p:txBody>
          </p:sp>
          <mc:AlternateContent xmlns:mc="http://schemas.openxmlformats.org/markup-compatibility/2006" xmlns:p14="http://schemas.microsoft.com/office/powerpoint/2010/main">
            <mc:Choice Requires="p14">
              <p:contentPart p14:bwMode="auto" r:id="rId16">
                <p14:nvContentPartPr>
                  <p14:cNvPr id="84" name="Ink 83">
                    <a:extLst>
                      <a:ext uri="{FF2B5EF4-FFF2-40B4-BE49-F238E27FC236}">
                        <a16:creationId xmlns:a16="http://schemas.microsoft.com/office/drawing/2014/main" id="{295C2571-6E3B-47FF-B90B-87B2A9D08749}"/>
                      </a:ext>
                    </a:extLst>
                  </p14:cNvPr>
                  <p14:cNvContentPartPr/>
                  <p14:nvPr/>
                </p14:nvContentPartPr>
                <p14:xfrm>
                  <a:off x="11197140" y="5451435"/>
                  <a:ext cx="843275" cy="360"/>
                </p14:xfrm>
              </p:contentPart>
            </mc:Choice>
            <mc:Fallback xmlns="">
              <p:pic>
                <p:nvPicPr>
                  <p:cNvPr id="84" name="Ink 83">
                    <a:extLst>
                      <a:ext uri="{FF2B5EF4-FFF2-40B4-BE49-F238E27FC236}">
                        <a16:creationId xmlns:a16="http://schemas.microsoft.com/office/drawing/2014/main" id="{295C2571-6E3B-47FF-B90B-87B2A9D08749}"/>
                      </a:ext>
                    </a:extLst>
                  </p:cNvPr>
                  <p:cNvPicPr/>
                  <p:nvPr/>
                </p:nvPicPr>
                <p:blipFill>
                  <a:blip r:embed="rId17"/>
                  <a:stretch>
                    <a:fillRect/>
                  </a:stretch>
                </p:blipFill>
                <p:spPr>
                  <a:xfrm>
                    <a:off x="11143153" y="5343435"/>
                    <a:ext cx="950889" cy="216000"/>
                  </a:xfrm>
                  <a:prstGeom prst="rect">
                    <a:avLst/>
                  </a:prstGeom>
                </p:spPr>
              </p:pic>
            </mc:Fallback>
          </mc:AlternateContent>
          <p:cxnSp>
            <p:nvCxnSpPr>
              <p:cNvPr id="85" name="Straight Connector 84">
                <a:extLst>
                  <a:ext uri="{FF2B5EF4-FFF2-40B4-BE49-F238E27FC236}">
                    <a16:creationId xmlns:a16="http://schemas.microsoft.com/office/drawing/2014/main" id="{D8330E0B-D360-4483-B218-85FE933F14EF}"/>
                  </a:ext>
                </a:extLst>
              </p:cNvPr>
              <p:cNvCxnSpPr>
                <a:cxnSpLocks/>
              </p:cNvCxnSpPr>
              <p:nvPr/>
            </p:nvCxnSpPr>
            <p:spPr>
              <a:xfrm>
                <a:off x="0" y="5133846"/>
                <a:ext cx="324091" cy="0"/>
              </a:xfrm>
              <a:prstGeom prst="line">
                <a:avLst/>
              </a:prstGeom>
              <a:noFill/>
              <a:ln w="19050" cap="flat" cmpd="sng" algn="ctr">
                <a:solidFill>
                  <a:srgbClr val="3C3C41"/>
                </a:solidFill>
                <a:prstDash val="solid"/>
                <a:headEnd type="none"/>
                <a:tailEnd type="none"/>
              </a:ln>
              <a:effectLst/>
            </p:spPr>
          </p:cxnSp>
        </p:grpSp>
        <p:sp>
          <p:nvSpPr>
            <p:cNvPr id="79" name="TextBox 78">
              <a:extLst>
                <a:ext uri="{FF2B5EF4-FFF2-40B4-BE49-F238E27FC236}">
                  <a16:creationId xmlns:a16="http://schemas.microsoft.com/office/drawing/2014/main" id="{D7F4EEED-3071-415C-B9E5-7EAFB6473DF9}"/>
                </a:ext>
              </a:extLst>
            </p:cNvPr>
            <p:cNvSpPr txBox="1"/>
            <p:nvPr/>
          </p:nvSpPr>
          <p:spPr>
            <a:xfrm>
              <a:off x="11042187" y="5188413"/>
              <a:ext cx="1153179" cy="517065"/>
            </a:xfrm>
            <a:prstGeom prst="rect">
              <a:avLst/>
            </a:prstGeom>
            <a:noFill/>
          </p:spPr>
          <p:txBody>
            <a:bodyPr wrap="square" lIns="182880" tIns="146304" rIns="182880" bIns="146304" rtlCol="0">
              <a:spAutoFit/>
            </a:bodyPr>
            <a:lstStyle/>
            <a:p>
              <a:pPr algn="ctr">
                <a:lnSpc>
                  <a:spcPct val="90000"/>
                </a:lnSpc>
                <a:spcAft>
                  <a:spcPts val="600"/>
                </a:spcAft>
              </a:pPr>
              <a:r>
                <a:rPr lang="fr-FR" sz="1600" dirty="0" err="1">
                  <a:gradFill>
                    <a:gsLst>
                      <a:gs pos="2917">
                        <a:schemeClr val="tx1"/>
                      </a:gs>
                      <a:gs pos="30000">
                        <a:schemeClr val="tx1"/>
                      </a:gs>
                    </a:gsLst>
                    <a:lin ang="5400000" scaled="0"/>
                  </a:gradFill>
                </a:rPr>
                <a:t>example</a:t>
              </a:r>
              <a:endParaRPr lang="fr-FR" sz="16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7698543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t>Homomorphic Encryption</a:t>
            </a:r>
            <a:br>
              <a:rPr lang="en-US" dirty="0"/>
            </a:br>
            <a:r>
              <a:rPr lang="en-US" sz="2400" dirty="0">
                <a:solidFill>
                  <a:srgbClr val="0070C0"/>
                </a:solidFill>
                <a:latin typeface="Segoe UI" panose="020B0502040204020203" pitchFamily="34" charset="0"/>
                <a:cs typeface="Segoe UI" panose="020B0502040204020203" pitchFamily="34" charset="0"/>
              </a:rPr>
              <a:t>Encoding and decoding with SEAL: BFV encoders</a:t>
            </a:r>
            <a:endParaRPr lang="fr-FR" dirty="0"/>
          </a:p>
        </p:txBody>
      </p:sp>
      <p:cxnSp>
        <p:nvCxnSpPr>
          <p:cNvPr id="25" name="Straight Connector 24">
            <a:extLst>
              <a:ext uri="{FF2B5EF4-FFF2-40B4-BE49-F238E27FC236}">
                <a16:creationId xmlns:a16="http://schemas.microsoft.com/office/drawing/2014/main" id="{073C08A1-7353-4DCD-8AB6-4BA3C0D13069}"/>
              </a:ext>
            </a:extLst>
          </p:cNvPr>
          <p:cNvCxnSpPr>
            <a:cxnSpLocks/>
          </p:cNvCxnSpPr>
          <p:nvPr/>
        </p:nvCxnSpPr>
        <p:spPr>
          <a:xfrm>
            <a:off x="6217056" y="1860607"/>
            <a:ext cx="0" cy="2719939"/>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9DB90C1-98AE-413F-AEC9-48AB01825D3A}"/>
              </a:ext>
            </a:extLst>
          </p:cNvPr>
          <p:cNvSpPr/>
          <p:nvPr/>
        </p:nvSpPr>
        <p:spPr bwMode="auto">
          <a:xfrm>
            <a:off x="6364701" y="1179160"/>
            <a:ext cx="5942416" cy="479977"/>
          </a:xfrm>
          <a:prstGeom prst="rect">
            <a:avLst/>
          </a:prstGeom>
          <a:solidFill>
            <a:srgbClr val="3BAB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dirty="0">
                <a:solidFill>
                  <a:schemeClr val="bg1"/>
                </a:solidFill>
                <a:latin typeface="Segoe UI Semibold"/>
              </a:rPr>
              <a:t>Batch encoder</a:t>
            </a:r>
          </a:p>
        </p:txBody>
      </p:sp>
      <p:sp>
        <p:nvSpPr>
          <p:cNvPr id="30" name="Rectangle 29">
            <a:extLst>
              <a:ext uri="{FF2B5EF4-FFF2-40B4-BE49-F238E27FC236}">
                <a16:creationId xmlns:a16="http://schemas.microsoft.com/office/drawing/2014/main" id="{EE241B56-DBE2-4C62-898E-683578385837}"/>
              </a:ext>
            </a:extLst>
          </p:cNvPr>
          <p:cNvSpPr/>
          <p:nvPr/>
        </p:nvSpPr>
        <p:spPr bwMode="auto">
          <a:xfrm>
            <a:off x="129358" y="1179160"/>
            <a:ext cx="5942417" cy="479977"/>
          </a:xfrm>
          <a:prstGeom prst="rect">
            <a:avLst/>
          </a:prstGeom>
          <a:solidFill>
            <a:srgbClr val="3BAB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dirty="0">
                <a:gradFill>
                  <a:gsLst>
                    <a:gs pos="40075">
                      <a:srgbClr val="FFFFFF"/>
                    </a:gs>
                    <a:gs pos="30000">
                      <a:srgbClr val="FFFFFF"/>
                    </a:gs>
                  </a:gsLst>
                  <a:lin ang="5400000" scaled="0"/>
                </a:gradFill>
                <a:latin typeface="Segoe UI Semibold"/>
              </a:rPr>
              <a:t>Integer encoder</a:t>
            </a:r>
            <a:endParaRPr lang="en-US" sz="2040" dirty="0">
              <a:gradFill>
                <a:gsLst>
                  <a:gs pos="40075">
                    <a:srgbClr val="FFFFFF"/>
                  </a:gs>
                  <a:gs pos="30000">
                    <a:srgbClr val="FFFFFF"/>
                  </a:gs>
                </a:gsLst>
                <a:lin ang="5400000" scaled="0"/>
              </a:gradFill>
              <a:latin typeface="Segoe UI Semibold"/>
            </a:endParaRPr>
          </a:p>
        </p:txBody>
      </p:sp>
      <p:grpSp>
        <p:nvGrpSpPr>
          <p:cNvPr id="5" name="Group 4">
            <a:extLst>
              <a:ext uri="{FF2B5EF4-FFF2-40B4-BE49-F238E27FC236}">
                <a16:creationId xmlns:a16="http://schemas.microsoft.com/office/drawing/2014/main" id="{82707131-2E6B-4325-B013-967A5CAD949A}"/>
              </a:ext>
            </a:extLst>
          </p:cNvPr>
          <p:cNvGrpSpPr/>
          <p:nvPr/>
        </p:nvGrpSpPr>
        <p:grpSpPr>
          <a:xfrm>
            <a:off x="129358" y="1757362"/>
            <a:ext cx="5878337" cy="2757748"/>
            <a:chOff x="129356" y="1607861"/>
            <a:chExt cx="5878337" cy="2757748"/>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6C3E0F3-D8E9-4349-A4C4-63179C2639EB}"/>
                    </a:ext>
                  </a:extLst>
                </p:cNvPr>
                <p:cNvSpPr txBox="1"/>
                <p:nvPr/>
              </p:nvSpPr>
              <p:spPr>
                <a:xfrm>
                  <a:off x="129356" y="1607861"/>
                  <a:ext cx="5878337" cy="2757748"/>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3BABFF"/>
                      </a:solidFill>
                      <a:latin typeface="Segoe UI Semibold"/>
                      <a:cs typeface="Segoe UI Semibold" panose="020B0702040204020203" pitchFamily="34" charset="0"/>
                    </a:rPr>
                    <a:t>Principle</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lang="en-US" sz="1599" dirty="0">
                      <a:solidFill>
                        <a:srgbClr val="000000"/>
                      </a:solidFill>
                      <a:latin typeface="Segoe UI Semibold" panose="020B0702040204020203" pitchFamily="34" charset="0"/>
                      <a:cs typeface="Segoe UI Semibold" panose="020B0702040204020203" pitchFamily="34" charset="0"/>
                    </a:rPr>
                    <a:t>Input: </a:t>
                  </a:r>
                  <a:r>
                    <a:rPr lang="en-US" sz="1599" dirty="0">
                      <a:solidFill>
                        <a:srgbClr val="000000"/>
                      </a:solidFill>
                      <a:latin typeface="Segoe UI"/>
                      <a:cs typeface="Segoe UI Semilight" panose="020B0402040204020203" pitchFamily="34" charset="0"/>
                    </a:rPr>
                    <a:t>one integer</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kumimoji="0" lang="en-US" sz="1599" i="0" u="none" strike="noStrike" kern="120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Principle</a:t>
                  </a:r>
                  <a:r>
                    <a:rPr lang="en-US" sz="1599" dirty="0">
                      <a:solidFill>
                        <a:srgbClr val="000000"/>
                      </a:solidFill>
                      <a:latin typeface="Segoe UI Semibold" panose="020B0702040204020203" pitchFamily="34" charset="0"/>
                      <a:cs typeface="Segoe UI Semibold" panose="020B0702040204020203" pitchFamily="34" charset="0"/>
                    </a:rPr>
                    <a:t>:</a:t>
                  </a:r>
                </a:p>
                <a:p>
                  <a:pPr marL="637821" lvl="1" indent="-171450" defTabSz="932563">
                    <a:buFont typeface="Segoe UI" panose="020B0502040204020203" pitchFamily="34" charset="0"/>
                    <a:buChar char="-"/>
                    <a:defRPr/>
                  </a:pPr>
                  <a:r>
                    <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Compute the binary expansion of the integer</a:t>
                  </a:r>
                </a:p>
                <a:p>
                  <a:pPr marL="637821" lvl="1" indent="-171450" defTabSz="932563">
                    <a:buFont typeface="Segoe UI" panose="020B0502040204020203" pitchFamily="34" charset="0"/>
                    <a:buChar char="-"/>
                    <a:defRPr/>
                  </a:pPr>
                  <a:r>
                    <a:rPr lang="en-US" sz="1599" dirty="0">
                      <a:solidFill>
                        <a:srgbClr val="000000"/>
                      </a:solidFill>
                      <a:latin typeface="Segoe UI"/>
                      <a:cs typeface="Segoe UI Semilight" panose="020B0402040204020203" pitchFamily="34" charset="0"/>
                    </a:rPr>
                    <a:t>Use its bits to create </a:t>
                  </a:r>
                  <a14:m>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𝑝</m:t>
                      </m:r>
                      <m:d>
                        <m:d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e>
                      </m:d>
                    </m:oMath>
                  </a14:m>
                  <a:endParaRPr lang="en-US" sz="1599" dirty="0">
                    <a:solidFill>
                      <a:srgbClr val="000000"/>
                    </a:solidFill>
                    <a:latin typeface="Segoe UI"/>
                    <a:cs typeface="Segoe UI Semilight" panose="020B0402040204020203" pitchFamily="34" charset="0"/>
                  </a:endParaRPr>
                </a:p>
                <a:p>
                  <a:pPr marL="637821" lvl="1" indent="-171450" defTabSz="932563">
                    <a:buFont typeface="Segoe UI" panose="020B0502040204020203" pitchFamily="34" charset="0"/>
                    <a:buChar char="-"/>
                    <a:defRPr/>
                  </a:pPr>
                  <a:r>
                    <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Decode by evaluating p for</a:t>
                  </a:r>
                  <a:r>
                    <a:rPr kumimoji="0" lang="fr-FR" sz="1600" b="0" i="0" u="none" strike="noStrike" kern="1200" cap="none" spc="0" normalizeH="0" baseline="0" noProof="0" dirty="0">
                      <a:ln>
                        <a:noFill/>
                      </a:ln>
                      <a:solidFill>
                        <a:srgbClr val="000000"/>
                      </a:solidFill>
                      <a:effectLst/>
                      <a:uLnTx/>
                      <a:uFillTx/>
                      <a:latin typeface="Segoe UI"/>
                      <a:ea typeface="Cambria Math" panose="02040503050406030204" pitchFamily="18" charset="0"/>
                      <a:cs typeface="Segoe UI Semibold" panose="020B0702040204020203" pitchFamily="34" charset="0"/>
                    </a:rPr>
                    <a:t> </a:t>
                  </a:r>
                  <a14:m>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=2</m:t>
                      </m:r>
                    </m:oMath>
                  </a14:m>
                  <a:endParaRPr lang="en-US" sz="1600" spc="-51" dirty="0">
                    <a:solidFill>
                      <a:srgbClr val="0078D3"/>
                    </a:solidFill>
                    <a:latin typeface="Segoe UI Semibold"/>
                    <a:cs typeface="Segoe UI Semibold" panose="020B0702040204020203" pitchFamily="34" charset="0"/>
                  </a:endParaRPr>
                </a:p>
                <a:p>
                  <a:pPr marR="0" lvl="0" algn="l" defTabSz="932563" rtl="0" eaLnBrk="1" fontAlgn="auto" latinLnBrk="0" hangingPunct="1">
                    <a:lnSpc>
                      <a:spcPct val="150000"/>
                    </a:lnSpc>
                    <a:spcBef>
                      <a:spcPts val="0"/>
                    </a:spcBef>
                    <a:spcAft>
                      <a:spcPts val="0"/>
                    </a:spcAft>
                    <a:buClrTx/>
                    <a:buSzTx/>
                    <a:tabLst/>
                    <a:defRPr/>
                  </a:pPr>
                  <a:r>
                    <a:rPr lang="en-US" sz="2000" spc="-51" dirty="0">
                      <a:solidFill>
                        <a:srgbClr val="3BABFF"/>
                      </a:solidFill>
                      <a:latin typeface="Segoe UI Semibold"/>
                      <a:cs typeface="Segoe UI Semibold" panose="020B0702040204020203" pitchFamily="34" charset="0"/>
                    </a:rPr>
                    <a:t>Example</a:t>
                  </a:r>
                </a:p>
                <a:p>
                  <a:pPr marR="0" lvl="0" algn="l" defTabSz="932563" rtl="0" eaLnBrk="1" fontAlgn="auto" latinLnBrk="0" hangingPunct="1">
                    <a:lnSpc>
                      <a:spcPct val="100000"/>
                    </a:lnSpc>
                    <a:spcBef>
                      <a:spcPts val="0"/>
                    </a:spcBef>
                    <a:spcAft>
                      <a:spcPts val="0"/>
                    </a:spcAft>
                    <a:buClrTx/>
                    <a:buSzTx/>
                    <a:tabLst/>
                    <a:defRPr/>
                  </a:pPr>
                  <a:endParaRPr lang="en-US" sz="400" spc="-51" dirty="0">
                    <a:solidFill>
                      <a:srgbClr val="3BABFF"/>
                    </a:solidFill>
                    <a:latin typeface="Segoe UI Semibold"/>
                    <a:cs typeface="Segoe UI Semibold" panose="020B0702040204020203" pitchFamily="34" charset="0"/>
                  </a:endParaRPr>
                </a:p>
                <a:p>
                  <a:pPr defTabSz="932563">
                    <a:defRPr/>
                  </a:pPr>
                  <a14:m>
                    <m:oMathPara xmlns:m="http://schemas.openxmlformats.org/officeDocument/2006/math">
                      <m:oMathParaPr>
                        <m:jc m:val="centerGroup"/>
                      </m:oMathParaPr>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26= </m:t>
                        </m:r>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2</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4</m:t>
                            </m:r>
                          </m:sup>
                        </m:sSup>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+ 2</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3</m:t>
                            </m:r>
                          </m:sup>
                        </m:sSup>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+ 2</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1</m:t>
                            </m:r>
                          </m:sup>
                        </m:sSup>
                        <m:r>
                          <a:rPr kumimoji="0" lang="fr-FR" sz="1600" b="0" i="0"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m:t>
                        </m:r>
                        <m:r>
                          <a:rPr kumimoji="0" lang="fr-FR"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   </m:t>
                        </m:r>
                        <m:r>
                          <a:rPr kumimoji="0" lang="fr-FR" sz="1600" b="0" i="0"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𝑝</m:t>
                        </m:r>
                        <m:d>
                          <m:d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e>
                        </m:d>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𝑥</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4</m:t>
                            </m:r>
                          </m:sup>
                        </m:s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m:t>
                        </m:r>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𝑥</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3</m:t>
                            </m:r>
                          </m:sup>
                        </m:sSup>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𝑥</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1</m:t>
                            </m:r>
                          </m:sup>
                        </m:sSup>
                      </m:oMath>
                    </m:oMathPara>
                  </a14:m>
                  <a:endParaRPr kumimoji="0" lang="en-US" sz="1600" b="0" i="0" u="none" strike="noStrike" kern="1200" cap="none" spc="0" normalizeH="0" baseline="0" noProof="0" dirty="0">
                    <a:ln>
                      <a:noFill/>
                    </a:ln>
                    <a:solidFill>
                      <a:srgbClr val="000000"/>
                    </a:solidFill>
                    <a:effectLst/>
                    <a:uLnTx/>
                    <a:uFillTx/>
                    <a:cs typeface="Segoe UI Semibold" panose="020B0702040204020203" pitchFamily="34" charset="0"/>
                  </a:endParaRPr>
                </a:p>
              </p:txBody>
            </p:sp>
          </mc:Choice>
          <mc:Fallback xmlns="">
            <p:sp>
              <p:nvSpPr>
                <p:cNvPr id="8" name="TextBox 7">
                  <a:extLst>
                    <a:ext uri="{FF2B5EF4-FFF2-40B4-BE49-F238E27FC236}">
                      <a16:creationId xmlns:a16="http://schemas.microsoft.com/office/drawing/2014/main" id="{06C3E0F3-D8E9-4349-A4C4-63179C2639EB}"/>
                    </a:ext>
                  </a:extLst>
                </p:cNvPr>
                <p:cNvSpPr txBox="1">
                  <a:spLocks noRot="1" noChangeAspect="1" noMove="1" noResize="1" noEditPoints="1" noAdjustHandles="1" noChangeArrowheads="1" noChangeShapeType="1" noTextEdit="1"/>
                </p:cNvSpPr>
                <p:nvPr/>
              </p:nvSpPr>
              <p:spPr>
                <a:xfrm>
                  <a:off x="129356" y="1607861"/>
                  <a:ext cx="5878337" cy="2757748"/>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59366C5F-2848-44BB-887D-1BAE14A840B7}"/>
                    </a:ext>
                  </a:extLst>
                </p14:cNvPr>
                <p14:cNvContentPartPr/>
                <p14:nvPr/>
              </p14:nvContentPartPr>
              <p14:xfrm>
                <a:off x="1016665" y="4070329"/>
                <a:ext cx="1607760" cy="360"/>
              </p14:xfrm>
            </p:contentPart>
          </mc:Choice>
          <mc:Fallback xmlns="">
            <p:pic>
              <p:nvPicPr>
                <p:cNvPr id="16" name="Ink 15">
                  <a:extLst>
                    <a:ext uri="{FF2B5EF4-FFF2-40B4-BE49-F238E27FC236}">
                      <a16:creationId xmlns:a16="http://schemas.microsoft.com/office/drawing/2014/main" id="{59366C5F-2848-44BB-887D-1BAE14A840B7}"/>
                    </a:ext>
                  </a:extLst>
                </p:cNvPr>
                <p:cNvPicPr/>
                <p:nvPr/>
              </p:nvPicPr>
              <p:blipFill>
                <a:blip r:embed="rId5"/>
                <a:stretch>
                  <a:fillRect/>
                </a:stretch>
              </p:blipFill>
              <p:spPr>
                <a:xfrm>
                  <a:off x="962665" y="3962329"/>
                  <a:ext cx="1715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2313FB73-B43E-4695-86A4-0C6E079FEB39}"/>
                    </a:ext>
                  </a:extLst>
                </p14:cNvPr>
                <p14:cNvContentPartPr/>
                <p14:nvPr/>
              </p14:nvContentPartPr>
              <p14:xfrm>
                <a:off x="3253211" y="4070329"/>
                <a:ext cx="1862640" cy="360"/>
              </p14:xfrm>
            </p:contentPart>
          </mc:Choice>
          <mc:Fallback xmlns="">
            <p:pic>
              <p:nvPicPr>
                <p:cNvPr id="18" name="Ink 17">
                  <a:extLst>
                    <a:ext uri="{FF2B5EF4-FFF2-40B4-BE49-F238E27FC236}">
                      <a16:creationId xmlns:a16="http://schemas.microsoft.com/office/drawing/2014/main" id="{2313FB73-B43E-4695-86A4-0C6E079FEB39}"/>
                    </a:ext>
                  </a:extLst>
                </p:cNvPr>
                <p:cNvPicPr/>
                <p:nvPr/>
              </p:nvPicPr>
              <p:blipFill>
                <a:blip r:embed="rId7"/>
                <a:stretch>
                  <a:fillRect/>
                </a:stretch>
              </p:blipFill>
              <p:spPr>
                <a:xfrm>
                  <a:off x="3199211" y="3962329"/>
                  <a:ext cx="1970280" cy="216000"/>
                </a:xfrm>
                <a:prstGeom prst="rect">
                  <a:avLst/>
                </a:prstGeom>
              </p:spPr>
            </p:pic>
          </mc:Fallback>
        </mc:AlternateContent>
      </p:grpSp>
      <p:grpSp>
        <p:nvGrpSpPr>
          <p:cNvPr id="47" name="Group 46">
            <a:extLst>
              <a:ext uri="{FF2B5EF4-FFF2-40B4-BE49-F238E27FC236}">
                <a16:creationId xmlns:a16="http://schemas.microsoft.com/office/drawing/2014/main" id="{43143219-CEA8-476D-BD17-33E7A9B2E8F6}"/>
              </a:ext>
            </a:extLst>
          </p:cNvPr>
          <p:cNvGrpSpPr/>
          <p:nvPr/>
        </p:nvGrpSpPr>
        <p:grpSpPr>
          <a:xfrm>
            <a:off x="6237819" y="1748816"/>
            <a:ext cx="6037258" cy="2750886"/>
            <a:chOff x="6237819" y="1757362"/>
            <a:chExt cx="6037258" cy="2750886"/>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35AB61A-3A50-4B85-99FD-368293FD4886}"/>
                    </a:ext>
                  </a:extLst>
                </p:cNvPr>
                <p:cNvSpPr txBox="1"/>
                <p:nvPr/>
              </p:nvSpPr>
              <p:spPr>
                <a:xfrm>
                  <a:off x="6237819" y="1757362"/>
                  <a:ext cx="5878337" cy="1690276"/>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3BABFF"/>
                      </a:solidFill>
                      <a:latin typeface="Segoe UI Semibold"/>
                      <a:cs typeface="Segoe UI Semibold" panose="020B0702040204020203" pitchFamily="34" charset="0"/>
                    </a:rPr>
                    <a:t>Principle</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lang="en-US" sz="1599" dirty="0">
                      <a:solidFill>
                        <a:srgbClr val="000000"/>
                      </a:solidFill>
                      <a:latin typeface="Segoe UI Semibold" panose="020B0702040204020203" pitchFamily="34" charset="0"/>
                      <a:cs typeface="Segoe UI Semibold" panose="020B0702040204020203" pitchFamily="34" charset="0"/>
                    </a:rPr>
                    <a:t>Input: </a:t>
                  </a:r>
                  <a:r>
                    <a:rPr lang="en-US" sz="1599" dirty="0">
                      <a:solidFill>
                        <a:srgbClr val="000000"/>
                      </a:solidFill>
                      <a:cs typeface="Segoe UI Semibold" panose="020B0702040204020203" pitchFamily="34" charset="0"/>
                    </a:rPr>
                    <a:t>one matrix of size </a:t>
                  </a:r>
                  <a14:m>
                    <m:oMath xmlns:m="http://schemas.openxmlformats.org/officeDocument/2006/math">
                      <m:r>
                        <a:rPr lang="fr-FR" sz="1599" b="0" i="1" smtClean="0">
                          <a:solidFill>
                            <a:srgbClr val="000000"/>
                          </a:solidFill>
                          <a:latin typeface="Cambria Math" panose="02040503050406030204" pitchFamily="18" charset="0"/>
                          <a:cs typeface="Segoe UI Semibold" panose="020B0702040204020203" pitchFamily="34" charset="0"/>
                        </a:rPr>
                        <m:t>2</m:t>
                      </m:r>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f>
                        <m:fPr>
                          <m:type m:val="skw"/>
                          <m:ctrlP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fPr>
                        <m:num>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𝑛</m:t>
                          </m:r>
                        </m:num>
                        <m:den>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2</m:t>
                          </m:r>
                        </m:den>
                      </m:f>
                    </m:oMath>
                  </a14:m>
                  <a:endParaRPr lang="en-US" sz="1599" dirty="0">
                    <a:solidFill>
                      <a:srgbClr val="000000"/>
                    </a:solidFill>
                    <a:latin typeface="Segoe UI"/>
                    <a:cs typeface="Segoe UI Semilight" panose="020B0402040204020203" pitchFamily="34" charset="0"/>
                  </a:endParaRPr>
                </a:p>
                <a:p>
                  <a:pPr marL="285750" marR="0" lvl="0" indent="-285750" algn="l" defTabSz="932563" rtl="0" eaLnBrk="1" fontAlgn="auto" latinLnBrk="0" hangingPunct="1">
                    <a:spcBef>
                      <a:spcPts val="200"/>
                    </a:spcBef>
                    <a:buClrTx/>
                    <a:buSzTx/>
                    <a:buFont typeface="Arial" panose="020B0604020202020204" pitchFamily="34" charset="0"/>
                    <a:buChar char="•"/>
                    <a:tabLst/>
                    <a:defRPr/>
                  </a:pPr>
                  <a:r>
                    <a:rPr kumimoji="0" lang="en-US" sz="1599" i="0" u="none" strike="noStrike" kern="120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Principle</a:t>
                  </a:r>
                  <a:r>
                    <a:rPr lang="en-US" sz="1599" dirty="0">
                      <a:solidFill>
                        <a:srgbClr val="000000"/>
                      </a:solidFill>
                      <a:latin typeface="Segoe UI Semibold" panose="020B0702040204020203" pitchFamily="34" charset="0"/>
                      <a:cs typeface="Segoe UI Semibold" panose="020B0702040204020203" pitchFamily="34" charset="0"/>
                    </a:rPr>
                    <a:t>: </a:t>
                  </a:r>
                  <a:r>
                    <a:rPr lang="en-US" sz="1599" dirty="0">
                      <a:solidFill>
                        <a:srgbClr val="000000"/>
                      </a:solidFill>
                      <a:cs typeface="Segoe UI Semibold" panose="020B0702040204020203" pitchFamily="34" charset="0"/>
                    </a:rPr>
                    <a:t>approximatively the same as for simple integers </a:t>
                  </a:r>
                </a:p>
                <a:p>
                  <a:pPr marR="0" lvl="0" algn="l" defTabSz="932563" rtl="0" eaLnBrk="1" fontAlgn="auto" latinLnBrk="0" hangingPunct="1">
                    <a:lnSpc>
                      <a:spcPct val="100000"/>
                    </a:lnSpc>
                    <a:spcBef>
                      <a:spcPts val="0"/>
                    </a:spcBef>
                    <a:spcAft>
                      <a:spcPts val="0"/>
                    </a:spcAft>
                    <a:buClrTx/>
                    <a:buSzTx/>
                    <a:tabLst/>
                    <a:defRPr/>
                  </a:pPr>
                  <a:endParaRPr lang="en-US" sz="400" spc="-51" dirty="0">
                    <a:solidFill>
                      <a:srgbClr val="0078D3"/>
                    </a:solidFill>
                    <a:latin typeface="Segoe UI Semibold"/>
                    <a:cs typeface="Segoe UI Semibold" panose="020B0702040204020203" pitchFamily="34" charset="0"/>
                  </a:endParaRPr>
                </a:p>
                <a:p>
                  <a:pPr marR="0" lvl="0" algn="l" defTabSz="932563" rtl="0" eaLnBrk="1" fontAlgn="auto" latinLnBrk="0" hangingPunct="1">
                    <a:lnSpc>
                      <a:spcPct val="150000"/>
                    </a:lnSpc>
                    <a:spcBef>
                      <a:spcPts val="0"/>
                    </a:spcBef>
                    <a:spcAft>
                      <a:spcPts val="0"/>
                    </a:spcAft>
                    <a:buClrTx/>
                    <a:buSzTx/>
                    <a:tabLst/>
                    <a:defRPr/>
                  </a:pPr>
                  <a:r>
                    <a:rPr lang="en-US" sz="2000" spc="-51" dirty="0">
                      <a:solidFill>
                        <a:srgbClr val="3BABFF"/>
                      </a:solidFill>
                      <a:latin typeface="Segoe UI Semibold"/>
                      <a:cs typeface="Segoe UI Semibold" panose="020B0702040204020203" pitchFamily="34" charset="0"/>
                    </a:rPr>
                    <a:t>Example</a:t>
                  </a:r>
                </a:p>
              </p:txBody>
            </p:sp>
          </mc:Choice>
          <mc:Fallback xmlns="">
            <p:sp>
              <p:nvSpPr>
                <p:cNvPr id="3" name="TextBox 2">
                  <a:extLst>
                    <a:ext uri="{FF2B5EF4-FFF2-40B4-BE49-F238E27FC236}">
                      <a16:creationId xmlns:a16="http://schemas.microsoft.com/office/drawing/2014/main" id="{935AB61A-3A50-4B85-99FD-368293FD4886}"/>
                    </a:ext>
                  </a:extLst>
                </p:cNvPr>
                <p:cNvSpPr txBox="1">
                  <a:spLocks noRot="1" noChangeAspect="1" noMove="1" noResize="1" noEditPoints="1" noAdjustHandles="1" noChangeArrowheads="1" noChangeShapeType="1" noTextEdit="1"/>
                </p:cNvSpPr>
                <p:nvPr/>
              </p:nvSpPr>
              <p:spPr>
                <a:xfrm>
                  <a:off x="6237819" y="1757362"/>
                  <a:ext cx="5878337" cy="1690276"/>
                </a:xfrm>
                <a:prstGeom prst="rect">
                  <a:avLst/>
                </a:prstGeom>
                <a:blipFill>
                  <a:blip r:embed="rId8"/>
                  <a:stretch>
                    <a:fillRect/>
                  </a:stretch>
                </a:blipFill>
              </p:spPr>
              <p:txBody>
                <a:bodyPr/>
                <a:lstStyle/>
                <a:p>
                  <a:r>
                    <a:rPr lang="fr-FR">
                      <a:noFill/>
                    </a:rPr>
                    <a:t> </a:t>
                  </a:r>
                </a:p>
              </p:txBody>
            </p:sp>
          </mc:Fallback>
        </mc:AlternateContent>
        <p:grpSp>
          <p:nvGrpSpPr>
            <p:cNvPr id="20" name="Group 19">
              <a:extLst>
                <a:ext uri="{FF2B5EF4-FFF2-40B4-BE49-F238E27FC236}">
                  <a16:creationId xmlns:a16="http://schemas.microsoft.com/office/drawing/2014/main" id="{19CB5D89-2608-4C26-9F17-C6BA76E5DAD3}"/>
                </a:ext>
              </a:extLst>
            </p:cNvPr>
            <p:cNvGrpSpPr/>
            <p:nvPr/>
          </p:nvGrpSpPr>
          <p:grpSpPr>
            <a:xfrm>
              <a:off x="6396740" y="3276751"/>
              <a:ext cx="5878337" cy="1231497"/>
              <a:chOff x="6392828" y="3235553"/>
              <a:chExt cx="5878337" cy="1231497"/>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F9334D5-FC08-4CBA-B673-9814D1669487}"/>
                      </a:ext>
                    </a:extLst>
                  </p:cNvPr>
                  <p:cNvSpPr txBox="1"/>
                  <p:nvPr/>
                </p:nvSpPr>
                <p:spPr>
                  <a:xfrm>
                    <a:off x="6392828" y="3235553"/>
                    <a:ext cx="5878337" cy="1231497"/>
                  </a:xfrm>
                  <a:prstGeom prst="rect">
                    <a:avLst/>
                  </a:prstGeom>
                  <a:noFill/>
                </p:spPr>
                <p:txBody>
                  <a:bodyPr wrap="square" lIns="186494" tIns="149196" rIns="186494" bIns="149196" rtlCol="0">
                    <a:spAutoFit/>
                  </a:bodyPr>
                  <a:lstStyle/>
                  <a:p>
                    <a:pPr defTabSz="932563"/>
                    <a14:m>
                      <m:oMathPara xmlns:m="http://schemas.openxmlformats.org/officeDocument/2006/math">
                        <m:oMathParaPr>
                          <m:jc m:val="centerGroup"/>
                        </m:oMathParaPr>
                        <m:oMath xmlns:m="http://schemas.openxmlformats.org/officeDocument/2006/math">
                          <m:d>
                            <m:dPr>
                              <m:begChr m:val="["/>
                              <m:endChr m:val="]"/>
                              <m:ctrlPr>
                                <a:rPr lang="en-US" sz="1599" i="1" smtClean="0">
                                  <a:solidFill>
                                    <a:srgbClr val="000000"/>
                                  </a:solidFill>
                                  <a:latin typeface="Cambria Math" panose="02040503050406030204" pitchFamily="18" charset="0"/>
                                  <a:cs typeface="Segoe UI Semibold" panose="020B0702040204020203" pitchFamily="34" charset="0"/>
                                </a:rPr>
                              </m:ctrlPr>
                            </m:dPr>
                            <m:e>
                              <m:m>
                                <m:mPr>
                                  <m:mcs>
                                    <m:mc>
                                      <m:mcPr>
                                        <m:count m:val="3"/>
                                        <m:mcJc m:val="center"/>
                                      </m:mcPr>
                                    </m:mc>
                                  </m:mcs>
                                  <m:ctrlPr>
                                    <a:rPr lang="en-US" sz="1599" i="1" smtClean="0">
                                      <a:solidFill>
                                        <a:srgbClr val="000000"/>
                                      </a:solidFill>
                                      <a:latin typeface="Cambria Math" panose="02040503050406030204" pitchFamily="18" charset="0"/>
                                      <a:cs typeface="Segoe UI Semibold" panose="020B0702040204020203" pitchFamily="34" charset="0"/>
                                    </a:rPr>
                                  </m:ctrlPr>
                                </m:mPr>
                                <m:mr>
                                  <m:e>
                                    <m:r>
                                      <m:rPr>
                                        <m:brk m:alnAt="7"/>
                                      </m:rPr>
                                      <a:rPr lang="fr-FR" sz="1599" b="0" i="1" smtClean="0">
                                        <a:solidFill>
                                          <a:srgbClr val="000000"/>
                                        </a:solidFill>
                                        <a:latin typeface="Cambria Math" panose="02040503050406030204" pitchFamily="18" charset="0"/>
                                        <a:cs typeface="Segoe UI Semibold" panose="020B0702040204020203" pitchFamily="34" charset="0"/>
                                      </a:rPr>
                                      <m:t>0</m:t>
                                    </m:r>
                                  </m:e>
                                  <m:e>
                                    <m:r>
                                      <a:rPr lang="fr-FR" sz="1599" b="0" i="1" smtClean="0">
                                        <a:solidFill>
                                          <a:srgbClr val="000000"/>
                                        </a:solidFill>
                                        <a:latin typeface="Cambria Math" panose="02040503050406030204" pitchFamily="18" charset="0"/>
                                        <a:cs typeface="Segoe UI Semibold" panose="020B0702040204020203" pitchFamily="34" charset="0"/>
                                      </a:rPr>
                                      <m:t>1</m:t>
                                    </m:r>
                                  </m:e>
                                  <m:e>
                                    <m:r>
                                      <a:rPr lang="fr-FR" sz="1599" b="0" i="1" smtClean="0">
                                        <a:solidFill>
                                          <a:srgbClr val="000000"/>
                                        </a:solidFill>
                                        <a:latin typeface="Cambria Math" panose="02040503050406030204" pitchFamily="18" charset="0"/>
                                        <a:cs typeface="Segoe UI Semibold" panose="020B0702040204020203" pitchFamily="34" charset="0"/>
                                      </a:rPr>
                                      <m:t>2</m:t>
                                    </m:r>
                                  </m:e>
                                </m:mr>
                                <m:mr>
                                  <m:e>
                                    <m:r>
                                      <a:rPr lang="fr-FR" sz="1599" b="0" i="1" smtClean="0">
                                        <a:solidFill>
                                          <a:srgbClr val="000000"/>
                                        </a:solidFill>
                                        <a:latin typeface="Cambria Math" panose="02040503050406030204" pitchFamily="18" charset="0"/>
                                        <a:cs typeface="Segoe UI Semibold" panose="020B0702040204020203" pitchFamily="34" charset="0"/>
                                      </a:rPr>
                                      <m:t>4</m:t>
                                    </m:r>
                                  </m:e>
                                  <m:e>
                                    <m:r>
                                      <a:rPr lang="fr-FR" sz="1599" b="0" i="1" smtClean="0">
                                        <a:solidFill>
                                          <a:srgbClr val="000000"/>
                                        </a:solidFill>
                                        <a:latin typeface="Cambria Math" panose="02040503050406030204" pitchFamily="18" charset="0"/>
                                        <a:cs typeface="Segoe UI Semibold" panose="020B0702040204020203" pitchFamily="34" charset="0"/>
                                      </a:rPr>
                                      <m:t>5</m:t>
                                    </m:r>
                                  </m:e>
                                  <m:e>
                                    <m:r>
                                      <a:rPr lang="fr-FR" sz="1599" b="0" i="1" smtClean="0">
                                        <a:solidFill>
                                          <a:srgbClr val="000000"/>
                                        </a:solidFill>
                                        <a:latin typeface="Cambria Math" panose="02040503050406030204" pitchFamily="18" charset="0"/>
                                        <a:cs typeface="Segoe UI Semibold" panose="020B0702040204020203" pitchFamily="34" charset="0"/>
                                      </a:rPr>
                                      <m:t>6</m:t>
                                    </m:r>
                                  </m:e>
                                </m:mr>
                              </m:m>
                              <m:r>
                                <a:rPr lang="fr-FR" sz="1599" b="0" i="1" smtClean="0">
                                  <a:solidFill>
                                    <a:srgbClr val="000000"/>
                                  </a:solidFill>
                                  <a:latin typeface="Cambria Math" panose="02040503050406030204" pitchFamily="18" charset="0"/>
                                  <a:cs typeface="Segoe UI Semibold" panose="020B0702040204020203" pitchFamily="34" charset="0"/>
                                </a:rPr>
                                <m:t>     </m:t>
                              </m:r>
                              <m:m>
                                <m:mPr>
                                  <m:mcs>
                                    <m:mc>
                                      <m:mcPr>
                                        <m:count m:val="3"/>
                                        <m:mcJc m:val="center"/>
                                      </m:mcPr>
                                    </m:mc>
                                  </m:mcs>
                                  <m:ctrlPr>
                                    <a:rPr lang="en-US" sz="1599" i="1" smtClean="0">
                                      <a:solidFill>
                                        <a:srgbClr val="000000"/>
                                      </a:solidFill>
                                      <a:latin typeface="Cambria Math" panose="02040503050406030204" pitchFamily="18" charset="0"/>
                                      <a:cs typeface="Segoe UI Semibold" panose="020B0702040204020203" pitchFamily="34" charset="0"/>
                                    </a:rPr>
                                  </m:ctrlPr>
                                </m:mPr>
                                <m:mr>
                                  <m:e>
                                    <m:r>
                                      <m:rPr>
                                        <m:brk m:alnAt="7"/>
                                      </m:rPr>
                                      <a:rPr lang="fr-FR" sz="1599" b="0" i="1" smtClean="0">
                                        <a:solidFill>
                                          <a:srgbClr val="000000"/>
                                        </a:solidFill>
                                        <a:latin typeface="Cambria Math" panose="02040503050406030204" pitchFamily="18" charset="0"/>
                                        <a:cs typeface="Segoe UI Semibold" panose="020B0702040204020203" pitchFamily="34" charset="0"/>
                                      </a:rPr>
                                      <m:t>3</m:t>
                                    </m:r>
                                  </m:e>
                                  <m:e>
                                    <m:r>
                                      <a:rPr lang="fr-FR" sz="1599" b="0" i="1" smtClean="0">
                                        <a:solidFill>
                                          <a:srgbClr val="000000"/>
                                        </a:solidFill>
                                        <a:latin typeface="Cambria Math" panose="02040503050406030204" pitchFamily="18" charset="0"/>
                                        <a:cs typeface="Segoe UI Semibold" panose="020B0702040204020203" pitchFamily="34" charset="0"/>
                                      </a:rPr>
                                      <m:t>…</m:t>
                                    </m:r>
                                  </m:e>
                                  <m:e>
                                    <m:r>
                                      <a:rPr lang="fr-FR" sz="1599" b="0" i="1" smtClean="0">
                                        <a:solidFill>
                                          <a:srgbClr val="000000"/>
                                        </a:solidFill>
                                        <a:latin typeface="Cambria Math" panose="02040503050406030204" pitchFamily="18" charset="0"/>
                                        <a:cs typeface="Segoe UI Semibold" panose="020B0702040204020203" pitchFamily="34" charset="0"/>
                                      </a:rPr>
                                      <m:t>0</m:t>
                                    </m:r>
                                  </m:e>
                                </m:mr>
                                <m:mr>
                                  <m:e>
                                    <m:r>
                                      <a:rPr lang="fr-FR" sz="1599" b="0" i="1" smtClean="0">
                                        <a:solidFill>
                                          <a:srgbClr val="000000"/>
                                        </a:solidFill>
                                        <a:latin typeface="Cambria Math" panose="02040503050406030204" pitchFamily="18" charset="0"/>
                                        <a:cs typeface="Segoe UI Semibold" panose="020B0702040204020203" pitchFamily="34" charset="0"/>
                                      </a:rPr>
                                      <m:t>7</m:t>
                                    </m:r>
                                  </m:e>
                                  <m:e>
                                    <m:r>
                                      <a:rPr lang="fr-FR" sz="1599" b="0" i="1" smtClean="0">
                                        <a:solidFill>
                                          <a:srgbClr val="000000"/>
                                        </a:solidFill>
                                        <a:latin typeface="Cambria Math" panose="02040503050406030204" pitchFamily="18" charset="0"/>
                                        <a:cs typeface="Segoe UI Semibold" panose="020B0702040204020203" pitchFamily="34" charset="0"/>
                                      </a:rPr>
                                      <m:t>…</m:t>
                                    </m:r>
                                  </m:e>
                                  <m:e>
                                    <m:r>
                                      <a:rPr lang="fr-FR" sz="1599" b="0" i="1" smtClean="0">
                                        <a:solidFill>
                                          <a:srgbClr val="000000"/>
                                        </a:solidFill>
                                        <a:latin typeface="Cambria Math" panose="02040503050406030204" pitchFamily="18" charset="0"/>
                                        <a:cs typeface="Segoe UI Semibold" panose="020B0702040204020203" pitchFamily="34" charset="0"/>
                                      </a:rPr>
                                      <m:t>0</m:t>
                                    </m:r>
                                  </m:e>
                                </m:mr>
                              </m:m>
                            </m:e>
                          </m:d>
                          <m:r>
                            <a:rPr lang="fr-FR" sz="1599" b="0" i="1" smtClean="0">
                              <a:solidFill>
                                <a:srgbClr val="000000"/>
                              </a:solidFill>
                              <a:latin typeface="Cambria Math" panose="02040503050406030204" pitchFamily="18" charset="0"/>
                              <a:cs typeface="Segoe UI Semibold" panose="020B0702040204020203" pitchFamily="34" charset="0"/>
                            </a:rPr>
                            <m:t> </m:t>
                          </m:r>
                          <m:r>
                            <a:rPr lang="fr-FR" sz="1599" b="0" i="1" smtClean="0">
                              <a:solidFill>
                                <a:srgbClr val="000000"/>
                              </a:solidFill>
                              <a:latin typeface="Cambria Math" panose="02040503050406030204" pitchFamily="18" charset="0"/>
                              <a:cs typeface="Segoe UI Semibold" panose="020B0702040204020203" pitchFamily="34" charset="0"/>
                            </a:rPr>
                            <m:t>𝑤𝑖𝑡h</m:t>
                          </m:r>
                          <m:r>
                            <a:rPr lang="fr-FR" sz="1599" b="0" i="1" smtClean="0">
                              <a:solidFill>
                                <a:srgbClr val="000000"/>
                              </a:solidFill>
                              <a:latin typeface="Cambria Math" panose="02040503050406030204" pitchFamily="18" charset="0"/>
                              <a:cs typeface="Segoe UI Semibold" panose="020B0702040204020203" pitchFamily="34" charset="0"/>
                            </a:rPr>
                            <m:t> </m:t>
                          </m:r>
                          <m:r>
                            <a:rPr lang="fr-FR" sz="1599" b="0" i="1" smtClean="0">
                              <a:solidFill>
                                <a:srgbClr val="000000"/>
                              </a:solidFill>
                              <a:latin typeface="Cambria Math" panose="02040503050406030204" pitchFamily="18" charset="0"/>
                              <a:cs typeface="Segoe UI Semibold" panose="020B0702040204020203" pitchFamily="34" charset="0"/>
                            </a:rPr>
                            <m:t>𝑡</m:t>
                          </m:r>
                          <m:r>
                            <a:rPr lang="fr-FR" sz="1599" b="0" i="1" smtClean="0">
                              <a:solidFill>
                                <a:srgbClr val="000000"/>
                              </a:solidFill>
                              <a:latin typeface="Cambria Math" panose="02040503050406030204" pitchFamily="18" charset="0"/>
                              <a:cs typeface="Segoe UI Semibold" panose="020B0702040204020203" pitchFamily="34" charset="0"/>
                            </a:rPr>
                            <m:t>=1032193</m:t>
                          </m:r>
                        </m:oMath>
                      </m:oMathPara>
                    </a14:m>
                    <a:endParaRPr lang="fr-FR" sz="1599" b="0" i="1" dirty="0">
                      <a:solidFill>
                        <a:srgbClr val="000000"/>
                      </a:solidFill>
                      <a:latin typeface="Cambria Math" panose="02040503050406030204" pitchFamily="18" charset="0"/>
                      <a:ea typeface="Cambria Math" panose="02040503050406030204" pitchFamily="18" charset="0"/>
                      <a:cs typeface="Segoe UI Semibold" panose="020B0702040204020203" pitchFamily="34" charset="0"/>
                    </a:endParaRPr>
                  </a:p>
                  <a:p>
                    <a:pPr defTabSz="932563"/>
                    <a:endParaRPr lang="fr-FR" sz="1599" b="0" i="1" dirty="0">
                      <a:solidFill>
                        <a:srgbClr val="000000"/>
                      </a:solidFill>
                      <a:latin typeface="Cambria Math" panose="02040503050406030204" pitchFamily="18" charset="0"/>
                      <a:ea typeface="Cambria Math" panose="02040503050406030204" pitchFamily="18" charset="0"/>
                      <a:cs typeface="Segoe UI Semibold" panose="020B0702040204020203" pitchFamily="34" charset="0"/>
                    </a:endParaRPr>
                  </a:p>
                  <a:p>
                    <a:pPr defTabSz="932563"/>
                    <a14:m>
                      <m:oMathPara xmlns:m="http://schemas.openxmlformats.org/officeDocument/2006/math">
                        <m:oMathParaPr>
                          <m:jc m:val="centerGroup"/>
                        </m:oMathParaPr>
                        <m:oMath xmlns:m="http://schemas.openxmlformats.org/officeDocument/2006/math">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𝑝</m:t>
                          </m:r>
                          <m:d>
                            <m:dPr>
                              <m:ctrlP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dPr>
                            <m:e>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𝑋</m:t>
                              </m:r>
                            </m:e>
                          </m:d>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=1028665+229078</m:t>
                          </m:r>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𝑥</m:t>
                          </m:r>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…+630315</m:t>
                          </m:r>
                          <m:sSup>
                            <m:sSupPr>
                              <m:ctrlP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sSupPr>
                            <m:e>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𝑥</m:t>
                              </m:r>
                            </m:e>
                            <m:sup>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8191</m:t>
                              </m:r>
                            </m:sup>
                          </m:sSup>
                        </m:oMath>
                      </m:oMathPara>
                    </a14:m>
                    <a:endParaRPr lang="en-US" sz="1599" dirty="0">
                      <a:solidFill>
                        <a:srgbClr val="000000"/>
                      </a:solidFill>
                      <a:latin typeface="Segoe UI Semibold" panose="020B0702040204020203" pitchFamily="34" charset="0"/>
                      <a:cs typeface="Segoe UI Semibold" panose="020B0702040204020203" pitchFamily="34" charset="0"/>
                    </a:endParaRPr>
                  </a:p>
                </p:txBody>
              </p:sp>
            </mc:Choice>
            <mc:Fallback xmlns="">
              <p:sp>
                <p:nvSpPr>
                  <p:cNvPr id="15" name="TextBox 14">
                    <a:extLst>
                      <a:ext uri="{FF2B5EF4-FFF2-40B4-BE49-F238E27FC236}">
                        <a16:creationId xmlns:a16="http://schemas.microsoft.com/office/drawing/2014/main" id="{DF9334D5-FC08-4CBA-B673-9814D1669487}"/>
                      </a:ext>
                    </a:extLst>
                  </p:cNvPr>
                  <p:cNvSpPr txBox="1">
                    <a:spLocks noRot="1" noChangeAspect="1" noMove="1" noResize="1" noEditPoints="1" noAdjustHandles="1" noChangeArrowheads="1" noChangeShapeType="1" noTextEdit="1"/>
                  </p:cNvSpPr>
                  <p:nvPr/>
                </p:nvSpPr>
                <p:spPr>
                  <a:xfrm>
                    <a:off x="6392828" y="3235553"/>
                    <a:ext cx="5878337" cy="1231497"/>
                  </a:xfrm>
                  <a:prstGeom prst="rect">
                    <a:avLst/>
                  </a:prstGeom>
                  <a:blipFill>
                    <a:blip r:embed="rId9"/>
                    <a:stretch>
                      <a:fillRect/>
                    </a:stretch>
                  </a:blipFill>
                </p:spPr>
                <p:txBody>
                  <a:bodyPr/>
                  <a:lstStyle/>
                  <a:p>
                    <a:r>
                      <a:rPr lang="fr-FR">
                        <a:noFill/>
                      </a:rPr>
                      <a:t> </a:t>
                    </a:r>
                  </a:p>
                </p:txBody>
              </p:sp>
            </mc:Fallback>
          </mc:AlternateContent>
          <p:grpSp>
            <p:nvGrpSpPr>
              <p:cNvPr id="19" name="Group 18">
                <a:extLst>
                  <a:ext uri="{FF2B5EF4-FFF2-40B4-BE49-F238E27FC236}">
                    <a16:creationId xmlns:a16="http://schemas.microsoft.com/office/drawing/2014/main" id="{3ABAABEF-99F3-4313-9430-8FDFCC19FDF4}"/>
                  </a:ext>
                </a:extLst>
              </p:cNvPr>
              <p:cNvGrpSpPr/>
              <p:nvPr/>
            </p:nvGrpSpPr>
            <p:grpSpPr>
              <a:xfrm>
                <a:off x="7610390" y="3522903"/>
                <a:ext cx="1772881" cy="199566"/>
                <a:chOff x="5370614" y="4300310"/>
                <a:chExt cx="1772881" cy="199566"/>
              </a:xfrm>
            </p:grpSpPr>
            <mc:AlternateContent xmlns:mc="http://schemas.openxmlformats.org/markup-compatibility/2006" xmlns:p14="http://schemas.microsoft.com/office/powerpoint/2010/main">
              <mc:Choice Requires="p14">
                <p:contentPart p14:bwMode="auto" r:id="rId10">
                  <p14:nvContentPartPr>
                    <p14:cNvPr id="40" name="Ink 39">
                      <a:extLst>
                        <a:ext uri="{FF2B5EF4-FFF2-40B4-BE49-F238E27FC236}">
                          <a16:creationId xmlns:a16="http://schemas.microsoft.com/office/drawing/2014/main" id="{A1428231-A634-4CBB-B511-90305AE04EFC}"/>
                        </a:ext>
                      </a:extLst>
                    </p14:cNvPr>
                    <p14:cNvContentPartPr/>
                    <p14:nvPr/>
                  </p14:nvContentPartPr>
                  <p14:xfrm>
                    <a:off x="5370966" y="4300310"/>
                    <a:ext cx="1772529" cy="360"/>
                  </p14:xfrm>
                </p:contentPart>
              </mc:Choice>
              <mc:Fallback xmlns="">
                <p:pic>
                  <p:nvPicPr>
                    <p:cNvPr id="40" name="Ink 39">
                      <a:extLst>
                        <a:ext uri="{FF2B5EF4-FFF2-40B4-BE49-F238E27FC236}">
                          <a16:creationId xmlns:a16="http://schemas.microsoft.com/office/drawing/2014/main" id="{A1428231-A634-4CBB-B511-90305AE04EFC}"/>
                        </a:ext>
                      </a:extLst>
                    </p:cNvPr>
                    <p:cNvPicPr/>
                    <p:nvPr/>
                  </p:nvPicPr>
                  <p:blipFill>
                    <a:blip r:embed="rId11"/>
                    <a:stretch>
                      <a:fillRect/>
                    </a:stretch>
                  </p:blipFill>
                  <p:spPr>
                    <a:xfrm>
                      <a:off x="5316969" y="4192310"/>
                      <a:ext cx="1880162"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0">
                      <a:extLst>
                        <a:ext uri="{FF2B5EF4-FFF2-40B4-BE49-F238E27FC236}">
                          <a16:creationId xmlns:a16="http://schemas.microsoft.com/office/drawing/2014/main" id="{3B5ED2B1-AF2F-4B32-BE0B-D7F0791608F8}"/>
                        </a:ext>
                      </a:extLst>
                    </p14:cNvPr>
                    <p14:cNvContentPartPr/>
                    <p14:nvPr/>
                  </p14:nvContentPartPr>
                  <p14:xfrm>
                    <a:off x="5370614" y="4499516"/>
                    <a:ext cx="1772529" cy="360"/>
                  </p14:xfrm>
                </p:contentPart>
              </mc:Choice>
              <mc:Fallback xmlns="">
                <p:pic>
                  <p:nvPicPr>
                    <p:cNvPr id="41" name="Ink 40">
                      <a:extLst>
                        <a:ext uri="{FF2B5EF4-FFF2-40B4-BE49-F238E27FC236}">
                          <a16:creationId xmlns:a16="http://schemas.microsoft.com/office/drawing/2014/main" id="{3B5ED2B1-AF2F-4B32-BE0B-D7F0791608F8}"/>
                        </a:ext>
                      </a:extLst>
                    </p:cNvPr>
                    <p:cNvPicPr/>
                    <p:nvPr/>
                  </p:nvPicPr>
                  <p:blipFill>
                    <a:blip r:embed="rId11"/>
                    <a:stretch>
                      <a:fillRect/>
                    </a:stretch>
                  </p:blipFill>
                  <p:spPr>
                    <a:xfrm>
                      <a:off x="5316617" y="4391516"/>
                      <a:ext cx="1880162" cy="21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42" name="Ink 41">
                    <a:extLst>
                      <a:ext uri="{FF2B5EF4-FFF2-40B4-BE49-F238E27FC236}">
                        <a16:creationId xmlns:a16="http://schemas.microsoft.com/office/drawing/2014/main" id="{6C9AC36F-4E97-4C55-B339-639FEA456487}"/>
                      </a:ext>
                    </a:extLst>
                  </p14:cNvPr>
                  <p14:cNvContentPartPr/>
                  <p14:nvPr/>
                </p14:nvContentPartPr>
                <p14:xfrm>
                  <a:off x="7174293" y="4186818"/>
                  <a:ext cx="4315405" cy="360"/>
                </p14:xfrm>
              </p:contentPart>
            </mc:Choice>
            <mc:Fallback xmlns="">
              <p:pic>
                <p:nvPicPr>
                  <p:cNvPr id="42" name="Ink 41">
                    <a:extLst>
                      <a:ext uri="{FF2B5EF4-FFF2-40B4-BE49-F238E27FC236}">
                        <a16:creationId xmlns:a16="http://schemas.microsoft.com/office/drawing/2014/main" id="{6C9AC36F-4E97-4C55-B339-639FEA456487}"/>
                      </a:ext>
                    </a:extLst>
                  </p:cNvPr>
                  <p:cNvPicPr/>
                  <p:nvPr/>
                </p:nvPicPr>
                <p:blipFill>
                  <a:blip r:embed="rId14"/>
                  <a:stretch>
                    <a:fillRect/>
                  </a:stretch>
                </p:blipFill>
                <p:spPr>
                  <a:xfrm>
                    <a:off x="7120287" y="4078818"/>
                    <a:ext cx="4423056" cy="216000"/>
                  </a:xfrm>
                  <a:prstGeom prst="rect">
                    <a:avLst/>
                  </a:prstGeom>
                </p:spPr>
              </p:pic>
            </mc:Fallback>
          </mc:AlternateContent>
        </p:grpSp>
      </p:grpSp>
      <p:grpSp>
        <p:nvGrpSpPr>
          <p:cNvPr id="4" name="Group 3">
            <a:extLst>
              <a:ext uri="{FF2B5EF4-FFF2-40B4-BE49-F238E27FC236}">
                <a16:creationId xmlns:a16="http://schemas.microsoft.com/office/drawing/2014/main" id="{3BDF0258-30A9-4771-A9E4-9E2DF61FCE86}"/>
              </a:ext>
            </a:extLst>
          </p:cNvPr>
          <p:cNvGrpSpPr/>
          <p:nvPr/>
        </p:nvGrpSpPr>
        <p:grpSpPr>
          <a:xfrm>
            <a:off x="0" y="4521115"/>
            <a:ext cx="12436475" cy="2498121"/>
            <a:chOff x="0" y="4521115"/>
            <a:chExt cx="12436475" cy="2498121"/>
          </a:xfrm>
        </p:grpSpPr>
        <p:grpSp>
          <p:nvGrpSpPr>
            <p:cNvPr id="6" name="Group 5">
              <a:extLst>
                <a:ext uri="{FF2B5EF4-FFF2-40B4-BE49-F238E27FC236}">
                  <a16:creationId xmlns:a16="http://schemas.microsoft.com/office/drawing/2014/main" id="{8C1D12D2-37ED-4577-A4E8-8353B76DDEF8}"/>
                </a:ext>
              </a:extLst>
            </p:cNvPr>
            <p:cNvGrpSpPr/>
            <p:nvPr/>
          </p:nvGrpSpPr>
          <p:grpSpPr>
            <a:xfrm>
              <a:off x="0" y="4521115"/>
              <a:ext cx="12436475" cy="2498121"/>
              <a:chOff x="0" y="5385138"/>
              <a:chExt cx="12436475" cy="1634102"/>
            </a:xfrm>
          </p:grpSpPr>
          <p:sp>
            <p:nvSpPr>
              <p:cNvPr id="21" name="Rectangle 20">
                <a:extLst>
                  <a:ext uri="{FF2B5EF4-FFF2-40B4-BE49-F238E27FC236}">
                    <a16:creationId xmlns:a16="http://schemas.microsoft.com/office/drawing/2014/main" id="{E4B9F4A5-952D-48F8-A879-2ED4A9ED16BB}"/>
                  </a:ext>
                </a:extLst>
              </p:cNvPr>
              <p:cNvSpPr/>
              <p:nvPr/>
            </p:nvSpPr>
            <p:spPr bwMode="auto">
              <a:xfrm>
                <a:off x="0" y="5568350"/>
                <a:ext cx="12436475" cy="145089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92A0FCDF-AEFA-4428-A67F-D5485284ABD0}"/>
                  </a:ext>
                </a:extLst>
              </p:cNvPr>
              <p:cNvSpPr txBox="1"/>
              <p:nvPr/>
            </p:nvSpPr>
            <p:spPr>
              <a:xfrm>
                <a:off x="272274" y="5385138"/>
                <a:ext cx="2343605" cy="356348"/>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a:t>
                </a:r>
                <a:r>
                  <a:rPr lang="en-US" dirty="0" err="1">
                    <a:gradFill>
                      <a:gsLst>
                        <a:gs pos="2917">
                          <a:srgbClr val="3C3C41"/>
                        </a:gs>
                        <a:gs pos="30000">
                          <a:srgbClr val="3C3C41"/>
                        </a:gs>
                      </a:gsLst>
                      <a:lin ang="5400000" scaled="0"/>
                    </a:gradFill>
                    <a:latin typeface="Segoe UI Semibold"/>
                  </a:rPr>
                  <a:t>Keypoints</a:t>
                </a:r>
                <a:endParaRPr lang="en-US" dirty="0">
                  <a:gradFill>
                    <a:gsLst>
                      <a:gs pos="2917">
                        <a:srgbClr val="3C3C41"/>
                      </a:gs>
                      <a:gs pos="30000">
                        <a:srgbClr val="3C3C41"/>
                      </a:gs>
                    </a:gsLst>
                    <a:lin ang="5400000" scaled="0"/>
                  </a:gradFill>
                  <a:latin typeface="Segoe UI Semibold"/>
                </a:endParaRPr>
              </a:p>
            </p:txBody>
          </p:sp>
          <p:cxnSp>
            <p:nvCxnSpPr>
              <p:cNvPr id="23" name="Straight Connector 22">
                <a:extLst>
                  <a:ext uri="{FF2B5EF4-FFF2-40B4-BE49-F238E27FC236}">
                    <a16:creationId xmlns:a16="http://schemas.microsoft.com/office/drawing/2014/main" id="{B6BDC8BC-05FB-470A-98B1-B6984C30C770}"/>
                  </a:ext>
                </a:extLst>
              </p:cNvPr>
              <p:cNvCxnSpPr>
                <a:cxnSpLocks/>
              </p:cNvCxnSpPr>
              <p:nvPr/>
            </p:nvCxnSpPr>
            <p:spPr>
              <a:xfrm flipV="1">
                <a:off x="2615879" y="5568821"/>
                <a:ext cx="9820596" cy="0"/>
              </a:xfrm>
              <a:prstGeom prst="line">
                <a:avLst/>
              </a:prstGeom>
              <a:noFill/>
              <a:ln w="19050" cap="flat" cmpd="sng" algn="ctr">
                <a:solidFill>
                  <a:srgbClr val="3C3C41"/>
                </a:solidFill>
                <a:prstDash val="solid"/>
                <a:headEnd type="none"/>
                <a:tailEnd type="none"/>
              </a:ln>
              <a:effectLst/>
            </p:spPr>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8BC931A-CEE4-4AFD-969B-C09F14F65FEC}"/>
                      </a:ext>
                    </a:extLst>
                  </p:cNvPr>
                  <p:cNvSpPr txBox="1"/>
                  <p:nvPr/>
                </p:nvSpPr>
                <p:spPr>
                  <a:xfrm>
                    <a:off x="272274" y="5674610"/>
                    <a:ext cx="5927689" cy="1238369"/>
                  </a:xfrm>
                  <a:prstGeom prst="rect">
                    <a:avLst/>
                  </a:prstGeom>
                  <a:noFill/>
                </p:spPr>
                <p:txBody>
                  <a:bodyPr wrap="square" numCol="1" rtlCol="0">
                    <a:spAutoFit/>
                  </a:bodyPr>
                  <a:lstStyle/>
                  <a:p>
                    <a:pPr>
                      <a:lnSpc>
                        <a:spcPct val="150000"/>
                      </a:lnSpc>
                    </a:pPr>
                    <a:r>
                      <a:rPr lang="en-US" sz="1600" dirty="0">
                        <a:solidFill>
                          <a:schemeClr val="tx1">
                            <a:lumMod val="75000"/>
                          </a:schemeClr>
                        </a:solidFill>
                        <a:latin typeface="Segoe UI Semibold" panose="020B0702040204020203" pitchFamily="34" charset="0"/>
                        <a:cs typeface="Segoe UI Semibold" panose="020B0702040204020203" pitchFamily="34" charset="0"/>
                      </a:rPr>
                      <a:t>About both BFV encoders</a:t>
                    </a:r>
                  </a:p>
                  <a:p>
                    <a:pPr marL="285750" indent="-285750">
                      <a:lnSpc>
                        <a:spcPct val="150000"/>
                      </a:lnSpc>
                      <a:buFont typeface="Arial" panose="020B0604020202020204" pitchFamily="34" charset="0"/>
                      <a:buChar char="•"/>
                    </a:pPr>
                    <a:r>
                      <a:rPr lang="en-US" sz="1600" dirty="0">
                        <a:solidFill>
                          <a:schemeClr val="tx1">
                            <a:lumMod val="75000"/>
                          </a:schemeClr>
                        </a:solidFill>
                      </a:rPr>
                      <a:t>You can embed </a:t>
                    </a:r>
                    <a:r>
                      <a:rPr lang="en-US" sz="1600" b="1" dirty="0">
                        <a:solidFill>
                          <a:schemeClr val="tx1">
                            <a:lumMod val="75000"/>
                          </a:schemeClr>
                        </a:solidFill>
                        <a:latin typeface="Segoe UI Semibold" panose="020B0702040204020203" pitchFamily="34" charset="0"/>
                        <a:cs typeface="Segoe UI Semibold" panose="020B0702040204020203" pitchFamily="34" charset="0"/>
                      </a:rPr>
                      <a:t>at most </a:t>
                    </a:r>
                    <a14:m>
                      <m:oMath xmlns:m="http://schemas.openxmlformats.org/officeDocument/2006/math">
                        <m:r>
                          <a:rPr lang="fr-FR" sz="1600" b="1" i="1" smtClean="0">
                            <a:solidFill>
                              <a:schemeClr val="tx1">
                                <a:lumMod val="75000"/>
                              </a:schemeClr>
                            </a:solidFill>
                            <a:latin typeface="Cambria Math" panose="02040503050406030204" pitchFamily="18" charset="0"/>
                          </a:rPr>
                          <m:t>𝒏</m:t>
                        </m:r>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a:t>
                    </a:r>
                    <a:r>
                      <a:rPr lang="en-US" sz="1600" dirty="0">
                        <a:solidFill>
                          <a:schemeClr val="tx1">
                            <a:lumMod val="75000"/>
                          </a:schemeClr>
                        </a:solidFill>
                      </a:rPr>
                      <a:t>numbers in one message</a:t>
                    </a:r>
                  </a:p>
                  <a:p>
                    <a:pPr marL="285750" indent="-285750">
                      <a:lnSpc>
                        <a:spcPct val="150000"/>
                      </a:lnSpc>
                      <a:buFont typeface="Arial" panose="020B0604020202020204" pitchFamily="34" charset="0"/>
                      <a:buChar char="•"/>
                    </a:pPr>
                    <a14:m>
                      <m:oMath xmlns:m="http://schemas.openxmlformats.org/officeDocument/2006/math">
                        <m:r>
                          <a:rPr lang="fr-FR" sz="1600" b="0" i="1" smtClean="0">
                            <a:solidFill>
                              <a:schemeClr val="tx1">
                                <a:lumMod val="75000"/>
                              </a:schemeClr>
                            </a:solidFill>
                            <a:latin typeface="Cambria Math" panose="02040503050406030204" pitchFamily="18" charset="0"/>
                            <a:cs typeface="Segoe UI Semibold" panose="020B0702040204020203" pitchFamily="34" charset="0"/>
                          </a:rPr>
                          <m:t>𝑚</m:t>
                        </m:r>
                      </m:oMath>
                    </a14:m>
                    <a:r>
                      <a:rPr lang="en-US" sz="1600" dirty="0">
                        <a:solidFill>
                          <a:schemeClr val="tx1">
                            <a:lumMod val="75000"/>
                          </a:schemeClr>
                        </a:solidFill>
                        <a:latin typeface="Segoe UI Semibold" panose="020B0702040204020203" pitchFamily="34" charset="0"/>
                        <a:cs typeface="Segoe UI Semibold" panose="020B0702040204020203" pitchFamily="34" charset="0"/>
                      </a:rPr>
                      <a:t> </a:t>
                    </a:r>
                    <a:r>
                      <a:rPr lang="en-US" sz="1600" dirty="0">
                        <a:solidFill>
                          <a:schemeClr val="tx1">
                            <a:lumMod val="75000"/>
                          </a:schemeClr>
                        </a:solidFill>
                      </a:rPr>
                      <a:t>can only contain </a:t>
                    </a:r>
                    <a:r>
                      <a:rPr lang="en-US" sz="1600" dirty="0">
                        <a:solidFill>
                          <a:schemeClr val="tx1">
                            <a:lumMod val="75000"/>
                          </a:schemeClr>
                        </a:solidFill>
                        <a:latin typeface="Segoe UI Semibold" panose="020B0702040204020203" pitchFamily="34" charset="0"/>
                        <a:cs typeface="Segoe UI Semibold" panose="020B0702040204020203" pitchFamily="34" charset="0"/>
                      </a:rPr>
                      <a:t>integer(s)</a:t>
                    </a:r>
                  </a:p>
                  <a:p>
                    <a:pPr marL="285750" indent="-285750">
                      <a:lnSpc>
                        <a:spcPct val="150000"/>
                      </a:lnSpc>
                      <a:buFont typeface="Arial" panose="020B0604020202020204" pitchFamily="34" charset="0"/>
                      <a:buChar char="•"/>
                    </a:pPr>
                    <a:r>
                      <a:rPr lang="en-US" sz="1600" dirty="0">
                        <a:solidFill>
                          <a:schemeClr val="tx1">
                            <a:lumMod val="75000"/>
                          </a:schemeClr>
                        </a:solidFill>
                        <a:cs typeface="Segoe UI Semibold" panose="020B0702040204020203" pitchFamily="34" charset="0"/>
                      </a:rPr>
                      <a:t>Coefficients of </a:t>
                    </a:r>
                    <a14:m>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𝑝</m:t>
                        </m:r>
                        <m:d>
                          <m:dPr>
                            <m:ctrlPr>
                              <a:rPr kumimoji="0" lang="fr-FR" sz="160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e>
                        </m:d>
                      </m:oMath>
                    </a14:m>
                    <a:r>
                      <a:rPr lang="en-US" sz="1600" dirty="0">
                        <a:solidFill>
                          <a:schemeClr val="tx1">
                            <a:lumMod val="75000"/>
                          </a:schemeClr>
                        </a:solidFill>
                        <a:cs typeface="Segoe UI Semibold" panose="020B0702040204020203" pitchFamily="34" charset="0"/>
                      </a:rPr>
                      <a:t> are computed </a:t>
                    </a:r>
                    <a:r>
                      <a:rPr lang="en-US" sz="1600" b="1" dirty="0">
                        <a:solidFill>
                          <a:schemeClr val="tx1">
                            <a:lumMod val="75000"/>
                          </a:schemeClr>
                        </a:solidFill>
                        <a:latin typeface="Segoe UI Semibold" panose="020B0702040204020203" pitchFamily="34" charset="0"/>
                        <a:cs typeface="Segoe UI Semibold" panose="020B0702040204020203" pitchFamily="34" charset="0"/>
                      </a:rPr>
                      <a:t>modulo t</a:t>
                    </a:r>
                  </a:p>
                  <a:p>
                    <a:pPr marL="285750" indent="-285750">
                      <a:lnSpc>
                        <a:spcPct val="150000"/>
                      </a:lnSpc>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Batch encoder </a:t>
                    </a:r>
                    <a:r>
                      <a:rPr lang="en-US" sz="1600" dirty="0">
                        <a:solidFill>
                          <a:schemeClr val="tx1">
                            <a:lumMod val="75000"/>
                          </a:schemeClr>
                        </a:solidFill>
                      </a:rPr>
                      <a:t>allows to parallelize computation</a:t>
                    </a:r>
                  </a:p>
                </p:txBody>
              </p:sp>
            </mc:Choice>
            <mc:Fallback xmlns="">
              <p:sp>
                <p:nvSpPr>
                  <p:cNvPr id="24" name="TextBox 23">
                    <a:extLst>
                      <a:ext uri="{FF2B5EF4-FFF2-40B4-BE49-F238E27FC236}">
                        <a16:creationId xmlns:a16="http://schemas.microsoft.com/office/drawing/2014/main" id="{48BC931A-CEE4-4AFD-969B-C09F14F65FEC}"/>
                      </a:ext>
                    </a:extLst>
                  </p:cNvPr>
                  <p:cNvSpPr txBox="1">
                    <a:spLocks noRot="1" noChangeAspect="1" noMove="1" noResize="1" noEditPoints="1" noAdjustHandles="1" noChangeArrowheads="1" noChangeShapeType="1" noTextEdit="1"/>
                  </p:cNvSpPr>
                  <p:nvPr/>
                </p:nvSpPr>
                <p:spPr>
                  <a:xfrm>
                    <a:off x="272274" y="5674610"/>
                    <a:ext cx="5927689" cy="1238369"/>
                  </a:xfrm>
                  <a:prstGeom prst="rect">
                    <a:avLst/>
                  </a:prstGeom>
                  <a:blipFill>
                    <a:blip r:embed="rId15"/>
                    <a:stretch>
                      <a:fillRect l="-617" b="-2894"/>
                    </a:stretch>
                  </a:blipFill>
                </p:spPr>
                <p:txBody>
                  <a:bodyPr/>
                  <a:lstStyle/>
                  <a:p>
                    <a:r>
                      <a:rPr lang="fr-FR">
                        <a:noFill/>
                      </a:rPr>
                      <a:t> </a:t>
                    </a:r>
                  </a:p>
                </p:txBody>
              </p:sp>
            </mc:Fallback>
          </mc:AlternateContent>
          <p:cxnSp>
            <p:nvCxnSpPr>
              <p:cNvPr id="28" name="Straight Connector 27">
                <a:extLst>
                  <a:ext uri="{FF2B5EF4-FFF2-40B4-BE49-F238E27FC236}">
                    <a16:creationId xmlns:a16="http://schemas.microsoft.com/office/drawing/2014/main" id="{4C1B1B6A-F761-43C4-A0F3-137DBD875728}"/>
                  </a:ext>
                </a:extLst>
              </p:cNvPr>
              <p:cNvCxnSpPr>
                <a:cxnSpLocks/>
              </p:cNvCxnSpPr>
              <p:nvPr/>
            </p:nvCxnSpPr>
            <p:spPr>
              <a:xfrm>
                <a:off x="0" y="5570968"/>
                <a:ext cx="324091" cy="0"/>
              </a:xfrm>
              <a:prstGeom prst="line">
                <a:avLst/>
              </a:prstGeom>
              <a:noFill/>
              <a:ln w="19050" cap="flat" cmpd="sng" algn="ctr">
                <a:solidFill>
                  <a:srgbClr val="3C3C41"/>
                </a:solidFill>
                <a:prstDash val="solid"/>
                <a:headEnd type="none"/>
                <a:tailEnd type="none"/>
              </a:ln>
              <a:effectLst/>
            </p:spPr>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0ED89D8-0A61-4272-80EE-9F6570359F94}"/>
                    </a:ext>
                  </a:extLst>
                </p:cNvPr>
                <p:cNvSpPr txBox="1"/>
                <p:nvPr/>
              </p:nvSpPr>
              <p:spPr>
                <a:xfrm>
                  <a:off x="6472237" y="4958481"/>
                  <a:ext cx="5927689" cy="1893147"/>
                </a:xfrm>
                <a:prstGeom prst="rect">
                  <a:avLst/>
                </a:prstGeom>
                <a:noFill/>
              </p:spPr>
              <p:txBody>
                <a:bodyPr wrap="square" numCol="1" rtlCol="0">
                  <a:spAutoFit/>
                </a:bodyPr>
                <a:lstStyle/>
                <a:p>
                  <a:pPr>
                    <a:lnSpc>
                      <a:spcPct val="150000"/>
                    </a:lnSpc>
                  </a:pPr>
                  <a:r>
                    <a:rPr lang="en-US" sz="1600" b="1" dirty="0">
                      <a:solidFill>
                        <a:schemeClr val="tx1">
                          <a:lumMod val="75000"/>
                        </a:schemeClr>
                      </a:solidFill>
                      <a:latin typeface="Segoe UI Semibold" panose="020B0702040204020203" pitchFamily="34" charset="0"/>
                      <a:cs typeface="Segoe UI Semibold" panose="020B0702040204020203" pitchFamily="34" charset="0"/>
                    </a:rPr>
                    <a:t>About all encoders:</a:t>
                  </a:r>
                </a:p>
                <a:p>
                  <a:pPr marL="285750" indent="-285750">
                    <a:lnSpc>
                      <a:spcPct val="150000"/>
                    </a:lnSpc>
                    <a:buFont typeface="Arial" panose="020B0604020202020204" pitchFamily="34" charset="0"/>
                    <a:buChar char="•"/>
                  </a:pPr>
                  <a14:m>
                    <m:oMath xmlns:m="http://schemas.openxmlformats.org/officeDocument/2006/math">
                      <m:r>
                        <a:rPr lang="fr-FR" sz="1600" b="1" i="1" smtClean="0">
                          <a:solidFill>
                            <a:schemeClr val="tx1">
                              <a:lumMod val="75000"/>
                            </a:schemeClr>
                          </a:solidFill>
                          <a:latin typeface="Cambria Math" panose="02040503050406030204" pitchFamily="18" charset="0"/>
                        </a:rPr>
                        <m:t>𝒏</m:t>
                      </m:r>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is always a power of 2</a:t>
                  </a:r>
                </a:p>
                <a:p>
                  <a:pPr marL="285750" indent="-285750">
                    <a:lnSpc>
                      <a:spcPct val="150000"/>
                    </a:lnSpc>
                    <a:buFont typeface="Arial" panose="020B0604020202020204" pitchFamily="34" charset="0"/>
                    <a:buChar char="•"/>
                  </a:pPr>
                  <a14:m>
                    <m:oMath xmlns:m="http://schemas.openxmlformats.org/officeDocument/2006/math">
                      <m: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𝒑</m:t>
                      </m:r>
                      <m:d>
                        <m:dPr>
                          <m:ctrlP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𝑿</m:t>
                          </m:r>
                        </m:e>
                      </m:d>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has always a degree of n-1</a:t>
                  </a:r>
                  <a:endParaRPr lang="en-US" sz="1600" dirty="0">
                    <a:solidFill>
                      <a:schemeClr val="tx1">
                        <a:lumMod val="75000"/>
                      </a:schemeClr>
                    </a:solidFill>
                  </a:endParaRPr>
                </a:p>
                <a:p>
                  <a:pPr marL="285750" indent="-285750">
                    <a:lnSpc>
                      <a:spcPct val="150000"/>
                    </a:lnSpc>
                    <a:buFont typeface="Arial" panose="020B0604020202020204" pitchFamily="34" charset="0"/>
                    <a:buChar char="•"/>
                  </a:pPr>
                  <a:endParaRPr lang="en-US" sz="1600" dirty="0">
                    <a:solidFill>
                      <a:schemeClr val="tx1">
                        <a:lumMod val="75000"/>
                      </a:schemeClr>
                    </a:solidFill>
                  </a:endParaRPr>
                </a:p>
                <a:p>
                  <a:pPr marL="285750" indent="-285750">
                    <a:lnSpc>
                      <a:spcPct val="150000"/>
                    </a:lnSpc>
                    <a:buFont typeface="Arial" panose="020B0604020202020204" pitchFamily="34" charset="0"/>
                    <a:buChar char="•"/>
                  </a:pPr>
                  <a:endParaRPr lang="en-US" sz="1600" b="1" dirty="0">
                    <a:solidFill>
                      <a:schemeClr val="tx1">
                        <a:lumMod val="75000"/>
                      </a:schemeClr>
                    </a:solidFill>
                    <a:latin typeface="Segoe UI Semibold" panose="020B0702040204020203" pitchFamily="34" charset="0"/>
                    <a:cs typeface="Segoe UI Semibold" panose="020B0702040204020203" pitchFamily="34" charset="0"/>
                  </a:endParaRPr>
                </a:p>
              </p:txBody>
            </p:sp>
          </mc:Choice>
          <mc:Fallback xmlns="">
            <p:sp>
              <p:nvSpPr>
                <p:cNvPr id="46" name="TextBox 45">
                  <a:extLst>
                    <a:ext uri="{FF2B5EF4-FFF2-40B4-BE49-F238E27FC236}">
                      <a16:creationId xmlns:a16="http://schemas.microsoft.com/office/drawing/2014/main" id="{30ED89D8-0A61-4272-80EE-9F6570359F94}"/>
                    </a:ext>
                  </a:extLst>
                </p:cNvPr>
                <p:cNvSpPr txBox="1">
                  <a:spLocks noRot="1" noChangeAspect="1" noMove="1" noResize="1" noEditPoints="1" noAdjustHandles="1" noChangeArrowheads="1" noChangeShapeType="1" noTextEdit="1"/>
                </p:cNvSpPr>
                <p:nvPr/>
              </p:nvSpPr>
              <p:spPr>
                <a:xfrm>
                  <a:off x="6472237" y="4958481"/>
                  <a:ext cx="5927689" cy="1893147"/>
                </a:xfrm>
                <a:prstGeom prst="rect">
                  <a:avLst/>
                </a:prstGeom>
                <a:blipFill>
                  <a:blip r:embed="rId16"/>
                  <a:stretch>
                    <a:fillRect l="-617"/>
                  </a:stretch>
                </a:blipFill>
              </p:spPr>
              <p:txBody>
                <a:bodyPr/>
                <a:lstStyle/>
                <a:p>
                  <a:r>
                    <a:rPr lang="fr-FR">
                      <a:noFill/>
                    </a:rPr>
                    <a:t> </a:t>
                  </a:r>
                </a:p>
              </p:txBody>
            </p:sp>
          </mc:Fallback>
        </mc:AlternateContent>
      </p:grpSp>
    </p:spTree>
    <p:extLst>
      <p:ext uri="{BB962C8B-B14F-4D97-AF65-F5344CB8AC3E}">
        <p14:creationId xmlns:p14="http://schemas.microsoft.com/office/powerpoint/2010/main" val="19059295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t>Homomorphic Encryption</a:t>
            </a:r>
            <a:br>
              <a:rPr lang="en-US" dirty="0"/>
            </a:br>
            <a:r>
              <a:rPr lang="en-US" sz="2400" dirty="0">
                <a:solidFill>
                  <a:srgbClr val="0070C0"/>
                </a:solidFill>
                <a:latin typeface="Segoe UI" panose="020B0502040204020203" pitchFamily="34" charset="0"/>
                <a:cs typeface="Segoe UI" panose="020B0502040204020203" pitchFamily="34" charset="0"/>
              </a:rPr>
              <a:t>Encoding and decoding with SEAL: the CKKS encoder</a:t>
            </a:r>
            <a:endParaRPr lang="fr-FR" dirty="0"/>
          </a:p>
        </p:txBody>
      </p:sp>
      <p:sp>
        <p:nvSpPr>
          <p:cNvPr id="26" name="Rectangle 25">
            <a:extLst>
              <a:ext uri="{FF2B5EF4-FFF2-40B4-BE49-F238E27FC236}">
                <a16:creationId xmlns:a16="http://schemas.microsoft.com/office/drawing/2014/main" id="{376BB807-1AC2-455D-9974-F12D808E357F}"/>
              </a:ext>
            </a:extLst>
          </p:cNvPr>
          <p:cNvSpPr/>
          <p:nvPr/>
        </p:nvSpPr>
        <p:spPr bwMode="auto">
          <a:xfrm>
            <a:off x="129358" y="1179160"/>
            <a:ext cx="12176586" cy="479977"/>
          </a:xfrm>
          <a:prstGeom prst="rect">
            <a:avLst/>
          </a:prstGeom>
          <a:solidFill>
            <a:srgbClr val="3BAB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dirty="0">
                <a:gradFill>
                  <a:gsLst>
                    <a:gs pos="40075">
                      <a:srgbClr val="FFFFFF"/>
                    </a:gs>
                    <a:gs pos="30000">
                      <a:srgbClr val="FFFFFF"/>
                    </a:gs>
                  </a:gsLst>
                  <a:lin ang="5400000" scaled="0"/>
                </a:gradFill>
                <a:latin typeface="Segoe UI Semibold"/>
              </a:rPr>
              <a:t>CKKS encoder</a:t>
            </a:r>
            <a:endParaRPr lang="en-US" sz="2040" dirty="0">
              <a:gradFill>
                <a:gsLst>
                  <a:gs pos="40075">
                    <a:srgbClr val="FFFFFF"/>
                  </a:gs>
                  <a:gs pos="30000">
                    <a:srgbClr val="FFFFFF"/>
                  </a:gs>
                </a:gsLst>
                <a:lin ang="5400000" scaled="0"/>
              </a:gradFill>
              <a:latin typeface="Segoe UI Semibold"/>
            </a:endParaRPr>
          </a:p>
        </p:txBody>
      </p:sp>
      <p:grpSp>
        <p:nvGrpSpPr>
          <p:cNvPr id="42" name="Group 41">
            <a:extLst>
              <a:ext uri="{FF2B5EF4-FFF2-40B4-BE49-F238E27FC236}">
                <a16:creationId xmlns:a16="http://schemas.microsoft.com/office/drawing/2014/main" id="{C9C6C4C8-2BED-407A-82BB-E370C5C39DF8}"/>
              </a:ext>
            </a:extLst>
          </p:cNvPr>
          <p:cNvGrpSpPr/>
          <p:nvPr/>
        </p:nvGrpSpPr>
        <p:grpSpPr>
          <a:xfrm>
            <a:off x="129358" y="1757362"/>
            <a:ext cx="5878337" cy="3547066"/>
            <a:chOff x="129356" y="1607861"/>
            <a:chExt cx="5878337" cy="3547066"/>
          </a:xfrm>
        </p:grpSpPr>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2672463-E945-4B27-8EB3-EEEA47317CF2}"/>
                    </a:ext>
                  </a:extLst>
                </p:cNvPr>
                <p:cNvSpPr txBox="1"/>
                <p:nvPr/>
              </p:nvSpPr>
              <p:spPr>
                <a:xfrm>
                  <a:off x="129356" y="1607861"/>
                  <a:ext cx="5878337" cy="3547066"/>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3BABFF"/>
                      </a:solidFill>
                      <a:latin typeface="Segoe UI Semibold"/>
                      <a:cs typeface="Segoe UI Semibold" panose="020B0702040204020203" pitchFamily="34" charset="0"/>
                    </a:rPr>
                    <a:t>Principle</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lang="en-US" sz="1599" dirty="0">
                      <a:solidFill>
                        <a:srgbClr val="000000"/>
                      </a:solidFill>
                      <a:latin typeface="Segoe UI Semibold" panose="020B0702040204020203" pitchFamily="34" charset="0"/>
                      <a:cs typeface="Segoe UI Semibold" panose="020B0702040204020203" pitchFamily="34" charset="0"/>
                    </a:rPr>
                    <a:t>Input: </a:t>
                  </a:r>
                  <a:r>
                    <a:rPr lang="en-US" sz="1599" dirty="0">
                      <a:solidFill>
                        <a:srgbClr val="000000"/>
                      </a:solidFill>
                      <a:latin typeface="Segoe UI"/>
                      <a:cs typeface="Segoe UI Semilight" panose="020B0402040204020203" pitchFamily="34" charset="0"/>
                    </a:rPr>
                    <a:t>one vector of size</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kumimoji="0" lang="en-US" sz="1599" i="0" u="none" strike="noStrike" kern="120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Principle</a:t>
                  </a:r>
                  <a:r>
                    <a:rPr lang="en-US" sz="1599" dirty="0">
                      <a:solidFill>
                        <a:srgbClr val="000000"/>
                      </a:solidFill>
                      <a:latin typeface="Segoe UI Semibold" panose="020B0702040204020203" pitchFamily="34" charset="0"/>
                      <a:cs typeface="Segoe UI Semibold" panose="020B0702040204020203" pitchFamily="34" charset="0"/>
                    </a:rPr>
                    <a:t>:</a:t>
                  </a:r>
                </a:p>
                <a:p>
                  <a:pPr marL="637821" lvl="1" indent="-171450" defTabSz="932563">
                    <a:buFont typeface="Segoe UI" panose="020B0502040204020203" pitchFamily="34" charset="0"/>
                    <a:buChar char="-"/>
                    <a:defRPr/>
                  </a:pPr>
                  <a:r>
                    <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Encode by computing the </a:t>
                  </a:r>
                  <a:r>
                    <a:rPr kumimoji="0" lang="en-US" sz="1599" b="0" i="0" u="none" strike="noStrike" kern="1200" cap="none" spc="0" normalizeH="0" baseline="0" noProof="0" dirty="0" err="1">
                      <a:ln>
                        <a:noFill/>
                      </a:ln>
                      <a:solidFill>
                        <a:srgbClr val="000000"/>
                      </a:solidFill>
                      <a:effectLst/>
                      <a:uLnTx/>
                      <a:uFillTx/>
                      <a:latin typeface="Segoe UI"/>
                      <a:ea typeface="+mn-ea"/>
                      <a:cs typeface="Segoe UI Semilight" panose="020B0402040204020203" pitchFamily="34" charset="0"/>
                    </a:rPr>
                    <a:t>Lagrangian</a:t>
                  </a:r>
                  <a:r>
                    <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 polynomial interpolation on specific values (</a:t>
                  </a:r>
                  <a:r>
                    <a:rPr lang="en-US" sz="1599" dirty="0">
                      <a:solidFill>
                        <a:srgbClr val="000000"/>
                      </a:solidFill>
                      <a:cs typeface="Segoe UI Semilight" panose="020B0402040204020203" pitchFamily="34" charset="0"/>
                    </a:rPr>
                    <a:t>the roots of</a:t>
                  </a:r>
                  <a14:m>
                    <m:oMath xmlns:m="http://schemas.openxmlformats.org/officeDocument/2006/math">
                      <m:r>
                        <a:rPr lang="fr-FR" sz="1600" i="1">
                          <a:solidFill>
                            <a:srgbClr val="000000"/>
                          </a:solidFill>
                          <a:latin typeface="Cambria Math" panose="02040503050406030204" pitchFamily="18" charset="0"/>
                          <a:cs typeface="Segoe UI Semibold" panose="020B0702040204020203" pitchFamily="34" charset="0"/>
                        </a:rPr>
                        <m:t> </m:t>
                      </m:r>
                      <m:sSup>
                        <m:sSupPr>
                          <m:ctrlPr>
                            <a:rPr lang="fr-FR" sz="1600" i="1">
                              <a:solidFill>
                                <a:srgbClr val="000000"/>
                              </a:solidFill>
                              <a:latin typeface="Cambria Math" panose="02040503050406030204" pitchFamily="18" charset="0"/>
                              <a:cs typeface="Segoe UI Semibold" panose="020B0702040204020203" pitchFamily="34" charset="0"/>
                            </a:rPr>
                          </m:ctrlPr>
                        </m:sSupPr>
                        <m:e>
                          <m:r>
                            <a:rPr lang="fr-FR" sz="1600" i="1">
                              <a:solidFill>
                                <a:srgbClr val="000000"/>
                              </a:solidFill>
                              <a:latin typeface="Cambria Math" panose="02040503050406030204" pitchFamily="18" charset="0"/>
                              <a:cs typeface="Segoe UI Semibold" panose="020B0702040204020203" pitchFamily="34" charset="0"/>
                            </a:rPr>
                            <m:t>𝑋</m:t>
                          </m:r>
                        </m:e>
                        <m:sup>
                          <m:r>
                            <a:rPr lang="fr-FR" sz="1600" i="1">
                              <a:solidFill>
                                <a:srgbClr val="000000"/>
                              </a:solidFill>
                              <a:latin typeface="Cambria Math" panose="02040503050406030204" pitchFamily="18" charset="0"/>
                              <a:cs typeface="Segoe UI Semibold" panose="020B0702040204020203" pitchFamily="34" charset="0"/>
                            </a:rPr>
                            <m:t>𝑛</m:t>
                          </m:r>
                        </m:sup>
                      </m:sSup>
                      <m:r>
                        <a:rPr lang="fr-FR" sz="1600" i="1">
                          <a:solidFill>
                            <a:srgbClr val="000000"/>
                          </a:solidFill>
                          <a:latin typeface="Cambria Math" panose="02040503050406030204" pitchFamily="18" charset="0"/>
                          <a:cs typeface="Segoe UI Semibold" panose="020B0702040204020203" pitchFamily="34" charset="0"/>
                        </a:rPr>
                        <m:t>+1</m:t>
                      </m:r>
                      <m:r>
                        <a:rPr lang="fr-FR" sz="1600" b="0" i="0" smtClean="0">
                          <a:solidFill>
                            <a:srgbClr val="000000"/>
                          </a:solidFill>
                          <a:latin typeface="Cambria Math" panose="02040503050406030204" pitchFamily="18" charset="0"/>
                          <a:cs typeface="Segoe UI Semibold" panose="020B0702040204020203" pitchFamily="34" charset="0"/>
                        </a:rPr>
                        <m:t>)</m:t>
                      </m:r>
                    </m:oMath>
                  </a14:m>
                  <a:endParaRPr lang="fr-FR" sz="1600" b="0" dirty="0">
                    <a:solidFill>
                      <a:srgbClr val="000000"/>
                    </a:solidFill>
                    <a:cs typeface="Segoe UI Semibold" panose="020B0702040204020203" pitchFamily="34" charset="0"/>
                  </a:endParaRPr>
                </a:p>
                <a:p>
                  <a:pPr marL="637821" lvl="1" indent="-171450" defTabSz="932563">
                    <a:buFont typeface="Segoe UI" panose="020B0502040204020203" pitchFamily="34" charset="0"/>
                    <a:buChar char="-"/>
                    <a:defRPr/>
                  </a:pPr>
                  <a:r>
                    <a:rPr lang="en-US" sz="1599" dirty="0">
                      <a:solidFill>
                        <a:srgbClr val="000000"/>
                      </a:solidFill>
                      <a:cs typeface="Segoe UI Semilight" panose="020B0402040204020203" pitchFamily="34" charset="0"/>
                    </a:rPr>
                    <a:t>Decode by evaluating on the same values</a:t>
                  </a:r>
                </a:p>
                <a:p>
                  <a:pPr marL="285750" lvl="0" indent="-285750" defTabSz="932563">
                    <a:spcBef>
                      <a:spcPts val="200"/>
                    </a:spcBef>
                    <a:spcAft>
                      <a:spcPts val="200"/>
                    </a:spcAft>
                    <a:buFont typeface="Arial" panose="020B0604020202020204" pitchFamily="34" charset="0"/>
                    <a:buChar char="•"/>
                    <a:defRPr/>
                  </a:pPr>
                  <a:r>
                    <a:rPr lang="en-US" sz="1599" dirty="0">
                      <a:solidFill>
                        <a:srgbClr val="000000"/>
                      </a:solidFill>
                      <a:latin typeface="Segoe UI Semibold" panose="020B0702040204020203" pitchFamily="34" charset="0"/>
                      <a:cs typeface="Segoe UI Semibold" panose="020B0702040204020203" pitchFamily="34" charset="0"/>
                    </a:rPr>
                    <a:t>Vector view:</a:t>
                  </a:r>
                </a:p>
                <a:p>
                  <a:pPr defTabSz="932563">
                    <a:spcBef>
                      <a:spcPts val="200"/>
                    </a:spcBef>
                    <a:spcAft>
                      <a:spcPts val="200"/>
                    </a:spcAft>
                    <a:defRPr/>
                  </a:pPr>
                  <a14:m>
                    <m:oMathPara xmlns:m="http://schemas.openxmlformats.org/officeDocument/2006/math">
                      <m:oMathParaPr>
                        <m:jc m:val="centerGroup"/>
                      </m:oMathParaPr>
                      <m:oMath xmlns:m="http://schemas.openxmlformats.org/officeDocument/2006/math">
                        <m:r>
                          <a:rPr lang="fr-FR" sz="1600" i="1">
                            <a:solidFill>
                              <a:srgbClr val="000000"/>
                            </a:solidFill>
                            <a:latin typeface="Cambria Math" panose="02040503050406030204" pitchFamily="18" charset="0"/>
                            <a:cs typeface="Segoe UI Semibold" panose="020B0702040204020203" pitchFamily="34" charset="0"/>
                          </a:rPr>
                          <m:t>𝑚</m:t>
                        </m:r>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𝑚</m:t>
                            </m:r>
                          </m:e>
                          <m:sub>
                            <m:r>
                              <a:rPr lang="fr-FR" sz="1600" i="1">
                                <a:solidFill>
                                  <a:srgbClr val="000000"/>
                                </a:solidFill>
                                <a:latin typeface="Cambria Math" panose="02040503050406030204" pitchFamily="18" charset="0"/>
                                <a:cs typeface="Segoe UI Semibold" panose="020B0702040204020203" pitchFamily="34" charset="0"/>
                              </a:rPr>
                              <m:t>0</m:t>
                            </m:r>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𝑚</m:t>
                            </m:r>
                          </m:e>
                          <m:sub>
                            <m:r>
                              <a:rPr lang="fr-FR" sz="1600" i="1">
                                <a:solidFill>
                                  <a:srgbClr val="000000"/>
                                </a:solidFill>
                                <a:latin typeface="Cambria Math" panose="02040503050406030204" pitchFamily="18" charset="0"/>
                                <a:cs typeface="Segoe UI Semibold" panose="020B0702040204020203" pitchFamily="34" charset="0"/>
                              </a:rPr>
                              <m:t>1</m:t>
                            </m:r>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m:t>
                            </m:r>
                            <m:r>
                              <a:rPr lang="fr-FR" sz="1600" i="1">
                                <a:solidFill>
                                  <a:srgbClr val="000000"/>
                                </a:solidFill>
                                <a:latin typeface="Cambria Math" panose="02040503050406030204" pitchFamily="18" charset="0"/>
                                <a:cs typeface="Segoe UI Semibold" panose="020B0702040204020203" pitchFamily="34" charset="0"/>
                              </a:rPr>
                              <m:t>𝑚</m:t>
                            </m:r>
                          </m:e>
                          <m:sub>
                            <m:f>
                              <m:fPr>
                                <m:ctrlPr>
                                  <a:rPr lang="fr-FR" sz="1600" i="1">
                                    <a:solidFill>
                                      <a:srgbClr val="000000"/>
                                    </a:solidFill>
                                    <a:latin typeface="Cambria Math" panose="02040503050406030204" pitchFamily="18" charset="0"/>
                                    <a:cs typeface="Segoe UI Semibold" panose="020B0702040204020203" pitchFamily="34" charset="0"/>
                                  </a:rPr>
                                </m:ctrlPr>
                              </m:fPr>
                              <m:num>
                                <m:r>
                                  <a:rPr lang="fr-FR" sz="1600" i="1">
                                    <a:solidFill>
                                      <a:srgbClr val="000000"/>
                                    </a:solidFill>
                                    <a:latin typeface="Cambria Math" panose="02040503050406030204" pitchFamily="18" charset="0"/>
                                    <a:cs typeface="Segoe UI Semibold" panose="020B0702040204020203" pitchFamily="34" charset="0"/>
                                  </a:rPr>
                                  <m:t> </m:t>
                                </m:r>
                                <m:r>
                                  <a:rPr lang="fr-FR" sz="1600" i="1">
                                    <a:solidFill>
                                      <a:srgbClr val="000000"/>
                                    </a:solidFill>
                                    <a:latin typeface="Cambria Math" panose="02040503050406030204" pitchFamily="18" charset="0"/>
                                    <a:cs typeface="Segoe UI Semibold" panose="020B0702040204020203" pitchFamily="34" charset="0"/>
                                  </a:rPr>
                                  <m:t>𝑛</m:t>
                                </m:r>
                              </m:num>
                              <m:den>
                                <m:r>
                                  <a:rPr lang="fr-FR" sz="1600" i="1">
                                    <a:solidFill>
                                      <a:srgbClr val="000000"/>
                                    </a:solidFill>
                                    <a:latin typeface="Cambria Math" panose="02040503050406030204" pitchFamily="18" charset="0"/>
                                    <a:cs typeface="Segoe UI Semibold" panose="020B0702040204020203" pitchFamily="34" charset="0"/>
                                  </a:rPr>
                                  <m:t>2</m:t>
                                </m:r>
                              </m:den>
                            </m:f>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𝑚</m:t>
                            </m:r>
                            <m:r>
                              <a:rPr lang="fr-FR" sz="1600" i="1">
                                <a:solidFill>
                                  <a:srgbClr val="000000"/>
                                </a:solidFill>
                                <a:latin typeface="Cambria Math" panose="02040503050406030204" pitchFamily="18" charset="0"/>
                                <a:cs typeface="Segoe UI Semibold" panose="020B0702040204020203" pitchFamily="34" charset="0"/>
                              </a:rPr>
                              <m:t> </m:t>
                            </m:r>
                          </m:e>
                          <m:sub>
                            <m:f>
                              <m:fPr>
                                <m:type m:val="skw"/>
                                <m:ctrlPr>
                                  <a:rPr lang="fr-FR" sz="1600" i="1">
                                    <a:solidFill>
                                      <a:srgbClr val="000000"/>
                                    </a:solidFill>
                                    <a:latin typeface="Cambria Math" panose="02040503050406030204" pitchFamily="18" charset="0"/>
                                    <a:cs typeface="Segoe UI Semibold" panose="020B0702040204020203" pitchFamily="34" charset="0"/>
                                  </a:rPr>
                                </m:ctrlPr>
                              </m:fPr>
                              <m:num>
                                <m:r>
                                  <a:rPr lang="fr-FR" sz="1600" i="1">
                                    <a:solidFill>
                                      <a:srgbClr val="000000"/>
                                    </a:solidFill>
                                    <a:latin typeface="Cambria Math" panose="02040503050406030204" pitchFamily="18" charset="0"/>
                                    <a:cs typeface="Segoe UI Semibold" panose="020B0702040204020203" pitchFamily="34" charset="0"/>
                                  </a:rPr>
                                  <m:t>𝑛</m:t>
                                </m:r>
                              </m:num>
                              <m:den>
                                <m:r>
                                  <a:rPr lang="fr-FR" sz="1600" i="1">
                                    <a:solidFill>
                                      <a:srgbClr val="000000"/>
                                    </a:solidFill>
                                    <a:latin typeface="Cambria Math" panose="02040503050406030204" pitchFamily="18" charset="0"/>
                                    <a:cs typeface="Segoe UI Semibold" panose="020B0702040204020203" pitchFamily="34" charset="0"/>
                                  </a:rPr>
                                  <m:t>2</m:t>
                                </m:r>
                              </m:den>
                            </m:f>
                          </m:sub>
                        </m:sSub>
                        <m:r>
                          <a:rPr lang="fr-FR" sz="1600" i="1">
                            <a:solidFill>
                              <a:srgbClr val="000000"/>
                            </a:solidFill>
                            <a:latin typeface="Cambria Math" panose="02040503050406030204" pitchFamily="18" charset="0"/>
                            <a:cs typeface="Segoe UI Semibold" panose="020B0702040204020203" pitchFamily="34" charset="0"/>
                          </a:rPr>
                          <m:t>]</m:t>
                        </m:r>
                        <m:r>
                          <a:rPr lang="fr-FR" sz="1600" i="1">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r>
                          <a:rPr lang="fr-FR" sz="160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r>
                          <a:rPr lang="fr-FR" sz="1600">
                            <a:solidFill>
                              <a:srgbClr val="000000"/>
                            </a:solidFill>
                            <a:latin typeface="Cambria Math" panose="02040503050406030204" pitchFamily="18" charset="0"/>
                            <a:cs typeface="Segoe UI Semibold" panose="020B0702040204020203" pitchFamily="34" charset="0"/>
                          </a:rPr>
                          <m:t> </m:t>
                        </m:r>
                        <m:r>
                          <a:rPr lang="fr-FR" sz="1600" i="1">
                            <a:solidFill>
                              <a:srgbClr val="000000"/>
                            </a:solidFill>
                            <a:latin typeface="Cambria Math" panose="02040503050406030204" pitchFamily="18" charset="0"/>
                            <a:cs typeface="Segoe UI Semibold" panose="020B0702040204020203" pitchFamily="34" charset="0"/>
                          </a:rPr>
                          <m:t>𝑝</m:t>
                        </m:r>
                        <m:d>
                          <m:dPr>
                            <m:ctrlPr>
                              <a:rPr lang="fr-FR" sz="1600" i="1">
                                <a:solidFill>
                                  <a:srgbClr val="000000"/>
                                </a:solidFill>
                                <a:latin typeface="Cambria Math" panose="02040503050406030204" pitchFamily="18" charset="0"/>
                                <a:cs typeface="Segoe UI Semibold" panose="020B0702040204020203" pitchFamily="34" charset="0"/>
                              </a:rPr>
                            </m:ctrlPr>
                          </m:dPr>
                          <m:e>
                            <m:r>
                              <a:rPr lang="fr-FR" sz="1600" i="1">
                                <a:solidFill>
                                  <a:srgbClr val="000000"/>
                                </a:solidFill>
                                <a:latin typeface="Cambria Math" panose="02040503050406030204" pitchFamily="18" charset="0"/>
                                <a:cs typeface="Segoe UI Semibold" panose="020B0702040204020203" pitchFamily="34" charset="0"/>
                              </a:rPr>
                              <m:t>𝑋</m:t>
                            </m:r>
                          </m:e>
                        </m:d>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𝑝</m:t>
                            </m:r>
                          </m:e>
                          <m:sub>
                            <m:r>
                              <a:rPr lang="fr-FR" sz="1600" i="1">
                                <a:solidFill>
                                  <a:srgbClr val="000000"/>
                                </a:solidFill>
                                <a:latin typeface="Cambria Math" panose="02040503050406030204" pitchFamily="18" charset="0"/>
                                <a:cs typeface="Segoe UI Semibold" panose="020B0702040204020203" pitchFamily="34" charset="0"/>
                              </a:rPr>
                              <m:t>0</m:t>
                            </m:r>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𝑝</m:t>
                            </m:r>
                          </m:e>
                          <m:sub>
                            <m:r>
                              <a:rPr lang="fr-FR" sz="1600" i="1">
                                <a:solidFill>
                                  <a:srgbClr val="000000"/>
                                </a:solidFill>
                                <a:latin typeface="Cambria Math" panose="02040503050406030204" pitchFamily="18" charset="0"/>
                                <a:cs typeface="Segoe UI Semibold" panose="020B0702040204020203" pitchFamily="34" charset="0"/>
                              </a:rPr>
                              <m:t>1</m:t>
                            </m:r>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𝑝</m:t>
                            </m:r>
                          </m:e>
                          <m:sub>
                            <m:r>
                              <a:rPr lang="fr-FR" sz="1600" i="1">
                                <a:solidFill>
                                  <a:srgbClr val="000000"/>
                                </a:solidFill>
                                <a:latin typeface="Cambria Math" panose="02040503050406030204" pitchFamily="18" charset="0"/>
                                <a:cs typeface="Segoe UI Semibold" panose="020B0702040204020203" pitchFamily="34" charset="0"/>
                              </a:rPr>
                              <m:t>𝑛</m:t>
                            </m:r>
                            <m:r>
                              <a:rPr lang="fr-FR" sz="1600" i="1">
                                <a:solidFill>
                                  <a:srgbClr val="000000"/>
                                </a:solidFill>
                                <a:latin typeface="Cambria Math" panose="02040503050406030204" pitchFamily="18" charset="0"/>
                                <a:cs typeface="Segoe UI Semibold" panose="020B0702040204020203" pitchFamily="34" charset="0"/>
                              </a:rPr>
                              <m:t>−1</m:t>
                            </m:r>
                          </m:sub>
                        </m:sSub>
                        <m:r>
                          <a:rPr lang="fr-FR" sz="1600" i="1" smtClean="0">
                            <a:solidFill>
                              <a:srgbClr val="000000"/>
                            </a:solidFill>
                            <a:latin typeface="Cambria Math" panose="02040503050406030204" pitchFamily="18" charset="0"/>
                            <a:cs typeface="Segoe UI Semibold" panose="020B0702040204020203" pitchFamily="34" charset="0"/>
                          </a:rPr>
                          <m:t>]</m:t>
                        </m:r>
                      </m:oMath>
                    </m:oMathPara>
                  </a14:m>
                  <a:endParaRPr lang="en-US" sz="1599" dirty="0">
                    <a:solidFill>
                      <a:srgbClr val="000000"/>
                    </a:solidFill>
                    <a:latin typeface="Segoe UI Semibold" panose="020B0702040204020203" pitchFamily="34" charset="0"/>
                    <a:cs typeface="Segoe UI Semibold" panose="020B0702040204020203" pitchFamily="34" charset="0"/>
                  </a:endParaRPr>
                </a:p>
                <a:p>
                  <a:pPr marR="0" lvl="0" algn="l" defTabSz="932563" rtl="0" eaLnBrk="1" fontAlgn="auto" latinLnBrk="0" hangingPunct="1">
                    <a:lnSpc>
                      <a:spcPct val="150000"/>
                    </a:lnSpc>
                    <a:spcBef>
                      <a:spcPts val="0"/>
                    </a:spcBef>
                    <a:spcAft>
                      <a:spcPts val="0"/>
                    </a:spcAft>
                    <a:buClrTx/>
                    <a:buSzTx/>
                    <a:tabLst/>
                    <a:defRPr/>
                  </a:pPr>
                  <a:r>
                    <a:rPr lang="en-US" sz="2000" spc="-51" dirty="0">
                      <a:solidFill>
                        <a:srgbClr val="3BABFF"/>
                      </a:solidFill>
                      <a:latin typeface="Segoe UI Semibold"/>
                      <a:cs typeface="Segoe UI Semibold" panose="020B0702040204020203" pitchFamily="34" charset="0"/>
                    </a:rPr>
                    <a:t>Example</a:t>
                  </a:r>
                </a:p>
                <a:p>
                  <a:pPr marR="0" lvl="0" algn="l" defTabSz="932563" rtl="0" eaLnBrk="1" fontAlgn="auto" latinLnBrk="0" hangingPunct="1">
                    <a:lnSpc>
                      <a:spcPct val="100000"/>
                    </a:lnSpc>
                    <a:spcBef>
                      <a:spcPts val="0"/>
                    </a:spcBef>
                    <a:spcAft>
                      <a:spcPts val="0"/>
                    </a:spcAft>
                    <a:buClrTx/>
                    <a:buSzTx/>
                    <a:tabLst/>
                    <a:defRPr/>
                  </a:pPr>
                  <a:endParaRPr lang="en-US" sz="400" spc="-51" dirty="0">
                    <a:solidFill>
                      <a:srgbClr val="3BABFF"/>
                    </a:solidFill>
                    <a:latin typeface="Segoe UI Semibold"/>
                    <a:cs typeface="Segoe UI Semibold" panose="020B0702040204020203" pitchFamily="34" charset="0"/>
                  </a:endParaRPr>
                </a:p>
                <a:p>
                  <a:pPr defTabSz="932563">
                    <a:defRPr/>
                  </a:pPr>
                  <a14:m>
                    <m:oMathPara xmlns:m="http://schemas.openxmlformats.org/officeDocument/2006/math">
                      <m:oMathParaPr>
                        <m:jc m:val="centerGroup"/>
                      </m:oMathParaPr>
                      <m:oMath xmlns:m="http://schemas.openxmlformats.org/officeDocument/2006/math">
                        <m:r>
                          <a:rPr lang="fr-FR" sz="1600" i="1">
                            <a:solidFill>
                              <a:srgbClr val="000000"/>
                            </a:solidFill>
                            <a:latin typeface="Cambria Math" panose="02040503050406030204" pitchFamily="18" charset="0"/>
                            <a:cs typeface="Segoe UI Semibold" panose="020B0702040204020203" pitchFamily="34" charset="0"/>
                          </a:rPr>
                          <m:t>𝑚</m:t>
                        </m:r>
                        <m:r>
                          <a:rPr lang="fr-FR" sz="1600" i="1">
                            <a:solidFill>
                              <a:srgbClr val="000000"/>
                            </a:solidFill>
                            <a:latin typeface="Cambria Math" panose="02040503050406030204" pitchFamily="18" charset="0"/>
                            <a:cs typeface="Segoe UI Semibold" panose="020B0702040204020203" pitchFamily="34" charset="0"/>
                          </a:rPr>
                          <m:t>=</m:t>
                        </m:r>
                        <m:d>
                          <m:dPr>
                            <m:begChr m:val="["/>
                            <m:endChr m:val="]"/>
                            <m:ctrlPr>
                              <a:rPr lang="fr-FR" sz="1600" b="0" i="1">
                                <a:solidFill>
                                  <a:srgbClr val="000000"/>
                                </a:solidFill>
                                <a:latin typeface="Cambria Math" panose="02040503050406030204" pitchFamily="18" charset="0"/>
                                <a:cs typeface="Segoe UI Semibold" panose="020B0702040204020203" pitchFamily="34" charset="0"/>
                              </a:rPr>
                            </m:ctrlPr>
                          </m:dPr>
                          <m:e>
                            <m:r>
                              <a:rPr lang="fr-FR" sz="1600" b="0" i="1" smtClean="0">
                                <a:solidFill>
                                  <a:srgbClr val="000000"/>
                                </a:solidFill>
                                <a:latin typeface="Cambria Math" panose="02040503050406030204" pitchFamily="18" charset="0"/>
                                <a:cs typeface="Segoe UI Semibold" panose="020B0702040204020203" pitchFamily="34" charset="0"/>
                              </a:rPr>
                              <m:t>3+4</m:t>
                            </m:r>
                            <m:r>
                              <a:rPr lang="fr-FR" sz="1600" b="0" i="1" smtClean="0">
                                <a:solidFill>
                                  <a:srgbClr val="000000"/>
                                </a:solidFill>
                                <a:latin typeface="Cambria Math" panose="02040503050406030204" pitchFamily="18" charset="0"/>
                                <a:cs typeface="Segoe UI Semibold" panose="020B0702040204020203" pitchFamily="34" charset="0"/>
                              </a:rPr>
                              <m:t>𝑖</m:t>
                            </m:r>
                            <m:r>
                              <a:rPr lang="fr-FR" sz="1600" b="0" i="1" smtClean="0">
                                <a:solidFill>
                                  <a:srgbClr val="000000"/>
                                </a:solidFill>
                                <a:latin typeface="Cambria Math" panose="02040503050406030204" pitchFamily="18" charset="0"/>
                                <a:cs typeface="Segoe UI Semibold" panose="020B0702040204020203" pitchFamily="34" charset="0"/>
                              </a:rPr>
                              <m:t>, 2 −</m:t>
                            </m:r>
                            <m:r>
                              <a:rPr lang="fr-FR" sz="1600" b="0" i="1" smtClean="0">
                                <a:solidFill>
                                  <a:srgbClr val="000000"/>
                                </a:solidFill>
                                <a:latin typeface="Cambria Math" panose="02040503050406030204" pitchFamily="18" charset="0"/>
                                <a:cs typeface="Segoe UI Semibold" panose="020B0702040204020203" pitchFamily="34" charset="0"/>
                              </a:rPr>
                              <m:t>𝑖</m:t>
                            </m:r>
                          </m:e>
                        </m:d>
                        <m:r>
                          <a:rPr lang="fr-FR" sz="1600" b="0" i="1" smtClean="0">
                            <a:solidFill>
                              <a:srgbClr val="000000"/>
                            </a:solidFill>
                            <a:latin typeface="Cambria Math" panose="02040503050406030204" pitchFamily="18" charset="0"/>
                            <a:cs typeface="Segoe UI Semibold" panose="020B0702040204020203" pitchFamily="34" charset="0"/>
                          </a:rPr>
                          <m:t>   </m:t>
                        </m:r>
                        <m:r>
                          <a:rPr lang="fr-FR" sz="1600" i="1">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r>
                          <a:rPr lang="fr-FR" sz="160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r>
                          <a:rPr lang="fr-FR" sz="1600">
                            <a:solidFill>
                              <a:srgbClr val="000000"/>
                            </a:solidFill>
                            <a:latin typeface="Cambria Math" panose="02040503050406030204" pitchFamily="18" charset="0"/>
                            <a:cs typeface="Segoe UI Semibold" panose="020B0702040204020203" pitchFamily="34" charset="0"/>
                          </a:rPr>
                          <m:t> </m:t>
                        </m:r>
                        <m:r>
                          <a:rPr lang="fr-FR" sz="1600" i="1">
                            <a:solidFill>
                              <a:srgbClr val="000000"/>
                            </a:solidFill>
                            <a:latin typeface="Cambria Math" panose="02040503050406030204" pitchFamily="18" charset="0"/>
                            <a:cs typeface="Segoe UI Semibold" panose="020B0702040204020203" pitchFamily="34" charset="0"/>
                          </a:rPr>
                          <m:t>𝑝</m:t>
                        </m:r>
                        <m:d>
                          <m:dPr>
                            <m:ctrlPr>
                              <a:rPr lang="fr-FR" sz="1600" i="1">
                                <a:solidFill>
                                  <a:srgbClr val="000000"/>
                                </a:solidFill>
                                <a:latin typeface="Cambria Math" panose="02040503050406030204" pitchFamily="18" charset="0"/>
                                <a:cs typeface="Segoe UI Semibold" panose="020B0702040204020203" pitchFamily="34" charset="0"/>
                              </a:rPr>
                            </m:ctrlPr>
                          </m:dPr>
                          <m:e>
                            <m:r>
                              <a:rPr lang="fr-FR" sz="1600" i="1">
                                <a:solidFill>
                                  <a:srgbClr val="000000"/>
                                </a:solidFill>
                                <a:latin typeface="Cambria Math" panose="02040503050406030204" pitchFamily="18" charset="0"/>
                                <a:cs typeface="Segoe UI Semibold" panose="020B0702040204020203" pitchFamily="34" charset="0"/>
                              </a:rPr>
                              <m:t>𝑋</m:t>
                            </m:r>
                          </m:e>
                        </m:d>
                        <m:r>
                          <a:rPr lang="fr-FR" sz="1600" i="1">
                            <a:solidFill>
                              <a:srgbClr val="000000"/>
                            </a:solidFill>
                            <a:latin typeface="Cambria Math" panose="02040503050406030204" pitchFamily="18" charset="0"/>
                            <a:cs typeface="Segoe UI Semibold" panose="020B0702040204020203" pitchFamily="34" charset="0"/>
                          </a:rPr>
                          <m:t>=</m:t>
                        </m:r>
                        <m:sSup>
                          <m:sSupPr>
                            <m:ctrlPr>
                              <a:rPr lang="fr-FR" sz="1600" b="0" i="1" smtClean="0">
                                <a:solidFill>
                                  <a:srgbClr val="000000"/>
                                </a:solidFill>
                                <a:latin typeface="Cambria Math" panose="02040503050406030204" pitchFamily="18" charset="0"/>
                                <a:cs typeface="Segoe UI Semibold" panose="020B0702040204020203" pitchFamily="34" charset="0"/>
                              </a:rPr>
                            </m:ctrlPr>
                          </m:sSupPr>
                          <m:e>
                            <m:r>
                              <a:rPr lang="fr-FR" sz="1600" b="0" i="1" smtClean="0">
                                <a:solidFill>
                                  <a:srgbClr val="000000"/>
                                </a:solidFill>
                                <a:latin typeface="Cambria Math" panose="02040503050406030204" pitchFamily="18" charset="0"/>
                                <a:cs typeface="Segoe UI Semibold" panose="020B0702040204020203" pitchFamily="34" charset="0"/>
                              </a:rPr>
                              <m:t>45</m:t>
                            </m:r>
                            <m:r>
                              <a:rPr lang="fr-FR" sz="1600" b="0" i="1" smtClean="0">
                                <a:solidFill>
                                  <a:srgbClr val="000000"/>
                                </a:solidFill>
                                <a:latin typeface="Cambria Math" panose="02040503050406030204" pitchFamily="18" charset="0"/>
                                <a:cs typeface="Segoe UI Semibold" panose="020B0702040204020203" pitchFamily="34" charset="0"/>
                              </a:rPr>
                              <m:t>𝑋</m:t>
                            </m:r>
                          </m:e>
                          <m:sup>
                            <m:r>
                              <a:rPr lang="fr-FR" sz="1600" b="0" i="1" smtClean="0">
                                <a:solidFill>
                                  <a:srgbClr val="000000"/>
                                </a:solidFill>
                                <a:latin typeface="Cambria Math" panose="02040503050406030204" pitchFamily="18" charset="0"/>
                                <a:cs typeface="Segoe UI Semibold" panose="020B0702040204020203" pitchFamily="34" charset="0"/>
                              </a:rPr>
                              <m:t>3</m:t>
                            </m:r>
                          </m:sup>
                        </m:sSup>
                        <m:r>
                          <a:rPr lang="fr-FR" sz="1600" b="0" i="1" smtClean="0">
                            <a:solidFill>
                              <a:srgbClr val="000000"/>
                            </a:solidFill>
                            <a:latin typeface="Cambria Math" panose="02040503050406030204" pitchFamily="18" charset="0"/>
                            <a:cs typeface="Segoe UI Semibold" panose="020B0702040204020203" pitchFamily="34" charset="0"/>
                          </a:rPr>
                          <m:t>+160</m:t>
                        </m:r>
                        <m:sSup>
                          <m:sSupPr>
                            <m:ctrlPr>
                              <a:rPr lang="fr-FR" sz="1600" b="0" i="1" smtClean="0">
                                <a:solidFill>
                                  <a:srgbClr val="000000"/>
                                </a:solidFill>
                                <a:latin typeface="Cambria Math" panose="02040503050406030204" pitchFamily="18" charset="0"/>
                                <a:cs typeface="Segoe UI Semibold" panose="020B0702040204020203" pitchFamily="34" charset="0"/>
                              </a:rPr>
                            </m:ctrlPr>
                          </m:sSupPr>
                          <m:e>
                            <m:r>
                              <a:rPr lang="fr-FR" sz="1600" b="0" i="1" smtClean="0">
                                <a:solidFill>
                                  <a:srgbClr val="000000"/>
                                </a:solidFill>
                                <a:latin typeface="Cambria Math" panose="02040503050406030204" pitchFamily="18" charset="0"/>
                                <a:cs typeface="Segoe UI Semibold" panose="020B0702040204020203" pitchFamily="34" charset="0"/>
                              </a:rPr>
                              <m:t>𝑋</m:t>
                            </m:r>
                          </m:e>
                          <m:sup>
                            <m:r>
                              <a:rPr lang="fr-FR" sz="1600" b="0" i="1" smtClean="0">
                                <a:solidFill>
                                  <a:srgbClr val="000000"/>
                                </a:solidFill>
                                <a:latin typeface="Cambria Math" panose="02040503050406030204" pitchFamily="18" charset="0"/>
                                <a:cs typeface="Segoe UI Semibold" panose="020B0702040204020203" pitchFamily="34" charset="0"/>
                              </a:rPr>
                              <m:t>2</m:t>
                            </m:r>
                          </m:sup>
                        </m:sSup>
                        <m:r>
                          <a:rPr lang="fr-FR" sz="1600" b="0" i="1" smtClean="0">
                            <a:solidFill>
                              <a:srgbClr val="000000"/>
                            </a:solidFill>
                            <a:latin typeface="Cambria Math" panose="02040503050406030204" pitchFamily="18" charset="0"/>
                            <a:cs typeface="Segoe UI Semibold" panose="020B0702040204020203" pitchFamily="34" charset="0"/>
                          </a:rPr>
                          <m:t>+91</m:t>
                        </m:r>
                        <m:r>
                          <a:rPr lang="fr-FR" sz="1600" b="0" i="1" smtClean="0">
                            <a:solidFill>
                              <a:srgbClr val="000000"/>
                            </a:solidFill>
                            <a:latin typeface="Cambria Math" panose="02040503050406030204" pitchFamily="18" charset="0"/>
                            <a:cs typeface="Segoe UI Semibold" panose="020B0702040204020203" pitchFamily="34" charset="0"/>
                          </a:rPr>
                          <m:t>𝑋</m:t>
                        </m:r>
                        <m:r>
                          <a:rPr lang="fr-FR" sz="1600" b="0" i="1" smtClean="0">
                            <a:solidFill>
                              <a:srgbClr val="000000"/>
                            </a:solidFill>
                            <a:latin typeface="Cambria Math" panose="02040503050406030204" pitchFamily="18" charset="0"/>
                            <a:cs typeface="Segoe UI Semibold" panose="020B0702040204020203" pitchFamily="34" charset="0"/>
                          </a:rPr>
                          <m:t>+160 </m:t>
                        </m:r>
                      </m:oMath>
                    </m:oMathPara>
                  </a14:m>
                  <a:endParaRPr lang="en-US" sz="1600" dirty="0">
                    <a:solidFill>
                      <a:srgbClr val="000000"/>
                    </a:solidFill>
                    <a:cs typeface="Segoe UI Semibold" panose="020B0702040204020203" pitchFamily="34" charset="0"/>
                  </a:endParaRPr>
                </a:p>
              </p:txBody>
            </p:sp>
          </mc:Choice>
          <mc:Fallback xmlns="">
            <p:sp>
              <p:nvSpPr>
                <p:cNvPr id="39" name="TextBox 38">
                  <a:extLst>
                    <a:ext uri="{FF2B5EF4-FFF2-40B4-BE49-F238E27FC236}">
                      <a16:creationId xmlns:a16="http://schemas.microsoft.com/office/drawing/2014/main" id="{E2672463-E945-4B27-8EB3-EEEA47317CF2}"/>
                    </a:ext>
                  </a:extLst>
                </p:cNvPr>
                <p:cNvSpPr txBox="1">
                  <a:spLocks noRot="1" noChangeAspect="1" noMove="1" noResize="1" noEditPoints="1" noAdjustHandles="1" noChangeArrowheads="1" noChangeShapeType="1" noTextEdit="1"/>
                </p:cNvSpPr>
                <p:nvPr/>
              </p:nvSpPr>
              <p:spPr>
                <a:xfrm>
                  <a:off x="129356" y="1607861"/>
                  <a:ext cx="5878337" cy="354706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0" name="Ink 39">
                  <a:extLst>
                    <a:ext uri="{FF2B5EF4-FFF2-40B4-BE49-F238E27FC236}">
                      <a16:creationId xmlns:a16="http://schemas.microsoft.com/office/drawing/2014/main" id="{3CD5394B-1954-4A80-8C37-B0FDA8928517}"/>
                    </a:ext>
                  </a:extLst>
                </p14:cNvPr>
                <p14:cNvContentPartPr/>
                <p14:nvPr/>
              </p14:nvContentPartPr>
              <p14:xfrm>
                <a:off x="648738" y="3974581"/>
                <a:ext cx="2356643" cy="360"/>
              </p14:xfrm>
            </p:contentPart>
          </mc:Choice>
          <mc:Fallback xmlns="">
            <p:pic>
              <p:nvPicPr>
                <p:cNvPr id="40" name="Ink 39">
                  <a:extLst>
                    <a:ext uri="{FF2B5EF4-FFF2-40B4-BE49-F238E27FC236}">
                      <a16:creationId xmlns:a16="http://schemas.microsoft.com/office/drawing/2014/main" id="{3CD5394B-1954-4A80-8C37-B0FDA8928517}"/>
                    </a:ext>
                  </a:extLst>
                </p:cNvPr>
                <p:cNvPicPr/>
                <p:nvPr/>
              </p:nvPicPr>
              <p:blipFill>
                <a:blip r:embed="rId5"/>
                <a:stretch>
                  <a:fillRect/>
                </a:stretch>
              </p:blipFill>
              <p:spPr>
                <a:xfrm>
                  <a:off x="594736" y="3866581"/>
                  <a:ext cx="2464287"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1" name="Ink 40">
                  <a:extLst>
                    <a:ext uri="{FF2B5EF4-FFF2-40B4-BE49-F238E27FC236}">
                      <a16:creationId xmlns:a16="http://schemas.microsoft.com/office/drawing/2014/main" id="{1A1EB51B-F4B9-4D85-BB85-BF47DD9E70D8}"/>
                    </a:ext>
                  </a:extLst>
                </p14:cNvPr>
                <p14:cNvContentPartPr/>
                <p14:nvPr/>
              </p14:nvContentPartPr>
              <p14:xfrm>
                <a:off x="3535040" y="3875651"/>
                <a:ext cx="2010991" cy="360"/>
              </p14:xfrm>
            </p:contentPart>
          </mc:Choice>
          <mc:Fallback xmlns="">
            <p:pic>
              <p:nvPicPr>
                <p:cNvPr id="41" name="Ink 40">
                  <a:extLst>
                    <a:ext uri="{FF2B5EF4-FFF2-40B4-BE49-F238E27FC236}">
                      <a16:creationId xmlns:a16="http://schemas.microsoft.com/office/drawing/2014/main" id="{1A1EB51B-F4B9-4D85-BB85-BF47DD9E70D8}"/>
                    </a:ext>
                  </a:extLst>
                </p:cNvPr>
                <p:cNvPicPr/>
                <p:nvPr/>
              </p:nvPicPr>
              <p:blipFill>
                <a:blip r:embed="rId7"/>
                <a:stretch>
                  <a:fillRect/>
                </a:stretch>
              </p:blipFill>
              <p:spPr>
                <a:xfrm>
                  <a:off x="3481039" y="3767651"/>
                  <a:ext cx="2118633" cy="216000"/>
                </a:xfrm>
                <a:prstGeom prst="rect">
                  <a:avLst/>
                </a:prstGeom>
              </p:spPr>
            </p:pic>
          </mc:Fallback>
        </mc:AlternateContent>
      </p:gr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5BE9707-2890-4839-B3CC-49AFD6D6175C}"/>
                  </a:ext>
                </a:extLst>
              </p:cNvPr>
              <p:cNvSpPr txBox="1"/>
              <p:nvPr/>
            </p:nvSpPr>
            <p:spPr>
              <a:xfrm>
                <a:off x="6217056" y="1757362"/>
                <a:ext cx="5878337" cy="1965672"/>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3BABFF"/>
                    </a:solidFill>
                    <a:latin typeface="Segoe UI Semibold"/>
                    <a:cs typeface="Segoe UI Semibold" panose="020B0702040204020203" pitchFamily="34" charset="0"/>
                  </a:rPr>
                  <a:t>Another view</a:t>
                </a:r>
              </a:p>
              <a:p>
                <a:pPr marL="285750" lvl="0" indent="-285750" defTabSz="932563">
                  <a:spcBef>
                    <a:spcPts val="200"/>
                  </a:spcBef>
                  <a:spcAft>
                    <a:spcPts val="200"/>
                  </a:spcAft>
                  <a:buFont typeface="Arial" panose="020B0604020202020204" pitchFamily="34" charset="0"/>
                  <a:buChar char="•"/>
                  <a:defRPr/>
                </a:pPr>
                <a:r>
                  <a:rPr lang="en-US" sz="1599" dirty="0">
                    <a:solidFill>
                      <a:srgbClr val="000000"/>
                    </a:solidFill>
                    <a:latin typeface="Segoe UI Semibold" panose="020B0702040204020203" pitchFamily="34" charset="0"/>
                    <a:cs typeface="Segoe UI Semibold" panose="020B0702040204020203" pitchFamily="34" charset="0"/>
                  </a:rPr>
                  <a:t>Considering: </a:t>
                </a:r>
                <a14:m>
                  <m:oMath xmlns:m="http://schemas.openxmlformats.org/officeDocument/2006/math">
                    <m:r>
                      <m:rPr>
                        <m:sty m:val="p"/>
                      </m:rPr>
                      <a:rPr lang="fr-FR" sz="1600" b="0" i="0" smtClean="0">
                        <a:solidFill>
                          <a:srgbClr val="000000"/>
                        </a:solidFill>
                        <a:latin typeface="Cambria Math" panose="02040503050406030204" pitchFamily="18" charset="0"/>
                        <a:cs typeface="Segoe UI Semibold" panose="020B0702040204020203" pitchFamily="34" charset="0"/>
                      </a:rPr>
                      <m:t>R</m:t>
                    </m:r>
                    <m:r>
                      <a:rPr lang="fr-FR" sz="1600" b="0" i="0" smtClean="0">
                        <a:solidFill>
                          <a:srgbClr val="000000"/>
                        </a:solidFill>
                        <a:latin typeface="Cambria Math" panose="02040503050406030204" pitchFamily="18" charset="0"/>
                        <a:cs typeface="Segoe UI Semibold" panose="020B0702040204020203" pitchFamily="34" charset="0"/>
                      </a:rPr>
                      <m:t>=</m:t>
                    </m:r>
                    <m:d>
                      <m:dPr>
                        <m:ctrlPr>
                          <a:rPr lang="fr-FR" sz="1600" i="1">
                            <a:solidFill>
                              <a:srgbClr val="000000"/>
                            </a:solidFill>
                            <a:latin typeface="Cambria Math" panose="02040503050406030204" pitchFamily="18" charset="0"/>
                            <a:cs typeface="Segoe UI Semibold" panose="020B0702040204020203" pitchFamily="34" charset="0"/>
                          </a:rPr>
                        </m:ctrlPr>
                      </m:dPr>
                      <m:e>
                        <m:sSub>
                          <m:sSubPr>
                            <m:ctrlPr>
                              <a:rPr lang="fr-FR" sz="1600" i="1" smtClean="0">
                                <a:solidFill>
                                  <a:srgbClr val="000000"/>
                                </a:solidFill>
                                <a:latin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cs typeface="Segoe UI Semibold" panose="020B0702040204020203" pitchFamily="34" charset="0"/>
                              </a:rPr>
                              <m:t>𝑟</m:t>
                            </m:r>
                          </m:e>
                          <m:sub>
                            <m:r>
                              <a:rPr lang="fr-FR" sz="1600" b="0" i="1" smtClean="0">
                                <a:solidFill>
                                  <a:srgbClr val="000000"/>
                                </a:solidFill>
                                <a:latin typeface="Cambria Math" panose="02040503050406030204" pitchFamily="18" charset="0"/>
                                <a:cs typeface="Segoe UI Semibold" panose="020B0702040204020203" pitchFamily="34" charset="0"/>
                              </a:rPr>
                              <m:t>0</m:t>
                            </m:r>
                          </m:sub>
                        </m:sSub>
                        <m:r>
                          <a:rPr lang="fr-FR" sz="1600" b="0" i="1" smtClean="0">
                            <a:solidFill>
                              <a:srgbClr val="000000"/>
                            </a:solidFill>
                            <a:latin typeface="Cambria Math" panose="02040503050406030204" pitchFamily="18" charset="0"/>
                            <a:cs typeface="Segoe UI Semibold" panose="020B0702040204020203" pitchFamily="34" charset="0"/>
                          </a:rPr>
                          <m:t>,</m:t>
                        </m:r>
                        <m:sSub>
                          <m:sSubPr>
                            <m:ctrlPr>
                              <a:rPr lang="fr-FR" sz="1600" b="0" i="1" smtClean="0">
                                <a:solidFill>
                                  <a:srgbClr val="000000"/>
                                </a:solidFill>
                                <a:latin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cs typeface="Segoe UI Semibold" panose="020B0702040204020203" pitchFamily="34" charset="0"/>
                              </a:rPr>
                              <m:t>𝑟</m:t>
                            </m:r>
                          </m:e>
                          <m:sub>
                            <m:r>
                              <a:rPr lang="fr-FR" sz="1600" b="0" i="1" smtClean="0">
                                <a:solidFill>
                                  <a:srgbClr val="000000"/>
                                </a:solidFill>
                                <a:latin typeface="Cambria Math" panose="02040503050406030204" pitchFamily="18" charset="0"/>
                                <a:cs typeface="Segoe UI Semibold" panose="020B0702040204020203" pitchFamily="34" charset="0"/>
                              </a:rPr>
                              <m:t>1</m:t>
                            </m:r>
                          </m:sub>
                        </m:sSub>
                        <m:r>
                          <a:rPr lang="fr-FR" sz="1600" b="0" i="1" smtClean="0">
                            <a:solidFill>
                              <a:srgbClr val="000000"/>
                            </a:solidFill>
                            <a:latin typeface="Cambria Math" panose="02040503050406030204" pitchFamily="18" charset="0"/>
                            <a:cs typeface="Segoe UI Semibold" panose="020B0702040204020203" pitchFamily="34" charset="0"/>
                          </a:rPr>
                          <m:t>,…,</m:t>
                        </m:r>
                        <m:sSub>
                          <m:sSubPr>
                            <m:ctrlPr>
                              <a:rPr lang="fr-FR" sz="1600" b="0" i="1" smtClean="0">
                                <a:solidFill>
                                  <a:srgbClr val="000000"/>
                                </a:solidFill>
                                <a:latin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cs typeface="Segoe UI Semibold" panose="020B0702040204020203" pitchFamily="34" charset="0"/>
                              </a:rPr>
                              <m:t>𝑟</m:t>
                            </m:r>
                          </m:e>
                          <m:sub>
                            <m:r>
                              <a:rPr lang="fr-FR" sz="1600" b="0" i="1" smtClean="0">
                                <a:solidFill>
                                  <a:srgbClr val="000000"/>
                                </a:solidFill>
                                <a:latin typeface="Cambria Math" panose="02040503050406030204" pitchFamily="18" charset="0"/>
                                <a:cs typeface="Segoe UI Semibold" panose="020B0702040204020203" pitchFamily="34" charset="0"/>
                              </a:rPr>
                              <m:t>𝑛</m:t>
                            </m:r>
                            <m:r>
                              <a:rPr lang="fr-FR" sz="1600" b="0" i="1" smtClean="0">
                                <a:solidFill>
                                  <a:srgbClr val="000000"/>
                                </a:solidFill>
                                <a:latin typeface="Cambria Math" panose="02040503050406030204" pitchFamily="18" charset="0"/>
                                <a:cs typeface="Segoe UI Semibold" panose="020B0702040204020203" pitchFamily="34" charset="0"/>
                              </a:rPr>
                              <m:t>−1</m:t>
                            </m:r>
                          </m:sub>
                        </m:sSub>
                      </m:e>
                    </m:d>
                  </m:oMath>
                </a14:m>
                <a:r>
                  <a:rPr lang="en-US" sz="1599" dirty="0">
                    <a:solidFill>
                      <a:srgbClr val="000000"/>
                    </a:solidFill>
                    <a:latin typeface="Segoe UI"/>
                    <a:cs typeface="Segoe UI Semilight" panose="020B0402040204020203" pitchFamily="34" charset="0"/>
                  </a:rPr>
                  <a:t> the roots of</a:t>
                </a:r>
                <a14:m>
                  <m:oMath xmlns:m="http://schemas.openxmlformats.org/officeDocument/2006/math">
                    <m:r>
                      <a:rPr lang="fr-FR" sz="1600" i="1">
                        <a:solidFill>
                          <a:srgbClr val="000000"/>
                        </a:solidFill>
                        <a:latin typeface="Cambria Math" panose="02040503050406030204" pitchFamily="18" charset="0"/>
                        <a:cs typeface="Segoe UI Semibold" panose="020B0702040204020203" pitchFamily="34" charset="0"/>
                      </a:rPr>
                      <m:t> </m:t>
                    </m:r>
                    <m:sSup>
                      <m:sSupPr>
                        <m:ctrlPr>
                          <a:rPr lang="fr-FR" sz="1600" i="1">
                            <a:solidFill>
                              <a:srgbClr val="000000"/>
                            </a:solidFill>
                            <a:latin typeface="Cambria Math" panose="02040503050406030204" pitchFamily="18" charset="0"/>
                            <a:cs typeface="Segoe UI Semibold" panose="020B0702040204020203" pitchFamily="34" charset="0"/>
                          </a:rPr>
                        </m:ctrlPr>
                      </m:sSupPr>
                      <m:e>
                        <m:r>
                          <a:rPr lang="fr-FR" sz="1600" i="1">
                            <a:solidFill>
                              <a:srgbClr val="000000"/>
                            </a:solidFill>
                            <a:latin typeface="Cambria Math" panose="02040503050406030204" pitchFamily="18" charset="0"/>
                            <a:cs typeface="Segoe UI Semibold" panose="020B0702040204020203" pitchFamily="34" charset="0"/>
                          </a:rPr>
                          <m:t>𝑋</m:t>
                        </m:r>
                      </m:e>
                      <m:sup>
                        <m:r>
                          <a:rPr lang="fr-FR" sz="1600" i="1">
                            <a:solidFill>
                              <a:srgbClr val="000000"/>
                            </a:solidFill>
                            <a:latin typeface="Cambria Math" panose="02040503050406030204" pitchFamily="18" charset="0"/>
                            <a:cs typeface="Segoe UI Semibold" panose="020B0702040204020203" pitchFamily="34" charset="0"/>
                          </a:rPr>
                          <m:t>𝑛</m:t>
                        </m:r>
                      </m:sup>
                    </m:sSup>
                    <m:r>
                      <a:rPr lang="fr-FR" sz="1600" i="1">
                        <a:solidFill>
                          <a:srgbClr val="000000"/>
                        </a:solidFill>
                        <a:latin typeface="Cambria Math" panose="02040503050406030204" pitchFamily="18" charset="0"/>
                        <a:cs typeface="Segoe UI Semibold" panose="020B0702040204020203" pitchFamily="34" charset="0"/>
                      </a:rPr>
                      <m:t>+1</m:t>
                    </m:r>
                  </m:oMath>
                </a14:m>
                <a:r>
                  <a:rPr lang="en-US" sz="1599" dirty="0">
                    <a:solidFill>
                      <a:srgbClr val="000000"/>
                    </a:solidFill>
                    <a:cs typeface="Segoe UI Semilight" panose="020B0402040204020203" pitchFamily="34" charset="0"/>
                  </a:rPr>
                  <a:t> </a:t>
                </a:r>
                <a:endParaRPr lang="en-US" sz="1599" dirty="0">
                  <a:solidFill>
                    <a:srgbClr val="000000"/>
                  </a:solidFill>
                  <a:latin typeface="Segoe UI"/>
                  <a:cs typeface="Segoe UI Semilight" panose="020B0402040204020203" pitchFamily="34" charset="0"/>
                </a:endParaRP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kumimoji="0" lang="en-US" sz="1599" i="0" u="none" strike="noStrike" kern="120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Principle</a:t>
                </a:r>
                <a:r>
                  <a:rPr lang="en-US" sz="1599" dirty="0">
                    <a:solidFill>
                      <a:srgbClr val="000000"/>
                    </a:solidFill>
                    <a:latin typeface="Segoe UI Semibold" panose="020B0702040204020203" pitchFamily="34" charset="0"/>
                    <a:cs typeface="Segoe UI Semibold" panose="020B0702040204020203" pitchFamily="34" charset="0"/>
                  </a:rPr>
                  <a:t>:</a:t>
                </a:r>
              </a:p>
              <a:p>
                <a:pPr marR="0" lvl="0" algn="l" defTabSz="932563" rtl="0" eaLnBrk="1" fontAlgn="auto" latinLnBrk="0" hangingPunct="1">
                  <a:spcBef>
                    <a:spcPts val="200"/>
                  </a:spcBef>
                  <a:spcAft>
                    <a:spcPts val="200"/>
                  </a:spcAft>
                  <a:buClrTx/>
                  <a:buSzTx/>
                  <a:tabLst/>
                  <a:defRPr/>
                </a:pPr>
                <a14:m>
                  <m:oMathPara xmlns:m="http://schemas.openxmlformats.org/officeDocument/2006/math">
                    <m:oMathParaPr>
                      <m:jc m:val="centerGroup"/>
                    </m:oMathParaPr>
                    <m:oMath xmlns:m="http://schemas.openxmlformats.org/officeDocument/2006/math">
                      <m:r>
                        <a:rPr lang="fr-FR" sz="1600" i="1" smtClean="0">
                          <a:solidFill>
                            <a:srgbClr val="000000"/>
                          </a:solidFill>
                          <a:latin typeface="Cambria Math" panose="02040503050406030204" pitchFamily="18" charset="0"/>
                          <a:cs typeface="Segoe UI Semibold" panose="020B0702040204020203" pitchFamily="34" charset="0"/>
                        </a:rPr>
                        <m:t>𝑝</m:t>
                      </m:r>
                      <m:d>
                        <m:dPr>
                          <m:ctrlPr>
                            <a:rPr lang="fr-FR" sz="1600" i="1">
                              <a:solidFill>
                                <a:srgbClr val="000000"/>
                              </a:solidFill>
                              <a:latin typeface="Cambria Math" panose="02040503050406030204" pitchFamily="18" charset="0"/>
                              <a:cs typeface="Segoe UI Semibold" panose="020B0702040204020203" pitchFamily="34" charset="0"/>
                            </a:rPr>
                          </m:ctrlPr>
                        </m:dPr>
                        <m:e>
                          <m:sSub>
                            <m:sSubPr>
                              <m:ctrlPr>
                                <a:rPr lang="fr-FR" sz="1600" i="1" smtClean="0">
                                  <a:solidFill>
                                    <a:srgbClr val="000000"/>
                                  </a:solidFill>
                                  <a:latin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cs typeface="Segoe UI Semibold" panose="020B0702040204020203" pitchFamily="34" charset="0"/>
                                </a:rPr>
                                <m:t>𝑟</m:t>
                              </m:r>
                            </m:e>
                            <m:sub>
                              <m:r>
                                <a:rPr lang="fr-FR" sz="1600" b="0" i="1" smtClean="0">
                                  <a:solidFill>
                                    <a:srgbClr val="000000"/>
                                  </a:solidFill>
                                  <a:latin typeface="Cambria Math" panose="02040503050406030204" pitchFamily="18" charset="0"/>
                                  <a:cs typeface="Segoe UI Semibold" panose="020B0702040204020203" pitchFamily="34" charset="0"/>
                                </a:rPr>
                                <m:t>𝑖</m:t>
                              </m:r>
                            </m:sub>
                          </m:sSub>
                        </m:e>
                      </m:d>
                      <m:r>
                        <a:rPr lang="fr-FR" sz="1600" i="1">
                          <a:solidFill>
                            <a:srgbClr val="000000"/>
                          </a:solidFill>
                          <a:latin typeface="Cambria Math" panose="02040503050406030204" pitchFamily="18" charset="0"/>
                          <a:cs typeface="Segoe UI Semibold" panose="020B0702040204020203" pitchFamily="34" charset="0"/>
                        </a:rPr>
                        <m:t>=</m:t>
                      </m:r>
                      <m:r>
                        <a:rPr lang="fr-FR" sz="160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sSub>
                        <m:sSubPr>
                          <m:ctrlPr>
                            <a:rPr lang="fr-FR" sz="160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𝑚</m:t>
                          </m:r>
                        </m:e>
                        <m:sub>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𝑖</m:t>
                          </m:r>
                        </m:sub>
                      </m:sSub>
                      <m:r>
                        <a:rPr lang="fr-FR" sz="1600" b="0" i="0"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r>
                        <m:rPr>
                          <m:sty m:val="p"/>
                        </m:rPr>
                        <a:rPr lang="fr-FR" sz="1600" b="0" i="0"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for</m:t>
                      </m:r>
                      <m:r>
                        <a:rPr lang="fr-FR" sz="1600" b="0" i="0"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r>
                        <m:rPr>
                          <m:sty m:val="p"/>
                        </m:rPr>
                        <a:rPr lang="fr-FR" sz="1600" b="0" i="0"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i</m:t>
                      </m:r>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d>
                        <m:dPr>
                          <m:begChr m:val="⟦"/>
                          <m:endChr m:val="⟧"/>
                          <m:ctrlP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dPr>
                        <m:e>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0,</m:t>
                          </m:r>
                          <m:f>
                            <m:fPr>
                              <m:type m:val="skw"/>
                              <m:ctrlP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fPr>
                            <m:num>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𝑛</m:t>
                              </m:r>
                            </m:num>
                            <m:den>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2</m:t>
                              </m:r>
                            </m:den>
                          </m:f>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e>
                      </m:d>
                    </m:oMath>
                  </m:oMathPara>
                </a14:m>
                <a:endParaRPr lang="en-US" sz="1599" dirty="0">
                  <a:solidFill>
                    <a:srgbClr val="000000"/>
                  </a:solidFill>
                  <a:latin typeface="Segoe UI Semibold" panose="020B0702040204020203" pitchFamily="34" charset="0"/>
                  <a:cs typeface="Segoe UI Semibold" panose="020B0702040204020203" pitchFamily="34" charset="0"/>
                </a:endParaRPr>
              </a:p>
              <a:p>
                <a:pPr marL="285750" indent="-285750" defTabSz="932563">
                  <a:lnSpc>
                    <a:spcPct val="150000"/>
                  </a:lnSpc>
                  <a:buFont typeface="Arial" panose="020B0604020202020204" pitchFamily="34" charset="0"/>
                  <a:buChar char="•"/>
                  <a:defRPr/>
                </a:pPr>
                <a:r>
                  <a:rPr lang="en-US" sz="1599" dirty="0">
                    <a:solidFill>
                      <a:srgbClr val="000000"/>
                    </a:solidFill>
                    <a:latin typeface="Segoe UI Semibold" panose="020B0702040204020203" pitchFamily="34" charset="0"/>
                    <a:cs typeface="Segoe UI Semibold" panose="020B0702040204020203" pitchFamily="34" charset="0"/>
                  </a:rPr>
                  <a:t>Vector view:</a:t>
                </a:r>
              </a:p>
            </p:txBody>
          </p:sp>
        </mc:Choice>
        <mc:Fallback xmlns="">
          <p:sp>
            <p:nvSpPr>
              <p:cNvPr id="44" name="TextBox 43">
                <a:extLst>
                  <a:ext uri="{FF2B5EF4-FFF2-40B4-BE49-F238E27FC236}">
                    <a16:creationId xmlns:a16="http://schemas.microsoft.com/office/drawing/2014/main" id="{75BE9707-2890-4839-B3CC-49AFD6D6175C}"/>
                  </a:ext>
                </a:extLst>
              </p:cNvPr>
              <p:cNvSpPr txBox="1">
                <a:spLocks noRot="1" noChangeAspect="1" noMove="1" noResize="1" noEditPoints="1" noAdjustHandles="1" noChangeArrowheads="1" noChangeShapeType="1" noTextEdit="1"/>
              </p:cNvSpPr>
              <p:nvPr/>
            </p:nvSpPr>
            <p:spPr>
              <a:xfrm>
                <a:off x="6217056" y="1757362"/>
                <a:ext cx="5878337" cy="1965672"/>
              </a:xfrm>
              <a:prstGeom prst="rect">
                <a:avLst/>
              </a:prstGeom>
              <a:blipFill>
                <a:blip r:embed="rId8"/>
                <a:stretch>
                  <a:fillRect b="-12693"/>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49" name="Ink 48">
                <a:extLst>
                  <a:ext uri="{FF2B5EF4-FFF2-40B4-BE49-F238E27FC236}">
                    <a16:creationId xmlns:a16="http://schemas.microsoft.com/office/drawing/2014/main" id="{09CC69C1-E3BB-48EF-AFEA-9FC968950495}"/>
                  </a:ext>
                </a:extLst>
              </p14:cNvPr>
              <p14:cNvContentPartPr/>
              <p14:nvPr/>
            </p14:nvContentPartPr>
            <p14:xfrm>
              <a:off x="648741" y="3965124"/>
              <a:ext cx="2356643" cy="360"/>
            </p14:xfrm>
          </p:contentPart>
        </mc:Choice>
        <mc:Fallback xmlns="">
          <p:pic>
            <p:nvPicPr>
              <p:cNvPr id="49" name="Ink 48">
                <a:extLst>
                  <a:ext uri="{FF2B5EF4-FFF2-40B4-BE49-F238E27FC236}">
                    <a16:creationId xmlns:a16="http://schemas.microsoft.com/office/drawing/2014/main" id="{09CC69C1-E3BB-48EF-AFEA-9FC968950495}"/>
                  </a:ext>
                </a:extLst>
              </p:cNvPr>
              <p:cNvPicPr/>
              <p:nvPr/>
            </p:nvPicPr>
            <p:blipFill>
              <a:blip r:embed="rId11"/>
              <a:stretch>
                <a:fillRect/>
              </a:stretch>
            </p:blipFill>
            <p:spPr>
              <a:xfrm>
                <a:off x="594739" y="3857124"/>
                <a:ext cx="2464287" cy="216000"/>
              </a:xfrm>
              <a:prstGeom prst="rect">
                <a:avLst/>
              </a:prstGeom>
            </p:spPr>
          </p:pic>
        </mc:Fallback>
      </mc:AlternateContent>
      <p:grpSp>
        <p:nvGrpSpPr>
          <p:cNvPr id="7" name="Group 6">
            <a:extLst>
              <a:ext uri="{FF2B5EF4-FFF2-40B4-BE49-F238E27FC236}">
                <a16:creationId xmlns:a16="http://schemas.microsoft.com/office/drawing/2014/main" id="{D06E14CD-8315-41DB-BF0A-A4FDEC67A083}"/>
              </a:ext>
            </a:extLst>
          </p:cNvPr>
          <p:cNvGrpSpPr/>
          <p:nvPr/>
        </p:nvGrpSpPr>
        <p:grpSpPr>
          <a:xfrm>
            <a:off x="0" y="5104310"/>
            <a:ext cx="12436475" cy="1914926"/>
            <a:chOff x="0" y="4521115"/>
            <a:chExt cx="12436475" cy="2498121"/>
          </a:xfrm>
        </p:grpSpPr>
        <p:grpSp>
          <p:nvGrpSpPr>
            <p:cNvPr id="33" name="Group 32">
              <a:extLst>
                <a:ext uri="{FF2B5EF4-FFF2-40B4-BE49-F238E27FC236}">
                  <a16:creationId xmlns:a16="http://schemas.microsoft.com/office/drawing/2014/main" id="{CCC524C5-CC9A-4A2A-9846-7DCE51C6C1C4}"/>
                </a:ext>
              </a:extLst>
            </p:cNvPr>
            <p:cNvGrpSpPr/>
            <p:nvPr/>
          </p:nvGrpSpPr>
          <p:grpSpPr>
            <a:xfrm>
              <a:off x="0" y="4521115"/>
              <a:ext cx="12436475" cy="2498121"/>
              <a:chOff x="0" y="5385138"/>
              <a:chExt cx="12436475" cy="1634102"/>
            </a:xfrm>
          </p:grpSpPr>
          <p:sp>
            <p:nvSpPr>
              <p:cNvPr id="35" name="Rectangle 34">
                <a:extLst>
                  <a:ext uri="{FF2B5EF4-FFF2-40B4-BE49-F238E27FC236}">
                    <a16:creationId xmlns:a16="http://schemas.microsoft.com/office/drawing/2014/main" id="{1B0A2CE7-4B1B-47E3-92D0-A78D7B885582}"/>
                  </a:ext>
                </a:extLst>
              </p:cNvPr>
              <p:cNvSpPr/>
              <p:nvPr/>
            </p:nvSpPr>
            <p:spPr bwMode="auto">
              <a:xfrm>
                <a:off x="0" y="5568350"/>
                <a:ext cx="12436475" cy="145089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TextBox 35">
                <a:extLst>
                  <a:ext uri="{FF2B5EF4-FFF2-40B4-BE49-F238E27FC236}">
                    <a16:creationId xmlns:a16="http://schemas.microsoft.com/office/drawing/2014/main" id="{E47949B1-222F-4DED-8660-82CD58D5019B}"/>
                  </a:ext>
                </a:extLst>
              </p:cNvPr>
              <p:cNvSpPr txBox="1"/>
              <p:nvPr/>
            </p:nvSpPr>
            <p:spPr>
              <a:xfrm>
                <a:off x="272274" y="5385138"/>
                <a:ext cx="2343605" cy="46487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a:t>
                </a:r>
                <a:r>
                  <a:rPr lang="en-US" dirty="0" err="1">
                    <a:gradFill>
                      <a:gsLst>
                        <a:gs pos="2917">
                          <a:srgbClr val="3C3C41"/>
                        </a:gs>
                        <a:gs pos="30000">
                          <a:srgbClr val="3C3C41"/>
                        </a:gs>
                      </a:gsLst>
                      <a:lin ang="5400000" scaled="0"/>
                    </a:gradFill>
                    <a:latin typeface="Segoe UI Semibold"/>
                  </a:rPr>
                  <a:t>Keypoints</a:t>
                </a:r>
                <a:endParaRPr lang="en-US" dirty="0">
                  <a:gradFill>
                    <a:gsLst>
                      <a:gs pos="2917">
                        <a:srgbClr val="3C3C41"/>
                      </a:gs>
                      <a:gs pos="30000">
                        <a:srgbClr val="3C3C41"/>
                      </a:gs>
                    </a:gsLst>
                    <a:lin ang="5400000" scaled="0"/>
                  </a:gradFill>
                  <a:latin typeface="Segoe UI Semibold"/>
                </a:endParaRPr>
              </a:p>
            </p:txBody>
          </p:sp>
          <p:cxnSp>
            <p:nvCxnSpPr>
              <p:cNvPr id="37" name="Straight Connector 36">
                <a:extLst>
                  <a:ext uri="{FF2B5EF4-FFF2-40B4-BE49-F238E27FC236}">
                    <a16:creationId xmlns:a16="http://schemas.microsoft.com/office/drawing/2014/main" id="{A61B8C73-C19D-41E8-B2FE-609346A55F51}"/>
                  </a:ext>
                </a:extLst>
              </p:cNvPr>
              <p:cNvCxnSpPr>
                <a:cxnSpLocks/>
              </p:cNvCxnSpPr>
              <p:nvPr/>
            </p:nvCxnSpPr>
            <p:spPr>
              <a:xfrm flipV="1">
                <a:off x="2615879" y="5568821"/>
                <a:ext cx="9820596" cy="0"/>
              </a:xfrm>
              <a:prstGeom prst="line">
                <a:avLst/>
              </a:prstGeom>
              <a:noFill/>
              <a:ln w="19050" cap="flat" cmpd="sng" algn="ctr">
                <a:solidFill>
                  <a:srgbClr val="3C3C41"/>
                </a:solidFill>
                <a:prstDash val="solid"/>
                <a:headEnd type="none"/>
                <a:tailEnd type="none"/>
              </a:ln>
              <a:effectLst/>
            </p:spPr>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D9E3421-AF6D-46E0-8AA5-636C2808C24F}"/>
                      </a:ext>
                    </a:extLst>
                  </p:cNvPr>
                  <p:cNvSpPr txBox="1"/>
                  <p:nvPr/>
                </p:nvSpPr>
                <p:spPr>
                  <a:xfrm>
                    <a:off x="272274" y="5674610"/>
                    <a:ext cx="5927689" cy="1300348"/>
                  </a:xfrm>
                  <a:prstGeom prst="rect">
                    <a:avLst/>
                  </a:prstGeom>
                  <a:noFill/>
                </p:spPr>
                <p:txBody>
                  <a:bodyPr wrap="square" numCol="1" rtlCol="0">
                    <a:spAutoFit/>
                  </a:bodyPr>
                  <a:lstStyle/>
                  <a:p>
                    <a:pPr>
                      <a:lnSpc>
                        <a:spcPct val="150000"/>
                      </a:lnSpc>
                    </a:pPr>
                    <a:r>
                      <a:rPr lang="en-US" sz="1600" dirty="0">
                        <a:solidFill>
                          <a:schemeClr val="tx1">
                            <a:lumMod val="75000"/>
                          </a:schemeClr>
                        </a:solidFill>
                        <a:latin typeface="Segoe UI Semibold" panose="020B0702040204020203" pitchFamily="34" charset="0"/>
                        <a:cs typeface="Segoe UI Semibold" panose="020B0702040204020203" pitchFamily="34" charset="0"/>
                      </a:rPr>
                      <a:t>About the CKKS encoder</a:t>
                    </a:r>
                  </a:p>
                  <a:p>
                    <a:pPr marL="285750" indent="-285750">
                      <a:lnSpc>
                        <a:spcPct val="150000"/>
                      </a:lnSpc>
                      <a:buFont typeface="Arial" panose="020B0604020202020204" pitchFamily="34" charset="0"/>
                      <a:buChar char="•"/>
                    </a:pPr>
                    <a:r>
                      <a:rPr lang="en-US" sz="1600" dirty="0">
                        <a:solidFill>
                          <a:schemeClr val="tx1">
                            <a:lumMod val="75000"/>
                          </a:schemeClr>
                        </a:solidFill>
                      </a:rPr>
                      <a:t>You can embed </a:t>
                    </a:r>
                    <a:r>
                      <a:rPr lang="en-US" sz="1600" b="1" dirty="0">
                        <a:solidFill>
                          <a:schemeClr val="tx1">
                            <a:lumMod val="75000"/>
                          </a:schemeClr>
                        </a:solidFill>
                        <a:latin typeface="Segoe UI Semibold" panose="020B0702040204020203" pitchFamily="34" charset="0"/>
                        <a:cs typeface="Segoe UI Semibold" panose="020B0702040204020203" pitchFamily="34" charset="0"/>
                      </a:rPr>
                      <a:t>at most </a:t>
                    </a:r>
                    <a14:m>
                      <m:oMath xmlns:m="http://schemas.openxmlformats.org/officeDocument/2006/math">
                        <m:f>
                          <m:fPr>
                            <m:type m:val="skw"/>
                            <m:ctrlPr>
                              <a:rPr lang="en-US" sz="1600" b="1" i="1">
                                <a:solidFill>
                                  <a:schemeClr val="tx1">
                                    <a:lumMod val="75000"/>
                                  </a:schemeClr>
                                </a:solidFill>
                                <a:latin typeface="Cambria Math" panose="02040503050406030204" pitchFamily="18" charset="0"/>
                              </a:rPr>
                            </m:ctrlPr>
                          </m:fPr>
                          <m:num>
                            <m:r>
                              <a:rPr lang="fr-FR" sz="1600" b="1" i="1">
                                <a:solidFill>
                                  <a:schemeClr val="tx1">
                                    <a:lumMod val="75000"/>
                                  </a:schemeClr>
                                </a:solidFill>
                                <a:latin typeface="Cambria Math" panose="02040503050406030204" pitchFamily="18" charset="0"/>
                              </a:rPr>
                              <m:t>𝒏</m:t>
                            </m:r>
                          </m:num>
                          <m:den>
                            <m:r>
                              <a:rPr lang="fr-FR" sz="1600" b="1" i="1">
                                <a:solidFill>
                                  <a:schemeClr val="tx1">
                                    <a:lumMod val="75000"/>
                                  </a:schemeClr>
                                </a:solidFill>
                                <a:latin typeface="Cambria Math" panose="02040503050406030204" pitchFamily="18" charset="0"/>
                              </a:rPr>
                              <m:t>𝟐</m:t>
                            </m:r>
                          </m:den>
                        </m:f>
                      </m:oMath>
                    </a14:m>
                    <a:r>
                      <a:rPr lang="en-US" sz="1600" dirty="0">
                        <a:solidFill>
                          <a:schemeClr val="tx1">
                            <a:lumMod val="75000"/>
                          </a:schemeClr>
                        </a:solidFill>
                      </a:rPr>
                      <a:t> numbers in one message</a:t>
                    </a:r>
                  </a:p>
                  <a:p>
                    <a:pPr marL="285750" indent="-285750">
                      <a:lnSpc>
                        <a:spcPct val="150000"/>
                      </a:lnSpc>
                      <a:buFont typeface="Arial" panose="020B0604020202020204" pitchFamily="34" charset="0"/>
                      <a:buChar char="•"/>
                    </a:pPr>
                    <a14:m>
                      <m:oMath xmlns:m="http://schemas.openxmlformats.org/officeDocument/2006/math">
                        <m:r>
                          <a:rPr lang="fr-FR" sz="1600" b="0" i="1" smtClean="0">
                            <a:solidFill>
                              <a:schemeClr val="tx1">
                                <a:lumMod val="75000"/>
                              </a:schemeClr>
                            </a:solidFill>
                            <a:latin typeface="Cambria Math" panose="02040503050406030204" pitchFamily="18" charset="0"/>
                            <a:cs typeface="Segoe UI Semibold" panose="020B0702040204020203" pitchFamily="34" charset="0"/>
                          </a:rPr>
                          <m:t>𝑚</m:t>
                        </m:r>
                      </m:oMath>
                    </a14:m>
                    <a:r>
                      <a:rPr lang="en-US" sz="1600" dirty="0">
                        <a:solidFill>
                          <a:schemeClr val="tx1">
                            <a:lumMod val="75000"/>
                          </a:schemeClr>
                        </a:solidFill>
                        <a:latin typeface="Segoe UI Semibold" panose="020B0702040204020203" pitchFamily="34" charset="0"/>
                        <a:cs typeface="Segoe UI Semibold" panose="020B0702040204020203" pitchFamily="34" charset="0"/>
                      </a:rPr>
                      <a:t> </a:t>
                    </a:r>
                    <a:r>
                      <a:rPr lang="en-US" sz="1600" dirty="0">
                        <a:solidFill>
                          <a:schemeClr val="tx1">
                            <a:lumMod val="75000"/>
                          </a:schemeClr>
                        </a:solidFill>
                      </a:rPr>
                      <a:t>can contain </a:t>
                    </a:r>
                    <a:r>
                      <a:rPr lang="en-US" sz="1600" dirty="0">
                        <a:solidFill>
                          <a:schemeClr val="tx1">
                            <a:lumMod val="75000"/>
                          </a:schemeClr>
                        </a:solidFill>
                        <a:latin typeface="Segoe UI Semibold" panose="020B0702040204020203" pitchFamily="34" charset="0"/>
                        <a:cs typeface="Segoe UI Semibold" panose="020B0702040204020203" pitchFamily="34" charset="0"/>
                      </a:rPr>
                      <a:t>floats or complex numbers</a:t>
                    </a:r>
                  </a:p>
                  <a:p>
                    <a:pPr marL="285750" indent="-285750">
                      <a:lnSpc>
                        <a:spcPct val="150000"/>
                      </a:lnSpc>
                      <a:buFont typeface="Arial" panose="020B0604020202020204" pitchFamily="34" charset="0"/>
                      <a:buChar char="•"/>
                    </a:pPr>
                    <a:r>
                      <a:rPr lang="en-US" sz="1600" dirty="0">
                        <a:solidFill>
                          <a:schemeClr val="tx1">
                            <a:lumMod val="75000"/>
                          </a:schemeClr>
                        </a:solidFill>
                        <a:cs typeface="Segoe UI Semibold" panose="020B0702040204020203" pitchFamily="34" charset="0"/>
                      </a:rPr>
                      <a:t>Coefficients of </a:t>
                    </a:r>
                    <a14:m>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𝑝</m:t>
                        </m:r>
                        <m:d>
                          <m:dPr>
                            <m:ctrlPr>
                              <a:rPr kumimoji="0" lang="fr-FR" sz="160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e>
                        </m:d>
                      </m:oMath>
                    </a14:m>
                    <a:r>
                      <a:rPr lang="en-US" sz="1600" dirty="0">
                        <a:solidFill>
                          <a:schemeClr val="tx1">
                            <a:lumMod val="75000"/>
                          </a:schemeClr>
                        </a:solidFill>
                        <a:cs typeface="Segoe UI Semibold" panose="020B0702040204020203" pitchFamily="34" charset="0"/>
                      </a:rPr>
                      <a:t> are computed </a:t>
                    </a:r>
                    <a:r>
                      <a:rPr lang="en-US" sz="1600" b="1" dirty="0">
                        <a:solidFill>
                          <a:schemeClr val="tx1">
                            <a:lumMod val="75000"/>
                          </a:schemeClr>
                        </a:solidFill>
                        <a:latin typeface="Segoe UI Semibold" panose="020B0702040204020203" pitchFamily="34" charset="0"/>
                        <a:cs typeface="Segoe UI Semibold" panose="020B0702040204020203" pitchFamily="34" charset="0"/>
                      </a:rPr>
                      <a:t>modulo Q</a:t>
                    </a:r>
                  </a:p>
                </p:txBody>
              </p:sp>
            </mc:Choice>
            <mc:Fallback xmlns="">
              <p:sp>
                <p:nvSpPr>
                  <p:cNvPr id="38" name="TextBox 37">
                    <a:extLst>
                      <a:ext uri="{FF2B5EF4-FFF2-40B4-BE49-F238E27FC236}">
                        <a16:creationId xmlns:a16="http://schemas.microsoft.com/office/drawing/2014/main" id="{ED9E3421-AF6D-46E0-8AA5-636C2808C24F}"/>
                      </a:ext>
                    </a:extLst>
                  </p:cNvPr>
                  <p:cNvSpPr txBox="1">
                    <a:spLocks noRot="1" noChangeAspect="1" noMove="1" noResize="1" noEditPoints="1" noAdjustHandles="1" noChangeArrowheads="1" noChangeShapeType="1" noTextEdit="1"/>
                  </p:cNvSpPr>
                  <p:nvPr/>
                </p:nvSpPr>
                <p:spPr>
                  <a:xfrm>
                    <a:off x="272274" y="5674610"/>
                    <a:ext cx="5927689" cy="1300348"/>
                  </a:xfrm>
                  <a:prstGeom prst="rect">
                    <a:avLst/>
                  </a:prstGeom>
                  <a:blipFill>
                    <a:blip r:embed="rId12"/>
                    <a:stretch>
                      <a:fillRect l="-617" b="-4000"/>
                    </a:stretch>
                  </a:blipFill>
                </p:spPr>
                <p:txBody>
                  <a:bodyPr/>
                  <a:lstStyle/>
                  <a:p>
                    <a:r>
                      <a:rPr lang="fr-FR">
                        <a:noFill/>
                      </a:rPr>
                      <a:t> </a:t>
                    </a:r>
                  </a:p>
                </p:txBody>
              </p:sp>
            </mc:Fallback>
          </mc:AlternateContent>
          <p:cxnSp>
            <p:nvCxnSpPr>
              <p:cNvPr id="43" name="Straight Connector 42">
                <a:extLst>
                  <a:ext uri="{FF2B5EF4-FFF2-40B4-BE49-F238E27FC236}">
                    <a16:creationId xmlns:a16="http://schemas.microsoft.com/office/drawing/2014/main" id="{6EFC7D57-7074-45B4-A006-287F6BD2198B}"/>
                  </a:ext>
                </a:extLst>
              </p:cNvPr>
              <p:cNvCxnSpPr>
                <a:cxnSpLocks/>
              </p:cNvCxnSpPr>
              <p:nvPr/>
            </p:nvCxnSpPr>
            <p:spPr>
              <a:xfrm>
                <a:off x="0" y="5570968"/>
                <a:ext cx="324091" cy="0"/>
              </a:xfrm>
              <a:prstGeom prst="line">
                <a:avLst/>
              </a:prstGeom>
              <a:noFill/>
              <a:ln w="19050" cap="flat" cmpd="sng" algn="ctr">
                <a:solidFill>
                  <a:srgbClr val="3C3C41"/>
                </a:solidFill>
                <a:prstDash val="solid"/>
                <a:headEnd type="none"/>
                <a:tailEnd type="none"/>
              </a:ln>
              <a:effectLst/>
            </p:spPr>
          </p:cxn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B1F92AF-9586-4827-BC34-35359B34165E}"/>
                    </a:ext>
                  </a:extLst>
                </p:cNvPr>
                <p:cNvSpPr txBox="1"/>
                <p:nvPr/>
              </p:nvSpPr>
              <p:spPr>
                <a:xfrm>
                  <a:off x="6472237" y="4958481"/>
                  <a:ext cx="5927689" cy="1893147"/>
                </a:xfrm>
                <a:prstGeom prst="rect">
                  <a:avLst/>
                </a:prstGeom>
                <a:noFill/>
              </p:spPr>
              <p:txBody>
                <a:bodyPr wrap="square" numCol="1" rtlCol="0">
                  <a:spAutoFit/>
                </a:bodyPr>
                <a:lstStyle/>
                <a:p>
                  <a:pPr>
                    <a:lnSpc>
                      <a:spcPct val="150000"/>
                    </a:lnSpc>
                  </a:pPr>
                  <a:r>
                    <a:rPr lang="en-US" sz="1600" b="1" dirty="0">
                      <a:solidFill>
                        <a:schemeClr val="tx1">
                          <a:lumMod val="75000"/>
                        </a:schemeClr>
                      </a:solidFill>
                      <a:latin typeface="Segoe UI Semibold" panose="020B0702040204020203" pitchFamily="34" charset="0"/>
                      <a:cs typeface="Segoe UI Semibold" panose="020B0702040204020203" pitchFamily="34" charset="0"/>
                    </a:rPr>
                    <a:t>About all encoders:</a:t>
                  </a:r>
                </a:p>
                <a:p>
                  <a:pPr marL="285750" indent="-285750">
                    <a:lnSpc>
                      <a:spcPct val="150000"/>
                    </a:lnSpc>
                    <a:buFont typeface="Arial" panose="020B0604020202020204" pitchFamily="34" charset="0"/>
                    <a:buChar char="•"/>
                  </a:pPr>
                  <a14:m>
                    <m:oMath xmlns:m="http://schemas.openxmlformats.org/officeDocument/2006/math">
                      <m:r>
                        <a:rPr lang="fr-FR" sz="1600" b="1" i="1" smtClean="0">
                          <a:solidFill>
                            <a:schemeClr val="tx1">
                              <a:lumMod val="75000"/>
                            </a:schemeClr>
                          </a:solidFill>
                          <a:latin typeface="Cambria Math" panose="02040503050406030204" pitchFamily="18" charset="0"/>
                        </a:rPr>
                        <m:t>𝒏</m:t>
                      </m:r>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is always a power of 2</a:t>
                  </a:r>
                </a:p>
                <a:p>
                  <a:pPr marL="285750" indent="-285750">
                    <a:lnSpc>
                      <a:spcPct val="150000"/>
                    </a:lnSpc>
                    <a:buFont typeface="Arial" panose="020B0604020202020204" pitchFamily="34" charset="0"/>
                    <a:buChar char="•"/>
                  </a:pPr>
                  <a14:m>
                    <m:oMath xmlns:m="http://schemas.openxmlformats.org/officeDocument/2006/math">
                      <m: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𝒑</m:t>
                      </m:r>
                      <m:d>
                        <m:dPr>
                          <m:ctrlP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𝑿</m:t>
                          </m:r>
                        </m:e>
                      </m:d>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has always a degree of n-1</a:t>
                  </a:r>
                  <a:endParaRPr lang="en-US" sz="1600" dirty="0">
                    <a:solidFill>
                      <a:schemeClr val="tx1">
                        <a:lumMod val="75000"/>
                      </a:schemeClr>
                    </a:solidFill>
                  </a:endParaRPr>
                </a:p>
                <a:p>
                  <a:pPr marL="285750" indent="-285750">
                    <a:lnSpc>
                      <a:spcPct val="150000"/>
                    </a:lnSpc>
                    <a:buFont typeface="Arial" panose="020B0604020202020204" pitchFamily="34" charset="0"/>
                    <a:buChar char="•"/>
                  </a:pPr>
                  <a:endParaRPr lang="en-US" sz="1600" dirty="0">
                    <a:solidFill>
                      <a:schemeClr val="tx1">
                        <a:lumMod val="75000"/>
                      </a:schemeClr>
                    </a:solidFill>
                  </a:endParaRPr>
                </a:p>
                <a:p>
                  <a:pPr marL="285750" indent="-285750">
                    <a:lnSpc>
                      <a:spcPct val="150000"/>
                    </a:lnSpc>
                    <a:buFont typeface="Arial" panose="020B0604020202020204" pitchFamily="34" charset="0"/>
                    <a:buChar char="•"/>
                  </a:pPr>
                  <a:endParaRPr lang="en-US" sz="1600" b="1" dirty="0">
                    <a:solidFill>
                      <a:schemeClr val="tx1">
                        <a:lumMod val="75000"/>
                      </a:schemeClr>
                    </a:solidFill>
                    <a:latin typeface="Segoe UI Semibold" panose="020B0702040204020203" pitchFamily="34" charset="0"/>
                    <a:cs typeface="Segoe UI Semibold" panose="020B0702040204020203" pitchFamily="34" charset="0"/>
                  </a:endParaRPr>
                </a:p>
              </p:txBody>
            </p:sp>
          </mc:Choice>
          <mc:Fallback xmlns="">
            <p:sp>
              <p:nvSpPr>
                <p:cNvPr id="34" name="TextBox 33">
                  <a:extLst>
                    <a:ext uri="{FF2B5EF4-FFF2-40B4-BE49-F238E27FC236}">
                      <a16:creationId xmlns:a16="http://schemas.microsoft.com/office/drawing/2014/main" id="{7B1F92AF-9586-4827-BC34-35359B34165E}"/>
                    </a:ext>
                  </a:extLst>
                </p:cNvPr>
                <p:cNvSpPr txBox="1">
                  <a:spLocks noRot="1" noChangeAspect="1" noMove="1" noResize="1" noEditPoints="1" noAdjustHandles="1" noChangeArrowheads="1" noChangeShapeType="1" noTextEdit="1"/>
                </p:cNvSpPr>
                <p:nvPr/>
              </p:nvSpPr>
              <p:spPr>
                <a:xfrm>
                  <a:off x="6472237" y="4958481"/>
                  <a:ext cx="5927689" cy="1893147"/>
                </a:xfrm>
                <a:prstGeom prst="rect">
                  <a:avLst/>
                </a:prstGeom>
                <a:blipFill>
                  <a:blip r:embed="rId13"/>
                  <a:stretch>
                    <a:fillRect l="-617"/>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8AA14B8-26AC-430E-B84B-DC4117DCB6B3}"/>
                  </a:ext>
                </a:extLst>
              </p:cNvPr>
              <p:cNvSpPr txBox="1"/>
              <p:nvPr/>
            </p:nvSpPr>
            <p:spPr>
              <a:xfrm>
                <a:off x="8512730" y="4894870"/>
                <a:ext cx="4624459" cy="394467"/>
              </a:xfrm>
              <a:prstGeom prst="rect">
                <a:avLst/>
              </a:prstGeom>
              <a:noFill/>
            </p:spPr>
            <p:txBody>
              <a:bodyPr wrap="square">
                <a:spAutoFit/>
              </a:bodyPr>
              <a:lstStyle/>
              <a:p>
                <a:pPr defTabSz="932563">
                  <a:defRPr/>
                </a:pPr>
                <a:r>
                  <a:rPr lang="fr-FR" sz="1400" dirty="0" err="1">
                    <a:solidFill>
                      <a:srgbClr val="000000"/>
                    </a:solidFill>
                    <a:cs typeface="Segoe UI Semibold" panose="020B0702040204020203" pitchFamily="34" charset="0"/>
                  </a:rPr>
                  <a:t>because</a:t>
                </a:r>
                <a:r>
                  <a:rPr lang="fr-FR" sz="1400" dirty="0">
                    <a:solidFill>
                      <a:srgbClr val="000000"/>
                    </a:solidFill>
                    <a:cs typeface="Segoe UI Semibold" panose="020B0702040204020203" pitchFamily="34" charset="0"/>
                  </a:rPr>
                  <a:t> </a:t>
                </a:r>
                <a14:m>
                  <m:oMath xmlns:m="http://schemas.openxmlformats.org/officeDocument/2006/math">
                    <m:r>
                      <a:rPr lang="fr-FR" sz="1400" i="1" smtClean="0">
                        <a:solidFill>
                          <a:srgbClr val="000000"/>
                        </a:solidFill>
                        <a:latin typeface="Cambria Math" panose="02040503050406030204" pitchFamily="18" charset="0"/>
                        <a:cs typeface="Segoe UI Semibold" panose="020B0702040204020203" pitchFamily="34" charset="0"/>
                      </a:rPr>
                      <m:t>𝑝</m:t>
                    </m:r>
                    <m:d>
                      <m:dPr>
                        <m:ctrlPr>
                          <a:rPr lang="fr-FR" sz="1400" i="1">
                            <a:solidFill>
                              <a:srgbClr val="000000"/>
                            </a:solidFill>
                            <a:latin typeface="Cambria Math" panose="02040503050406030204" pitchFamily="18" charset="0"/>
                            <a:cs typeface="Segoe UI Semibold" panose="020B0702040204020203" pitchFamily="34" charset="0"/>
                          </a:rPr>
                        </m:ctrlPr>
                      </m:dPr>
                      <m:e>
                        <m:r>
                          <a:rPr lang="fr-FR" sz="1400" b="0" i="1" smtClean="0">
                            <a:solidFill>
                              <a:srgbClr val="000000"/>
                            </a:solidFill>
                            <a:latin typeface="Cambria Math" panose="02040503050406030204" pitchFamily="18" charset="0"/>
                            <a:cs typeface="Segoe UI Semibold" panose="020B0702040204020203" pitchFamily="34" charset="0"/>
                          </a:rPr>
                          <m:t>𝑅</m:t>
                        </m:r>
                      </m:e>
                    </m:d>
                    <m:r>
                      <a:rPr lang="fr-FR" sz="1400" b="0" i="1" smtClean="0">
                        <a:solidFill>
                          <a:srgbClr val="000000"/>
                        </a:solidFill>
                        <a:latin typeface="Cambria Math" panose="02040503050406030204" pitchFamily="18" charset="0"/>
                        <a:cs typeface="Segoe UI Semibold" panose="020B0702040204020203" pitchFamily="34" charset="0"/>
                      </a:rPr>
                      <m:t>=[</m:t>
                    </m:r>
                    <m:r>
                      <a:rPr lang="fr-FR" sz="1400" b="0" i="1" smtClean="0">
                        <a:solidFill>
                          <a:srgbClr val="000000"/>
                        </a:solidFill>
                        <a:latin typeface="Cambria Math" panose="02040503050406030204" pitchFamily="18" charset="0"/>
                        <a:cs typeface="Segoe UI Semibold" panose="020B0702040204020203" pitchFamily="34" charset="0"/>
                      </a:rPr>
                      <m:t>𝑝</m:t>
                    </m:r>
                    <m:d>
                      <m:dPr>
                        <m:ctrlPr>
                          <a:rPr lang="fr-FR" sz="1400" b="0" i="1" smtClean="0">
                            <a:solidFill>
                              <a:srgbClr val="000000"/>
                            </a:solidFill>
                            <a:latin typeface="Cambria Math" panose="02040503050406030204" pitchFamily="18" charset="0"/>
                            <a:cs typeface="Segoe UI Semibold" panose="020B0702040204020203" pitchFamily="34" charset="0"/>
                          </a:rPr>
                        </m:ctrlPr>
                      </m:dPr>
                      <m:e>
                        <m:sSub>
                          <m:sSubPr>
                            <m:ctrlPr>
                              <a:rPr lang="fr-FR" sz="1400" b="0" i="1" smtClean="0">
                                <a:solidFill>
                                  <a:srgbClr val="000000"/>
                                </a:solidFill>
                                <a:latin typeface="Cambria Math" panose="02040503050406030204" pitchFamily="18" charset="0"/>
                                <a:cs typeface="Segoe UI Semibold" panose="020B0702040204020203" pitchFamily="34" charset="0"/>
                              </a:rPr>
                            </m:ctrlPr>
                          </m:sSubPr>
                          <m:e>
                            <m:r>
                              <a:rPr lang="fr-FR" sz="1400" b="0" i="1" smtClean="0">
                                <a:solidFill>
                                  <a:srgbClr val="000000"/>
                                </a:solidFill>
                                <a:latin typeface="Cambria Math" panose="02040503050406030204" pitchFamily="18" charset="0"/>
                                <a:cs typeface="Segoe UI Semibold" panose="020B0702040204020203" pitchFamily="34" charset="0"/>
                              </a:rPr>
                              <m:t>𝑟</m:t>
                            </m:r>
                          </m:e>
                          <m:sub>
                            <m:r>
                              <a:rPr lang="fr-FR" sz="1400" b="0" i="1" smtClean="0">
                                <a:solidFill>
                                  <a:srgbClr val="000000"/>
                                </a:solidFill>
                                <a:latin typeface="Cambria Math" panose="02040503050406030204" pitchFamily="18" charset="0"/>
                                <a:cs typeface="Segoe UI Semibold" panose="020B0702040204020203" pitchFamily="34" charset="0"/>
                              </a:rPr>
                              <m:t>0</m:t>
                            </m:r>
                          </m:sub>
                        </m:sSub>
                      </m:e>
                    </m:d>
                    <m:r>
                      <a:rPr lang="fr-FR" sz="1400" b="0" i="1" smtClean="0">
                        <a:solidFill>
                          <a:srgbClr val="000000"/>
                        </a:solidFill>
                        <a:latin typeface="Cambria Math" panose="02040503050406030204" pitchFamily="18" charset="0"/>
                        <a:cs typeface="Segoe UI Semibold" panose="020B0702040204020203" pitchFamily="34" charset="0"/>
                      </a:rPr>
                      <m:t>,</m:t>
                    </m:r>
                    <m:r>
                      <a:rPr lang="fr-FR" sz="1400" i="1" smtClean="0">
                        <a:solidFill>
                          <a:srgbClr val="000000"/>
                        </a:solidFill>
                        <a:latin typeface="Cambria Math" panose="02040503050406030204" pitchFamily="18" charset="0"/>
                        <a:cs typeface="Segoe UI Semibold" panose="020B0702040204020203" pitchFamily="34" charset="0"/>
                      </a:rPr>
                      <m:t>𝑝</m:t>
                    </m:r>
                    <m:d>
                      <m:dPr>
                        <m:ctrlPr>
                          <a:rPr lang="fr-FR" sz="1400" i="1">
                            <a:solidFill>
                              <a:srgbClr val="000000"/>
                            </a:solidFill>
                            <a:latin typeface="Cambria Math" panose="02040503050406030204" pitchFamily="18" charset="0"/>
                            <a:cs typeface="Segoe UI Semibold" panose="020B0702040204020203" pitchFamily="34" charset="0"/>
                          </a:rPr>
                        </m:ctrlPr>
                      </m:dPr>
                      <m:e>
                        <m:sSub>
                          <m:sSubPr>
                            <m:ctrlPr>
                              <a:rPr lang="fr-FR" sz="1400" i="1" smtClean="0">
                                <a:solidFill>
                                  <a:srgbClr val="000000"/>
                                </a:solidFill>
                                <a:latin typeface="Cambria Math" panose="02040503050406030204" pitchFamily="18" charset="0"/>
                                <a:cs typeface="Segoe UI Semibold" panose="020B0702040204020203" pitchFamily="34" charset="0"/>
                              </a:rPr>
                            </m:ctrlPr>
                          </m:sSubPr>
                          <m:e>
                            <m:r>
                              <a:rPr lang="fr-FR" sz="1400" b="0" i="1" smtClean="0">
                                <a:solidFill>
                                  <a:srgbClr val="000000"/>
                                </a:solidFill>
                                <a:latin typeface="Cambria Math" panose="02040503050406030204" pitchFamily="18" charset="0"/>
                                <a:cs typeface="Segoe UI Semibold" panose="020B0702040204020203" pitchFamily="34" charset="0"/>
                              </a:rPr>
                              <m:t>𝑟</m:t>
                            </m:r>
                          </m:e>
                          <m:sub>
                            <m:r>
                              <a:rPr lang="fr-FR" sz="1400" b="0" i="1" smtClean="0">
                                <a:solidFill>
                                  <a:srgbClr val="000000"/>
                                </a:solidFill>
                                <a:latin typeface="Cambria Math" panose="02040503050406030204" pitchFamily="18" charset="0"/>
                                <a:cs typeface="Segoe UI Semibold" panose="020B0702040204020203" pitchFamily="34" charset="0"/>
                              </a:rPr>
                              <m:t>1</m:t>
                            </m:r>
                          </m:sub>
                        </m:sSub>
                      </m:e>
                    </m:d>
                    <m:r>
                      <a:rPr lang="fr-FR" sz="1400" b="0" i="1" smtClean="0">
                        <a:solidFill>
                          <a:srgbClr val="000000"/>
                        </a:solidFill>
                        <a:latin typeface="Cambria Math" panose="02040503050406030204" pitchFamily="18" charset="0"/>
                        <a:cs typeface="Segoe UI Semibold" panose="020B0702040204020203" pitchFamily="34" charset="0"/>
                      </a:rPr>
                      <m:t>,</m:t>
                    </m:r>
                    <m:r>
                      <a:rPr lang="fr-FR" sz="1400" b="0" i="1" smtClean="0">
                        <a:solidFill>
                          <a:srgbClr val="000000"/>
                        </a:solidFill>
                        <a:latin typeface="Cambria Math" panose="02040503050406030204" pitchFamily="18" charset="0"/>
                        <a:cs typeface="Segoe UI Semilight" panose="020B0402040204020203" pitchFamily="34" charset="0"/>
                      </a:rPr>
                      <m:t>…,</m:t>
                    </m:r>
                    <m:r>
                      <a:rPr lang="fr-FR" sz="1400" i="1" smtClean="0">
                        <a:solidFill>
                          <a:srgbClr val="000000"/>
                        </a:solidFill>
                        <a:latin typeface="Cambria Math" panose="02040503050406030204" pitchFamily="18" charset="0"/>
                        <a:cs typeface="Segoe UI Semibold" panose="020B0702040204020203" pitchFamily="34" charset="0"/>
                      </a:rPr>
                      <m:t>𝑝</m:t>
                    </m:r>
                    <m:d>
                      <m:dPr>
                        <m:ctrlPr>
                          <a:rPr lang="fr-FR" sz="1400" i="1">
                            <a:solidFill>
                              <a:srgbClr val="000000"/>
                            </a:solidFill>
                            <a:latin typeface="Cambria Math" panose="02040503050406030204" pitchFamily="18" charset="0"/>
                            <a:cs typeface="Segoe UI Semibold" panose="020B0702040204020203" pitchFamily="34" charset="0"/>
                          </a:rPr>
                        </m:ctrlPr>
                      </m:dPr>
                      <m:e>
                        <m:sSub>
                          <m:sSubPr>
                            <m:ctrlPr>
                              <a:rPr lang="fr-FR" sz="1400" i="1" smtClean="0">
                                <a:solidFill>
                                  <a:srgbClr val="000000"/>
                                </a:solidFill>
                                <a:latin typeface="Cambria Math" panose="02040503050406030204" pitchFamily="18" charset="0"/>
                                <a:cs typeface="Segoe UI Semibold" panose="020B0702040204020203" pitchFamily="34" charset="0"/>
                              </a:rPr>
                            </m:ctrlPr>
                          </m:sSubPr>
                          <m:e>
                            <m:r>
                              <a:rPr lang="fr-FR" sz="1400" b="0" i="1" smtClean="0">
                                <a:solidFill>
                                  <a:srgbClr val="000000"/>
                                </a:solidFill>
                                <a:latin typeface="Cambria Math" panose="02040503050406030204" pitchFamily="18" charset="0"/>
                                <a:cs typeface="Segoe UI Semibold" panose="020B0702040204020203" pitchFamily="34" charset="0"/>
                              </a:rPr>
                              <m:t>𝑟</m:t>
                            </m:r>
                          </m:e>
                          <m:sub>
                            <m:r>
                              <a:rPr lang="fr-FR" sz="1400" b="0" i="1" smtClean="0">
                                <a:solidFill>
                                  <a:srgbClr val="000000"/>
                                </a:solidFill>
                                <a:latin typeface="Cambria Math" panose="02040503050406030204" pitchFamily="18" charset="0"/>
                                <a:cs typeface="Segoe UI Semibold" panose="020B0702040204020203" pitchFamily="34" charset="0"/>
                              </a:rPr>
                              <m:t> </m:t>
                            </m:r>
                            <m:f>
                              <m:fPr>
                                <m:ctrlPr>
                                  <a:rPr lang="fr-FR" sz="1400" b="0" i="1" smtClean="0">
                                    <a:solidFill>
                                      <a:srgbClr val="000000"/>
                                    </a:solidFill>
                                    <a:latin typeface="Cambria Math" panose="02040503050406030204" pitchFamily="18" charset="0"/>
                                    <a:cs typeface="Segoe UI Semibold" panose="020B0702040204020203" pitchFamily="34" charset="0"/>
                                  </a:rPr>
                                </m:ctrlPr>
                              </m:fPr>
                              <m:num>
                                <m:r>
                                  <a:rPr lang="fr-FR" sz="1400" b="0" i="1" smtClean="0">
                                    <a:solidFill>
                                      <a:srgbClr val="000000"/>
                                    </a:solidFill>
                                    <a:latin typeface="Cambria Math" panose="02040503050406030204" pitchFamily="18" charset="0"/>
                                    <a:cs typeface="Segoe UI Semibold" panose="020B0702040204020203" pitchFamily="34" charset="0"/>
                                  </a:rPr>
                                  <m:t>𝑛</m:t>
                                </m:r>
                              </m:num>
                              <m:den>
                                <m:r>
                                  <a:rPr lang="fr-FR" sz="1400" b="0" i="1" smtClean="0">
                                    <a:solidFill>
                                      <a:srgbClr val="000000"/>
                                    </a:solidFill>
                                    <a:latin typeface="Cambria Math" panose="02040503050406030204" pitchFamily="18" charset="0"/>
                                    <a:cs typeface="Segoe UI Semibold" panose="020B0702040204020203" pitchFamily="34" charset="0"/>
                                  </a:rPr>
                                  <m:t>2</m:t>
                                </m:r>
                              </m:den>
                            </m:f>
                            <m:r>
                              <a:rPr lang="fr-FR" sz="1400" b="0" i="1" smtClean="0">
                                <a:solidFill>
                                  <a:srgbClr val="000000"/>
                                </a:solidFill>
                                <a:latin typeface="Cambria Math" panose="02040503050406030204" pitchFamily="18" charset="0"/>
                                <a:cs typeface="Segoe UI Semibold" panose="020B0702040204020203" pitchFamily="34" charset="0"/>
                              </a:rPr>
                              <m:t>−1</m:t>
                            </m:r>
                          </m:sub>
                        </m:sSub>
                      </m:e>
                    </m:d>
                    <m:r>
                      <a:rPr lang="fr-FR" sz="1400" b="0" i="1" smtClean="0">
                        <a:solidFill>
                          <a:srgbClr val="000000"/>
                        </a:solidFill>
                        <a:latin typeface="Cambria Math" panose="02040503050406030204" pitchFamily="18" charset="0"/>
                        <a:cs typeface="Segoe UI Semibold" panose="020B0702040204020203" pitchFamily="34" charset="0"/>
                      </a:rPr>
                      <m:t>]</m:t>
                    </m:r>
                  </m:oMath>
                </a14:m>
                <a:endParaRPr lang="fr-FR" sz="1400" dirty="0"/>
              </a:p>
            </p:txBody>
          </p:sp>
        </mc:Choice>
        <mc:Fallback xmlns="">
          <p:sp>
            <p:nvSpPr>
              <p:cNvPr id="21" name="TextBox 20">
                <a:extLst>
                  <a:ext uri="{FF2B5EF4-FFF2-40B4-BE49-F238E27FC236}">
                    <a16:creationId xmlns:a16="http://schemas.microsoft.com/office/drawing/2014/main" id="{C8AA14B8-26AC-430E-B84B-DC4117DCB6B3}"/>
                  </a:ext>
                </a:extLst>
              </p:cNvPr>
              <p:cNvSpPr txBox="1">
                <a:spLocks noRot="1" noChangeAspect="1" noMove="1" noResize="1" noEditPoints="1" noAdjustHandles="1" noChangeArrowheads="1" noChangeShapeType="1" noTextEdit="1"/>
              </p:cNvSpPr>
              <p:nvPr/>
            </p:nvSpPr>
            <p:spPr>
              <a:xfrm>
                <a:off x="8512730" y="4894870"/>
                <a:ext cx="4624459" cy="394467"/>
              </a:xfrm>
              <a:prstGeom prst="rect">
                <a:avLst/>
              </a:prstGeom>
              <a:blipFill>
                <a:blip r:embed="rId14"/>
                <a:stretch>
                  <a:fillRect l="-395" t="-4615"/>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058070F0-CA39-41FC-A128-05AF621A0E18}"/>
              </a:ext>
            </a:extLst>
          </p:cNvPr>
          <p:cNvGrpSpPr/>
          <p:nvPr/>
        </p:nvGrpSpPr>
        <p:grpSpPr>
          <a:xfrm>
            <a:off x="6733427" y="3474993"/>
            <a:ext cx="4371863" cy="1336427"/>
            <a:chOff x="6630559" y="3568732"/>
            <a:chExt cx="4371863" cy="1336427"/>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940E00D-DB38-444D-A16C-E197E351FC73}"/>
                    </a:ext>
                  </a:extLst>
                </p:cNvPr>
                <p:cNvSpPr txBox="1"/>
                <p:nvPr/>
              </p:nvSpPr>
              <p:spPr>
                <a:xfrm>
                  <a:off x="9886422" y="3568732"/>
                  <a:ext cx="1116000" cy="1296000"/>
                </a:xfrm>
                <a:prstGeom prst="rect">
                  <a:avLst/>
                </a:prstGeom>
                <a:noFill/>
              </p:spPr>
              <p:txBody>
                <a:bodyPr wrap="square" lIns="182880" tIns="146304" rIns="182880" bIns="146304" rtlCol="0">
                  <a:spAutoFit/>
                </a:bodyPr>
                <a:lstStyle/>
                <a:p>
                  <a:pPr marL="0" marR="0" lvl="0" indent="0" algn="ctr" defTabSz="9325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m:t>
                        </m:r>
                        <m:sSub>
                          <m:sSub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ctrlPr>
                          </m:sSub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𝑚</m:t>
                            </m:r>
                          </m:e>
                          <m:sub>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0</m:t>
                            </m:r>
                          </m:sub>
                        </m:sSub>
                      </m:oMath>
                    </m:oMathPara>
                  </a14:m>
                  <a:endPar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0" marR="0" lvl="0" indent="0" algn="ctr" defTabSz="9325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m:t>
                        </m:r>
                        <m:sSub>
                          <m:sSub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ctrlPr>
                          </m:sSub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𝑚</m:t>
                            </m:r>
                          </m:e>
                          <m:sub>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1</m:t>
                            </m:r>
                          </m:sub>
                        </m:sSub>
                      </m:oMath>
                    </m:oMathPara>
                  </a14:m>
                  <a:endPar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0" marR="0" lvl="0" indent="0" algn="ctr" defTabSz="9325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599"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Segoe UI Semilight" panose="020B0402040204020203" pitchFamily="34" charset="0"/>
                          </a:rPr>
                          <m:t>…</m:t>
                        </m:r>
                      </m:oMath>
                    </m:oMathPara>
                  </a14:m>
                  <a:endPar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0" marR="0" lvl="0" indent="0" algn="ctr" defTabSz="9325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m:t>
                        </m:r>
                        <m:sSub>
                          <m:sSubPr>
                            <m:ctrlP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ctrlPr>
                          </m:sSub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Segoe UI Semibold" panose="020B0702040204020203" pitchFamily="34" charset="0"/>
                              </a:rPr>
                              <m:t>𝑚</m:t>
                            </m:r>
                          </m:e>
                          <m:sub>
                            <m: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t> </m:t>
                            </m:r>
                            <m:f>
                              <m:fPr>
                                <m:ctrlP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ctrlPr>
                              </m:fPr>
                              <m:num>
                                <m: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t>𝑛</m:t>
                                </m:r>
                              </m:num>
                              <m:den>
                                <m: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t>2</m:t>
                                </m:r>
                              </m:den>
                            </m:f>
                            <m: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t>−1</m:t>
                            </m:r>
                          </m:sub>
                        </m:sSub>
                      </m:oMath>
                    </m:oMathPara>
                  </a14:m>
                  <a:endPar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p:txBody>
            </p:sp>
          </mc:Choice>
          <mc:Fallback xmlns="">
            <p:sp>
              <p:nvSpPr>
                <p:cNvPr id="3" name="TextBox 2">
                  <a:extLst>
                    <a:ext uri="{FF2B5EF4-FFF2-40B4-BE49-F238E27FC236}">
                      <a16:creationId xmlns:a16="http://schemas.microsoft.com/office/drawing/2014/main" id="{3940E00D-DB38-444D-A16C-E197E351FC73}"/>
                    </a:ext>
                  </a:extLst>
                </p:cNvPr>
                <p:cNvSpPr txBox="1">
                  <a:spLocks noRot="1" noChangeAspect="1" noMove="1" noResize="1" noEditPoints="1" noAdjustHandles="1" noChangeArrowheads="1" noChangeShapeType="1" noTextEdit="1"/>
                </p:cNvSpPr>
                <p:nvPr/>
              </p:nvSpPr>
              <p:spPr>
                <a:xfrm>
                  <a:off x="9886422" y="3568732"/>
                  <a:ext cx="1116000" cy="1296000"/>
                </a:xfrm>
                <a:prstGeom prst="rect">
                  <a:avLst/>
                </a:prstGeom>
                <a:blipFill>
                  <a:blip r:embed="rId15"/>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5E991185-EB20-4BE7-9285-0170A1953523}"/>
                </a:ext>
              </a:extLst>
            </p:cNvPr>
            <p:cNvGrpSpPr/>
            <p:nvPr/>
          </p:nvGrpSpPr>
          <p:grpSpPr>
            <a:xfrm>
              <a:off x="6630559" y="3648817"/>
              <a:ext cx="3988693" cy="1256342"/>
              <a:chOff x="6645169" y="3665306"/>
              <a:chExt cx="3988693" cy="1256342"/>
            </a:xfrm>
          </p:grpSpPr>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EDC3DDCD-8841-4503-9A11-D54C12A7595D}"/>
                      </a:ext>
                    </a:extLst>
                  </p14:cNvPr>
                  <p14:cNvContentPartPr/>
                  <p14:nvPr/>
                </p14:nvContentPartPr>
                <p14:xfrm rot="16200000">
                  <a:off x="9623872" y="4316711"/>
                  <a:ext cx="1188000" cy="360"/>
                </p14:xfrm>
              </p:contentPart>
            </mc:Choice>
            <mc:Fallback xmlns="">
              <p:pic>
                <p:nvPicPr>
                  <p:cNvPr id="19" name="Ink 18">
                    <a:extLst>
                      <a:ext uri="{FF2B5EF4-FFF2-40B4-BE49-F238E27FC236}">
                        <a16:creationId xmlns:a16="http://schemas.microsoft.com/office/drawing/2014/main" id="{EDC3DDCD-8841-4503-9A11-D54C12A7595D}"/>
                      </a:ext>
                    </a:extLst>
                  </p:cNvPr>
                  <p:cNvPicPr/>
                  <p:nvPr/>
                </p:nvPicPr>
                <p:blipFill>
                  <a:blip r:embed="rId17"/>
                  <a:stretch>
                    <a:fillRect/>
                  </a:stretch>
                </p:blipFill>
                <p:spPr>
                  <a:xfrm rot="16200000">
                    <a:off x="9569872" y="4208711"/>
                    <a:ext cx="1295640" cy="216000"/>
                  </a:xfrm>
                  <a:prstGeom prst="rect">
                    <a:avLst/>
                  </a:prstGeom>
                </p:spPr>
              </p:pic>
            </mc:Fallback>
          </mc:AlternateContent>
          <p:grpSp>
            <p:nvGrpSpPr>
              <p:cNvPr id="10" name="Group 9">
                <a:extLst>
                  <a:ext uri="{FF2B5EF4-FFF2-40B4-BE49-F238E27FC236}">
                    <a16:creationId xmlns:a16="http://schemas.microsoft.com/office/drawing/2014/main" id="{90138F06-B44C-4FD1-B0D0-8FA8AF8A3BBF}"/>
                  </a:ext>
                </a:extLst>
              </p:cNvPr>
              <p:cNvGrpSpPr/>
              <p:nvPr/>
            </p:nvGrpSpPr>
            <p:grpSpPr>
              <a:xfrm>
                <a:off x="6645169" y="3665306"/>
                <a:ext cx="1919629" cy="1256342"/>
                <a:chOff x="6231028" y="3699767"/>
                <a:chExt cx="1919629" cy="1256342"/>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CD48640-8A87-430D-8637-A3EFA1B06F16}"/>
                        </a:ext>
                      </a:extLst>
                    </p:cNvPr>
                    <p:cNvSpPr txBox="1"/>
                    <p:nvPr/>
                  </p:nvSpPr>
                  <p:spPr>
                    <a:xfrm>
                      <a:off x="7350207" y="3699767"/>
                      <a:ext cx="800450" cy="1187184"/>
                    </a:xfrm>
                    <a:prstGeom prst="rect">
                      <a:avLst/>
                    </a:prstGeom>
                    <a:noFill/>
                  </p:spPr>
                  <p:txBody>
                    <a:bodyPr wrap="square">
                      <a:spAutoFit/>
                    </a:bodyPr>
                    <a:lstStyle/>
                    <a:p>
                      <a:pPr defTabSz="932563">
                        <a:defRPr/>
                      </a:pPr>
                      <a14:m>
                        <m:oMathPara xmlns:m="http://schemas.openxmlformats.org/officeDocument/2006/math">
                          <m:oMathParaPr>
                            <m:jc m:val="centerGroup"/>
                          </m:oMathParaPr>
                          <m:oMath xmlns:m="http://schemas.openxmlformats.org/officeDocument/2006/math">
                            <m:sSub>
                              <m:sSubPr>
                                <m:ctrlPr>
                                  <a:rPr lang="en-US" sz="1600" i="1" smtClean="0">
                                    <a:solidFill>
                                      <a:srgbClr val="000000"/>
                                    </a:solidFill>
                                    <a:latin typeface="Cambria Math" panose="02040503050406030204" pitchFamily="18" charset="0"/>
                                    <a:cs typeface="Segoe UI Semilight" panose="020B0402040204020203" pitchFamily="34" charset="0"/>
                                  </a:rPr>
                                </m:ctrlPr>
                              </m:sSubPr>
                              <m:e>
                                <m:r>
                                  <a:rPr lang="fr-FR" sz="1600" b="0" i="1" smtClean="0">
                                    <a:solidFill>
                                      <a:srgbClr val="000000"/>
                                    </a:solidFill>
                                    <a:latin typeface="Cambria Math" panose="02040503050406030204" pitchFamily="18" charset="0"/>
                                    <a:cs typeface="Segoe UI Semilight" panose="020B0402040204020203" pitchFamily="34" charset="0"/>
                                  </a:rPr>
                                  <m:t>𝑝</m:t>
                                </m:r>
                              </m:e>
                              <m:sub>
                                <m:r>
                                  <a:rPr lang="fr-FR" sz="1600" b="0" i="1" smtClean="0">
                                    <a:solidFill>
                                      <a:srgbClr val="000000"/>
                                    </a:solidFill>
                                    <a:latin typeface="Cambria Math" panose="02040503050406030204" pitchFamily="18" charset="0"/>
                                    <a:cs typeface="Segoe UI Semilight" panose="020B0402040204020203" pitchFamily="34" charset="0"/>
                                  </a:rPr>
                                  <m:t>0</m:t>
                                </m:r>
                              </m:sub>
                            </m:sSub>
                          </m:oMath>
                        </m:oMathPara>
                      </a14:m>
                      <a:endParaRPr lang="fr-FR" sz="1600" i="1" dirty="0">
                        <a:solidFill>
                          <a:srgbClr val="000000"/>
                        </a:solidFill>
                        <a:latin typeface="Cambria Math" panose="02040503050406030204" pitchFamily="18" charset="0"/>
                        <a:cs typeface="Segoe UI Semilight" panose="020B0402040204020203" pitchFamily="34" charset="0"/>
                      </a:endParaRPr>
                    </a:p>
                    <a:p>
                      <a:pPr defTabSz="932563">
                        <a:defRPr/>
                      </a:pPr>
                      <a14:m>
                        <m:oMathPara xmlns:m="http://schemas.openxmlformats.org/officeDocument/2006/math">
                          <m:oMathParaPr>
                            <m:jc m:val="centerGroup"/>
                          </m:oMathParaPr>
                          <m:oMath xmlns:m="http://schemas.openxmlformats.org/officeDocument/2006/math">
                            <m:sSub>
                              <m:sSubPr>
                                <m:ctrlPr>
                                  <a:rPr lang="en-US" sz="1600" i="1" smtClean="0">
                                    <a:solidFill>
                                      <a:srgbClr val="000000"/>
                                    </a:solidFill>
                                    <a:latin typeface="Cambria Math" panose="02040503050406030204" pitchFamily="18" charset="0"/>
                                    <a:cs typeface="Segoe UI Semilight" panose="020B0402040204020203" pitchFamily="34" charset="0"/>
                                  </a:rPr>
                                </m:ctrlPr>
                              </m:sSubPr>
                              <m:e>
                                <m:r>
                                  <a:rPr lang="fr-FR" sz="1600" b="0" i="1" smtClean="0">
                                    <a:solidFill>
                                      <a:srgbClr val="000000"/>
                                    </a:solidFill>
                                    <a:latin typeface="Cambria Math" panose="02040503050406030204" pitchFamily="18" charset="0"/>
                                    <a:cs typeface="Segoe UI Semilight" panose="020B0402040204020203" pitchFamily="34" charset="0"/>
                                  </a:rPr>
                                  <m:t>𝑝</m:t>
                                </m:r>
                              </m:e>
                              <m:sub>
                                <m:r>
                                  <a:rPr lang="fr-FR" sz="1600" b="0" i="1" smtClean="0">
                                    <a:solidFill>
                                      <a:srgbClr val="000000"/>
                                    </a:solidFill>
                                    <a:latin typeface="Cambria Math" panose="02040503050406030204" pitchFamily="18" charset="0"/>
                                    <a:cs typeface="Segoe UI Semilight" panose="020B0402040204020203" pitchFamily="34" charset="0"/>
                                  </a:rPr>
                                  <m:t>1</m:t>
                                </m:r>
                              </m:sub>
                            </m:sSub>
                          </m:oMath>
                        </m:oMathPara>
                      </a14:m>
                      <a:endParaRPr lang="fr-FR" sz="1600" i="1" dirty="0">
                        <a:solidFill>
                          <a:srgbClr val="000000"/>
                        </a:solidFill>
                        <a:latin typeface="Cambria Math" panose="02040503050406030204" pitchFamily="18" charset="0"/>
                        <a:cs typeface="Segoe UI Semilight" panose="020B0402040204020203" pitchFamily="34" charset="0"/>
                      </a:endParaRPr>
                    </a:p>
                    <a:p>
                      <a:pPr defTabSz="932563">
                        <a:defRPr/>
                      </a:pPr>
                      <a14:m>
                        <m:oMathPara xmlns:m="http://schemas.openxmlformats.org/officeDocument/2006/math">
                          <m:oMathParaPr>
                            <m:jc m:val="centerGroup"/>
                          </m:oMathParaPr>
                          <m:oMath xmlns:m="http://schemas.openxmlformats.org/officeDocument/2006/math">
                            <m:r>
                              <a:rPr lang="fr-FR" sz="1600" i="1" smtClean="0">
                                <a:solidFill>
                                  <a:srgbClr val="000000"/>
                                </a:solidFill>
                                <a:latin typeface="Cambria Math" panose="02040503050406030204" pitchFamily="18" charset="0"/>
                                <a:cs typeface="Segoe UI Semilight" panose="020B0402040204020203" pitchFamily="34" charset="0"/>
                              </a:rPr>
                              <m:t>…</m:t>
                            </m:r>
                          </m:oMath>
                        </m:oMathPara>
                      </a14:m>
                      <a:endParaRPr lang="fr-FR" sz="1600" i="1" dirty="0">
                        <a:solidFill>
                          <a:srgbClr val="000000"/>
                        </a:solidFill>
                        <a:latin typeface="Cambria Math" panose="02040503050406030204" pitchFamily="18" charset="0"/>
                        <a:cs typeface="Segoe UI Semilight" panose="020B0402040204020203" pitchFamily="34" charset="0"/>
                      </a:endParaRPr>
                    </a:p>
                    <a:p>
                      <a:pPr defTabSz="932563">
                        <a:defRPr/>
                      </a:pPr>
                      <a14:m>
                        <m:oMathPara xmlns:m="http://schemas.openxmlformats.org/officeDocument/2006/math">
                          <m:oMathParaPr>
                            <m:jc m:val="centerGroup"/>
                          </m:oMathParaPr>
                          <m:oMath xmlns:m="http://schemas.openxmlformats.org/officeDocument/2006/math">
                            <m:sSub>
                              <m:sSubPr>
                                <m:ctrlPr>
                                  <a:rPr lang="en-US" sz="1600" i="1" smtClean="0">
                                    <a:solidFill>
                                      <a:srgbClr val="000000"/>
                                    </a:solidFill>
                                    <a:latin typeface="Cambria Math" panose="02040503050406030204" pitchFamily="18" charset="0"/>
                                    <a:cs typeface="Segoe UI Semilight" panose="020B0402040204020203" pitchFamily="34" charset="0"/>
                                  </a:rPr>
                                </m:ctrlPr>
                              </m:sSubPr>
                              <m:e>
                                <m:r>
                                  <a:rPr lang="fr-FR" sz="1600" b="0" i="1" smtClean="0">
                                    <a:solidFill>
                                      <a:srgbClr val="000000"/>
                                    </a:solidFill>
                                    <a:latin typeface="Cambria Math" panose="02040503050406030204" pitchFamily="18" charset="0"/>
                                    <a:cs typeface="Segoe UI Semilight" panose="020B0402040204020203" pitchFamily="34" charset="0"/>
                                  </a:rPr>
                                  <m:t>𝑝</m:t>
                                </m:r>
                              </m:e>
                              <m:sub>
                                <m:f>
                                  <m:fPr>
                                    <m:ctrlPr>
                                      <a:rPr lang="en-US" sz="1600" i="1" smtClean="0">
                                        <a:solidFill>
                                          <a:srgbClr val="000000"/>
                                        </a:solidFill>
                                        <a:latin typeface="Cambria Math" panose="02040503050406030204" pitchFamily="18" charset="0"/>
                                        <a:cs typeface="Segoe UI Semilight" panose="020B0402040204020203" pitchFamily="34" charset="0"/>
                                      </a:rPr>
                                    </m:ctrlPr>
                                  </m:fPr>
                                  <m:num>
                                    <m:r>
                                      <a:rPr lang="fr-FR" sz="1600" b="0" i="1" smtClean="0">
                                        <a:solidFill>
                                          <a:srgbClr val="000000"/>
                                        </a:solidFill>
                                        <a:latin typeface="Cambria Math" panose="02040503050406030204" pitchFamily="18" charset="0"/>
                                        <a:cs typeface="Segoe UI Semilight" panose="020B0402040204020203" pitchFamily="34" charset="0"/>
                                      </a:rPr>
                                      <m:t>𝑛</m:t>
                                    </m:r>
                                  </m:num>
                                  <m:den>
                                    <m:r>
                                      <a:rPr lang="fr-FR" sz="1600" b="0" i="1" smtClean="0">
                                        <a:solidFill>
                                          <a:srgbClr val="000000"/>
                                        </a:solidFill>
                                        <a:latin typeface="Cambria Math" panose="02040503050406030204" pitchFamily="18" charset="0"/>
                                        <a:cs typeface="Segoe UI Semilight" panose="020B0402040204020203" pitchFamily="34" charset="0"/>
                                      </a:rPr>
                                      <m:t>2</m:t>
                                    </m:r>
                                  </m:den>
                                </m:f>
                                <m:r>
                                  <a:rPr lang="fr-FR" sz="1600" b="0" i="1" smtClean="0">
                                    <a:solidFill>
                                      <a:srgbClr val="000000"/>
                                    </a:solidFill>
                                    <a:latin typeface="Cambria Math" panose="02040503050406030204" pitchFamily="18" charset="0"/>
                                    <a:cs typeface="Segoe UI Semilight" panose="020B0402040204020203" pitchFamily="34" charset="0"/>
                                  </a:rPr>
                                  <m:t>−1</m:t>
                                </m:r>
                              </m:sub>
                            </m:sSub>
                          </m:oMath>
                        </m:oMathPara>
                      </a14:m>
                      <a:endParaRPr lang="en-US" sz="1600" dirty="0">
                        <a:solidFill>
                          <a:srgbClr val="000000"/>
                        </a:solidFill>
                        <a:latin typeface="Segoe UI"/>
                        <a:cs typeface="Segoe UI Semilight" panose="020B0402040204020203" pitchFamily="34" charset="0"/>
                      </a:endParaRPr>
                    </a:p>
                  </p:txBody>
                </p:sp>
              </mc:Choice>
              <mc:Fallback xmlns="">
                <p:sp>
                  <p:nvSpPr>
                    <p:cNvPr id="23" name="TextBox 22">
                      <a:extLst>
                        <a:ext uri="{FF2B5EF4-FFF2-40B4-BE49-F238E27FC236}">
                          <a16:creationId xmlns:a16="http://schemas.microsoft.com/office/drawing/2014/main" id="{ECD48640-8A87-430D-8637-A3EFA1B06F16}"/>
                        </a:ext>
                      </a:extLst>
                    </p:cNvPr>
                    <p:cNvSpPr txBox="1">
                      <a:spLocks noRot="1" noChangeAspect="1" noMove="1" noResize="1" noEditPoints="1" noAdjustHandles="1" noChangeArrowheads="1" noChangeShapeType="1" noTextEdit="1"/>
                    </p:cNvSpPr>
                    <p:nvPr/>
                  </p:nvSpPr>
                  <p:spPr>
                    <a:xfrm>
                      <a:off x="7350207" y="3699767"/>
                      <a:ext cx="800450" cy="118718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35DB2B-FA28-4C68-B478-BF47F7A87D28}"/>
                        </a:ext>
                      </a:extLst>
                    </p:cNvPr>
                    <p:cNvSpPr txBox="1"/>
                    <p:nvPr/>
                  </p:nvSpPr>
                  <p:spPr>
                    <a:xfrm>
                      <a:off x="6231028" y="4124082"/>
                      <a:ext cx="1359550" cy="338554"/>
                    </a:xfrm>
                    <a:prstGeom prst="rect">
                      <a:avLst/>
                    </a:prstGeom>
                    <a:noFill/>
                  </p:spPr>
                  <p:txBody>
                    <a:bodyPr wrap="square">
                      <a:spAutoFit/>
                    </a:bodyPr>
                    <a:lstStyle/>
                    <a:p>
                      <a:pPr defTabSz="932563">
                        <a:defRPr/>
                      </a:pPr>
                      <a:r>
                        <a:rPr lang="fr-FR" sz="1600" dirty="0">
                          <a:solidFill>
                            <a:srgbClr val="000000"/>
                          </a:solidFill>
                          <a:cs typeface="Segoe UI Semilight" panose="020B0402040204020203" pitchFamily="34" charset="0"/>
                        </a:rPr>
                        <a:t>with  </a:t>
                      </a:r>
                      <a14:m>
                        <m:oMath xmlns:m="http://schemas.openxmlformats.org/officeDocument/2006/math">
                          <m:r>
                            <a:rPr lang="fr-FR" sz="1600" i="1" smtClean="0">
                              <a:solidFill>
                                <a:srgbClr val="000000"/>
                              </a:solidFill>
                              <a:latin typeface="Cambria Math" panose="02040503050406030204" pitchFamily="18" charset="0"/>
                              <a:cs typeface="Segoe UI Semilight" panose="020B0402040204020203" pitchFamily="34" charset="0"/>
                            </a:rPr>
                            <m:t>𝑝</m:t>
                          </m:r>
                          <m:d>
                            <m:dPr>
                              <m:ctrlPr>
                                <a:rPr lang="fr-FR" sz="1600" b="0" i="1" smtClean="0">
                                  <a:solidFill>
                                    <a:srgbClr val="000000"/>
                                  </a:solidFill>
                                  <a:latin typeface="Cambria Math" panose="02040503050406030204" pitchFamily="18" charset="0"/>
                                  <a:cs typeface="Segoe UI Semilight" panose="020B0402040204020203" pitchFamily="34" charset="0"/>
                                </a:rPr>
                              </m:ctrlPr>
                            </m:dPr>
                            <m:e>
                              <m:r>
                                <a:rPr lang="fr-FR" sz="1600" b="0" i="1" smtClean="0">
                                  <a:solidFill>
                                    <a:srgbClr val="000000"/>
                                  </a:solidFill>
                                  <a:latin typeface="Cambria Math" panose="02040503050406030204" pitchFamily="18" charset="0"/>
                                  <a:cs typeface="Segoe UI Semilight" panose="020B0402040204020203" pitchFamily="34" charset="0"/>
                                </a:rPr>
                                <m:t>𝑋</m:t>
                              </m:r>
                            </m:e>
                          </m:d>
                          <m:r>
                            <a:rPr lang="fr-FR" sz="1600" b="0" i="1" smtClean="0">
                              <a:solidFill>
                                <a:srgbClr val="000000"/>
                              </a:solidFill>
                              <a:latin typeface="Cambria Math" panose="02040503050406030204" pitchFamily="18" charset="0"/>
                              <a:cs typeface="Segoe UI Semilight" panose="020B0402040204020203" pitchFamily="34" charset="0"/>
                            </a:rPr>
                            <m:t>=</m:t>
                          </m:r>
                        </m:oMath>
                      </a14:m>
                      <a:endParaRPr lang="fr-FR" sz="1600" i="1" dirty="0">
                        <a:solidFill>
                          <a:srgbClr val="000000"/>
                        </a:solidFill>
                        <a:latin typeface="Cambria Math" panose="02040503050406030204" pitchFamily="18" charset="0"/>
                        <a:cs typeface="Segoe UI Semilight" panose="020B0402040204020203" pitchFamily="34" charset="0"/>
                      </a:endParaRPr>
                    </a:p>
                  </p:txBody>
                </p:sp>
              </mc:Choice>
              <mc:Fallback xmlns="">
                <p:sp>
                  <p:nvSpPr>
                    <p:cNvPr id="6" name="TextBox 5">
                      <a:extLst>
                        <a:ext uri="{FF2B5EF4-FFF2-40B4-BE49-F238E27FC236}">
                          <a16:creationId xmlns:a16="http://schemas.microsoft.com/office/drawing/2014/main" id="{F835DB2B-FA28-4C68-B478-BF47F7A87D28}"/>
                        </a:ext>
                      </a:extLst>
                    </p:cNvPr>
                    <p:cNvSpPr txBox="1">
                      <a:spLocks noRot="1" noChangeAspect="1" noMove="1" noResize="1" noEditPoints="1" noAdjustHandles="1" noChangeArrowheads="1" noChangeShapeType="1" noTextEdit="1"/>
                    </p:cNvSpPr>
                    <p:nvPr/>
                  </p:nvSpPr>
                  <p:spPr>
                    <a:xfrm>
                      <a:off x="6231028" y="4124082"/>
                      <a:ext cx="1359550" cy="338554"/>
                    </a:xfrm>
                    <a:prstGeom prst="rect">
                      <a:avLst/>
                    </a:prstGeom>
                    <a:blipFill>
                      <a:blip r:embed="rId19"/>
                      <a:stretch>
                        <a:fillRect l="-2691" t="-7273" b="-2181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F49D110B-5FEC-4256-99E3-5082BD26C51D}"/>
                        </a:ext>
                      </a:extLst>
                    </p14:cNvPr>
                    <p14:cNvContentPartPr/>
                    <p14:nvPr/>
                  </p14:nvContentPartPr>
                  <p14:xfrm rot="5400000">
                    <a:off x="7041417" y="4362338"/>
                    <a:ext cx="1187183" cy="360"/>
                  </p14:xfrm>
                </p:contentPart>
              </mc:Choice>
              <mc:Fallback xmlns="">
                <p:pic>
                  <p:nvPicPr>
                    <p:cNvPr id="28" name="Ink 27">
                      <a:extLst>
                        <a:ext uri="{FF2B5EF4-FFF2-40B4-BE49-F238E27FC236}">
                          <a16:creationId xmlns:a16="http://schemas.microsoft.com/office/drawing/2014/main" id="{F49D110B-5FEC-4256-99E3-5082BD26C51D}"/>
                        </a:ext>
                      </a:extLst>
                    </p:cNvPr>
                    <p:cNvPicPr/>
                    <p:nvPr/>
                  </p:nvPicPr>
                  <p:blipFill>
                    <a:blip r:embed="rId21"/>
                    <a:stretch>
                      <a:fillRect/>
                    </a:stretch>
                  </p:blipFill>
                  <p:spPr>
                    <a:xfrm rot="5400000">
                      <a:off x="6987421" y="4254338"/>
                      <a:ext cx="1294814"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4F4E19BB-FC42-42A8-8AE7-0600A2B4E261}"/>
                        </a:ext>
                      </a:extLst>
                    </p14:cNvPr>
                    <p14:cNvContentPartPr/>
                    <p14:nvPr/>
                  </p14:nvContentPartPr>
                  <p14:xfrm rot="5400000">
                    <a:off x="7254253" y="4360782"/>
                    <a:ext cx="1187183" cy="360"/>
                  </p14:xfrm>
                </p:contentPart>
              </mc:Choice>
              <mc:Fallback xmlns="">
                <p:pic>
                  <p:nvPicPr>
                    <p:cNvPr id="29" name="Ink 28">
                      <a:extLst>
                        <a:ext uri="{FF2B5EF4-FFF2-40B4-BE49-F238E27FC236}">
                          <a16:creationId xmlns:a16="http://schemas.microsoft.com/office/drawing/2014/main" id="{4F4E19BB-FC42-42A8-8AE7-0600A2B4E261}"/>
                        </a:ext>
                      </a:extLst>
                    </p:cNvPr>
                    <p:cNvPicPr/>
                    <p:nvPr/>
                  </p:nvPicPr>
                  <p:blipFill>
                    <a:blip r:embed="rId21"/>
                    <a:stretch>
                      <a:fillRect/>
                    </a:stretch>
                  </p:blipFill>
                  <p:spPr>
                    <a:xfrm rot="5400000">
                      <a:off x="7200257" y="4252782"/>
                      <a:ext cx="1294814" cy="216000"/>
                    </a:xfrm>
                    <a:prstGeom prst="rect">
                      <a:avLst/>
                    </a:prstGeom>
                  </p:spPr>
                </p:pic>
              </mc:Fallback>
            </mc:AlternateContent>
          </p:grpSp>
          <p:sp>
            <p:nvSpPr>
              <p:cNvPr id="9" name="TextBox 8">
                <a:extLst>
                  <a:ext uri="{FF2B5EF4-FFF2-40B4-BE49-F238E27FC236}">
                    <a16:creationId xmlns:a16="http://schemas.microsoft.com/office/drawing/2014/main" id="{732C8226-EDB7-47FB-9D10-B0115AC4C204}"/>
                  </a:ext>
                </a:extLst>
              </p:cNvPr>
              <p:cNvSpPr txBox="1"/>
              <p:nvPr/>
            </p:nvSpPr>
            <p:spPr>
              <a:xfrm>
                <a:off x="8314468" y="4048103"/>
                <a:ext cx="295398" cy="415819"/>
              </a:xfrm>
              <a:prstGeom prst="rect">
                <a:avLst/>
              </a:prstGeom>
              <a:noFill/>
            </p:spPr>
            <p:txBody>
              <a:bodyPr wrap="square" numCol="1" rtlCol="0">
                <a:spAutoFit/>
              </a:bodyPr>
              <a:lstStyle/>
              <a:p>
                <a:pPr>
                  <a:lnSpc>
                    <a:spcPct val="150000"/>
                  </a:lnSpc>
                </a:pPr>
                <a:r>
                  <a:rPr lang="en-US" sz="1600" dirty="0">
                    <a:solidFill>
                      <a:schemeClr val="tx1">
                        <a:lumMod val="50000"/>
                      </a:schemeClr>
                    </a:solidFill>
                  </a:rPr>
                  <a:t>,</a:t>
                </a:r>
                <a:endParaRPr lang="en-US" sz="1600" b="1" dirty="0">
                  <a:solidFill>
                    <a:schemeClr val="tx1">
                      <a:lumMod val="50000"/>
                    </a:schemeClr>
                  </a:solidFill>
                  <a:latin typeface="Segoe UI Semibold" panose="020B0702040204020203" pitchFamily="34" charset="0"/>
                  <a:cs typeface="Segoe UI Semibold" panose="020B0702040204020203" pitchFamily="34" charset="0"/>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A5FBD62-BC07-498D-ACFE-1078A8184B29}"/>
                      </a:ext>
                    </a:extLst>
                  </p:cNvPr>
                  <p:cNvSpPr txBox="1"/>
                  <p:nvPr/>
                </p:nvSpPr>
                <p:spPr>
                  <a:xfrm>
                    <a:off x="8463547" y="4074550"/>
                    <a:ext cx="1826880" cy="338400"/>
                  </a:xfrm>
                  <a:prstGeom prst="rect">
                    <a:avLst/>
                  </a:prstGeom>
                  <a:noFill/>
                </p:spPr>
                <p:txBody>
                  <a:bodyPr wrap="square">
                    <a:spAutoFit/>
                  </a:bodyPr>
                  <a:lstStyle/>
                  <a:p>
                    <a:pPr defTabSz="932563">
                      <a:defRPr/>
                    </a:pPr>
                    <a14:m>
                      <m:oMathPara xmlns:m="http://schemas.openxmlformats.org/officeDocument/2006/math">
                        <m:oMathParaPr>
                          <m:jc m:val="centerGroup"/>
                        </m:oMathParaPr>
                        <m:oMath xmlns:m="http://schemas.openxmlformats.org/officeDocument/2006/math">
                          <m:r>
                            <a:rPr lang="fr-FR" sz="1600" i="1" smtClean="0">
                              <a:solidFill>
                                <a:srgbClr val="000000"/>
                              </a:solidFill>
                              <a:latin typeface="Cambria Math" panose="02040503050406030204" pitchFamily="18" charset="0"/>
                              <a:cs typeface="Segoe UI Semibold" panose="020B0702040204020203" pitchFamily="34" charset="0"/>
                            </a:rPr>
                            <m:t>𝑝</m:t>
                          </m:r>
                          <m:d>
                            <m:dPr>
                              <m:ctrlPr>
                                <a:rPr lang="fr-FR" sz="1600" i="1">
                                  <a:solidFill>
                                    <a:srgbClr val="000000"/>
                                  </a:solidFill>
                                  <a:latin typeface="Cambria Math" panose="02040503050406030204" pitchFamily="18" charset="0"/>
                                  <a:cs typeface="Segoe UI Semibold" panose="020B0702040204020203" pitchFamily="34" charset="0"/>
                                </a:rPr>
                              </m:ctrlPr>
                            </m:dPr>
                            <m:e>
                              <m:r>
                                <a:rPr lang="fr-FR" sz="1600" b="0" i="1" smtClean="0">
                                  <a:solidFill>
                                    <a:srgbClr val="000000"/>
                                  </a:solidFill>
                                  <a:latin typeface="Cambria Math" panose="02040503050406030204" pitchFamily="18" charset="0"/>
                                  <a:cs typeface="Segoe UI Semibold" panose="020B0702040204020203" pitchFamily="34" charset="0"/>
                                </a:rPr>
                                <m:t>𝑅</m:t>
                              </m:r>
                            </m:e>
                          </m:d>
                          <m:r>
                            <a:rPr lang="fr-FR" sz="1600" b="0" i="1" smtClean="0">
                              <a:solidFill>
                                <a:srgbClr val="000000"/>
                              </a:solidFill>
                              <a:latin typeface="Cambria Math" panose="02040503050406030204" pitchFamily="18" charset="0"/>
                              <a:cs typeface="Segoe UI Semibold" panose="020B0702040204020203" pitchFamily="34" charset="0"/>
                            </a:rPr>
                            <m:t>= </m:t>
                          </m:r>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𝑚</m:t>
                          </m:r>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oMath>
                      </m:oMathPara>
                    </a14:m>
                    <a:endParaRPr lang="en-US" sz="1600" dirty="0">
                      <a:solidFill>
                        <a:srgbClr val="000000"/>
                      </a:solidFill>
                      <a:latin typeface="Segoe UI"/>
                      <a:cs typeface="Segoe UI Semilight" panose="020B0402040204020203" pitchFamily="34" charset="0"/>
                    </a:endParaRPr>
                  </a:p>
                </p:txBody>
              </p:sp>
            </mc:Choice>
            <mc:Fallback xmlns="">
              <p:sp>
                <p:nvSpPr>
                  <p:cNvPr id="46" name="TextBox 45">
                    <a:extLst>
                      <a:ext uri="{FF2B5EF4-FFF2-40B4-BE49-F238E27FC236}">
                        <a16:creationId xmlns:a16="http://schemas.microsoft.com/office/drawing/2014/main" id="{AA5FBD62-BC07-498D-ACFE-1078A8184B29}"/>
                      </a:ext>
                    </a:extLst>
                  </p:cNvPr>
                  <p:cNvSpPr txBox="1">
                    <a:spLocks noRot="1" noChangeAspect="1" noMove="1" noResize="1" noEditPoints="1" noAdjustHandles="1" noChangeArrowheads="1" noChangeShapeType="1" noTextEdit="1"/>
                  </p:cNvSpPr>
                  <p:nvPr/>
                </p:nvSpPr>
                <p:spPr>
                  <a:xfrm>
                    <a:off x="8463547" y="4074550"/>
                    <a:ext cx="1826880" cy="338400"/>
                  </a:xfrm>
                  <a:prstGeom prst="rect">
                    <a:avLst/>
                  </a:prstGeom>
                  <a:blipFill>
                    <a:blip r:embed="rId23"/>
                    <a:stretch>
                      <a:fillRect b="-535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24">
                <p14:nvContentPartPr>
                  <p14:cNvPr id="47" name="Ink 46">
                    <a:extLst>
                      <a:ext uri="{FF2B5EF4-FFF2-40B4-BE49-F238E27FC236}">
                        <a16:creationId xmlns:a16="http://schemas.microsoft.com/office/drawing/2014/main" id="{6018C0C7-79F8-4E95-9A0C-17DBF8BAA2B2}"/>
                      </a:ext>
                    </a:extLst>
                  </p14:cNvPr>
                  <p14:cNvContentPartPr/>
                  <p14:nvPr/>
                </p14:nvContentPartPr>
                <p14:xfrm rot="16200000">
                  <a:off x="9835633" y="4319404"/>
                  <a:ext cx="1188000" cy="360"/>
                </p14:xfrm>
              </p:contentPart>
            </mc:Choice>
            <mc:Fallback xmlns="">
              <p:pic>
                <p:nvPicPr>
                  <p:cNvPr id="47" name="Ink 46">
                    <a:extLst>
                      <a:ext uri="{FF2B5EF4-FFF2-40B4-BE49-F238E27FC236}">
                        <a16:creationId xmlns:a16="http://schemas.microsoft.com/office/drawing/2014/main" id="{6018C0C7-79F8-4E95-9A0C-17DBF8BAA2B2}"/>
                      </a:ext>
                    </a:extLst>
                  </p:cNvPr>
                  <p:cNvPicPr/>
                  <p:nvPr/>
                </p:nvPicPr>
                <p:blipFill>
                  <a:blip r:embed="rId17"/>
                  <a:stretch>
                    <a:fillRect/>
                  </a:stretch>
                </p:blipFill>
                <p:spPr>
                  <a:xfrm rot="16200000">
                    <a:off x="9781633" y="4211404"/>
                    <a:ext cx="1295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8" name="Ink 47">
                    <a:extLst>
                      <a:ext uri="{FF2B5EF4-FFF2-40B4-BE49-F238E27FC236}">
                        <a16:creationId xmlns:a16="http://schemas.microsoft.com/office/drawing/2014/main" id="{73E54496-2063-4747-A463-946541D7E49D}"/>
                      </a:ext>
                    </a:extLst>
                  </p14:cNvPr>
                  <p14:cNvContentPartPr/>
                  <p14:nvPr/>
                </p14:nvContentPartPr>
                <p14:xfrm rot="16200000">
                  <a:off x="10039682" y="4314160"/>
                  <a:ext cx="1188000" cy="360"/>
                </p14:xfrm>
              </p:contentPart>
            </mc:Choice>
            <mc:Fallback xmlns="">
              <p:pic>
                <p:nvPicPr>
                  <p:cNvPr id="48" name="Ink 47">
                    <a:extLst>
                      <a:ext uri="{FF2B5EF4-FFF2-40B4-BE49-F238E27FC236}">
                        <a16:creationId xmlns:a16="http://schemas.microsoft.com/office/drawing/2014/main" id="{73E54496-2063-4747-A463-946541D7E49D}"/>
                      </a:ext>
                    </a:extLst>
                  </p:cNvPr>
                  <p:cNvPicPr/>
                  <p:nvPr/>
                </p:nvPicPr>
                <p:blipFill>
                  <a:blip r:embed="rId17"/>
                  <a:stretch>
                    <a:fillRect/>
                  </a:stretch>
                </p:blipFill>
                <p:spPr>
                  <a:xfrm rot="16200000">
                    <a:off x="9985682" y="4206160"/>
                    <a:ext cx="1295640" cy="21600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26">
            <p14:nvContentPartPr>
              <p14:cNvPr id="50" name="Ink 49">
                <a:extLst>
                  <a:ext uri="{FF2B5EF4-FFF2-40B4-BE49-F238E27FC236}">
                    <a16:creationId xmlns:a16="http://schemas.microsoft.com/office/drawing/2014/main" id="{9E999613-FE3C-4CCE-825A-967E608BBA1D}"/>
                  </a:ext>
                </a:extLst>
              </p14:cNvPr>
              <p14:cNvContentPartPr/>
              <p14:nvPr/>
            </p14:nvContentPartPr>
            <p14:xfrm>
              <a:off x="386928" y="4894510"/>
              <a:ext cx="1551290" cy="360"/>
            </p14:xfrm>
          </p:contentPart>
        </mc:Choice>
        <mc:Fallback xmlns="">
          <p:pic>
            <p:nvPicPr>
              <p:cNvPr id="50" name="Ink 49">
                <a:extLst>
                  <a:ext uri="{FF2B5EF4-FFF2-40B4-BE49-F238E27FC236}">
                    <a16:creationId xmlns:a16="http://schemas.microsoft.com/office/drawing/2014/main" id="{9E999613-FE3C-4CCE-825A-967E608BBA1D}"/>
                  </a:ext>
                </a:extLst>
              </p:cNvPr>
              <p:cNvPicPr/>
              <p:nvPr/>
            </p:nvPicPr>
            <p:blipFill>
              <a:blip r:embed="rId27"/>
              <a:stretch>
                <a:fillRect/>
              </a:stretch>
            </p:blipFill>
            <p:spPr>
              <a:xfrm>
                <a:off x="332926" y="4786510"/>
                <a:ext cx="1658933"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1" name="Ink 50">
                <a:extLst>
                  <a:ext uri="{FF2B5EF4-FFF2-40B4-BE49-F238E27FC236}">
                    <a16:creationId xmlns:a16="http://schemas.microsoft.com/office/drawing/2014/main" id="{84C9AC58-2231-4128-8CEA-9E44602256E2}"/>
                  </a:ext>
                </a:extLst>
              </p14:cNvPr>
              <p14:cNvContentPartPr/>
              <p14:nvPr/>
            </p14:nvContentPartPr>
            <p14:xfrm>
              <a:off x="2647139" y="4887247"/>
              <a:ext cx="3073721" cy="360"/>
            </p14:xfrm>
          </p:contentPart>
        </mc:Choice>
        <mc:Fallback xmlns="">
          <p:pic>
            <p:nvPicPr>
              <p:cNvPr id="51" name="Ink 50">
                <a:extLst>
                  <a:ext uri="{FF2B5EF4-FFF2-40B4-BE49-F238E27FC236}">
                    <a16:creationId xmlns:a16="http://schemas.microsoft.com/office/drawing/2014/main" id="{84C9AC58-2231-4128-8CEA-9E44602256E2}"/>
                  </a:ext>
                </a:extLst>
              </p:cNvPr>
              <p:cNvPicPr/>
              <p:nvPr/>
            </p:nvPicPr>
            <p:blipFill>
              <a:blip r:embed="rId29"/>
              <a:stretch>
                <a:fillRect/>
              </a:stretch>
            </p:blipFill>
            <p:spPr>
              <a:xfrm>
                <a:off x="2593132" y="4779247"/>
                <a:ext cx="3181375" cy="216000"/>
              </a:xfrm>
              <a:prstGeom prst="rect">
                <a:avLst/>
              </a:prstGeom>
            </p:spPr>
          </p:pic>
        </mc:Fallback>
      </mc:AlternateContent>
    </p:spTree>
    <p:extLst>
      <p:ext uri="{BB962C8B-B14F-4D97-AF65-F5344CB8AC3E}">
        <p14:creationId xmlns:p14="http://schemas.microsoft.com/office/powerpoint/2010/main" val="28535809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8F71DBC2-308E-4B9D-86BB-13E5BF158B33}"/>
              </a:ext>
            </a:extLst>
          </p:cNvPr>
          <p:cNvSpPr>
            <a:spLocks noGrp="1"/>
          </p:cNvSpPr>
          <p:nvPr>
            <p:ph type="title"/>
          </p:nvPr>
        </p:nvSpPr>
        <p:spPr>
          <a:xfrm>
            <a:off x="272274" y="144462"/>
            <a:ext cx="11889564" cy="860424"/>
          </a:xfrm>
        </p:spPr>
        <p:txBody>
          <a:bodyPr/>
          <a:lstStyle/>
          <a:p>
            <a:r>
              <a:rPr lang="en-US" dirty="0">
                <a:latin typeface="Segoe UI Semibold"/>
                <a:cs typeface="Segoe UI Semibold"/>
              </a:rPr>
              <a:t>Homomorphic Encryption</a:t>
            </a:r>
            <a:br>
              <a:rPr lang="en-US" dirty="0"/>
            </a:br>
            <a:r>
              <a:rPr lang="en-US" sz="2400" dirty="0">
                <a:solidFill>
                  <a:srgbClr val="0070C0"/>
                </a:solidFill>
                <a:latin typeface="Segoe UI"/>
                <a:cs typeface="Segoe UI"/>
              </a:rPr>
              <a:t>Encrypting and decrypting</a:t>
            </a:r>
            <a:endParaRPr lang="fr-FR" dirty="0"/>
          </a:p>
        </p:txBody>
      </p:sp>
      <p:sp>
        <p:nvSpPr>
          <p:cNvPr id="17" name="Rectangle: Rounded Corners 16">
            <a:extLst>
              <a:ext uri="{FF2B5EF4-FFF2-40B4-BE49-F238E27FC236}">
                <a16:creationId xmlns:a16="http://schemas.microsoft.com/office/drawing/2014/main" id="{9910966B-8FA5-4A76-A0E0-39E010AD8BEC}"/>
              </a:ext>
            </a:extLst>
          </p:cNvPr>
          <p:cNvSpPr/>
          <p:nvPr/>
        </p:nvSpPr>
        <p:spPr bwMode="auto">
          <a:xfrm>
            <a:off x="9401908" y="4591309"/>
            <a:ext cx="1758461" cy="300590"/>
          </a:xfrm>
          <a:prstGeom prst="round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p:nvGrpSpPr>
          <p:cNvPr id="2" name="Group 1">
            <a:extLst>
              <a:ext uri="{FF2B5EF4-FFF2-40B4-BE49-F238E27FC236}">
                <a16:creationId xmlns:a16="http://schemas.microsoft.com/office/drawing/2014/main" id="{80019608-CCCE-4391-B15A-9348C905EE1C}"/>
              </a:ext>
            </a:extLst>
          </p:cNvPr>
          <p:cNvGrpSpPr/>
          <p:nvPr/>
        </p:nvGrpSpPr>
        <p:grpSpPr>
          <a:xfrm>
            <a:off x="371311" y="1186837"/>
            <a:ext cx="11693853" cy="3880090"/>
            <a:chOff x="379961" y="1312845"/>
            <a:chExt cx="11693853" cy="3880090"/>
          </a:xfrm>
        </p:grpSpPr>
        <p:cxnSp>
          <p:nvCxnSpPr>
            <p:cNvPr id="5" name="Straight Connector 4">
              <a:extLst>
                <a:ext uri="{FF2B5EF4-FFF2-40B4-BE49-F238E27FC236}">
                  <a16:creationId xmlns:a16="http://schemas.microsoft.com/office/drawing/2014/main" id="{1B402D46-D155-4141-9317-FCB09739F0C1}"/>
                </a:ext>
              </a:extLst>
            </p:cNvPr>
            <p:cNvCxnSpPr>
              <a:cxnSpLocks/>
            </p:cNvCxnSpPr>
            <p:nvPr/>
          </p:nvCxnSpPr>
          <p:spPr>
            <a:xfrm>
              <a:off x="8197720" y="2049462"/>
              <a:ext cx="0" cy="3060000"/>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05A44D1-3370-4369-840F-513E1988D5E3}"/>
                </a:ext>
              </a:extLst>
            </p:cNvPr>
            <p:cNvSpPr/>
            <p:nvPr/>
          </p:nvSpPr>
          <p:spPr bwMode="auto">
            <a:xfrm>
              <a:off x="8283191" y="1312845"/>
              <a:ext cx="3639058" cy="47997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solidFill>
                    <a:schemeClr val="bg1"/>
                  </a:solidFill>
                  <a:latin typeface="Segoe UI Semibold"/>
                </a:rPr>
                <a:t>Step 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B1DACE-D74D-4EB3-8CBC-25B5606C8DDA}"/>
                    </a:ext>
                  </a:extLst>
                </p:cNvPr>
                <p:cNvSpPr txBox="1"/>
                <p:nvPr/>
              </p:nvSpPr>
              <p:spPr>
                <a:xfrm>
                  <a:off x="8216127" y="2258129"/>
                  <a:ext cx="3857687" cy="2292620"/>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Decryption</a:t>
                  </a:r>
                </a:p>
                <a:p>
                  <a:pPr defTabSz="932563">
                    <a:lnSpc>
                      <a:spcPct val="90000"/>
                    </a:lnSpc>
                    <a:spcAft>
                      <a:spcPts val="612"/>
                    </a:spcAft>
                  </a:pPr>
                  <a:r>
                    <a:rPr lang="en-US" sz="1600" spc="-51" dirty="0">
                      <a:solidFill>
                        <a:schemeClr val="tx1">
                          <a:lumMod val="50000"/>
                        </a:schemeClr>
                      </a:solidFill>
                      <a:cs typeface="Segoe UI Semibold" panose="020B0702040204020203" pitchFamily="34" charset="0"/>
                    </a:rPr>
                    <a:t>Considering </a:t>
                  </a:r>
                  <a14:m>
                    <m:oMath xmlns:m="http://schemas.openxmlformats.org/officeDocument/2006/math">
                      <m:r>
                        <a:rPr lang="fr-FR" sz="1600" b="0" i="1" spc="-51" smtClean="0">
                          <a:solidFill>
                            <a:schemeClr val="tx1">
                              <a:lumMod val="50000"/>
                            </a:schemeClr>
                          </a:solidFill>
                          <a:latin typeface="Cambria Math" panose="02040503050406030204" pitchFamily="18" charset="0"/>
                          <a:cs typeface="Segoe UI Semibold" panose="020B0702040204020203" pitchFamily="34" charset="0"/>
                        </a:rPr>
                        <m:t>𝑝</m:t>
                      </m:r>
                    </m:oMath>
                  </a14:m>
                  <a:r>
                    <a:rPr lang="en-US" sz="1600" spc="-51" dirty="0">
                      <a:solidFill>
                        <a:schemeClr val="tx1">
                          <a:lumMod val="50000"/>
                        </a:schemeClr>
                      </a:solidFill>
                      <a:cs typeface="Segoe UI Semibold" panose="020B0702040204020203" pitchFamily="34" charset="0"/>
                    </a:rPr>
                    <a:t> as the encoded message </a:t>
                  </a:r>
                  <a14:m>
                    <m:oMath xmlns:m="http://schemas.openxmlformats.org/officeDocument/2006/math">
                      <m:r>
                        <a:rPr lang="fr-FR" sz="1600" b="0" i="1" spc="-51" smtClean="0">
                          <a:solidFill>
                            <a:schemeClr val="tx1">
                              <a:lumMod val="50000"/>
                            </a:schemeClr>
                          </a:solidFill>
                          <a:latin typeface="Cambria Math" panose="02040503050406030204" pitchFamily="18" charset="0"/>
                          <a:cs typeface="Segoe UI Semibold" panose="020B0702040204020203" pitchFamily="34" charset="0"/>
                        </a:rPr>
                        <m:t>𝑚</m:t>
                      </m:r>
                    </m:oMath>
                  </a14:m>
                  <a:r>
                    <a:rPr lang="en-US" sz="1600" spc="-51" dirty="0">
                      <a:solidFill>
                        <a:schemeClr val="tx1">
                          <a:lumMod val="50000"/>
                        </a:schemeClr>
                      </a:solidFill>
                      <a:cs typeface="Segoe UI Semibold" panose="020B0702040204020203" pitchFamily="34" charset="0"/>
                    </a:rPr>
                    <a:t>,</a:t>
                  </a:r>
                </a:p>
                <a:p>
                  <a:pPr defTabSz="932563">
                    <a:lnSpc>
                      <a:spcPct val="90000"/>
                    </a:lnSpc>
                    <a:spcAft>
                      <a:spcPts val="612"/>
                    </a:spcAft>
                  </a:pPr>
                  <a:r>
                    <a:rPr lang="en-US" sz="1600" spc="-51" dirty="0">
                      <a:solidFill>
                        <a:schemeClr val="tx1">
                          <a:lumMod val="50000"/>
                        </a:schemeClr>
                      </a:solidFill>
                      <a:cs typeface="Segoe UI Semibold" panose="020B0702040204020203" pitchFamily="34" charset="0"/>
                    </a:rPr>
                    <a:t> </a:t>
                  </a:r>
                  <a:endParaRPr lang="fr-FR" sz="1600" b="0" dirty="0">
                    <a:solidFill>
                      <a:schemeClr val="tx1">
                        <a:lumMod val="50000"/>
                      </a:schemeClr>
                    </a:solidFill>
                    <a:cs typeface="Segoe UI Semilight" panose="020B0402040204020203" pitchFamily="34" charset="0"/>
                  </a:endParaRPr>
                </a:p>
                <a:p>
                  <a:pPr defTabSz="932563">
                    <a:lnSpc>
                      <a:spcPct val="90000"/>
                    </a:lnSpc>
                    <a:spcAft>
                      <a:spcPts val="612"/>
                    </a:spcAft>
                  </a:pPr>
                  <a:endParaRPr lang="fr-FR" sz="1000" dirty="0">
                    <a:solidFill>
                      <a:schemeClr val="tx1">
                        <a:lumMod val="50000"/>
                      </a:schemeClr>
                    </a:solidFill>
                    <a:cs typeface="Segoe UI Semilight" panose="020B0402040204020203" pitchFamily="34" charset="0"/>
                  </a:endParaRPr>
                </a:p>
                <a:p>
                  <a:pPr defTabSz="932563">
                    <a:lnSpc>
                      <a:spcPct val="90000"/>
                    </a:lnSpc>
                    <a:spcAft>
                      <a:spcPts val="612"/>
                    </a:spcAft>
                  </a:pPr>
                  <a14:m>
                    <m:oMathPara xmlns:m="http://schemas.openxmlformats.org/officeDocument/2006/math">
                      <m:oMathParaPr>
                        <m:jc m:val="centerGroup"/>
                      </m:oMathParaPr>
                      <m:oMath xmlns:m="http://schemas.openxmlformats.org/officeDocument/2006/math">
                        <m:r>
                          <a:rPr lang="fr-FR" sz="1600" b="0" i="1" smtClean="0">
                            <a:solidFill>
                              <a:schemeClr val="tx1">
                                <a:lumMod val="50000"/>
                              </a:schemeClr>
                            </a:solidFill>
                            <a:latin typeface="Cambria Math" panose="02040503050406030204" pitchFamily="18" charset="0"/>
                            <a:cs typeface="Segoe UI Semilight" panose="020B0402040204020203" pitchFamily="34" charset="0"/>
                          </a:rPr>
                          <m:t>𝑠𝑜</m:t>
                        </m:r>
                      </m:oMath>
                    </m:oMathPara>
                  </a14:m>
                  <a:endParaRPr lang="fr-FR" sz="1600" b="0" i="1" dirty="0">
                    <a:solidFill>
                      <a:schemeClr val="tx1">
                        <a:lumMod val="50000"/>
                      </a:schemeClr>
                    </a:solidFill>
                    <a:latin typeface="Cambria Math" panose="02040503050406030204" pitchFamily="18" charset="0"/>
                    <a:cs typeface="Segoe UI Semilight" panose="020B0402040204020203" pitchFamily="34" charset="0"/>
                  </a:endParaRPr>
                </a:p>
                <a:p>
                  <a:pPr algn="ctr" defTabSz="932563">
                    <a:lnSpc>
                      <a:spcPct val="150000"/>
                    </a:lnSpc>
                    <a:spcAft>
                      <a:spcPts val="612"/>
                    </a:spcAft>
                  </a:pPr>
                  <a14:m>
                    <m:oMath xmlns:m="http://schemas.openxmlformats.org/officeDocument/2006/math">
                      <m:sSub>
                        <m:sSubPr>
                          <m:ctrlPr>
                            <a:rPr lang="fr-FR" sz="1600" b="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b="0" i="1" smtClean="0">
                              <a:solidFill>
                                <a:schemeClr val="tx1">
                                  <a:lumMod val="50000"/>
                                </a:schemeClr>
                              </a:solidFill>
                              <a:latin typeface="Cambria Math" panose="02040503050406030204" pitchFamily="18" charset="0"/>
                              <a:cs typeface="Segoe UI Semilight" panose="020B0402040204020203" pitchFamily="34" charset="0"/>
                            </a:rPr>
                            <m:t>𝑐</m:t>
                          </m:r>
                        </m:e>
                        <m:sub>
                          <m:r>
                            <a:rPr lang="fr-FR" sz="1600" b="0" i="1" smtClean="0">
                              <a:solidFill>
                                <a:schemeClr val="tx1">
                                  <a:lumMod val="50000"/>
                                </a:schemeClr>
                              </a:solidFill>
                              <a:latin typeface="Cambria Math" panose="02040503050406030204" pitchFamily="18" charset="0"/>
                              <a:cs typeface="Segoe UI Semilight" panose="020B0402040204020203" pitchFamily="34" charset="0"/>
                            </a:rPr>
                            <m:t>0</m:t>
                          </m:r>
                        </m:sub>
                      </m:sSub>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sSub>
                        <m:sSubPr>
                          <m:ctrlPr>
                            <a:rPr lang="fr-FR" sz="1600" b="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b="0" i="1" smtClean="0">
                              <a:solidFill>
                                <a:schemeClr val="tx1">
                                  <a:lumMod val="50000"/>
                                </a:schemeClr>
                              </a:solidFill>
                              <a:latin typeface="Cambria Math" panose="02040503050406030204" pitchFamily="18" charset="0"/>
                              <a:cs typeface="Segoe UI Semilight" panose="020B0402040204020203" pitchFamily="34" charset="0"/>
                            </a:rPr>
                            <m:t>𝑐</m:t>
                          </m:r>
                        </m:e>
                        <m:sub>
                          <m:r>
                            <a:rPr lang="fr-FR" sz="1600" b="0" i="1" smtClean="0">
                              <a:solidFill>
                                <a:schemeClr val="tx1">
                                  <a:lumMod val="50000"/>
                                </a:schemeClr>
                              </a:solidFill>
                              <a:latin typeface="Cambria Math" panose="02040503050406030204" pitchFamily="18" charset="0"/>
                              <a:cs typeface="Segoe UI Semilight" panose="020B0402040204020203" pitchFamily="34" charset="0"/>
                            </a:rPr>
                            <m:t>1</m:t>
                          </m:r>
                        </m:sub>
                      </m:sSub>
                      <m:sSub>
                        <m:sSubPr>
                          <m:ctrlPr>
                            <a:rPr lang="fr-FR" sz="1600" b="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b="0" i="1" smtClean="0">
                              <a:solidFill>
                                <a:schemeClr val="tx1">
                                  <a:lumMod val="50000"/>
                                </a:schemeClr>
                              </a:solidFill>
                              <a:latin typeface="Cambria Math" panose="02040503050406030204" pitchFamily="18" charset="0"/>
                              <a:cs typeface="Segoe UI Semilight" panose="020B0402040204020203" pitchFamily="34" charset="0"/>
                            </a:rPr>
                            <m:t>𝑠</m:t>
                          </m:r>
                        </m:e>
                        <m:sub>
                          <m:r>
                            <a:rPr lang="fr-FR" sz="1600" b="0" i="1" smtClean="0">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oMath>
                  </a14:m>
                  <a:r>
                    <a:rPr lang="fr-FR" sz="1600" b="0" dirty="0">
                      <a:solidFill>
                        <a:schemeClr val="tx1">
                          <a:lumMod val="50000"/>
                        </a:schemeClr>
                      </a:solidFill>
                      <a:cs typeface="Segoe UI Semilight" panose="020B0402040204020203" pitchFamily="34" charset="0"/>
                    </a:rPr>
                    <a:t> </a:t>
                  </a:r>
                  <a14:m>
                    <m:oMath xmlns:m="http://schemas.openxmlformats.org/officeDocument/2006/math">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𝑎</m:t>
                      </m:r>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𝑠</m:t>
                          </m:r>
                        </m:e>
                        <m:sub>
                          <m:r>
                            <a:rPr lang="fr-FR" sz="1600" i="1">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𝑒</m:t>
                      </m:r>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𝑝</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𝑎</m:t>
                      </m:r>
                      <m:sSub>
                        <m:sSubPr>
                          <m:ctrlPr>
                            <a:rPr lang="fr-FR" sz="1600" b="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b="0" i="1" smtClean="0">
                              <a:solidFill>
                                <a:schemeClr val="tx1">
                                  <a:lumMod val="50000"/>
                                </a:schemeClr>
                              </a:solidFill>
                              <a:latin typeface="Cambria Math" panose="02040503050406030204" pitchFamily="18" charset="0"/>
                              <a:cs typeface="Segoe UI Semilight" panose="020B0402040204020203" pitchFamily="34" charset="0"/>
                            </a:rPr>
                            <m:t>𝑠</m:t>
                          </m:r>
                        </m:e>
                        <m:sub>
                          <m:r>
                            <a:rPr lang="fr-FR" sz="1600" b="0" i="1" smtClean="0">
                              <a:solidFill>
                                <a:schemeClr val="tx1">
                                  <a:lumMod val="50000"/>
                                </a:schemeClr>
                              </a:solidFill>
                              <a:latin typeface="Cambria Math" panose="02040503050406030204" pitchFamily="18" charset="0"/>
                              <a:cs typeface="Segoe UI Semilight" panose="020B0402040204020203" pitchFamily="34" charset="0"/>
                            </a:rPr>
                            <m:t>𝑘</m:t>
                          </m:r>
                        </m:sub>
                      </m:sSub>
                    </m:oMath>
                  </a14:m>
                  <a:endParaRPr lang="fr-FR" sz="1600" b="0" dirty="0">
                    <a:solidFill>
                      <a:schemeClr val="tx1">
                        <a:lumMod val="50000"/>
                      </a:schemeClr>
                    </a:solidFill>
                    <a:cs typeface="Segoe UI Semilight" panose="020B0402040204020203" pitchFamily="34" charset="0"/>
                  </a:endParaRPr>
                </a:p>
              </p:txBody>
            </p:sp>
          </mc:Choice>
          <mc:Fallback xmlns="">
            <p:sp>
              <p:nvSpPr>
                <p:cNvPr id="7" name="TextBox 6">
                  <a:extLst>
                    <a:ext uri="{FF2B5EF4-FFF2-40B4-BE49-F238E27FC236}">
                      <a16:creationId xmlns:a16="http://schemas.microsoft.com/office/drawing/2014/main" id="{F2B1DACE-D74D-4EB3-8CBC-25B5606C8DDA}"/>
                    </a:ext>
                  </a:extLst>
                </p:cNvPr>
                <p:cNvSpPr txBox="1">
                  <a:spLocks noRot="1" noChangeAspect="1" noMove="1" noResize="1" noEditPoints="1" noAdjustHandles="1" noChangeArrowheads="1" noChangeShapeType="1" noTextEdit="1"/>
                </p:cNvSpPr>
                <p:nvPr/>
              </p:nvSpPr>
              <p:spPr>
                <a:xfrm>
                  <a:off x="8216127" y="2258129"/>
                  <a:ext cx="3857687" cy="2292620"/>
                </a:xfrm>
                <a:prstGeom prst="rect">
                  <a:avLst/>
                </a:prstGeom>
                <a:blipFill>
                  <a:blip r:embed="rId3"/>
                  <a:stretch>
                    <a:fillRect/>
                  </a:stretch>
                </a:blipFill>
              </p:spPr>
              <p:txBody>
                <a:bodyPr/>
                <a:lstStyle/>
                <a:p>
                  <a:r>
                    <a:rPr lang="fr-FR">
                      <a:noFill/>
                    </a:rPr>
                    <a:t> </a:t>
                  </a:r>
                </a:p>
              </p:txBody>
            </p:sp>
          </mc:Fallback>
        </mc:AlternateContent>
        <p:sp>
          <p:nvSpPr>
            <p:cNvPr id="8" name="Rectangle 7">
              <a:extLst>
                <a:ext uri="{FF2B5EF4-FFF2-40B4-BE49-F238E27FC236}">
                  <a16:creationId xmlns:a16="http://schemas.microsoft.com/office/drawing/2014/main" id="{0D40FCC7-1903-494D-86DE-E726380387D3}"/>
                </a:ext>
              </a:extLst>
            </p:cNvPr>
            <p:cNvSpPr/>
            <p:nvPr/>
          </p:nvSpPr>
          <p:spPr bwMode="auto">
            <a:xfrm>
              <a:off x="4394889" y="1313994"/>
              <a:ext cx="3639058" cy="479977"/>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gradFill>
                    <a:gsLst>
                      <a:gs pos="40075">
                        <a:srgbClr val="FFFFFF"/>
                      </a:gs>
                      <a:gs pos="30000">
                        <a:srgbClr val="FFFFFF"/>
                      </a:gs>
                    </a:gsLst>
                    <a:lin ang="5400000" scaled="0"/>
                  </a:gradFill>
                  <a:latin typeface="Segoe UI Semibold"/>
                </a:rPr>
                <a:t>Step 2</a:t>
              </a:r>
              <a:endParaRPr lang="en-US" sz="2040">
                <a:gradFill>
                  <a:gsLst>
                    <a:gs pos="40075">
                      <a:srgbClr val="FFFFFF"/>
                    </a:gs>
                    <a:gs pos="30000">
                      <a:srgbClr val="FFFFFF"/>
                    </a:gs>
                  </a:gsLst>
                  <a:lin ang="5400000" scaled="0"/>
                </a:gradFill>
                <a:latin typeface="Segoe UI Semibold"/>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9A57421-B519-409C-A4F6-00FC48B63C73}"/>
                    </a:ext>
                  </a:extLst>
                </p:cNvPr>
                <p:cNvSpPr txBox="1"/>
                <p:nvPr/>
              </p:nvSpPr>
              <p:spPr>
                <a:xfrm>
                  <a:off x="4368239" y="2264230"/>
                  <a:ext cx="3714933" cy="1993436"/>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Encryption</a:t>
                  </a:r>
                </a:p>
                <a:p>
                  <a:pPr defTabSz="932563">
                    <a:lnSpc>
                      <a:spcPct val="90000"/>
                    </a:lnSpc>
                    <a:spcAft>
                      <a:spcPts val="612"/>
                    </a:spcAft>
                  </a:pPr>
                  <a:r>
                    <a:rPr lang="en-US" sz="1599" dirty="0">
                      <a:solidFill>
                        <a:srgbClr val="000000"/>
                      </a:solidFill>
                      <a:latin typeface="Segoe UI"/>
                      <a:cs typeface="Segoe UI Semilight" panose="020B0402040204020203" pitchFamily="34" charset="0"/>
                    </a:rPr>
                    <a:t>Considering </a:t>
                  </a:r>
                  <a14:m>
                    <m:oMath xmlns:m="http://schemas.openxmlformats.org/officeDocument/2006/math">
                      <m:r>
                        <a:rPr lang="fr-FR" sz="1599" b="0" i="1" smtClean="0">
                          <a:solidFill>
                            <a:srgbClr val="000000"/>
                          </a:solidFill>
                          <a:latin typeface="Cambria Math" panose="02040503050406030204" pitchFamily="18" charset="0"/>
                          <a:cs typeface="Segoe UI Semilight" panose="020B0402040204020203" pitchFamily="34" charset="0"/>
                        </a:rPr>
                        <m:t>𝑐</m:t>
                      </m:r>
                      <m:r>
                        <a:rPr lang="fr-FR" sz="1599" b="0" i="1" smtClean="0">
                          <a:solidFill>
                            <a:srgbClr val="000000"/>
                          </a:solidFill>
                          <a:latin typeface="Cambria Math" panose="02040503050406030204" pitchFamily="18" charset="0"/>
                          <a:cs typeface="Segoe UI Semilight" panose="020B0402040204020203" pitchFamily="34" charset="0"/>
                        </a:rPr>
                        <m:t>=</m:t>
                      </m:r>
                      <m:d>
                        <m:dPr>
                          <m:ctrlPr>
                            <a:rPr lang="fr-FR" sz="1599" b="0" i="1" smtClean="0">
                              <a:solidFill>
                                <a:srgbClr val="000000"/>
                              </a:solidFill>
                              <a:latin typeface="Cambria Math" panose="02040503050406030204" pitchFamily="18" charset="0"/>
                              <a:cs typeface="Segoe UI Semilight" panose="020B0402040204020203" pitchFamily="34" charset="0"/>
                            </a:rPr>
                          </m:ctrlPr>
                        </m:dPr>
                        <m:e>
                          <m:sSub>
                            <m:sSubPr>
                              <m:ctrlPr>
                                <a:rPr lang="fr-FR" sz="1599" b="0"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0</m:t>
                              </m:r>
                            </m:sub>
                          </m:sSub>
                          <m:r>
                            <a:rPr lang="fr-FR" sz="1599" b="0" i="1" smtClean="0">
                              <a:solidFill>
                                <a:srgbClr val="000000"/>
                              </a:solidFill>
                              <a:latin typeface="Cambria Math" panose="02040503050406030204" pitchFamily="18" charset="0"/>
                              <a:cs typeface="Segoe UI Semilight" panose="020B0402040204020203" pitchFamily="34" charset="0"/>
                            </a:rPr>
                            <m:t>,</m:t>
                          </m:r>
                          <m:sSub>
                            <m:sSubPr>
                              <m:ctrlPr>
                                <a:rPr lang="fr-FR" sz="1599" b="0"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1</m:t>
                              </m:r>
                            </m:sub>
                          </m:sSub>
                        </m:e>
                      </m:d>
                    </m:oMath>
                  </a14:m>
                  <a:endParaRPr lang="fr-FR" sz="1599" b="0" dirty="0">
                    <a:solidFill>
                      <a:srgbClr val="000000"/>
                    </a:solidFill>
                    <a:latin typeface="Segoe UI"/>
                    <a:cs typeface="Segoe UI Semilight" panose="020B0402040204020203" pitchFamily="34" charset="0"/>
                  </a:endParaRPr>
                </a:p>
                <a:p>
                  <a:pPr marL="285750" indent="-285750" defTabSz="932563">
                    <a:lnSpc>
                      <a:spcPct val="90000"/>
                    </a:lnSpc>
                    <a:spcAft>
                      <a:spcPts val="612"/>
                    </a:spcAft>
                    <a:buFont typeface="Arial" panose="020B0604020202020204" pitchFamily="34" charset="0"/>
                    <a:buChar char="•"/>
                  </a:pPr>
                  <a14:m>
                    <m:oMath xmlns:m="http://schemas.openxmlformats.org/officeDocument/2006/math">
                      <m:sSub>
                        <m:sSubPr>
                          <m:ctrlPr>
                            <a:rPr lang="en-US" sz="1599"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0</m:t>
                          </m:r>
                        </m:sub>
                      </m:sSub>
                      <m:r>
                        <a:rPr lang="fr-FR" sz="1599" b="0" i="1" smtClean="0">
                          <a:solidFill>
                            <a:srgbClr val="000000"/>
                          </a:solidFill>
                          <a:latin typeface="Cambria Math" panose="02040503050406030204" pitchFamily="18" charset="0"/>
                          <a:cs typeface="Segoe UI Semilight" panose="020B0402040204020203" pitchFamily="34" charset="0"/>
                        </a:rPr>
                        <m:t>=</m:t>
                      </m:r>
                      <m:r>
                        <a:rPr lang="fr-FR" sz="1599" b="0" i="1" smtClean="0">
                          <a:solidFill>
                            <a:srgbClr val="000000"/>
                          </a:solidFill>
                          <a:latin typeface="Cambria Math" panose="02040503050406030204" pitchFamily="18" charset="0"/>
                          <a:cs typeface="Segoe UI Semilight" panose="020B0402040204020203" pitchFamily="34" charset="0"/>
                        </a:rPr>
                        <m:t>𝑏</m:t>
                      </m:r>
                      <m:r>
                        <a:rPr lang="fr-FR" sz="1599" b="0" i="1" smtClean="0">
                          <a:solidFill>
                            <a:srgbClr val="000000"/>
                          </a:solidFill>
                          <a:latin typeface="Cambria Math" panose="02040503050406030204" pitchFamily="18" charset="0"/>
                          <a:cs typeface="Segoe UI Semilight" panose="020B0402040204020203" pitchFamily="34" charset="0"/>
                        </a:rPr>
                        <m:t>+</m:t>
                      </m:r>
                      <m:r>
                        <a:rPr lang="fr-FR" sz="1599" b="0" i="1" smtClean="0">
                          <a:solidFill>
                            <a:srgbClr val="000000"/>
                          </a:solidFill>
                          <a:latin typeface="Cambria Math" panose="02040503050406030204" pitchFamily="18" charset="0"/>
                          <a:cs typeface="Segoe UI Semilight" panose="020B0402040204020203" pitchFamily="34" charset="0"/>
                        </a:rPr>
                        <m:t>𝑝</m:t>
                      </m:r>
                      <m:r>
                        <a:rPr lang="fr-FR" sz="1599" b="0" i="1" smtClean="0">
                          <a:solidFill>
                            <a:srgbClr val="000000"/>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𝑎</m:t>
                      </m:r>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𝑠</m:t>
                          </m:r>
                        </m:e>
                        <m:sub>
                          <m:r>
                            <a:rPr lang="fr-FR" sz="1600" i="1">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𝑒</m:t>
                      </m:r>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𝑝</m:t>
                      </m:r>
                    </m:oMath>
                  </a14:m>
                  <a:r>
                    <a:rPr lang="fr-FR" sz="1599" b="0" dirty="0">
                      <a:solidFill>
                        <a:srgbClr val="000000"/>
                      </a:solidFill>
                      <a:latin typeface="Segoe UI"/>
                      <a:cs typeface="Segoe UI Semilight" panose="020B0402040204020203" pitchFamily="34" charset="0"/>
                    </a:rPr>
                    <a:t> </a:t>
                  </a:r>
                </a:p>
                <a:p>
                  <a:pPr marL="285750" indent="-285750" defTabSz="932563">
                    <a:lnSpc>
                      <a:spcPct val="90000"/>
                    </a:lnSpc>
                    <a:spcAft>
                      <a:spcPts val="612"/>
                    </a:spcAft>
                    <a:buFont typeface="Arial" panose="020B0604020202020204" pitchFamily="34" charset="0"/>
                    <a:buChar char="•"/>
                  </a:pPr>
                  <a14:m>
                    <m:oMath xmlns:m="http://schemas.openxmlformats.org/officeDocument/2006/math">
                      <m:sSub>
                        <m:sSubPr>
                          <m:ctrlPr>
                            <a:rPr lang="en-US" sz="1599"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1</m:t>
                          </m:r>
                        </m:sub>
                      </m:sSub>
                      <m:r>
                        <a:rPr lang="fr-FR" sz="1599" b="0" i="1" smtClean="0">
                          <a:solidFill>
                            <a:srgbClr val="000000"/>
                          </a:solidFill>
                          <a:latin typeface="Cambria Math" panose="02040503050406030204" pitchFamily="18" charset="0"/>
                          <a:cs typeface="Segoe UI Semilight" panose="020B0402040204020203" pitchFamily="34" charset="0"/>
                        </a:rPr>
                        <m:t>=</m:t>
                      </m:r>
                      <m:r>
                        <a:rPr lang="fr-FR" sz="1599" b="0" i="1" smtClean="0">
                          <a:solidFill>
                            <a:srgbClr val="000000"/>
                          </a:solidFill>
                          <a:latin typeface="Cambria Math" panose="02040503050406030204" pitchFamily="18" charset="0"/>
                          <a:cs typeface="Segoe UI Semilight" panose="020B0402040204020203" pitchFamily="34" charset="0"/>
                        </a:rPr>
                        <m:t>𝑎</m:t>
                      </m:r>
                    </m:oMath>
                  </a14:m>
                  <a:endParaRPr lang="fr-FR" sz="1599" b="0" dirty="0">
                    <a:solidFill>
                      <a:srgbClr val="000000"/>
                    </a:solidFill>
                    <a:latin typeface="Segoe UI"/>
                    <a:cs typeface="Segoe UI Semilight" panose="020B0402040204020203" pitchFamily="34" charset="0"/>
                  </a:endParaRPr>
                </a:p>
                <a:p>
                  <a:pPr defTabSz="932563">
                    <a:lnSpc>
                      <a:spcPct val="90000"/>
                    </a:lnSpc>
                    <a:spcAft>
                      <a:spcPts val="612"/>
                    </a:spcAft>
                  </a:pPr>
                  <a:r>
                    <a:rPr lang="en-US" sz="1599" dirty="0">
                      <a:solidFill>
                        <a:srgbClr val="000000"/>
                      </a:solidFill>
                      <a:latin typeface="Segoe UI"/>
                      <a:cs typeface="Segoe UI Semilight" panose="020B0402040204020203" pitchFamily="34" charset="0"/>
                    </a:rPr>
                    <a:t>Thus, a ciphertext is structured as followed:</a:t>
                  </a:r>
                  <a:endParaRPr lang="en-US" sz="1599" b="0" dirty="0">
                    <a:solidFill>
                      <a:srgbClr val="000000"/>
                    </a:solidFill>
                    <a:latin typeface="Segoe UI"/>
                    <a:cs typeface="Segoe UI Semilight" panose="020B0402040204020203" pitchFamily="34" charset="0"/>
                  </a:endParaRPr>
                </a:p>
              </p:txBody>
            </p:sp>
          </mc:Choice>
          <mc:Fallback xmlns="">
            <p:sp>
              <p:nvSpPr>
                <p:cNvPr id="9" name="TextBox 8">
                  <a:extLst>
                    <a:ext uri="{FF2B5EF4-FFF2-40B4-BE49-F238E27FC236}">
                      <a16:creationId xmlns:a16="http://schemas.microsoft.com/office/drawing/2014/main" id="{F9A57421-B519-409C-A4F6-00FC48B63C73}"/>
                    </a:ext>
                  </a:extLst>
                </p:cNvPr>
                <p:cNvSpPr txBox="1">
                  <a:spLocks noRot="1" noChangeAspect="1" noMove="1" noResize="1" noEditPoints="1" noAdjustHandles="1" noChangeArrowheads="1" noChangeShapeType="1" noTextEdit="1"/>
                </p:cNvSpPr>
                <p:nvPr/>
              </p:nvSpPr>
              <p:spPr>
                <a:xfrm>
                  <a:off x="4368239" y="2264230"/>
                  <a:ext cx="3714933" cy="1993436"/>
                </a:xfrm>
                <a:prstGeom prst="rect">
                  <a:avLst/>
                </a:prstGeom>
                <a:blipFill>
                  <a:blip r:embed="rId4"/>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57731C5B-EDD9-4A80-BABE-C9104DFD558B}"/>
                </a:ext>
              </a:extLst>
            </p:cNvPr>
            <p:cNvCxnSpPr>
              <a:cxnSpLocks/>
            </p:cNvCxnSpPr>
            <p:nvPr/>
          </p:nvCxnSpPr>
          <p:spPr>
            <a:xfrm>
              <a:off x="4237037" y="2029345"/>
              <a:ext cx="0" cy="3060000"/>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76ACC68-1A37-414F-B357-7AB5250BD41B}"/>
                </a:ext>
              </a:extLst>
            </p:cNvPr>
            <p:cNvSpPr/>
            <p:nvPr/>
          </p:nvSpPr>
          <p:spPr bwMode="auto">
            <a:xfrm>
              <a:off x="506588" y="1315124"/>
              <a:ext cx="3639058" cy="479977"/>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dirty="0">
                  <a:gradFill>
                    <a:gsLst>
                      <a:gs pos="40075">
                        <a:srgbClr val="FFFFFF"/>
                      </a:gs>
                      <a:gs pos="30000">
                        <a:srgbClr val="FFFFFF"/>
                      </a:gs>
                    </a:gsLst>
                    <a:lin ang="5400000" scaled="0"/>
                  </a:gradFill>
                  <a:latin typeface="Segoe UI Semibold"/>
                </a:rPr>
                <a:t>Step 1</a:t>
              </a:r>
              <a:endParaRPr lang="en-US" sz="2040" dirty="0">
                <a:gradFill>
                  <a:gsLst>
                    <a:gs pos="40075">
                      <a:srgbClr val="FFFFFF"/>
                    </a:gs>
                    <a:gs pos="30000">
                      <a:srgbClr val="FFFFFF"/>
                    </a:gs>
                  </a:gsLst>
                  <a:lin ang="5400000" scaled="0"/>
                </a:gradFill>
                <a:latin typeface="Segoe UI Semibold"/>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B745E21-2705-42E6-9BB5-DF8919C5C154}"/>
                    </a:ext>
                  </a:extLst>
                </p:cNvPr>
                <p:cNvSpPr txBox="1"/>
                <p:nvPr/>
              </p:nvSpPr>
              <p:spPr>
                <a:xfrm>
                  <a:off x="379961" y="2257766"/>
                  <a:ext cx="3805386" cy="2935169"/>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Key generation</a:t>
                  </a:r>
                </a:p>
                <a:p>
                  <a:pPr marL="285750" indent="-285750" defTabSz="932563">
                    <a:lnSpc>
                      <a:spcPct val="150000"/>
                    </a:lnSpc>
                    <a:spcAft>
                      <a:spcPts val="612"/>
                    </a:spcAft>
                    <a:buFont typeface="Arial" panose="020B0604020202020204" pitchFamily="34" charset="0"/>
                    <a:buChar char="•"/>
                  </a:pPr>
                  <a:r>
                    <a:rPr lang="en-US" sz="1600" spc="-51" dirty="0">
                      <a:solidFill>
                        <a:schemeClr val="tx1">
                          <a:lumMod val="50000"/>
                        </a:schemeClr>
                      </a:solidFill>
                      <a:latin typeface="Segoe UI Semibold" panose="020B0702040204020203" pitchFamily="34" charset="0"/>
                      <a:cs typeface="Segoe UI Semibold" panose="020B0702040204020203" pitchFamily="34" charset="0"/>
                    </a:rPr>
                    <a:t>Secret key: </a:t>
                  </a:r>
                  <a14:m>
                    <m:oMath xmlns:m="http://schemas.openxmlformats.org/officeDocument/2006/math">
                      <m:sSub>
                        <m:sSubPr>
                          <m:ctrlPr>
                            <a:rPr lang="en-US" sz="1599" i="1" smtClean="0">
                              <a:solidFill>
                                <a:srgbClr val="000000"/>
                              </a:solidFill>
                              <a:latin typeface="Cambria Math" panose="02040503050406030204" pitchFamily="18" charset="0"/>
                              <a:cs typeface="Segoe UI Semibold" panose="020B0702040204020203" pitchFamily="34" charset="0"/>
                            </a:rPr>
                          </m:ctrlPr>
                        </m:sSubPr>
                        <m:e>
                          <m:r>
                            <a:rPr lang="fr-FR" sz="1599" b="0" i="1" smtClean="0">
                              <a:solidFill>
                                <a:srgbClr val="000000"/>
                              </a:solidFill>
                              <a:latin typeface="Cambria Math" panose="02040503050406030204" pitchFamily="18" charset="0"/>
                              <a:cs typeface="Segoe UI Semibold" panose="020B0702040204020203" pitchFamily="34" charset="0"/>
                            </a:rPr>
                            <m:t>   </m:t>
                          </m:r>
                          <m:r>
                            <a:rPr lang="fr-FR" sz="1599" b="0" i="1" smtClean="0">
                              <a:solidFill>
                                <a:srgbClr val="000000"/>
                              </a:solidFill>
                              <a:latin typeface="Cambria Math" panose="02040503050406030204" pitchFamily="18" charset="0"/>
                              <a:cs typeface="Segoe UI Semibold" panose="020B0702040204020203" pitchFamily="34" charset="0"/>
                            </a:rPr>
                            <m:t>𝑠</m:t>
                          </m:r>
                        </m:e>
                        <m:sub>
                          <m:r>
                            <a:rPr lang="fr-FR" sz="1599" b="0" i="1" smtClean="0">
                              <a:solidFill>
                                <a:srgbClr val="000000"/>
                              </a:solidFill>
                              <a:latin typeface="Cambria Math" panose="02040503050406030204" pitchFamily="18" charset="0"/>
                              <a:cs typeface="Segoe UI Semibold" panose="020B0702040204020203" pitchFamily="34" charset="0"/>
                            </a:rPr>
                            <m:t>𝑘</m:t>
                          </m:r>
                        </m:sub>
                      </m:sSub>
                    </m:oMath>
                  </a14:m>
                  <a:r>
                    <a:rPr lang="fr-FR" sz="1599" b="0" dirty="0">
                      <a:solidFill>
                        <a:srgbClr val="000000"/>
                      </a:solidFill>
                      <a:latin typeface="Segoe UI Semibold" panose="020B0702040204020203" pitchFamily="34" charset="0"/>
                      <a:cs typeface="Segoe UI Semibold" panose="020B0702040204020203" pitchFamily="34" charset="0"/>
                    </a:rPr>
                    <a:t>    </a:t>
                  </a:r>
                  <a:r>
                    <a:rPr lang="fr-FR" sz="1400" b="0" i="1" dirty="0">
                      <a:solidFill>
                        <a:srgbClr val="000000"/>
                      </a:solidFill>
                      <a:cs typeface="Segoe UI Semibold" panose="020B0702040204020203" pitchFamily="34" charset="0"/>
                    </a:rPr>
                    <a:t>(</a:t>
                  </a:r>
                  <a:r>
                    <a:rPr lang="en-US" sz="1400" b="0" i="1" dirty="0">
                      <a:solidFill>
                        <a:srgbClr val="000000"/>
                      </a:solidFill>
                      <a:cs typeface="Segoe UI Semibold" panose="020B0702040204020203" pitchFamily="34" charset="0"/>
                    </a:rPr>
                    <a:t>randomly chosen)</a:t>
                  </a:r>
                </a:p>
                <a:p>
                  <a:pPr marL="285750" indent="-285750" defTabSz="932563">
                    <a:lnSpc>
                      <a:spcPct val="150000"/>
                    </a:lnSpc>
                    <a:spcAft>
                      <a:spcPts val="612"/>
                    </a:spcAft>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Public key: </a:t>
                  </a:r>
                  <a14:m>
                    <m:oMath xmlns:m="http://schemas.openxmlformats.org/officeDocument/2006/math">
                      <m:r>
                        <a:rPr lang="fr-FR" sz="1599" b="0" i="0" smtClean="0">
                          <a:solidFill>
                            <a:srgbClr val="000000"/>
                          </a:solidFill>
                          <a:latin typeface="Cambria Math" panose="02040503050406030204" pitchFamily="18" charset="0"/>
                          <a:cs typeface="Segoe UI Semibold" panose="020B0702040204020203" pitchFamily="34" charset="0"/>
                        </a:rPr>
                        <m:t>   </m:t>
                      </m:r>
                      <m:sSub>
                        <m:sSubPr>
                          <m:ctrlPr>
                            <a:rPr lang="en-US" sz="1599" i="1" smtClean="0">
                              <a:solidFill>
                                <a:srgbClr val="000000"/>
                              </a:solidFill>
                              <a:latin typeface="Cambria Math" panose="02040503050406030204" pitchFamily="18" charset="0"/>
                              <a:cs typeface="Segoe UI Semibold" panose="020B0702040204020203" pitchFamily="34" charset="0"/>
                            </a:rPr>
                          </m:ctrlPr>
                        </m:sSubPr>
                        <m:e>
                          <m:r>
                            <a:rPr lang="fr-FR" sz="1599" b="0" i="1" smtClean="0">
                              <a:solidFill>
                                <a:srgbClr val="000000"/>
                              </a:solidFill>
                              <a:latin typeface="Cambria Math" panose="02040503050406030204" pitchFamily="18" charset="0"/>
                              <a:cs typeface="Segoe UI Semibold" panose="020B0702040204020203" pitchFamily="34" charset="0"/>
                            </a:rPr>
                            <m:t>𝑝</m:t>
                          </m:r>
                        </m:e>
                        <m:sub>
                          <m:r>
                            <a:rPr lang="fr-FR" sz="1599" b="0" i="1" smtClean="0">
                              <a:solidFill>
                                <a:srgbClr val="000000"/>
                              </a:solidFill>
                              <a:latin typeface="Cambria Math" panose="02040503050406030204" pitchFamily="18" charset="0"/>
                              <a:cs typeface="Segoe UI Semibold" panose="020B0702040204020203" pitchFamily="34" charset="0"/>
                            </a:rPr>
                            <m:t>𝑘</m:t>
                          </m:r>
                        </m:sub>
                      </m:sSub>
                      <m:r>
                        <a:rPr lang="fr-FR" sz="1599" b="0" i="1" smtClean="0">
                          <a:solidFill>
                            <a:srgbClr val="000000"/>
                          </a:solidFill>
                          <a:latin typeface="Cambria Math" panose="02040503050406030204" pitchFamily="18" charset="0"/>
                          <a:cs typeface="Segoe UI Semibold" panose="020B0702040204020203" pitchFamily="34" charset="0"/>
                        </a:rPr>
                        <m:t>=</m:t>
                      </m:r>
                      <m:d>
                        <m:dPr>
                          <m:ctrlPr>
                            <a:rPr lang="fr-FR" sz="1599" b="0" i="1" smtClean="0">
                              <a:solidFill>
                                <a:srgbClr val="000000"/>
                              </a:solidFill>
                              <a:latin typeface="Cambria Math" panose="02040503050406030204" pitchFamily="18" charset="0"/>
                              <a:cs typeface="Segoe UI Semibold" panose="020B0702040204020203" pitchFamily="34" charset="0"/>
                            </a:rPr>
                          </m:ctrlPr>
                        </m:dPr>
                        <m:e>
                          <m:r>
                            <a:rPr lang="fr-FR" sz="1599" b="0" i="1" smtClean="0">
                              <a:solidFill>
                                <a:srgbClr val="000000"/>
                              </a:solidFill>
                              <a:latin typeface="Cambria Math" panose="02040503050406030204" pitchFamily="18" charset="0"/>
                              <a:cs typeface="Segoe UI Semibold" panose="020B0702040204020203" pitchFamily="34" charset="0"/>
                            </a:rPr>
                            <m:t>𝑏</m:t>
                          </m:r>
                          <m:r>
                            <a:rPr lang="fr-FR" sz="1599" b="0" i="1" smtClean="0">
                              <a:solidFill>
                                <a:srgbClr val="000000"/>
                              </a:solidFill>
                              <a:latin typeface="Cambria Math" panose="02040503050406030204" pitchFamily="18" charset="0"/>
                              <a:cs typeface="Segoe UI Semibold" panose="020B0702040204020203" pitchFamily="34" charset="0"/>
                            </a:rPr>
                            <m:t>,</m:t>
                          </m:r>
                          <m:r>
                            <a:rPr lang="fr-FR" sz="1599" b="0" i="1" smtClean="0">
                              <a:solidFill>
                                <a:srgbClr val="000000"/>
                              </a:solidFill>
                              <a:latin typeface="Cambria Math" panose="02040503050406030204" pitchFamily="18" charset="0"/>
                              <a:cs typeface="Segoe UI Semibold" panose="020B0702040204020203" pitchFamily="34" charset="0"/>
                            </a:rPr>
                            <m:t>𝑎</m:t>
                          </m:r>
                        </m:e>
                      </m:d>
                    </m:oMath>
                  </a14:m>
                  <a:endParaRPr lang="fr-FR" sz="1599" b="0" dirty="0">
                    <a:solidFill>
                      <a:srgbClr val="000000"/>
                    </a:solidFill>
                    <a:latin typeface="Segoe UI Semibold" panose="020B0702040204020203" pitchFamily="34" charset="0"/>
                    <a:cs typeface="Segoe UI Semibold" panose="020B0702040204020203" pitchFamily="34" charset="0"/>
                  </a:endParaRPr>
                </a:p>
                <a:p>
                  <a:pPr marL="752121" lvl="1" indent="-285750" defTabSz="932563">
                    <a:lnSpc>
                      <a:spcPct val="90000"/>
                    </a:lnSpc>
                    <a:spcAft>
                      <a:spcPts val="612"/>
                    </a:spcAft>
                    <a:buFontTx/>
                    <a:buChar char="-"/>
                  </a:pPr>
                  <a14:m>
                    <m:oMath xmlns:m="http://schemas.openxmlformats.org/officeDocument/2006/math">
                      <m:r>
                        <a:rPr lang="fr-FR" sz="1400" b="0" i="1" smtClean="0">
                          <a:solidFill>
                            <a:srgbClr val="000000"/>
                          </a:solidFill>
                          <a:latin typeface="Cambria Math" panose="02040503050406030204" pitchFamily="18" charset="0"/>
                          <a:cs typeface="Segoe UI Semibold" panose="020B0702040204020203" pitchFamily="34" charset="0"/>
                        </a:rPr>
                        <m:t>𝑎</m:t>
                      </m:r>
                      <m:r>
                        <a:rPr lang="fr-FR" sz="1400" b="0" i="1" smtClean="0">
                          <a:solidFill>
                            <a:srgbClr val="000000"/>
                          </a:solidFill>
                          <a:latin typeface="Cambria Math" panose="02040503050406030204" pitchFamily="18" charset="0"/>
                          <a:cs typeface="Segoe UI Semibold" panose="020B0702040204020203" pitchFamily="34" charset="0"/>
                        </a:rPr>
                        <m:t> </m:t>
                      </m:r>
                    </m:oMath>
                  </a14:m>
                  <a:r>
                    <a:rPr lang="en-US" sz="1400" i="1" dirty="0">
                      <a:solidFill>
                        <a:srgbClr val="000000"/>
                      </a:solidFill>
                      <a:cs typeface="Segoe UI Semibold" panose="020B0702040204020203" pitchFamily="34" charset="0"/>
                    </a:rPr>
                    <a:t>another sampled polynomial</a:t>
                  </a:r>
                  <a:endParaRPr lang="en-US" sz="1599" b="0" i="1" dirty="0">
                    <a:solidFill>
                      <a:srgbClr val="000000"/>
                    </a:solidFill>
                    <a:latin typeface="Cambria Math" panose="02040503050406030204" pitchFamily="18" charset="0"/>
                    <a:cs typeface="Segoe UI Semibold" panose="020B0702040204020203" pitchFamily="34" charset="0"/>
                  </a:endParaRPr>
                </a:p>
                <a:p>
                  <a:pPr marL="752121" lvl="1" indent="-285750" defTabSz="932563">
                    <a:lnSpc>
                      <a:spcPct val="90000"/>
                    </a:lnSpc>
                    <a:spcAft>
                      <a:spcPts val="612"/>
                    </a:spcAft>
                    <a:buFontTx/>
                    <a:buChar char="-"/>
                  </a:pPr>
                  <a14:m>
                    <m:oMath xmlns:m="http://schemas.openxmlformats.org/officeDocument/2006/math">
                      <m:r>
                        <a:rPr lang="fr-FR" sz="1599" b="0" i="1" smtClean="0">
                          <a:solidFill>
                            <a:srgbClr val="000000"/>
                          </a:solidFill>
                          <a:latin typeface="Cambria Math" panose="02040503050406030204" pitchFamily="18" charset="0"/>
                          <a:cs typeface="Segoe UI Semibold" panose="020B0702040204020203" pitchFamily="34" charset="0"/>
                        </a:rPr>
                        <m:t>𝑏</m:t>
                      </m:r>
                      <m:r>
                        <a:rPr lang="fr-FR" sz="1599" b="0" i="1" smtClean="0">
                          <a:solidFill>
                            <a:srgbClr val="000000"/>
                          </a:solidFill>
                          <a:latin typeface="Cambria Math" panose="02040503050406030204" pitchFamily="18" charset="0"/>
                          <a:cs typeface="Segoe UI Semibold" panose="020B0702040204020203" pitchFamily="34" charset="0"/>
                        </a:rPr>
                        <m:t>=−</m:t>
                      </m:r>
                      <m:r>
                        <a:rPr lang="fr-FR" sz="1599" b="0" i="1" smtClean="0">
                          <a:solidFill>
                            <a:srgbClr val="000000"/>
                          </a:solidFill>
                          <a:latin typeface="Cambria Math" panose="02040503050406030204" pitchFamily="18" charset="0"/>
                          <a:cs typeface="Segoe UI Semibold" panose="020B0702040204020203" pitchFamily="34" charset="0"/>
                        </a:rPr>
                        <m:t>𝑎</m:t>
                      </m:r>
                      <m:sSub>
                        <m:sSubPr>
                          <m:ctrlPr>
                            <a:rPr lang="fr-FR" sz="1599" b="0" i="1" smtClean="0">
                              <a:solidFill>
                                <a:srgbClr val="000000"/>
                              </a:solidFill>
                              <a:latin typeface="Cambria Math" panose="02040503050406030204" pitchFamily="18" charset="0"/>
                              <a:cs typeface="Segoe UI Semibold" panose="020B0702040204020203" pitchFamily="34" charset="0"/>
                            </a:rPr>
                          </m:ctrlPr>
                        </m:sSubPr>
                        <m:e>
                          <m:r>
                            <a:rPr lang="fr-FR" sz="1599" b="0" i="1" smtClean="0">
                              <a:solidFill>
                                <a:srgbClr val="000000"/>
                              </a:solidFill>
                              <a:latin typeface="Cambria Math" panose="02040503050406030204" pitchFamily="18" charset="0"/>
                              <a:cs typeface="Segoe UI Semibold" panose="020B0702040204020203" pitchFamily="34" charset="0"/>
                            </a:rPr>
                            <m:t>𝑠</m:t>
                          </m:r>
                        </m:e>
                        <m:sub>
                          <m:r>
                            <a:rPr lang="fr-FR" sz="1599" b="0" i="1" smtClean="0">
                              <a:solidFill>
                                <a:srgbClr val="000000"/>
                              </a:solidFill>
                              <a:latin typeface="Cambria Math" panose="02040503050406030204" pitchFamily="18" charset="0"/>
                              <a:cs typeface="Segoe UI Semibold" panose="020B0702040204020203" pitchFamily="34" charset="0"/>
                            </a:rPr>
                            <m:t>𝑘</m:t>
                          </m:r>
                        </m:sub>
                      </m:sSub>
                      <m:r>
                        <a:rPr lang="fr-FR" sz="1599" b="0" i="1" smtClean="0">
                          <a:solidFill>
                            <a:srgbClr val="000000"/>
                          </a:solidFill>
                          <a:latin typeface="Cambria Math" panose="02040503050406030204" pitchFamily="18" charset="0"/>
                          <a:cs typeface="Segoe UI Semibold" panose="020B0702040204020203" pitchFamily="34" charset="0"/>
                        </a:rPr>
                        <m:t>+</m:t>
                      </m:r>
                      <m:r>
                        <a:rPr lang="fr-FR" sz="1599" b="0" i="1" smtClean="0">
                          <a:solidFill>
                            <a:srgbClr val="000000"/>
                          </a:solidFill>
                          <a:latin typeface="Cambria Math" panose="02040503050406030204" pitchFamily="18" charset="0"/>
                          <a:cs typeface="Segoe UI Semibold" panose="020B0702040204020203" pitchFamily="34" charset="0"/>
                        </a:rPr>
                        <m:t>𝑒</m:t>
                      </m:r>
                    </m:oMath>
                  </a14:m>
                  <a:endParaRPr lang="fr-FR" sz="1599" dirty="0">
                    <a:solidFill>
                      <a:srgbClr val="000000"/>
                    </a:solidFill>
                    <a:cs typeface="Segoe UI Semibold" panose="020B0702040204020203" pitchFamily="34" charset="0"/>
                  </a:endParaRPr>
                </a:p>
                <a:p>
                  <a:pPr marL="752121" lvl="1" indent="-285750" defTabSz="932563">
                    <a:lnSpc>
                      <a:spcPct val="90000"/>
                    </a:lnSpc>
                    <a:spcAft>
                      <a:spcPts val="612"/>
                    </a:spcAft>
                    <a:buFontTx/>
                    <a:buChar char="-"/>
                  </a:pPr>
                  <a14:m>
                    <m:oMath xmlns:m="http://schemas.openxmlformats.org/officeDocument/2006/math">
                      <m:r>
                        <a:rPr lang="fr-FR" sz="1599" b="0" i="1" smtClean="0">
                          <a:solidFill>
                            <a:srgbClr val="000000"/>
                          </a:solidFill>
                          <a:latin typeface="Cambria Math" panose="02040503050406030204" pitchFamily="18" charset="0"/>
                          <a:cs typeface="Segoe UI Semibold" panose="020B0702040204020203" pitchFamily="34" charset="0"/>
                        </a:rPr>
                        <m:t>𝑒</m:t>
                      </m:r>
                      <m:r>
                        <a:rPr lang="fr-FR" sz="1599" b="0" i="1" smtClean="0">
                          <a:solidFill>
                            <a:srgbClr val="000000"/>
                          </a:solidFill>
                          <a:latin typeface="Cambria Math" panose="02040503050406030204" pitchFamily="18" charset="0"/>
                          <a:cs typeface="Segoe UI Semibold" panose="020B0702040204020203" pitchFamily="34" charset="0"/>
                        </a:rPr>
                        <m:t> </m:t>
                      </m:r>
                    </m:oMath>
                  </a14:m>
                  <a:r>
                    <a:rPr lang="en-US" sz="1400" i="1" dirty="0">
                      <a:solidFill>
                        <a:srgbClr val="000000"/>
                      </a:solidFill>
                      <a:cs typeface="Segoe UI Semibold" panose="020B0702040204020203" pitchFamily="34" charset="0"/>
                    </a:rPr>
                    <a:t>some random noise</a:t>
                  </a:r>
                </a:p>
                <a:p>
                  <a:pPr defTabSz="932563">
                    <a:lnSpc>
                      <a:spcPct val="90000"/>
                    </a:lnSpc>
                    <a:spcAft>
                      <a:spcPts val="612"/>
                    </a:spcAft>
                  </a:pPr>
                  <a:endParaRPr lang="fr-FR" sz="1599" b="0" dirty="0">
                    <a:solidFill>
                      <a:srgbClr val="000000"/>
                    </a:solidFill>
                    <a:cs typeface="Segoe UI Semibold" panose="020B0702040204020203" pitchFamily="34" charset="0"/>
                  </a:endParaRPr>
                </a:p>
                <a:p>
                  <a:pPr marL="285750" indent="-285750" defTabSz="932563">
                    <a:lnSpc>
                      <a:spcPct val="90000"/>
                    </a:lnSpc>
                    <a:spcAft>
                      <a:spcPts val="612"/>
                    </a:spcAft>
                    <a:buFont typeface="Arial" panose="020B0604020202020204" pitchFamily="34" charset="0"/>
                    <a:buChar char="•"/>
                  </a:pPr>
                  <a:endParaRPr lang="en-US" sz="1599" dirty="0">
                    <a:solidFill>
                      <a:srgbClr val="000000"/>
                    </a:solidFill>
                    <a:latin typeface="Segoe UI Semibold" panose="020B0702040204020203" pitchFamily="34" charset="0"/>
                    <a:cs typeface="Segoe UI Semibold" panose="020B0702040204020203" pitchFamily="34" charset="0"/>
                  </a:endParaRPr>
                </a:p>
              </p:txBody>
            </p:sp>
          </mc:Choice>
          <mc:Fallback xmlns="">
            <p:sp>
              <p:nvSpPr>
                <p:cNvPr id="25" name="TextBox 24">
                  <a:extLst>
                    <a:ext uri="{FF2B5EF4-FFF2-40B4-BE49-F238E27FC236}">
                      <a16:creationId xmlns:a16="http://schemas.microsoft.com/office/drawing/2014/main" id="{FB745E21-2705-42E6-9BB5-DF8919C5C154}"/>
                    </a:ext>
                  </a:extLst>
                </p:cNvPr>
                <p:cNvSpPr txBox="1">
                  <a:spLocks noRot="1" noChangeAspect="1" noMove="1" noResize="1" noEditPoints="1" noAdjustHandles="1" noChangeArrowheads="1" noChangeShapeType="1" noTextEdit="1"/>
                </p:cNvSpPr>
                <p:nvPr/>
              </p:nvSpPr>
              <p:spPr>
                <a:xfrm>
                  <a:off x="379961" y="2257766"/>
                  <a:ext cx="3805386" cy="2935169"/>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1C33B74-1AC6-43C1-BC72-78CC58380D42}"/>
                  </a:ext>
                </a:extLst>
              </p:cNvPr>
              <p:cNvSpPr txBox="1"/>
              <p:nvPr/>
            </p:nvSpPr>
            <p:spPr>
              <a:xfrm>
                <a:off x="9320686" y="4460549"/>
                <a:ext cx="1932420" cy="522905"/>
              </a:xfrm>
              <a:prstGeom prst="rect">
                <a:avLst/>
              </a:prstGeom>
              <a:noFill/>
            </p:spPr>
            <p:txBody>
              <a:bodyPr wrap="square" lIns="186494" tIns="149196" rIns="186494" bIns="149196" rtlCol="0">
                <a:spAutoFit/>
              </a:bodyPr>
              <a:lstStyle/>
              <a:p>
                <a:pPr algn="ctr" defTabSz="932563">
                  <a:lnSpc>
                    <a:spcPct val="90000"/>
                  </a:lnSpc>
                  <a:spcAft>
                    <a:spcPts val="612"/>
                  </a:spcAft>
                </a:pPr>
                <a14:m>
                  <m:oMath xmlns:m="http://schemas.openxmlformats.org/officeDocument/2006/math">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𝑐</m:t>
                        </m:r>
                      </m:e>
                      <m:sub>
                        <m:r>
                          <a:rPr lang="fr-FR" sz="1600" i="1">
                            <a:solidFill>
                              <a:schemeClr val="tx1">
                                <a:lumMod val="50000"/>
                              </a:schemeClr>
                            </a:solidFill>
                            <a:latin typeface="Cambria Math" panose="02040503050406030204" pitchFamily="18" charset="0"/>
                            <a:cs typeface="Segoe UI Semilight" panose="020B0402040204020203" pitchFamily="34" charset="0"/>
                          </a:rPr>
                          <m:t>0</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𝑐</m:t>
                        </m:r>
                      </m:e>
                      <m:sub>
                        <m:r>
                          <a:rPr lang="fr-FR" sz="1600" i="1">
                            <a:solidFill>
                              <a:schemeClr val="tx1">
                                <a:lumMod val="50000"/>
                              </a:schemeClr>
                            </a:solidFill>
                            <a:latin typeface="Cambria Math" panose="02040503050406030204" pitchFamily="18" charset="0"/>
                            <a:cs typeface="Segoe UI Semilight" panose="020B0402040204020203" pitchFamily="34" charset="0"/>
                          </a:rPr>
                          <m:t>1</m:t>
                        </m:r>
                      </m:sub>
                    </m:sSub>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𝑠</m:t>
                        </m:r>
                      </m:e>
                      <m:sub>
                        <m:r>
                          <a:rPr lang="fr-FR" sz="1600" i="1">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𝑒</m:t>
                    </m:r>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𝑝</m:t>
                    </m:r>
                  </m:oMath>
                </a14:m>
                <a:r>
                  <a:rPr lang="fr-FR" sz="1600" b="0" dirty="0">
                    <a:solidFill>
                      <a:schemeClr val="tx1">
                        <a:lumMod val="50000"/>
                      </a:schemeClr>
                    </a:solidFill>
                    <a:cs typeface="Segoe UI Semilight" panose="020B0402040204020203" pitchFamily="34" charset="0"/>
                  </a:rPr>
                  <a:t> </a:t>
                </a:r>
              </a:p>
            </p:txBody>
          </p:sp>
        </mc:Choice>
        <mc:Fallback xmlns="">
          <p:sp>
            <p:nvSpPr>
              <p:cNvPr id="4" name="TextBox 3">
                <a:extLst>
                  <a:ext uri="{FF2B5EF4-FFF2-40B4-BE49-F238E27FC236}">
                    <a16:creationId xmlns:a16="http://schemas.microsoft.com/office/drawing/2014/main" id="{E1C33B74-1AC6-43C1-BC72-78CC58380D42}"/>
                  </a:ext>
                </a:extLst>
              </p:cNvPr>
              <p:cNvSpPr txBox="1">
                <a:spLocks noRot="1" noChangeAspect="1" noMove="1" noResize="1" noEditPoints="1" noAdjustHandles="1" noChangeArrowheads="1" noChangeShapeType="1" noTextEdit="1"/>
              </p:cNvSpPr>
              <p:nvPr/>
            </p:nvSpPr>
            <p:spPr>
              <a:xfrm>
                <a:off x="9320686" y="4460549"/>
                <a:ext cx="1932420" cy="522905"/>
              </a:xfrm>
              <a:prstGeom prst="rect">
                <a:avLst/>
              </a:prstGeom>
              <a:blipFill>
                <a:blip r:embed="rId9"/>
                <a:stretch>
                  <a:fillRect/>
                </a:stretch>
              </a:blipFill>
            </p:spPr>
            <p:txBody>
              <a:bodyPr/>
              <a:lstStyle/>
              <a:p>
                <a:r>
                  <a:rPr lang="fr-FR">
                    <a:noFill/>
                  </a:rPr>
                  <a:t> </a:t>
                </a:r>
              </a:p>
            </p:txBody>
          </p:sp>
        </mc:Fallback>
      </mc:AlternateContent>
      <p:grpSp>
        <p:nvGrpSpPr>
          <p:cNvPr id="18" name="Group 17">
            <a:extLst>
              <a:ext uri="{FF2B5EF4-FFF2-40B4-BE49-F238E27FC236}">
                <a16:creationId xmlns:a16="http://schemas.microsoft.com/office/drawing/2014/main" id="{A5C00150-3127-4546-8F8E-EB2B458A6681}"/>
              </a:ext>
            </a:extLst>
          </p:cNvPr>
          <p:cNvGrpSpPr/>
          <p:nvPr/>
        </p:nvGrpSpPr>
        <p:grpSpPr>
          <a:xfrm>
            <a:off x="8802722" y="2921319"/>
            <a:ext cx="3043468" cy="911111"/>
            <a:chOff x="8543089" y="5872571"/>
            <a:chExt cx="3043468" cy="911111"/>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1D534D4-5C4F-471B-A8AD-31B047B04C8A}"/>
                    </a:ext>
                  </a:extLst>
                </p:cNvPr>
                <p:cNvSpPr txBox="1"/>
                <p:nvPr/>
              </p:nvSpPr>
              <p:spPr>
                <a:xfrm>
                  <a:off x="8543089" y="5911129"/>
                  <a:ext cx="2913480" cy="872553"/>
                </a:xfrm>
                <a:prstGeom prst="rect">
                  <a:avLst/>
                </a:prstGeom>
                <a:noFill/>
              </p:spPr>
              <p:txBody>
                <a:bodyPr wrap="square" lIns="186494" tIns="149196" rIns="186494" bIns="149196" rtlCol="0">
                  <a:spAutoFit/>
                </a:bodyPr>
                <a:lstStyle/>
                <a:p>
                  <a:pPr defTabSz="932563">
                    <a:lnSpc>
                      <a:spcPct val="90000"/>
                    </a:lnSpc>
                    <a:spcAft>
                      <a:spcPts val="612"/>
                    </a:spcAft>
                  </a:pPr>
                  <a14:m>
                    <m:oMathPara xmlns:m="http://schemas.openxmlformats.org/officeDocument/2006/math">
                      <m:oMathParaPr>
                        <m:jc m:val="left"/>
                      </m:oMathParaPr>
                      <m:oMath xmlns:m="http://schemas.openxmlformats.org/officeDocument/2006/math">
                        <m:d>
                          <m:dPr>
                            <m:begChr m:val="{"/>
                            <m:endChr m:val=""/>
                            <m:ctrlPr>
                              <a:rPr lang="en-US" sz="1600" i="1" smtClean="0">
                                <a:solidFill>
                                  <a:schemeClr val="tx1">
                                    <a:lumMod val="50000"/>
                                  </a:schemeClr>
                                </a:solidFill>
                                <a:latin typeface="Cambria Math" panose="02040503050406030204" pitchFamily="18" charset="0"/>
                                <a:cs typeface="Segoe UI Semilight" panose="020B0402040204020203" pitchFamily="34" charset="0"/>
                              </a:rPr>
                            </m:ctrlPr>
                          </m:dPr>
                          <m:e>
                            <m:eqArr>
                              <m:eqArrPr>
                                <m:ctrlPr>
                                  <a:rPr lang="en-US" sz="1600" i="1" smtClean="0">
                                    <a:solidFill>
                                      <a:schemeClr val="bg1"/>
                                    </a:solidFill>
                                    <a:latin typeface="Cambria Math" panose="02040503050406030204" pitchFamily="18" charset="0"/>
                                    <a:cs typeface="Segoe UI Semilight" panose="020B0402040204020203" pitchFamily="34" charset="0"/>
                                  </a:rPr>
                                </m:ctrlPr>
                              </m:eqArrPr>
                              <m:e>
                                <m:sSub>
                                  <m:sSubPr>
                                    <m:ctrlPr>
                                      <a:rPr lang="en-US" sz="1600" i="1">
                                        <a:solidFill>
                                          <a:schemeClr val="bg1"/>
                                        </a:solidFill>
                                        <a:latin typeface="Cambria Math" panose="02040503050406030204" pitchFamily="18" charset="0"/>
                                        <a:cs typeface="Segoe UI Semilight" panose="020B0402040204020203" pitchFamily="34" charset="0"/>
                                      </a:rPr>
                                    </m:ctrlPr>
                                  </m:sSubPr>
                                  <m:e>
                                    <m:r>
                                      <a:rPr lang="fr-FR" sz="1600" i="1">
                                        <a:solidFill>
                                          <a:schemeClr val="bg1"/>
                                        </a:solidFill>
                                        <a:latin typeface="Cambria Math" panose="02040503050406030204" pitchFamily="18" charset="0"/>
                                        <a:cs typeface="Segoe UI Semilight" panose="020B0402040204020203" pitchFamily="34" charset="0"/>
                                      </a:rPr>
                                      <m:t>𝑐</m:t>
                                    </m:r>
                                  </m:e>
                                  <m:sub>
                                    <m:r>
                                      <a:rPr lang="fr-FR" sz="1600" i="1">
                                        <a:solidFill>
                                          <a:schemeClr val="bg1"/>
                                        </a:solidFill>
                                        <a:latin typeface="Cambria Math" panose="02040503050406030204" pitchFamily="18" charset="0"/>
                                        <a:cs typeface="Segoe UI Semilight" panose="020B0402040204020203" pitchFamily="34" charset="0"/>
                                      </a:rPr>
                                      <m:t>0</m:t>
                                    </m:r>
                                  </m:sub>
                                </m:sSub>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r>
                                  <a:rPr lang="fr-FR" sz="1600" i="1">
                                    <a:solidFill>
                                      <a:schemeClr val="bg1"/>
                                    </a:solidFill>
                                    <a:latin typeface="Cambria Math" panose="02040503050406030204" pitchFamily="18" charset="0"/>
                                    <a:cs typeface="Segoe UI Semilight" panose="020B0402040204020203" pitchFamily="34" charset="0"/>
                                  </a:rPr>
                                  <m:t>=−</m:t>
                                </m:r>
                                <m:r>
                                  <a:rPr lang="fr-FR" sz="1600" i="1">
                                    <a:solidFill>
                                      <a:schemeClr val="bg1"/>
                                    </a:solidFill>
                                    <a:latin typeface="Cambria Math" panose="02040503050406030204" pitchFamily="18" charset="0"/>
                                    <a:cs typeface="Segoe UI Semilight" panose="020B0402040204020203" pitchFamily="34" charset="0"/>
                                  </a:rPr>
                                  <m:t>𝑎</m:t>
                                </m:r>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sSub>
                                  <m:sSubPr>
                                    <m:ctrlPr>
                                      <a:rPr lang="fr-FR" sz="1600" i="1">
                                        <a:solidFill>
                                          <a:schemeClr val="bg1"/>
                                        </a:solidFill>
                                        <a:latin typeface="Cambria Math" panose="02040503050406030204" pitchFamily="18" charset="0"/>
                                        <a:cs typeface="Segoe UI Semilight" panose="020B0402040204020203" pitchFamily="34" charset="0"/>
                                      </a:rPr>
                                    </m:ctrlPr>
                                  </m:sSubPr>
                                  <m:e>
                                    <m:r>
                                      <a:rPr lang="fr-FR" sz="1600" i="1">
                                        <a:solidFill>
                                          <a:schemeClr val="bg1"/>
                                        </a:solidFill>
                                        <a:latin typeface="Cambria Math" panose="02040503050406030204" pitchFamily="18" charset="0"/>
                                        <a:cs typeface="Segoe UI Semilight" panose="020B0402040204020203" pitchFamily="34" charset="0"/>
                                      </a:rPr>
                                      <m:t>𝑠</m:t>
                                    </m:r>
                                  </m:e>
                                  <m:sub>
                                    <m:r>
                                      <a:rPr lang="fr-FR" sz="1600" i="1">
                                        <a:solidFill>
                                          <a:schemeClr val="bg1"/>
                                        </a:solidFill>
                                        <a:latin typeface="Cambria Math" panose="02040503050406030204" pitchFamily="18" charset="0"/>
                                        <a:cs typeface="Segoe UI Semilight" panose="020B0402040204020203" pitchFamily="34" charset="0"/>
                                      </a:rPr>
                                      <m:t>𝑘</m:t>
                                    </m:r>
                                  </m:sub>
                                </m:sSub>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r>
                                  <a:rPr lang="fr-FR" sz="1600">
                                    <a:solidFill>
                                      <a:schemeClr val="bg1"/>
                                    </a:solidFill>
                                    <a:latin typeface="Cambria Math" panose="02040503050406030204" pitchFamily="18" charset="0"/>
                                    <a:cs typeface="Segoe UI Semilight" panose="020B0402040204020203" pitchFamily="34" charset="0"/>
                                  </a:rPr>
                                  <m:t>+</m:t>
                                </m:r>
                                <m:r>
                                  <m:rPr>
                                    <m:sty m:val="p"/>
                                  </m:rPr>
                                  <a:rPr lang="fr-FR" sz="1600">
                                    <a:solidFill>
                                      <a:schemeClr val="bg1"/>
                                    </a:solidFill>
                                    <a:latin typeface="Cambria Math" panose="02040503050406030204" pitchFamily="18" charset="0"/>
                                    <a:cs typeface="Segoe UI Semilight" panose="020B0402040204020203" pitchFamily="34" charset="0"/>
                                  </a:rPr>
                                  <m:t>p</m:t>
                                </m:r>
                                <m:r>
                                  <a:rPr lang="fr-FR" sz="1600">
                                    <a:solidFill>
                                      <a:schemeClr val="bg1"/>
                                    </a:solidFill>
                                    <a:latin typeface="Cambria Math" panose="02040503050406030204" pitchFamily="18" charset="0"/>
                                    <a:cs typeface="Segoe UI Semilight" panose="020B0402040204020203" pitchFamily="34" charset="0"/>
                                  </a:rPr>
                                  <m:t>(</m:t>
                                </m:r>
                                <m:r>
                                  <m:rPr>
                                    <m:sty m:val="p"/>
                                  </m:rPr>
                                  <a:rPr lang="fr-FR" sz="1600">
                                    <a:solidFill>
                                      <a:schemeClr val="bg1"/>
                                    </a:solidFill>
                                    <a:latin typeface="Cambria Math" panose="02040503050406030204" pitchFamily="18" charset="0"/>
                                    <a:cs typeface="Segoe UI Semilight" panose="020B0402040204020203" pitchFamily="34" charset="0"/>
                                  </a:rPr>
                                  <m:t>X</m:t>
                                </m:r>
                                <m:r>
                                  <a:rPr lang="fr-FR" sz="1600">
                                    <a:solidFill>
                                      <a:schemeClr val="bg1"/>
                                    </a:solidFill>
                                    <a:latin typeface="Cambria Math" panose="02040503050406030204" pitchFamily="18" charset="0"/>
                                    <a:cs typeface="Segoe UI Semilight" panose="020B0402040204020203" pitchFamily="34" charset="0"/>
                                  </a:rPr>
                                  <m:t>)</m:t>
                                </m:r>
                              </m:e>
                              <m:e>
                                <m:sSub>
                                  <m:sSubPr>
                                    <m:ctrlPr>
                                      <a:rPr lang="en-US" sz="1600" i="1">
                                        <a:solidFill>
                                          <a:schemeClr val="bg1"/>
                                        </a:solidFill>
                                        <a:latin typeface="Cambria Math" panose="02040503050406030204" pitchFamily="18" charset="0"/>
                                        <a:cs typeface="Segoe UI Semilight" panose="020B0402040204020203" pitchFamily="34" charset="0"/>
                                      </a:rPr>
                                    </m:ctrlPr>
                                  </m:sSubPr>
                                  <m:e>
                                    <m:r>
                                      <a:rPr lang="fr-FR" sz="1600" i="1">
                                        <a:solidFill>
                                          <a:schemeClr val="bg1"/>
                                        </a:solidFill>
                                        <a:latin typeface="Cambria Math" panose="02040503050406030204" pitchFamily="18" charset="0"/>
                                        <a:cs typeface="Segoe UI Semilight" panose="020B0402040204020203" pitchFamily="34" charset="0"/>
                                      </a:rPr>
                                      <m:t>𝑐</m:t>
                                    </m:r>
                                  </m:e>
                                  <m:sub>
                                    <m:r>
                                      <a:rPr lang="fr-FR" sz="1600" i="1">
                                        <a:solidFill>
                                          <a:schemeClr val="bg1"/>
                                        </a:solidFill>
                                        <a:latin typeface="Cambria Math" panose="02040503050406030204" pitchFamily="18" charset="0"/>
                                        <a:cs typeface="Segoe UI Semilight" panose="020B0402040204020203" pitchFamily="34" charset="0"/>
                                      </a:rPr>
                                      <m:t>1</m:t>
                                    </m:r>
                                  </m:sub>
                                </m:sSub>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r>
                                  <a:rPr lang="fr-FR" sz="1600" i="1">
                                    <a:solidFill>
                                      <a:schemeClr val="bg1"/>
                                    </a:solidFill>
                                    <a:latin typeface="Cambria Math" panose="02040503050406030204" pitchFamily="18" charset="0"/>
                                    <a:cs typeface="Segoe UI Semilight" panose="020B0402040204020203" pitchFamily="34" charset="0"/>
                                  </a:rPr>
                                  <m:t>=</m:t>
                                </m:r>
                                <m:r>
                                  <a:rPr lang="fr-FR" sz="1600" i="1">
                                    <a:solidFill>
                                      <a:schemeClr val="bg1"/>
                                    </a:solidFill>
                                    <a:latin typeface="Cambria Math" panose="02040503050406030204" pitchFamily="18" charset="0"/>
                                    <a:cs typeface="Segoe UI Semilight" panose="020B0402040204020203" pitchFamily="34" charset="0"/>
                                  </a:rPr>
                                  <m:t>𝑎</m:t>
                                </m:r>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e>
                            </m:eqArr>
                          </m:e>
                        </m:d>
                      </m:oMath>
                    </m:oMathPara>
                  </a14:m>
                  <a:endParaRPr lang="en-US" sz="1600" dirty="0">
                    <a:solidFill>
                      <a:schemeClr val="tx1">
                        <a:lumMod val="50000"/>
                      </a:schemeClr>
                    </a:solidFill>
                    <a:cs typeface="Segoe UI Semilight" panose="020B0402040204020203" pitchFamily="34" charset="0"/>
                  </a:endParaRPr>
                </a:p>
              </p:txBody>
            </p:sp>
          </mc:Choice>
          <mc:Fallback xmlns="">
            <p:sp>
              <p:nvSpPr>
                <p:cNvPr id="16" name="TextBox 15">
                  <a:extLst>
                    <a:ext uri="{FF2B5EF4-FFF2-40B4-BE49-F238E27FC236}">
                      <a16:creationId xmlns:a16="http://schemas.microsoft.com/office/drawing/2014/main" id="{81D534D4-5C4F-471B-A8AD-31B047B04C8A}"/>
                    </a:ext>
                  </a:extLst>
                </p:cNvPr>
                <p:cNvSpPr txBox="1">
                  <a:spLocks noRot="1" noChangeAspect="1" noMove="1" noResize="1" noEditPoints="1" noAdjustHandles="1" noChangeArrowheads="1" noChangeShapeType="1" noTextEdit="1"/>
                </p:cNvSpPr>
                <p:nvPr/>
              </p:nvSpPr>
              <p:spPr>
                <a:xfrm>
                  <a:off x="8543089" y="5911129"/>
                  <a:ext cx="2913480" cy="872553"/>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95E0FEB-9E00-44C5-BEA6-4ADF79291BF5}"/>
                    </a:ext>
                  </a:extLst>
                </p:cNvPr>
                <p:cNvSpPr txBox="1"/>
                <p:nvPr/>
              </p:nvSpPr>
              <p:spPr>
                <a:xfrm>
                  <a:off x="8673077" y="5872571"/>
                  <a:ext cx="2913480" cy="898393"/>
                </a:xfrm>
                <a:prstGeom prst="rect">
                  <a:avLst/>
                </a:prstGeom>
                <a:noFill/>
              </p:spPr>
              <p:txBody>
                <a:bodyPr wrap="square" lIns="186494" tIns="149196" rIns="186494" bIns="149196" rtlCol="0">
                  <a:spAutoFit/>
                </a:bodyPr>
                <a:lstStyle/>
                <a:p>
                  <a:pPr defTabSz="932563">
                    <a:lnSpc>
                      <a:spcPct val="90000"/>
                    </a:lnSpc>
                    <a:spcAft>
                      <a:spcPts val="612"/>
                    </a:spcAft>
                  </a:pPr>
                  <a14:m>
                    <m:oMath xmlns:m="http://schemas.openxmlformats.org/officeDocument/2006/math">
                      <m:sSub>
                        <m:sSubPr>
                          <m:ctrlPr>
                            <a:rPr lang="en-US" sz="160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𝑐</m:t>
                          </m:r>
                        </m:e>
                        <m:sub>
                          <m:r>
                            <a:rPr lang="fr-FR" sz="1600" i="1">
                              <a:solidFill>
                                <a:schemeClr val="tx1">
                                  <a:lumMod val="50000"/>
                                </a:schemeClr>
                              </a:solidFill>
                              <a:latin typeface="Cambria Math" panose="02040503050406030204" pitchFamily="18" charset="0"/>
                              <a:cs typeface="Segoe UI Semilight" panose="020B0402040204020203" pitchFamily="34" charset="0"/>
                            </a:rPr>
                            <m:t>0</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𝑎</m:t>
                      </m:r>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𝑠</m:t>
                          </m:r>
                        </m:e>
                        <m:sub>
                          <m:r>
                            <a:rPr lang="fr-FR" sz="1600" i="1">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𝑝</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𝑒</m:t>
                      </m:r>
                    </m:oMath>
                  </a14:m>
                  <a:r>
                    <a:rPr lang="fr-FR" sz="1600" dirty="0">
                      <a:solidFill>
                        <a:schemeClr val="tx1">
                          <a:lumMod val="50000"/>
                        </a:schemeClr>
                      </a:solidFill>
                      <a:cs typeface="Segoe UI Semilight" panose="020B0402040204020203" pitchFamily="34" charset="0"/>
                    </a:rPr>
                    <a:t> </a:t>
                  </a:r>
                </a:p>
                <a:p>
                  <a:pPr defTabSz="932563">
                    <a:lnSpc>
                      <a:spcPct val="90000"/>
                    </a:lnSpc>
                    <a:spcAft>
                      <a:spcPts val="612"/>
                    </a:spcAft>
                  </a:pPr>
                  <a14:m>
                    <m:oMathPara xmlns:m="http://schemas.openxmlformats.org/officeDocument/2006/math">
                      <m:oMathParaPr>
                        <m:jc m:val="left"/>
                      </m:oMathParaPr>
                      <m:oMath xmlns:m="http://schemas.openxmlformats.org/officeDocument/2006/math">
                        <m:sSub>
                          <m:sSubPr>
                            <m:ctrlPr>
                              <a:rPr lang="en-US"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𝑐</m:t>
                            </m:r>
                          </m:e>
                          <m:sub>
                            <m:r>
                              <a:rPr lang="fr-FR" sz="1600" i="1">
                                <a:solidFill>
                                  <a:schemeClr val="tx1">
                                    <a:lumMod val="50000"/>
                                  </a:schemeClr>
                                </a:solidFill>
                                <a:latin typeface="Cambria Math" panose="02040503050406030204" pitchFamily="18" charset="0"/>
                                <a:cs typeface="Segoe UI Semilight" panose="020B0402040204020203" pitchFamily="34" charset="0"/>
                              </a:rPr>
                              <m:t>1</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𝑎</m:t>
                        </m:r>
                      </m:oMath>
                    </m:oMathPara>
                  </a14:m>
                  <a:endParaRPr lang="en-US" sz="1600" dirty="0">
                    <a:solidFill>
                      <a:schemeClr val="tx1">
                        <a:lumMod val="50000"/>
                      </a:schemeClr>
                    </a:solidFill>
                    <a:cs typeface="Segoe UI Semilight" panose="020B0402040204020203" pitchFamily="34" charset="0"/>
                  </a:endParaRPr>
                </a:p>
              </p:txBody>
            </p:sp>
          </mc:Choice>
          <mc:Fallback xmlns="">
            <p:sp>
              <p:nvSpPr>
                <p:cNvPr id="12" name="TextBox 11">
                  <a:extLst>
                    <a:ext uri="{FF2B5EF4-FFF2-40B4-BE49-F238E27FC236}">
                      <a16:creationId xmlns:a16="http://schemas.microsoft.com/office/drawing/2014/main" id="{495E0FEB-9E00-44C5-BEA6-4ADF79291BF5}"/>
                    </a:ext>
                  </a:extLst>
                </p:cNvPr>
                <p:cNvSpPr txBox="1">
                  <a:spLocks noRot="1" noChangeAspect="1" noMove="1" noResize="1" noEditPoints="1" noAdjustHandles="1" noChangeArrowheads="1" noChangeShapeType="1" noTextEdit="1"/>
                </p:cNvSpPr>
                <p:nvPr/>
              </p:nvSpPr>
              <p:spPr>
                <a:xfrm>
                  <a:off x="8673077" y="5872571"/>
                  <a:ext cx="2913480" cy="898393"/>
                </a:xfrm>
                <a:prstGeom prst="rect">
                  <a:avLst/>
                </a:prstGeom>
                <a:blipFill>
                  <a:blip r:embed="rId11"/>
                  <a:stretch>
                    <a:fillRect/>
                  </a:stretch>
                </a:blipFill>
              </p:spPr>
              <p:txBody>
                <a:bodyPr/>
                <a:lstStyle/>
                <a:p>
                  <a:r>
                    <a:rPr lang="fr-FR">
                      <a:noFill/>
                    </a:rPr>
                    <a:t> </a:t>
                  </a:r>
                </a:p>
              </p:txBody>
            </p:sp>
          </mc:Fallback>
        </mc:AlternateContent>
      </p:grpSp>
      <p:grpSp>
        <p:nvGrpSpPr>
          <p:cNvPr id="28" name="Group 27">
            <a:extLst>
              <a:ext uri="{FF2B5EF4-FFF2-40B4-BE49-F238E27FC236}">
                <a16:creationId xmlns:a16="http://schemas.microsoft.com/office/drawing/2014/main" id="{68DF6A6D-C9E6-4507-8542-0A4EF9BE7BE4}"/>
              </a:ext>
            </a:extLst>
          </p:cNvPr>
          <p:cNvGrpSpPr/>
          <p:nvPr/>
        </p:nvGrpSpPr>
        <p:grpSpPr>
          <a:xfrm>
            <a:off x="0" y="4841484"/>
            <a:ext cx="12436475" cy="2177756"/>
            <a:chOff x="0" y="4841484"/>
            <a:chExt cx="12436475" cy="2177756"/>
          </a:xfrm>
        </p:grpSpPr>
        <p:sp>
          <p:nvSpPr>
            <p:cNvPr id="30" name="Rectangle 29">
              <a:extLst>
                <a:ext uri="{FF2B5EF4-FFF2-40B4-BE49-F238E27FC236}">
                  <a16:creationId xmlns:a16="http://schemas.microsoft.com/office/drawing/2014/main" id="{E66C86B1-223C-4EB5-B886-D78BF0A940C6}"/>
                </a:ext>
              </a:extLst>
            </p:cNvPr>
            <p:cNvSpPr/>
            <p:nvPr/>
          </p:nvSpPr>
          <p:spPr bwMode="auto">
            <a:xfrm>
              <a:off x="0" y="5124910"/>
              <a:ext cx="12436475" cy="189433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TextBox 30">
              <a:extLst>
                <a:ext uri="{FF2B5EF4-FFF2-40B4-BE49-F238E27FC236}">
                  <a16:creationId xmlns:a16="http://schemas.microsoft.com/office/drawing/2014/main" id="{DDCBE188-0BF8-4816-8D5E-79888D760DD9}"/>
                </a:ext>
              </a:extLst>
            </p:cNvPr>
            <p:cNvSpPr txBox="1"/>
            <p:nvPr/>
          </p:nvSpPr>
          <p:spPr>
            <a:xfrm>
              <a:off x="289367" y="4841484"/>
              <a:ext cx="2326512"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a:t>
              </a:r>
              <a:r>
                <a:rPr lang="en-US" dirty="0" err="1">
                  <a:gradFill>
                    <a:gsLst>
                      <a:gs pos="2917">
                        <a:srgbClr val="3C3C41"/>
                      </a:gs>
                      <a:gs pos="30000">
                        <a:srgbClr val="3C3C41"/>
                      </a:gs>
                    </a:gsLst>
                    <a:lin ang="5400000" scaled="0"/>
                  </a:gradFill>
                  <a:latin typeface="Segoe UI Semibold"/>
                </a:rPr>
                <a:t>Keypoints</a:t>
              </a:r>
              <a:endParaRPr lang="en-US" dirty="0">
                <a:gradFill>
                  <a:gsLst>
                    <a:gs pos="2917">
                      <a:srgbClr val="3C3C41"/>
                    </a:gs>
                    <a:gs pos="30000">
                      <a:srgbClr val="3C3C41"/>
                    </a:gs>
                  </a:gsLst>
                  <a:lin ang="5400000" scaled="0"/>
                </a:gradFill>
                <a:latin typeface="Segoe UI Semibold"/>
              </a:endParaRPr>
            </a:p>
          </p:txBody>
        </p:sp>
        <p:cxnSp>
          <p:nvCxnSpPr>
            <p:cNvPr id="32" name="Straight Connector 31">
              <a:extLst>
                <a:ext uri="{FF2B5EF4-FFF2-40B4-BE49-F238E27FC236}">
                  <a16:creationId xmlns:a16="http://schemas.microsoft.com/office/drawing/2014/main" id="{54D0EBB8-3995-41A0-8977-A8330599785B}"/>
                </a:ext>
              </a:extLst>
            </p:cNvPr>
            <p:cNvCxnSpPr>
              <a:cxnSpLocks/>
            </p:cNvCxnSpPr>
            <p:nvPr/>
          </p:nvCxnSpPr>
          <p:spPr>
            <a:xfrm flipV="1">
              <a:off x="2615879" y="5126107"/>
              <a:ext cx="9820596" cy="0"/>
            </a:xfrm>
            <a:prstGeom prst="line">
              <a:avLst/>
            </a:prstGeom>
            <a:noFill/>
            <a:ln w="19050" cap="flat" cmpd="sng" algn="ctr">
              <a:solidFill>
                <a:srgbClr val="3C3C41"/>
              </a:solidFill>
              <a:prstDash val="solid"/>
              <a:headEnd type="none"/>
              <a:tailEnd type="none"/>
            </a:ln>
            <a:effectLst/>
          </p:spPr>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01D444-CD03-42DD-90B2-DD92C93EBE89}"/>
                    </a:ext>
                  </a:extLst>
                </p:cNvPr>
                <p:cNvSpPr txBox="1"/>
                <p:nvPr/>
              </p:nvSpPr>
              <p:spPr>
                <a:xfrm>
                  <a:off x="272274" y="5355620"/>
                  <a:ext cx="11960504" cy="1554272"/>
                </a:xfrm>
                <a:prstGeom prst="rect">
                  <a:avLst/>
                </a:prstGeom>
                <a:noFill/>
              </p:spPr>
              <p:txBody>
                <a:bodyPr wrap="square" rtlCol="0">
                  <a:spAutoFit/>
                </a:bodyPr>
                <a:lstStyle/>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Remember that </a:t>
                  </a:r>
                  <a14:m>
                    <m:oMath xmlns:m="http://schemas.openxmlformats.org/officeDocument/2006/math">
                      <m:sSub>
                        <m:sSubPr>
                          <m:ctrlPr>
                            <a:rPr lang="en-US" sz="160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𝑠</m:t>
                          </m:r>
                        </m:e>
                        <m:sub>
                          <m:r>
                            <a:rPr lang="fr-FR" sz="1600" b="0" i="1" smtClean="0">
                              <a:solidFill>
                                <a:schemeClr val="tx1">
                                  <a:lumMod val="75000"/>
                                </a:schemeClr>
                              </a:solidFill>
                              <a:latin typeface="Cambria Math" panose="02040503050406030204" pitchFamily="18" charset="0"/>
                            </a:rPr>
                            <m:t>𝑘</m:t>
                          </m:r>
                        </m:sub>
                      </m:sSub>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rPr>
                        <m:t>𝑎</m:t>
                      </m:r>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rPr>
                        <m:t>𝑏</m:t>
                      </m:r>
                      <m:r>
                        <a:rPr lang="fr-FR" sz="1600" b="0" i="1" smtClean="0">
                          <a:solidFill>
                            <a:schemeClr val="tx1">
                              <a:lumMod val="75000"/>
                            </a:schemeClr>
                          </a:solidFill>
                          <a:latin typeface="Cambria Math" panose="02040503050406030204" pitchFamily="18" charset="0"/>
                        </a:rPr>
                        <m:t>,</m:t>
                      </m:r>
                      <m:sSub>
                        <m:sSubPr>
                          <m:ctrlPr>
                            <a:rPr lang="fr-FR" sz="1600" b="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𝑐</m:t>
                          </m:r>
                        </m:e>
                        <m:sub>
                          <m:r>
                            <a:rPr lang="fr-FR" sz="1600" b="0" i="1" smtClean="0">
                              <a:solidFill>
                                <a:schemeClr val="tx1">
                                  <a:lumMod val="75000"/>
                                </a:schemeClr>
                              </a:solidFill>
                              <a:latin typeface="Cambria Math" panose="02040503050406030204" pitchFamily="18" charset="0"/>
                            </a:rPr>
                            <m:t>0</m:t>
                          </m:r>
                        </m:sub>
                      </m:sSub>
                      <m:r>
                        <a:rPr lang="fr-FR" sz="1600" b="0" i="1" smtClean="0">
                          <a:solidFill>
                            <a:schemeClr val="tx1">
                              <a:lumMod val="75000"/>
                            </a:schemeClr>
                          </a:solidFill>
                          <a:latin typeface="Cambria Math" panose="02040503050406030204" pitchFamily="18" charset="0"/>
                        </a:rPr>
                        <m:t>,</m:t>
                      </m:r>
                      <m:sSub>
                        <m:sSubPr>
                          <m:ctrlPr>
                            <a:rPr lang="fr-FR" sz="1600" b="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𝑐</m:t>
                          </m:r>
                        </m:e>
                        <m:sub>
                          <m:r>
                            <a:rPr lang="fr-FR" sz="1600" b="0" i="1" smtClean="0">
                              <a:solidFill>
                                <a:schemeClr val="tx1">
                                  <a:lumMod val="75000"/>
                                </a:schemeClr>
                              </a:solidFill>
                              <a:latin typeface="Cambria Math" panose="02040503050406030204" pitchFamily="18" charset="0"/>
                            </a:rPr>
                            <m:t>1</m:t>
                          </m:r>
                        </m:sub>
                      </m:sSub>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rPr>
                        <m:t>𝑝</m:t>
                      </m:r>
                      <m:r>
                        <a:rPr lang="fr-FR" sz="1600" b="0" i="1" smtClean="0">
                          <a:solidFill>
                            <a:schemeClr val="tx1">
                              <a:lumMod val="75000"/>
                            </a:schemeClr>
                          </a:solidFill>
                          <a:latin typeface="Cambria Math" panose="02040503050406030204" pitchFamily="18" charset="0"/>
                        </a:rPr>
                        <m:t> </m:t>
                      </m:r>
                    </m:oMath>
                  </a14:m>
                  <a:r>
                    <a:rPr lang="en-US" sz="1600" dirty="0">
                      <a:solidFill>
                        <a:schemeClr val="tx1">
                          <a:lumMod val="75000"/>
                        </a:schemeClr>
                      </a:solidFill>
                    </a:rPr>
                    <a:t>and </a:t>
                  </a:r>
                  <a14:m>
                    <m:oMath xmlns:m="http://schemas.openxmlformats.org/officeDocument/2006/math">
                      <m:r>
                        <a:rPr lang="fr-FR" sz="1600" b="0" i="1" smtClean="0">
                          <a:solidFill>
                            <a:schemeClr val="tx1">
                              <a:lumMod val="75000"/>
                            </a:schemeClr>
                          </a:solidFill>
                          <a:latin typeface="Cambria Math" panose="02040503050406030204" pitchFamily="18" charset="0"/>
                        </a:rPr>
                        <m:t>𝑒</m:t>
                      </m:r>
                    </m:oMath>
                  </a14:m>
                  <a:r>
                    <a:rPr lang="en-US" sz="1600" dirty="0">
                      <a:solidFill>
                        <a:schemeClr val="tx1">
                          <a:lumMod val="75000"/>
                        </a:schemeClr>
                      </a:solidFill>
                    </a:rPr>
                    <a:t> are </a:t>
                  </a:r>
                  <a:r>
                    <a:rPr lang="en-US" sz="1600" dirty="0">
                      <a:solidFill>
                        <a:schemeClr val="tx1">
                          <a:lumMod val="75000"/>
                        </a:schemeClr>
                      </a:solidFill>
                      <a:latin typeface="Segoe UI Semibold" panose="020B0702040204020203" pitchFamily="34" charset="0"/>
                      <a:cs typeface="Segoe UI Semibold" panose="020B0702040204020203" pitchFamily="34" charset="0"/>
                    </a:rPr>
                    <a:t>polynomials</a:t>
                  </a: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Decryption is not exact. </a:t>
                  </a:r>
                  <a:r>
                    <a:rPr lang="en-US" sz="1600" dirty="0">
                      <a:solidFill>
                        <a:schemeClr val="tx1">
                          <a:lumMod val="75000"/>
                        </a:schemeClr>
                      </a:solidFill>
                    </a:rPr>
                    <a:t>The requirement for a correct decryption is </a:t>
                  </a:r>
                  <a14:m>
                    <m:oMath xmlns:m="http://schemas.openxmlformats.org/officeDocument/2006/math">
                      <m:r>
                        <a:rPr lang="fr-FR" sz="1600" b="0" i="1" smtClean="0">
                          <a:solidFill>
                            <a:schemeClr val="tx1">
                              <a:lumMod val="75000"/>
                            </a:schemeClr>
                          </a:solidFill>
                          <a:latin typeface="Cambria Math" panose="02040503050406030204" pitchFamily="18" charset="0"/>
                        </a:rPr>
                        <m:t>𝑒</m:t>
                      </m:r>
                      <m:r>
                        <a:rPr lang="fr-FR" sz="1600" b="0" i="1" smtClean="0">
                          <a:solidFill>
                            <a:schemeClr val="tx1">
                              <a:lumMod val="75000"/>
                            </a:schemeClr>
                          </a:solidFill>
                          <a:latin typeface="Cambria Math" panose="02040503050406030204" pitchFamily="18" charset="0"/>
                        </a:rPr>
                        <m:t> ≪</m:t>
                      </m:r>
                      <m:r>
                        <a:rPr lang="fr-FR" sz="1600" b="0" i="1" smtClean="0">
                          <a:solidFill>
                            <a:schemeClr val="tx1">
                              <a:lumMod val="75000"/>
                            </a:schemeClr>
                          </a:solidFill>
                          <a:latin typeface="Cambria Math" panose="02040503050406030204" pitchFamily="18" charset="0"/>
                          <a:ea typeface="Cambria Math" panose="02040503050406030204" pitchFamily="18" charset="0"/>
                        </a:rPr>
                        <m:t>𝑝</m:t>
                      </m:r>
                    </m:oMath>
                  </a14:m>
                  <a:endParaRPr lang="en-US" sz="1600" dirty="0">
                    <a:solidFill>
                      <a:schemeClr val="tx1">
                        <a:lumMod val="75000"/>
                      </a:schemeClr>
                    </a:solidFill>
                  </a:endParaRP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Each computation </a:t>
                  </a:r>
                  <a:r>
                    <a:rPr lang="en-US" sz="1600" dirty="0">
                      <a:solidFill>
                        <a:schemeClr val="tx1">
                          <a:lumMod val="75000"/>
                        </a:schemeClr>
                      </a:solidFill>
                      <a:latin typeface="Segoe UI Semibold" panose="020B0702040204020203" pitchFamily="34" charset="0"/>
                      <a:cs typeface="Segoe UI Semibold" panose="020B0702040204020203" pitchFamily="34" charset="0"/>
                    </a:rPr>
                    <a:t>increases the noise</a:t>
                  </a:r>
                  <a:r>
                    <a:rPr lang="en-US" sz="1600" dirty="0">
                      <a:solidFill>
                        <a:schemeClr val="tx1">
                          <a:lumMod val="75000"/>
                        </a:schemeClr>
                      </a:solidFill>
                    </a:rPr>
                    <a:t>. Once it reaches a certain point, correct decryption will be impossible.</a:t>
                  </a: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The </a:t>
                  </a:r>
                  <a:r>
                    <a:rPr lang="en-US" sz="1600" dirty="0">
                      <a:solidFill>
                        <a:schemeClr val="tx1">
                          <a:lumMod val="75000"/>
                        </a:schemeClr>
                      </a:solidFill>
                      <a:latin typeface="Segoe UI Semibold" panose="020B0702040204020203" pitchFamily="34" charset="0"/>
                      <a:cs typeface="Segoe UI Semibold" panose="020B0702040204020203" pitchFamily="34" charset="0"/>
                    </a:rPr>
                    <a:t>security</a:t>
                  </a:r>
                  <a:r>
                    <a:rPr lang="en-US" sz="1600" dirty="0">
                      <a:solidFill>
                        <a:schemeClr val="tx1">
                          <a:lumMod val="75000"/>
                        </a:schemeClr>
                      </a:solidFill>
                    </a:rPr>
                    <a:t> of the encryption relies on the hardness of finding </a:t>
                  </a:r>
                  <a14:m>
                    <m:oMath xmlns:m="http://schemas.openxmlformats.org/officeDocument/2006/math">
                      <m:sSub>
                        <m:sSubPr>
                          <m:ctrlPr>
                            <a:rPr lang="en-US" sz="160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𝑠</m:t>
                          </m:r>
                        </m:e>
                        <m:sub>
                          <m:r>
                            <a:rPr lang="fr-FR" sz="1600" b="0" i="1" smtClean="0">
                              <a:solidFill>
                                <a:schemeClr val="tx1">
                                  <a:lumMod val="75000"/>
                                </a:schemeClr>
                              </a:solidFill>
                              <a:latin typeface="Cambria Math" panose="02040503050406030204" pitchFamily="18" charset="0"/>
                            </a:rPr>
                            <m:t>𝑘</m:t>
                          </m:r>
                        </m:sub>
                      </m:sSub>
                    </m:oMath>
                  </a14:m>
                  <a:r>
                    <a:rPr lang="en-US" sz="1600" dirty="0">
                      <a:solidFill>
                        <a:schemeClr val="tx1">
                          <a:lumMod val="75000"/>
                        </a:schemeClr>
                      </a:solidFill>
                    </a:rPr>
                    <a:t> from </a:t>
                  </a:r>
                  <a14:m>
                    <m:oMath xmlns:m="http://schemas.openxmlformats.org/officeDocument/2006/math">
                      <m:r>
                        <a:rPr lang="fr-FR" sz="1600" b="0" i="1" smtClean="0">
                          <a:solidFill>
                            <a:schemeClr val="tx1">
                              <a:lumMod val="75000"/>
                            </a:schemeClr>
                          </a:solidFill>
                          <a:latin typeface="Cambria Math" panose="02040503050406030204" pitchFamily="18" charset="0"/>
                        </a:rPr>
                        <m:t>𝑏</m:t>
                      </m:r>
                    </m:oMath>
                  </a14:m>
                  <a:r>
                    <a:rPr lang="en-US" sz="1600" dirty="0">
                      <a:solidFill>
                        <a:schemeClr val="tx1">
                          <a:lumMod val="75000"/>
                        </a:schemeClr>
                      </a:solidFill>
                    </a:rPr>
                    <a:t> :  this is called the </a:t>
                  </a:r>
                  <a:r>
                    <a:rPr lang="en-US" sz="1600" i="1" dirty="0">
                      <a:solidFill>
                        <a:schemeClr val="tx1">
                          <a:lumMod val="75000"/>
                        </a:schemeClr>
                      </a:solidFill>
                    </a:rPr>
                    <a:t>Ring Learning With Errors </a:t>
                  </a:r>
                  <a:r>
                    <a:rPr lang="en-US" sz="1600" dirty="0">
                      <a:solidFill>
                        <a:schemeClr val="tx1">
                          <a:lumMod val="75000"/>
                        </a:schemeClr>
                      </a:solidFill>
                    </a:rPr>
                    <a:t>problem, and it is </a:t>
                  </a:r>
                  <a:r>
                    <a:rPr lang="en-US" sz="1600" dirty="0">
                      <a:solidFill>
                        <a:schemeClr val="tx1">
                          <a:lumMod val="75000"/>
                        </a:schemeClr>
                      </a:solidFill>
                      <a:latin typeface="Segoe UI Semibold" panose="020B0702040204020203" pitchFamily="34" charset="0"/>
                      <a:cs typeface="Segoe UI Semibold" panose="020B0702040204020203" pitchFamily="34" charset="0"/>
                    </a:rPr>
                    <a:t>quantum secure</a:t>
                  </a:r>
                  <a:r>
                    <a:rPr lang="en-US" sz="1600" dirty="0">
                      <a:solidFill>
                        <a:schemeClr val="tx1">
                          <a:lumMod val="75000"/>
                        </a:schemeClr>
                      </a:solidFill>
                    </a:rPr>
                    <a:t>.</a:t>
                  </a:r>
                </a:p>
              </p:txBody>
            </p:sp>
          </mc:Choice>
          <mc:Fallback xmlns="">
            <p:sp>
              <p:nvSpPr>
                <p:cNvPr id="33" name="TextBox 32">
                  <a:extLst>
                    <a:ext uri="{FF2B5EF4-FFF2-40B4-BE49-F238E27FC236}">
                      <a16:creationId xmlns:a16="http://schemas.microsoft.com/office/drawing/2014/main" id="{1401D444-CD03-42DD-90B2-DD92C93EBE89}"/>
                    </a:ext>
                  </a:extLst>
                </p:cNvPr>
                <p:cNvSpPr txBox="1">
                  <a:spLocks noRot="1" noChangeAspect="1" noMove="1" noResize="1" noEditPoints="1" noAdjustHandles="1" noChangeArrowheads="1" noChangeShapeType="1" noTextEdit="1"/>
                </p:cNvSpPr>
                <p:nvPr/>
              </p:nvSpPr>
              <p:spPr>
                <a:xfrm>
                  <a:off x="272274" y="5355620"/>
                  <a:ext cx="11960504" cy="1554272"/>
                </a:xfrm>
                <a:prstGeom prst="rect">
                  <a:avLst/>
                </a:prstGeom>
                <a:blipFill>
                  <a:blip r:embed="rId13"/>
                  <a:stretch>
                    <a:fillRect l="-204" t="-1569" b="-3922"/>
                  </a:stretch>
                </a:blipFill>
              </p:spPr>
              <p:txBody>
                <a:bodyPr/>
                <a:lstStyle/>
                <a:p>
                  <a:r>
                    <a:rPr lang="fr-FR">
                      <a:noFill/>
                    </a:rPr>
                    <a:t> </a:t>
                  </a:r>
                </a:p>
              </p:txBody>
            </p:sp>
          </mc:Fallback>
        </mc:AlternateContent>
        <p:cxnSp>
          <p:nvCxnSpPr>
            <p:cNvPr id="35" name="Straight Connector 34">
              <a:extLst>
                <a:ext uri="{FF2B5EF4-FFF2-40B4-BE49-F238E27FC236}">
                  <a16:creationId xmlns:a16="http://schemas.microsoft.com/office/drawing/2014/main" id="{9A3E9F08-492B-4C1B-9BDB-D62CBD4BC94B}"/>
                </a:ext>
              </a:extLst>
            </p:cNvPr>
            <p:cNvCxnSpPr>
              <a:cxnSpLocks/>
            </p:cNvCxnSpPr>
            <p:nvPr/>
          </p:nvCxnSpPr>
          <p:spPr>
            <a:xfrm>
              <a:off x="0" y="5133846"/>
              <a:ext cx="324091" cy="0"/>
            </a:xfrm>
            <a:prstGeom prst="line">
              <a:avLst/>
            </a:prstGeom>
            <a:noFill/>
            <a:ln w="19050" cap="flat" cmpd="sng" algn="ctr">
              <a:solidFill>
                <a:srgbClr val="3C3C41"/>
              </a:solidFill>
              <a:prstDash val="solid"/>
              <a:headEnd type="none"/>
              <a:tailEnd type="none"/>
            </a:ln>
            <a:effectLst/>
          </p:spPr>
        </p:cxnSp>
      </p:grpSp>
      <p:pic>
        <p:nvPicPr>
          <p:cNvPr id="39" name="Graphic 38" descr="Key">
            <a:extLst>
              <a:ext uri="{FF2B5EF4-FFF2-40B4-BE49-F238E27FC236}">
                <a16:creationId xmlns:a16="http://schemas.microsoft.com/office/drawing/2014/main" id="{85846632-97CA-49B3-99DE-B582B662ACF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5512" y="1651781"/>
            <a:ext cx="576000" cy="576000"/>
          </a:xfrm>
          <a:prstGeom prst="rect">
            <a:avLst/>
          </a:prstGeom>
        </p:spPr>
      </p:pic>
      <p:pic>
        <p:nvPicPr>
          <p:cNvPr id="43" name="Graphic 42" descr="Unlock">
            <a:extLst>
              <a:ext uri="{FF2B5EF4-FFF2-40B4-BE49-F238E27FC236}">
                <a16:creationId xmlns:a16="http://schemas.microsoft.com/office/drawing/2014/main" id="{5F52660E-F6DB-401F-B8F1-517DE041974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274541" y="1673640"/>
            <a:ext cx="576000" cy="576000"/>
          </a:xfrm>
          <a:prstGeom prst="rect">
            <a:avLst/>
          </a:prstGeom>
        </p:spPr>
      </p:pic>
      <p:pic>
        <p:nvPicPr>
          <p:cNvPr id="47" name="Graphic 46" descr="Lock">
            <a:extLst>
              <a:ext uri="{FF2B5EF4-FFF2-40B4-BE49-F238E27FC236}">
                <a16:creationId xmlns:a16="http://schemas.microsoft.com/office/drawing/2014/main" id="{3C5DB9B8-6E40-4369-A903-1F7E3F00D9C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06195" y="1663452"/>
            <a:ext cx="576000" cy="576000"/>
          </a:xfrm>
          <a:prstGeom prst="rect">
            <a:avLst/>
          </a:prstGeom>
        </p:spPr>
      </p:pic>
      <p:grpSp>
        <p:nvGrpSpPr>
          <p:cNvPr id="61" name="Group 60">
            <a:extLst>
              <a:ext uri="{FF2B5EF4-FFF2-40B4-BE49-F238E27FC236}">
                <a16:creationId xmlns:a16="http://schemas.microsoft.com/office/drawing/2014/main" id="{56A4FC24-3552-4555-A26F-BF5423396DED}"/>
              </a:ext>
            </a:extLst>
          </p:cNvPr>
          <p:cNvGrpSpPr/>
          <p:nvPr/>
        </p:nvGrpSpPr>
        <p:grpSpPr>
          <a:xfrm>
            <a:off x="4708516" y="4062398"/>
            <a:ext cx="3007455" cy="471788"/>
            <a:chOff x="4704663" y="4091298"/>
            <a:chExt cx="3007455" cy="471788"/>
          </a:xfrm>
        </p:grpSpPr>
        <p:grpSp>
          <p:nvGrpSpPr>
            <p:cNvPr id="52" name="Group 51">
              <a:extLst>
                <a:ext uri="{FF2B5EF4-FFF2-40B4-BE49-F238E27FC236}">
                  <a16:creationId xmlns:a16="http://schemas.microsoft.com/office/drawing/2014/main" id="{76D89A7B-2043-48C4-8C78-435B8E8DF047}"/>
                </a:ext>
              </a:extLst>
            </p:cNvPr>
            <p:cNvGrpSpPr/>
            <p:nvPr/>
          </p:nvGrpSpPr>
          <p:grpSpPr>
            <a:xfrm>
              <a:off x="4704663" y="4131153"/>
              <a:ext cx="3007455" cy="401418"/>
              <a:chOff x="4473389" y="4137394"/>
              <a:chExt cx="3007455" cy="401418"/>
            </a:xfrm>
          </p:grpSpPr>
          <p:sp>
            <p:nvSpPr>
              <p:cNvPr id="15" name="Rectangle 14">
                <a:extLst>
                  <a:ext uri="{FF2B5EF4-FFF2-40B4-BE49-F238E27FC236}">
                    <a16:creationId xmlns:a16="http://schemas.microsoft.com/office/drawing/2014/main" id="{26E3E264-5D09-4931-90C3-9FF12269B741}"/>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20" name="Rectangle 19">
                <a:extLst>
                  <a:ext uri="{FF2B5EF4-FFF2-40B4-BE49-F238E27FC236}">
                    <a16:creationId xmlns:a16="http://schemas.microsoft.com/office/drawing/2014/main" id="{28632656-D23F-469E-B1BF-FF6124ECE53B}"/>
                  </a:ext>
                </a:extLst>
              </p:cNvPr>
              <p:cNvSpPr/>
              <p:nvPr/>
            </p:nvSpPr>
            <p:spPr bwMode="auto">
              <a:xfrm>
                <a:off x="6580844" y="4137394"/>
                <a:ext cx="900000" cy="396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9" name="Rectangle 18">
                <a:extLst>
                  <a:ext uri="{FF2B5EF4-FFF2-40B4-BE49-F238E27FC236}">
                    <a16:creationId xmlns:a16="http://schemas.microsoft.com/office/drawing/2014/main" id="{51779B89-A9F6-4B9B-A12C-DE4D04A46EC2}"/>
                  </a:ext>
                </a:extLst>
              </p:cNvPr>
              <p:cNvSpPr/>
              <p:nvPr/>
            </p:nvSpPr>
            <p:spPr bwMode="auto">
              <a:xfrm>
                <a:off x="4473389" y="4142812"/>
                <a:ext cx="1620000" cy="396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D08DE83-20E3-4CA6-A635-398D79F1CDD4}"/>
                    </a:ext>
                  </a:extLst>
                </p:cNvPr>
                <p:cNvSpPr txBox="1"/>
                <p:nvPr/>
              </p:nvSpPr>
              <p:spPr>
                <a:xfrm>
                  <a:off x="7026531" y="4101421"/>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200" i="1" dirty="0" smtClean="0">
                            <a:solidFill>
                              <a:schemeClr val="bg1"/>
                            </a:solidFill>
                            <a:latin typeface="Cambria Math" panose="02040503050406030204" pitchFamily="18" charset="0"/>
                          </a:rPr>
                          <m:t>𝑝</m:t>
                        </m:r>
                      </m:oMath>
                    </m:oMathPara>
                  </a14:m>
                  <a:endParaRPr lang="fr-FR" sz="1200" dirty="0">
                    <a:solidFill>
                      <a:schemeClr val="bg1"/>
                    </a:solidFill>
                  </a:endParaRPr>
                </a:p>
              </p:txBody>
            </p:sp>
          </mc:Choice>
          <mc:Fallback xmlns="">
            <p:sp>
              <p:nvSpPr>
                <p:cNvPr id="54" name="TextBox 53">
                  <a:extLst>
                    <a:ext uri="{FF2B5EF4-FFF2-40B4-BE49-F238E27FC236}">
                      <a16:creationId xmlns:a16="http://schemas.microsoft.com/office/drawing/2014/main" id="{AD08DE83-20E3-4CA6-A635-398D79F1CDD4}"/>
                    </a:ext>
                  </a:extLst>
                </p:cNvPr>
                <p:cNvSpPr txBox="1">
                  <a:spLocks noRot="1" noChangeAspect="1" noMove="1" noResize="1" noEditPoints="1" noAdjustHandles="1" noChangeArrowheads="1" noChangeShapeType="1" noTextEdit="1"/>
                </p:cNvSpPr>
                <p:nvPr/>
              </p:nvSpPr>
              <p:spPr>
                <a:xfrm>
                  <a:off x="7026531" y="4101421"/>
                  <a:ext cx="485548" cy="461665"/>
                </a:xfrm>
                <a:prstGeom prst="rect">
                  <a:avLst/>
                </a:prstGeom>
                <a:blipFill>
                  <a:blip r:embed="rId2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E95B49-C468-431F-BEB2-E3C9414E498B}"/>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200" b="0" i="1" smtClean="0">
                            <a:solidFill>
                              <a:schemeClr val="bg1"/>
                            </a:solidFill>
                            <a:latin typeface="Cambria Math" panose="02040503050406030204" pitchFamily="18" charset="0"/>
                          </a:rPr>
                          <m:t>𝑒</m:t>
                        </m:r>
                      </m:oMath>
                    </m:oMathPara>
                  </a14:m>
                  <a:endParaRPr lang="fr-FR" sz="1200" dirty="0">
                    <a:solidFill>
                      <a:schemeClr val="bg1"/>
                    </a:solidFill>
                  </a:endParaRPr>
                </a:p>
              </p:txBody>
            </p:sp>
          </mc:Choice>
          <mc:Fallback xmlns="">
            <p:sp>
              <p:nvSpPr>
                <p:cNvPr id="58" name="TextBox 57">
                  <a:extLst>
                    <a:ext uri="{FF2B5EF4-FFF2-40B4-BE49-F238E27FC236}">
                      <a16:creationId xmlns:a16="http://schemas.microsoft.com/office/drawing/2014/main" id="{A9E95B49-C468-431F-BEB2-E3C9414E498B}"/>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21"/>
                  <a:stretch>
                    <a:fillRect/>
                  </a:stretch>
                </a:blipFill>
              </p:spPr>
              <p:txBody>
                <a:bodyPr/>
                <a:lstStyle/>
                <a:p>
                  <a:r>
                    <a:rPr lang="fr-FR">
                      <a:noFill/>
                    </a:rPr>
                    <a:t> </a:t>
                  </a:r>
                </a:p>
              </p:txBody>
            </p:sp>
          </mc:Fallback>
        </mc:AlternateContent>
      </p:grpSp>
      <p:cxnSp>
        <p:nvCxnSpPr>
          <p:cNvPr id="10" name="Straight Arrow Connector 9">
            <a:extLst>
              <a:ext uri="{FF2B5EF4-FFF2-40B4-BE49-F238E27FC236}">
                <a16:creationId xmlns:a16="http://schemas.microsoft.com/office/drawing/2014/main" id="{40B6792A-A9C4-433B-84B8-805E98F15EDE}"/>
              </a:ext>
            </a:extLst>
          </p:cNvPr>
          <p:cNvCxnSpPr>
            <a:cxnSpLocks/>
          </p:cNvCxnSpPr>
          <p:nvPr/>
        </p:nvCxnSpPr>
        <p:spPr>
          <a:xfrm>
            <a:off x="4708516" y="4628284"/>
            <a:ext cx="299013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969DACB-9E08-4077-ACEC-2BF2BF8AA4C1}"/>
                  </a:ext>
                </a:extLst>
              </p:cNvPr>
              <p:cNvSpPr txBox="1"/>
              <p:nvPr/>
            </p:nvSpPr>
            <p:spPr>
              <a:xfrm>
                <a:off x="5544834" y="4525769"/>
                <a:ext cx="1344701" cy="566309"/>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func>
                        <m:funcPr>
                          <m:ctrlPr>
                            <a:rPr lang="fr-FR" sz="1400" b="0" i="1" smtClean="0">
                              <a:gradFill>
                                <a:gsLst>
                                  <a:gs pos="2917">
                                    <a:schemeClr val="tx1"/>
                                  </a:gs>
                                  <a:gs pos="30000">
                                    <a:schemeClr val="tx1"/>
                                  </a:gs>
                                </a:gsLst>
                                <a:lin ang="5400000" scaled="0"/>
                              </a:gradFill>
                              <a:latin typeface="Cambria Math" panose="02040503050406030204" pitchFamily="18" charset="0"/>
                            </a:rPr>
                          </m:ctrlPr>
                        </m:funcPr>
                        <m:fName>
                          <m:r>
                            <m:rPr>
                              <m:sty m:val="p"/>
                            </m:rPr>
                            <a:rPr lang="fr-FR" sz="1400" b="0" i="0" smtClean="0">
                              <a:gradFill>
                                <a:gsLst>
                                  <a:gs pos="2917">
                                    <a:schemeClr val="tx1"/>
                                  </a:gs>
                                  <a:gs pos="30000">
                                    <a:schemeClr val="tx1"/>
                                  </a:gs>
                                </a:gsLst>
                                <a:lin ang="5400000" scaled="0"/>
                              </a:gradFill>
                              <a:latin typeface="Cambria Math" panose="02040503050406030204" pitchFamily="18" charset="0"/>
                            </a:rPr>
                            <m:t>log</m:t>
                          </m:r>
                        </m:fName>
                        <m:e>
                          <m:d>
                            <m:dPr>
                              <m:ctrlPr>
                                <a:rPr lang="fr-FR" sz="1400" b="0" i="1" smtClean="0">
                                  <a:gradFill>
                                    <a:gsLst>
                                      <a:gs pos="2917">
                                        <a:schemeClr val="tx1"/>
                                      </a:gs>
                                      <a:gs pos="30000">
                                        <a:schemeClr val="tx1"/>
                                      </a:gs>
                                    </a:gsLst>
                                    <a:lin ang="5400000" scaled="0"/>
                                  </a:gradFill>
                                  <a:latin typeface="Cambria Math" panose="02040503050406030204" pitchFamily="18" charset="0"/>
                                </a:rPr>
                              </m:ctrlPr>
                            </m:dPr>
                            <m:e>
                              <m:r>
                                <a:rPr lang="fr-FR" sz="1400" b="0" i="1" smtClean="0">
                                  <a:gradFill>
                                    <a:gsLst>
                                      <a:gs pos="2917">
                                        <a:schemeClr val="tx1"/>
                                      </a:gs>
                                      <a:gs pos="30000">
                                        <a:schemeClr val="tx1"/>
                                      </a:gs>
                                    </a:gsLst>
                                    <a:lin ang="5400000" scaled="0"/>
                                  </a:gradFill>
                                  <a:latin typeface="Cambria Math" panose="02040503050406030204" pitchFamily="18" charset="0"/>
                                </a:rPr>
                                <m:t>𝑄</m:t>
                              </m:r>
                            </m:e>
                          </m:d>
                        </m:e>
                      </m:func>
                      <m:r>
                        <a:rPr lang="fr-FR" sz="1400" b="0" i="1" smtClean="0">
                          <a:gradFill>
                            <a:gsLst>
                              <a:gs pos="2917">
                                <a:schemeClr val="tx1"/>
                              </a:gs>
                              <a:gs pos="30000">
                                <a:schemeClr val="tx1"/>
                              </a:gs>
                            </a:gsLst>
                            <a:lin ang="5400000" scaled="0"/>
                          </a:gradFill>
                          <a:latin typeface="Cambria Math" panose="02040503050406030204" pitchFamily="18" charset="0"/>
                        </a:rPr>
                        <m:t>𝑏𝑖𝑡𝑠</m:t>
                      </m:r>
                    </m:oMath>
                  </m:oMathPara>
                </a14:m>
                <a:endParaRPr lang="fr-FR" sz="1400" dirty="0" err="1">
                  <a:gradFill>
                    <a:gsLst>
                      <a:gs pos="2917">
                        <a:schemeClr val="tx1"/>
                      </a:gs>
                      <a:gs pos="30000">
                        <a:schemeClr val="tx1"/>
                      </a:gs>
                    </a:gsLst>
                    <a:lin ang="5400000" scaled="0"/>
                  </a:gradFill>
                </a:endParaRPr>
              </a:p>
            </p:txBody>
          </p:sp>
        </mc:Choice>
        <mc:Fallback xmlns="">
          <p:sp>
            <p:nvSpPr>
              <p:cNvPr id="22" name="TextBox 21">
                <a:extLst>
                  <a:ext uri="{FF2B5EF4-FFF2-40B4-BE49-F238E27FC236}">
                    <a16:creationId xmlns:a16="http://schemas.microsoft.com/office/drawing/2014/main" id="{0969DACB-9E08-4077-ACEC-2BF2BF8AA4C1}"/>
                  </a:ext>
                </a:extLst>
              </p:cNvPr>
              <p:cNvSpPr txBox="1">
                <a:spLocks noRot="1" noChangeAspect="1" noMove="1" noResize="1" noEditPoints="1" noAdjustHandles="1" noChangeArrowheads="1" noChangeShapeType="1" noTextEdit="1"/>
              </p:cNvSpPr>
              <p:nvPr/>
            </p:nvSpPr>
            <p:spPr>
              <a:xfrm>
                <a:off x="5544834" y="4525769"/>
                <a:ext cx="1344701" cy="566309"/>
              </a:xfrm>
              <a:prstGeom prst="rect">
                <a:avLst/>
              </a:prstGeom>
              <a:blipFill>
                <a:blip r:embed="rId2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13E06B-5C26-4C69-B471-F92FD73663A4}"/>
                  </a:ext>
                </a:extLst>
              </p:cNvPr>
              <p:cNvSpPr txBox="1"/>
              <p:nvPr/>
            </p:nvSpPr>
            <p:spPr>
              <a:xfrm>
                <a:off x="4726516" y="4000420"/>
                <a:ext cx="1584000" cy="627864"/>
              </a:xfrm>
              <a:prstGeom prst="rect">
                <a:avLst/>
              </a:prstGeom>
              <a:noFill/>
            </p:spPr>
            <p:txBody>
              <a:bodyPr wrap="square" lIns="182880" tIns="146304" rIns="182880" bIns="146304" rtlCol="0">
                <a:spAutoFit/>
              </a:bodyPr>
              <a:lstStyle/>
              <a:p>
                <a:pPr algn="ctr">
                  <a:lnSpc>
                    <a:spcPct val="90000"/>
                  </a:lnSpc>
                </a:pPr>
                <a:r>
                  <a:rPr lang="fr-FR" sz="1200" dirty="0">
                    <a:solidFill>
                      <a:schemeClr val="bg1"/>
                    </a:solidFill>
                  </a:rPr>
                  <a:t>Mask</a:t>
                </a:r>
              </a:p>
              <a:p>
                <a:pPr algn="ctr">
                  <a:lnSpc>
                    <a:spcPct val="90000"/>
                  </a:lnSpc>
                </a:pPr>
                <a:r>
                  <a:rPr lang="en-US" sz="1200" dirty="0">
                    <a:solidFill>
                      <a:schemeClr val="bg1"/>
                    </a:solidFill>
                  </a:rPr>
                  <a:t>removable</a:t>
                </a:r>
                <a:r>
                  <a:rPr lang="fr-FR" sz="1200" dirty="0">
                    <a:solidFill>
                      <a:schemeClr val="bg1"/>
                    </a:solidFill>
                  </a:rPr>
                  <a:t> with </a:t>
                </a:r>
                <a14:m>
                  <m:oMath xmlns:m="http://schemas.openxmlformats.org/officeDocument/2006/math">
                    <m:sSub>
                      <m:sSubPr>
                        <m:ctrlPr>
                          <a:rPr lang="fr-FR" sz="1200" i="1" smtClean="0">
                            <a:solidFill>
                              <a:schemeClr val="bg1"/>
                            </a:solidFill>
                            <a:latin typeface="Cambria Math" panose="02040503050406030204" pitchFamily="18" charset="0"/>
                          </a:rPr>
                        </m:ctrlPr>
                      </m:sSubPr>
                      <m:e>
                        <m:r>
                          <a:rPr lang="fr-FR" sz="1200" b="0" i="1" smtClean="0">
                            <a:solidFill>
                              <a:schemeClr val="bg1"/>
                            </a:solidFill>
                            <a:latin typeface="Cambria Math" panose="02040503050406030204" pitchFamily="18" charset="0"/>
                          </a:rPr>
                          <m:t>𝑠</m:t>
                        </m:r>
                      </m:e>
                      <m:sub>
                        <m:r>
                          <a:rPr lang="fr-FR" sz="1200" b="0" i="1" smtClean="0">
                            <a:solidFill>
                              <a:schemeClr val="bg1"/>
                            </a:solidFill>
                            <a:latin typeface="Cambria Math" panose="02040503050406030204" pitchFamily="18" charset="0"/>
                          </a:rPr>
                          <m:t>𝑘</m:t>
                        </m:r>
                      </m:sub>
                    </m:sSub>
                  </m:oMath>
                </a14:m>
                <a:r>
                  <a:rPr lang="fr-FR" sz="1200" dirty="0">
                    <a:solidFill>
                      <a:schemeClr val="bg1"/>
                    </a:solidFill>
                  </a:rPr>
                  <a:t> </a:t>
                </a:r>
              </a:p>
            </p:txBody>
          </p:sp>
        </mc:Choice>
        <mc:Fallback xmlns="">
          <p:sp>
            <p:nvSpPr>
              <p:cNvPr id="3" name="TextBox 2">
                <a:extLst>
                  <a:ext uri="{FF2B5EF4-FFF2-40B4-BE49-F238E27FC236}">
                    <a16:creationId xmlns:a16="http://schemas.microsoft.com/office/drawing/2014/main" id="{7913E06B-5C26-4C69-B471-F92FD73663A4}"/>
                  </a:ext>
                </a:extLst>
              </p:cNvPr>
              <p:cNvSpPr txBox="1">
                <a:spLocks noRot="1" noChangeAspect="1" noMove="1" noResize="1" noEditPoints="1" noAdjustHandles="1" noChangeArrowheads="1" noChangeShapeType="1" noTextEdit="1"/>
              </p:cNvSpPr>
              <p:nvPr/>
            </p:nvSpPr>
            <p:spPr>
              <a:xfrm>
                <a:off x="4726516" y="4000420"/>
                <a:ext cx="1584000" cy="627864"/>
              </a:xfrm>
              <a:prstGeom prst="rect">
                <a:avLst/>
              </a:prstGeom>
              <a:blipFill>
                <a:blip r:embed="rId2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72105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Native operations cheat sheet</a:t>
            </a:r>
            <a:endParaRPr lang="en-US" dirty="0"/>
          </a:p>
        </p:txBody>
      </p:sp>
      <p:sp>
        <p:nvSpPr>
          <p:cNvPr id="5" name="Rectangle 4">
            <a:extLst>
              <a:ext uri="{FF2B5EF4-FFF2-40B4-BE49-F238E27FC236}">
                <a16:creationId xmlns:a16="http://schemas.microsoft.com/office/drawing/2014/main" id="{3EBB81F6-6B6C-4C73-9759-C06BC2F3D5D0}"/>
              </a:ext>
            </a:extLst>
          </p:cNvPr>
          <p:cNvSpPr/>
          <p:nvPr/>
        </p:nvSpPr>
        <p:spPr bwMode="auto">
          <a:xfrm>
            <a:off x="8014" y="4154037"/>
            <a:ext cx="12436475" cy="2862363"/>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828C86A-1FCB-4B02-9ABF-6EAD679B5AA2}"/>
                  </a:ext>
                </a:extLst>
              </p:cNvPr>
              <p:cNvSpPr/>
              <p:nvPr/>
            </p:nvSpPr>
            <p:spPr>
              <a:xfrm>
                <a:off x="4669055" y="2352562"/>
                <a:ext cx="4029468" cy="1393599"/>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Multiplication</a:t>
                </a:r>
              </a:p>
              <a:p>
                <a:pPr marL="0" lvl="1" defTabSz="931935" fontAlgn="base">
                  <a:lnSpc>
                    <a:spcPct val="90000"/>
                  </a:lnSpc>
                  <a:spcBef>
                    <a:spcPts val="612"/>
                  </a:spcBef>
                  <a:spcAft>
                    <a:spcPts val="612"/>
                  </a:spcAft>
                  <a:defRPr/>
                </a:pPr>
                <a14:m>
                  <m:oMathPara xmlns:m="http://schemas.openxmlformats.org/officeDocument/2006/math">
                    <m:oMathParaPr>
                      <m:jc m:val="left"/>
                    </m:oMathParaPr>
                    <m:oMath xmlns:m="http://schemas.openxmlformats.org/officeDocument/2006/math">
                      <m:r>
                        <a:rPr lang="fr-FR" sz="1600" b="0" i="1" kern="0" smtClean="0">
                          <a:solidFill>
                            <a:srgbClr val="000000"/>
                          </a:solidFill>
                          <a:latin typeface="Cambria Math" panose="02040503050406030204" pitchFamily="18" charset="0"/>
                          <a:cs typeface="Segoe UI" panose="020B0502040204020203" pitchFamily="34" charset="0"/>
                        </a:rPr>
                        <m:t>𝑐</m:t>
                      </m:r>
                      <m:d>
                        <m:dPr>
                          <m:ctrlPr>
                            <a:rPr lang="fr-FR" sz="1600" b="0" i="1" kern="0" smtClean="0">
                              <a:solidFill>
                                <a:srgbClr val="000000"/>
                              </a:solidFill>
                              <a:latin typeface="Cambria Math" panose="02040503050406030204" pitchFamily="18" charset="0"/>
                              <a:cs typeface="Segoe UI" panose="020B0502040204020203" pitchFamily="34" charset="0"/>
                            </a:rPr>
                          </m:ctrlPr>
                        </m:dPr>
                        <m:e>
                          <m:r>
                            <a:rPr lang="fr-FR" sz="1600" b="0" i="1" kern="0" smtClean="0">
                              <a:solidFill>
                                <a:srgbClr val="000000"/>
                              </a:solidFill>
                              <a:latin typeface="Cambria Math" panose="02040503050406030204" pitchFamily="18" charset="0"/>
                              <a:cs typeface="Segoe UI" panose="020B0502040204020203" pitchFamily="34" charset="0"/>
                            </a:rPr>
                            <m:t>𝑋</m:t>
                          </m:r>
                        </m:e>
                      </m:d>
                      <m:r>
                        <a:rPr lang="fr-FR" sz="1600" b="0" i="1" kern="0" smtClean="0">
                          <a:solidFill>
                            <a:srgbClr val="000000"/>
                          </a:solidFill>
                          <a:latin typeface="Cambria Math" panose="02040503050406030204" pitchFamily="18" charset="0"/>
                          <a:ea typeface="Cambria Math" panose="02040503050406030204" pitchFamily="18" charset="0"/>
                          <a:cs typeface="Segoe UI" panose="020B0502040204020203" pitchFamily="34" charset="0"/>
                        </a:rPr>
                        <m:t>↔</m:t>
                      </m:r>
                      <m:r>
                        <a:rPr lang="fr-FR" sz="1600" i="1" kern="0">
                          <a:solidFill>
                            <a:srgbClr val="000000"/>
                          </a:solidFill>
                          <a:latin typeface="Cambria Math" panose="02040503050406030204" pitchFamily="18" charset="0"/>
                          <a:cs typeface="Segoe UI" panose="020B0502040204020203" pitchFamily="34" charset="0"/>
                        </a:rPr>
                        <m:t>𝑐</m:t>
                      </m:r>
                      <m:d>
                        <m:dPr>
                          <m:ctrlPr>
                            <a:rPr lang="fr-FR" sz="1600" i="1" kern="0">
                              <a:solidFill>
                                <a:srgbClr val="000000"/>
                              </a:solidFill>
                              <a:latin typeface="Cambria Math" panose="02040503050406030204" pitchFamily="18" charset="0"/>
                              <a:cs typeface="Segoe UI" panose="020B0502040204020203" pitchFamily="34" charset="0"/>
                            </a:rPr>
                          </m:ctrlPr>
                        </m:dPr>
                        <m:e>
                          <m:r>
                            <a:rPr lang="fr-FR" sz="1600" i="1" kern="0">
                              <a:solidFill>
                                <a:srgbClr val="000000"/>
                              </a:solidFill>
                              <a:latin typeface="Cambria Math" panose="02040503050406030204" pitchFamily="18" charset="0"/>
                              <a:cs typeface="Segoe UI" panose="020B0502040204020203" pitchFamily="34" charset="0"/>
                            </a:rPr>
                            <m:t>𝑋</m:t>
                          </m:r>
                        </m:e>
                      </m:d>
                      <m:r>
                        <a:rPr lang="fr-FR" sz="1600" b="0" i="1" kern="0" smtClean="0">
                          <a:solidFill>
                            <a:srgbClr val="000000"/>
                          </a:solidFill>
                          <a:latin typeface="Cambria Math" panose="02040503050406030204" pitchFamily="18" charset="0"/>
                          <a:cs typeface="Segoe UI" panose="020B0502040204020203" pitchFamily="34" charset="0"/>
                        </a:rPr>
                        <m:t> </m:t>
                      </m:r>
                      <m:r>
                        <a:rPr lang="fr-FR" sz="1600" b="0" i="1" kern="0" smtClean="0">
                          <a:solidFill>
                            <a:srgbClr val="000000"/>
                          </a:solidFill>
                          <a:latin typeface="Cambria Math" panose="02040503050406030204" pitchFamily="18" charset="0"/>
                          <a:cs typeface="Segoe UI" panose="020B0502040204020203" pitchFamily="34" charset="0"/>
                        </a:rPr>
                        <m:t>𝑜𝑟</m:t>
                      </m:r>
                      <m:r>
                        <a:rPr lang="fr-FR" sz="1600" b="0" i="1" kern="0" smtClean="0">
                          <a:solidFill>
                            <a:srgbClr val="000000"/>
                          </a:solidFill>
                          <a:latin typeface="Cambria Math" panose="02040503050406030204" pitchFamily="18" charset="0"/>
                          <a:cs typeface="Segoe UI" panose="020B0502040204020203" pitchFamily="34" charset="0"/>
                        </a:rPr>
                        <m:t> </m:t>
                      </m:r>
                      <m:r>
                        <a:rPr lang="fr-FR" sz="1600" i="1" kern="0">
                          <a:solidFill>
                            <a:srgbClr val="000000"/>
                          </a:solidFill>
                          <a:latin typeface="Cambria Math" panose="02040503050406030204" pitchFamily="18" charset="0"/>
                          <a:cs typeface="Segoe UI" panose="020B0502040204020203" pitchFamily="34" charset="0"/>
                        </a:rPr>
                        <m:t>𝑐</m:t>
                      </m:r>
                      <m:d>
                        <m:dPr>
                          <m:ctrlPr>
                            <a:rPr lang="fr-FR" sz="1600" i="1" kern="0">
                              <a:solidFill>
                                <a:srgbClr val="000000"/>
                              </a:solidFill>
                              <a:latin typeface="Cambria Math" panose="02040503050406030204" pitchFamily="18" charset="0"/>
                              <a:cs typeface="Segoe UI" panose="020B0502040204020203" pitchFamily="34" charset="0"/>
                            </a:rPr>
                          </m:ctrlPr>
                        </m:dPr>
                        <m:e>
                          <m:r>
                            <a:rPr lang="fr-FR" sz="1600" i="1" kern="0">
                              <a:solidFill>
                                <a:srgbClr val="000000"/>
                              </a:solidFill>
                              <a:latin typeface="Cambria Math" panose="02040503050406030204" pitchFamily="18" charset="0"/>
                              <a:cs typeface="Segoe UI" panose="020B0502040204020203" pitchFamily="34" charset="0"/>
                            </a:rPr>
                            <m:t>𝑋</m:t>
                          </m:r>
                        </m:e>
                      </m:d>
                      <m:r>
                        <a:rPr lang="fr-FR" sz="1600" i="1" kern="0">
                          <a:solidFill>
                            <a:srgbClr val="000000"/>
                          </a:solidFill>
                          <a:latin typeface="Cambria Math" panose="02040503050406030204" pitchFamily="18" charset="0"/>
                          <a:ea typeface="Cambria Math" panose="02040503050406030204" pitchFamily="18" charset="0"/>
                          <a:cs typeface="Segoe UI" panose="020B0502040204020203" pitchFamily="34" charset="0"/>
                        </a:rPr>
                        <m:t>↔</m:t>
                      </m:r>
                      <m:r>
                        <a:rPr lang="fr-FR" sz="1600" b="0" i="1" kern="0" smtClean="0">
                          <a:solidFill>
                            <a:srgbClr val="000000"/>
                          </a:solidFill>
                          <a:latin typeface="Cambria Math" panose="02040503050406030204" pitchFamily="18" charset="0"/>
                          <a:ea typeface="Cambria Math" panose="02040503050406030204" pitchFamily="18" charset="0"/>
                          <a:cs typeface="Segoe UI" panose="020B0502040204020203" pitchFamily="34" charset="0"/>
                        </a:rPr>
                        <m:t>𝑝</m:t>
                      </m:r>
                      <m:d>
                        <m:dPr>
                          <m:ctrlPr>
                            <a:rPr lang="fr-FR" sz="1600" i="1" kern="0">
                              <a:solidFill>
                                <a:srgbClr val="000000"/>
                              </a:solidFill>
                              <a:latin typeface="Cambria Math" panose="02040503050406030204" pitchFamily="18" charset="0"/>
                              <a:cs typeface="Segoe UI" panose="020B0502040204020203" pitchFamily="34" charset="0"/>
                            </a:rPr>
                          </m:ctrlPr>
                        </m:dPr>
                        <m:e>
                          <m:r>
                            <a:rPr lang="fr-FR" sz="1600" i="1" kern="0">
                              <a:solidFill>
                                <a:srgbClr val="000000"/>
                              </a:solidFill>
                              <a:latin typeface="Cambria Math" panose="02040503050406030204" pitchFamily="18" charset="0"/>
                              <a:cs typeface="Segoe UI" panose="020B0502040204020203" pitchFamily="34" charset="0"/>
                            </a:rPr>
                            <m:t>𝑋</m:t>
                          </m:r>
                        </m:e>
                      </m:d>
                    </m:oMath>
                  </m:oMathPara>
                </a14:m>
                <a:endParaRPr lang="fr-FR" sz="1600" i="1" kern="0" dirty="0">
                  <a:solidFill>
                    <a:srgbClr val="000000"/>
                  </a:solidFill>
                  <a:latin typeface="Cambria Math" panose="02040503050406030204" pitchFamily="18" charset="0"/>
                  <a:cs typeface="Segoe UI" panose="020B0502040204020203" pitchFamily="34" charset="0"/>
                </a:endParaRPr>
              </a:p>
              <a:p>
                <a:pPr marL="0" lvl="1" defTabSz="931935" fontAlgn="base">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 </m:t>
                    </m:r>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func>
                      <m:funcPr>
                        <m:ctrlP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ctrlPr>
                      </m:funcPr>
                      <m:fName>
                        <m:r>
                          <m:rPr>
                            <m:sty m:val="p"/>
                          </m:rP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log</m:t>
                        </m:r>
                      </m:fName>
                      <m:e>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e>
                    </m:func>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r>
                  <a:rPr lang="en-US" sz="1632" kern="0" dirty="0">
                    <a:solidFill>
                      <a:srgbClr val="000000"/>
                    </a:solidFill>
                    <a:cs typeface="Segoe UI Semilight" panose="020B0402040204020203" pitchFamily="34" charset="0"/>
                  </a:rPr>
                  <a:t> in BFV,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𝑙𝑛</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r>
                  <a:rPr lang="en-US" sz="1632" kern="0" dirty="0">
                    <a:solidFill>
                      <a:srgbClr val="000000"/>
                    </a:solidFill>
                    <a:cs typeface="Segoe UI Semilight" panose="020B0402040204020203" pitchFamily="34" charset="0"/>
                  </a:rPr>
                  <a:t> in CKKS</a:t>
                </a:r>
              </a:p>
            </p:txBody>
          </p:sp>
        </mc:Choice>
        <mc:Fallback xmlns="">
          <p:sp>
            <p:nvSpPr>
              <p:cNvPr id="9" name="Rectangle 8">
                <a:extLst>
                  <a:ext uri="{FF2B5EF4-FFF2-40B4-BE49-F238E27FC236}">
                    <a16:creationId xmlns:a16="http://schemas.microsoft.com/office/drawing/2014/main" id="{3828C86A-1FCB-4B02-9ABF-6EAD679B5AA2}"/>
                  </a:ext>
                </a:extLst>
              </p:cNvPr>
              <p:cNvSpPr>
                <a:spLocks noRot="1" noChangeAspect="1" noMove="1" noResize="1" noEditPoints="1" noAdjustHandles="1" noChangeArrowheads="1" noChangeShapeType="1" noTextEdit="1"/>
              </p:cNvSpPr>
              <p:nvPr/>
            </p:nvSpPr>
            <p:spPr>
              <a:xfrm>
                <a:off x="4669055" y="2352562"/>
                <a:ext cx="4029468" cy="1393599"/>
              </a:xfrm>
              <a:prstGeom prst="rect">
                <a:avLst/>
              </a:prstGeom>
              <a:blipFill>
                <a:blip r:embed="rId3"/>
                <a:stretch>
                  <a:fillRect t="-437" b="-174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31A65EE-C8EC-44A7-8E4D-182DBC88C656}"/>
                  </a:ext>
                </a:extLst>
              </p:cNvPr>
              <p:cNvSpPr/>
              <p:nvPr/>
            </p:nvSpPr>
            <p:spPr>
              <a:xfrm>
                <a:off x="418844" y="2352562"/>
                <a:ext cx="3509585" cy="1145005"/>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Addition</a:t>
                </a:r>
              </a:p>
              <a:p>
                <a:pPr indent="-466371" defTabSz="931935" fontAlgn="base">
                  <a:lnSpc>
                    <a:spcPct val="90000"/>
                  </a:lnSpc>
                  <a:spcBef>
                    <a:spcPts val="612"/>
                  </a:spcBef>
                  <a:spcAft>
                    <a:spcPts val="612"/>
                  </a:spcAft>
                  <a:defRPr/>
                </a:pPr>
                <a14:m>
                  <m:oMathPara xmlns:m="http://schemas.openxmlformats.org/officeDocument/2006/math">
                    <m:oMathParaPr>
                      <m:jc m:val="left"/>
                    </m:oMathParaPr>
                    <m:oMath xmlns:m="http://schemas.openxmlformats.org/officeDocument/2006/math">
                      <m:r>
                        <a:rPr lang="fr-FR" b="0" i="1" kern="0" smtClean="0">
                          <a:solidFill>
                            <a:srgbClr val="000000"/>
                          </a:solidFill>
                          <a:latin typeface="Cambria Math" panose="02040503050406030204" pitchFamily="18" charset="0"/>
                          <a:cs typeface="Segoe UI" panose="020B0502040204020203" pitchFamily="34" charset="0"/>
                        </a:rPr>
                        <m:t>𝑐</m:t>
                      </m:r>
                      <m:d>
                        <m:dPr>
                          <m:ctrlPr>
                            <a:rPr lang="fr-FR" b="0" i="1" kern="0" smtClean="0">
                              <a:solidFill>
                                <a:srgbClr val="000000"/>
                              </a:solidFill>
                              <a:latin typeface="Cambria Math" panose="02040503050406030204" pitchFamily="18" charset="0"/>
                              <a:cs typeface="Segoe UI" panose="020B0502040204020203" pitchFamily="34" charset="0"/>
                            </a:rPr>
                          </m:ctrlPr>
                        </m:dPr>
                        <m:e>
                          <m:r>
                            <a:rPr lang="fr-FR" b="0" i="1" kern="0" smtClean="0">
                              <a:solidFill>
                                <a:srgbClr val="000000"/>
                              </a:solidFill>
                              <a:latin typeface="Cambria Math" panose="02040503050406030204" pitchFamily="18" charset="0"/>
                              <a:cs typeface="Segoe UI" panose="020B0502040204020203" pitchFamily="34" charset="0"/>
                            </a:rPr>
                            <m:t>𝑋</m:t>
                          </m:r>
                        </m:e>
                      </m:d>
                      <m:r>
                        <a:rPr lang="fr-FR" b="0" i="1" kern="0" smtClean="0">
                          <a:solidFill>
                            <a:srgbClr val="000000"/>
                          </a:solidFill>
                          <a:latin typeface="Cambria Math" panose="02040503050406030204" pitchFamily="18" charset="0"/>
                          <a:ea typeface="Cambria Math" panose="02040503050406030204" pitchFamily="18" charset="0"/>
                          <a:cs typeface="Segoe UI" panose="020B0502040204020203" pitchFamily="34" charset="0"/>
                        </a:rPr>
                        <m:t>↔</m:t>
                      </m:r>
                      <m:r>
                        <a:rPr lang="fr-FR" i="1" kern="0">
                          <a:solidFill>
                            <a:srgbClr val="000000"/>
                          </a:solidFill>
                          <a:latin typeface="Cambria Math" panose="02040503050406030204" pitchFamily="18" charset="0"/>
                          <a:cs typeface="Segoe UI" panose="020B0502040204020203" pitchFamily="34" charset="0"/>
                        </a:rPr>
                        <m:t>𝑐</m:t>
                      </m:r>
                      <m:d>
                        <m:dPr>
                          <m:ctrlPr>
                            <a:rPr lang="fr-FR" i="1" kern="0">
                              <a:solidFill>
                                <a:srgbClr val="000000"/>
                              </a:solidFill>
                              <a:latin typeface="Cambria Math" panose="02040503050406030204" pitchFamily="18" charset="0"/>
                              <a:cs typeface="Segoe UI" panose="020B0502040204020203" pitchFamily="34" charset="0"/>
                            </a:rPr>
                          </m:ctrlPr>
                        </m:dPr>
                        <m:e>
                          <m:r>
                            <a:rPr lang="fr-FR" i="1" kern="0">
                              <a:solidFill>
                                <a:srgbClr val="000000"/>
                              </a:solidFill>
                              <a:latin typeface="Cambria Math" panose="02040503050406030204" pitchFamily="18" charset="0"/>
                              <a:cs typeface="Segoe UI" panose="020B0502040204020203" pitchFamily="34" charset="0"/>
                            </a:rPr>
                            <m:t>𝑋</m:t>
                          </m:r>
                        </m:e>
                      </m:d>
                      <m:r>
                        <a:rPr lang="fr-FR" b="0" i="1" kern="0" smtClean="0">
                          <a:solidFill>
                            <a:srgbClr val="000000"/>
                          </a:solidFill>
                          <a:latin typeface="Cambria Math" panose="02040503050406030204" pitchFamily="18" charset="0"/>
                          <a:cs typeface="Segoe UI" panose="020B0502040204020203" pitchFamily="34" charset="0"/>
                        </a:rPr>
                        <m:t> </m:t>
                      </m:r>
                      <m:r>
                        <a:rPr lang="fr-FR" b="0" i="1" kern="0" smtClean="0">
                          <a:solidFill>
                            <a:srgbClr val="000000"/>
                          </a:solidFill>
                          <a:latin typeface="Cambria Math" panose="02040503050406030204" pitchFamily="18" charset="0"/>
                          <a:cs typeface="Segoe UI" panose="020B0502040204020203" pitchFamily="34" charset="0"/>
                        </a:rPr>
                        <m:t>𝑜𝑟</m:t>
                      </m:r>
                      <m:r>
                        <a:rPr lang="fr-FR" b="0" i="1" kern="0" smtClean="0">
                          <a:solidFill>
                            <a:srgbClr val="000000"/>
                          </a:solidFill>
                          <a:latin typeface="Cambria Math" panose="02040503050406030204" pitchFamily="18" charset="0"/>
                          <a:cs typeface="Segoe UI" panose="020B0502040204020203" pitchFamily="34" charset="0"/>
                        </a:rPr>
                        <m:t> </m:t>
                      </m:r>
                      <m:r>
                        <a:rPr lang="fr-FR" i="1" kern="0">
                          <a:solidFill>
                            <a:srgbClr val="000000"/>
                          </a:solidFill>
                          <a:latin typeface="Cambria Math" panose="02040503050406030204" pitchFamily="18" charset="0"/>
                          <a:cs typeface="Segoe UI" panose="020B0502040204020203" pitchFamily="34" charset="0"/>
                        </a:rPr>
                        <m:t>𝑐</m:t>
                      </m:r>
                      <m:d>
                        <m:dPr>
                          <m:ctrlPr>
                            <a:rPr lang="fr-FR" i="1" kern="0">
                              <a:solidFill>
                                <a:srgbClr val="000000"/>
                              </a:solidFill>
                              <a:latin typeface="Cambria Math" panose="02040503050406030204" pitchFamily="18" charset="0"/>
                              <a:cs typeface="Segoe UI" panose="020B0502040204020203" pitchFamily="34" charset="0"/>
                            </a:rPr>
                          </m:ctrlPr>
                        </m:dPr>
                        <m:e>
                          <m:r>
                            <a:rPr lang="fr-FR" i="1" kern="0">
                              <a:solidFill>
                                <a:srgbClr val="000000"/>
                              </a:solidFill>
                              <a:latin typeface="Cambria Math" panose="02040503050406030204" pitchFamily="18" charset="0"/>
                              <a:cs typeface="Segoe UI" panose="020B0502040204020203" pitchFamily="34" charset="0"/>
                            </a:rPr>
                            <m:t>𝑋</m:t>
                          </m:r>
                        </m:e>
                      </m:d>
                      <m:r>
                        <a:rPr lang="fr-FR" i="1" kern="0">
                          <a:solidFill>
                            <a:srgbClr val="000000"/>
                          </a:solidFill>
                          <a:latin typeface="Cambria Math" panose="02040503050406030204" pitchFamily="18" charset="0"/>
                          <a:ea typeface="Cambria Math" panose="02040503050406030204" pitchFamily="18" charset="0"/>
                          <a:cs typeface="Segoe UI" panose="020B0502040204020203" pitchFamily="34" charset="0"/>
                        </a:rPr>
                        <m:t>↔</m:t>
                      </m:r>
                      <m:r>
                        <a:rPr lang="fr-FR" b="0" i="1" kern="0" smtClean="0">
                          <a:solidFill>
                            <a:srgbClr val="000000"/>
                          </a:solidFill>
                          <a:latin typeface="Cambria Math" panose="02040503050406030204" pitchFamily="18" charset="0"/>
                          <a:ea typeface="Cambria Math" panose="02040503050406030204" pitchFamily="18" charset="0"/>
                          <a:cs typeface="Segoe UI" panose="020B0502040204020203" pitchFamily="34" charset="0"/>
                        </a:rPr>
                        <m:t>𝑝</m:t>
                      </m:r>
                      <m:d>
                        <m:dPr>
                          <m:ctrlPr>
                            <a:rPr lang="fr-FR" i="1" kern="0">
                              <a:solidFill>
                                <a:srgbClr val="000000"/>
                              </a:solidFill>
                              <a:latin typeface="Cambria Math" panose="02040503050406030204" pitchFamily="18" charset="0"/>
                              <a:cs typeface="Segoe UI" panose="020B0502040204020203" pitchFamily="34" charset="0"/>
                            </a:rPr>
                          </m:ctrlPr>
                        </m:dPr>
                        <m:e>
                          <m:r>
                            <a:rPr lang="fr-FR" i="1" kern="0">
                              <a:solidFill>
                                <a:srgbClr val="000000"/>
                              </a:solidFill>
                              <a:latin typeface="Cambria Math" panose="02040503050406030204" pitchFamily="18" charset="0"/>
                              <a:cs typeface="Segoe UI" panose="020B0502040204020203" pitchFamily="34" charset="0"/>
                            </a:rPr>
                            <m:t>𝑋</m:t>
                          </m:r>
                        </m:e>
                      </m:d>
                    </m:oMath>
                  </m:oMathPara>
                </a14:m>
                <a:endParaRPr lang="fr-FR" i="1" kern="0" dirty="0">
                  <a:solidFill>
                    <a:srgbClr val="000000"/>
                  </a:solidFill>
                  <a:latin typeface="Cambria Math" panose="02040503050406030204" pitchFamily="18" charset="0"/>
                  <a:cs typeface="Segoe UI" panose="020B0502040204020203" pitchFamily="34" charset="0"/>
                </a:endParaRPr>
              </a:p>
              <a:p>
                <a:pPr marL="0" lvl="1" defTabSz="931935" fontAlgn="base">
                  <a:lnSpc>
                    <a:spcPct val="90000"/>
                  </a:lnSpc>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endParaRPr lang="en-US" sz="1632" kern="0" dirty="0">
                  <a:solidFill>
                    <a:srgbClr val="000000"/>
                  </a:solidFill>
                  <a:cs typeface="Segoe UI Semilight" panose="020B0402040204020203" pitchFamily="34" charset="0"/>
                </a:endParaRPr>
              </a:p>
            </p:txBody>
          </p:sp>
        </mc:Choice>
        <mc:Fallback xmlns="">
          <p:sp>
            <p:nvSpPr>
              <p:cNvPr id="17" name="Rectangle 16">
                <a:extLst>
                  <a:ext uri="{FF2B5EF4-FFF2-40B4-BE49-F238E27FC236}">
                    <a16:creationId xmlns:a16="http://schemas.microsoft.com/office/drawing/2014/main" id="{C31A65EE-C8EC-44A7-8E4D-182DBC88C656}"/>
                  </a:ext>
                </a:extLst>
              </p:cNvPr>
              <p:cNvSpPr>
                <a:spLocks noRot="1" noChangeAspect="1" noMove="1" noResize="1" noEditPoints="1" noAdjustHandles="1" noChangeArrowheads="1" noChangeShapeType="1" noTextEdit="1"/>
              </p:cNvSpPr>
              <p:nvPr/>
            </p:nvSpPr>
            <p:spPr>
              <a:xfrm>
                <a:off x="418844" y="2352562"/>
                <a:ext cx="3509585" cy="1145005"/>
              </a:xfrm>
              <a:prstGeom prst="rect">
                <a:avLst/>
              </a:prstGeom>
              <a:blipFill>
                <a:blip r:embed="rId4"/>
                <a:stretch>
                  <a:fillRect t="-532" b="-212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87E96A55-7AA5-428A-81D2-343CA6721043}"/>
                  </a:ext>
                </a:extLst>
              </p:cNvPr>
              <p:cNvSpPr/>
              <p:nvPr/>
            </p:nvSpPr>
            <p:spPr>
              <a:xfrm>
                <a:off x="8919268" y="4975578"/>
                <a:ext cx="3550559" cy="1470543"/>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Modulus switching</a:t>
                </a:r>
              </a:p>
              <a:p>
                <a:pPr marL="0" marR="0" lvl="1" indent="0" algn="l" defTabSz="931935" rtl="0" eaLnBrk="1" fontAlgn="base" latinLnBrk="0" hangingPunct="1">
                  <a:lnSpc>
                    <a:spcPct val="90000"/>
                  </a:lnSpc>
                  <a:spcBef>
                    <a:spcPts val="612"/>
                  </a:spcBef>
                  <a:spcAft>
                    <a:spcPts val="612"/>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Performed on </a:t>
                </a:r>
                <a14:m>
                  <m:oMath xmlns:m="http://schemas.openxmlformats.org/officeDocument/2006/math">
                    <m:r>
                      <a:rPr kumimoji="0" lang="fr-FR" sz="1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Segoe UI" panose="020B0502040204020203" pitchFamily="34" charset="0"/>
                      </a:rPr>
                      <m:t>𝑐</m:t>
                    </m:r>
                    <m:r>
                      <a:rPr kumimoji="0" lang="fr-FR" sz="1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Segoe UI" panose="020B0502040204020203" pitchFamily="34" charset="0"/>
                      </a:rPr>
                      <m:t>(</m:t>
                    </m:r>
                    <m:r>
                      <a:rPr kumimoji="0" lang="fr-FR" sz="1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Segoe UI" panose="020B0502040204020203" pitchFamily="34" charset="0"/>
                      </a:rPr>
                      <m:t>𝑋</m:t>
                    </m:r>
                    <m:r>
                      <a:rPr kumimoji="0" lang="fr-FR" sz="1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Segoe UI" panose="020B0502040204020203" pitchFamily="34" charset="0"/>
                      </a:rPr>
                      <m:t>)</m:t>
                    </m:r>
                  </m:oMath>
                </a14:m>
                <a:r>
                  <a:rPr kumimoji="0" lang="en-US" sz="16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only</a:t>
                </a:r>
                <a:endParaRPr lang="en-US" sz="1836" kern="0" dirty="0">
                  <a:solidFill>
                    <a:srgbClr val="0078D3"/>
                  </a:solidFill>
                  <a:latin typeface="Segoe UI Semibold"/>
                </a:endParaRPr>
              </a:p>
              <a:p>
                <a:pPr marL="0" lvl="1" defTabSz="931935" fontAlgn="base">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 </m:t>
                    </m:r>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r>
                  <a:rPr lang="en-US" sz="1632" kern="0" dirty="0">
                    <a:solidFill>
                      <a:srgbClr val="000000"/>
                    </a:solidFill>
                    <a:cs typeface="Segoe UI Semilight" panose="020B0402040204020203" pitchFamily="34" charset="0"/>
                  </a:rPr>
                  <a:t> in BFV,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𝑛𝑙𝑜𝑔𝑛</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r>
                  <a:rPr lang="en-US" sz="1632" kern="0" dirty="0">
                    <a:solidFill>
                      <a:srgbClr val="000000"/>
                    </a:solidFill>
                    <a:cs typeface="Segoe UI Semilight" panose="020B0402040204020203" pitchFamily="34" charset="0"/>
                  </a:rPr>
                  <a:t> in CKKS</a:t>
                </a:r>
              </a:p>
            </p:txBody>
          </p:sp>
        </mc:Choice>
        <mc:Fallback xmlns="">
          <p:sp>
            <p:nvSpPr>
              <p:cNvPr id="21" name="Rectangle 20">
                <a:extLst>
                  <a:ext uri="{FF2B5EF4-FFF2-40B4-BE49-F238E27FC236}">
                    <a16:creationId xmlns:a16="http://schemas.microsoft.com/office/drawing/2014/main" id="{87E96A55-7AA5-428A-81D2-343CA6721043}"/>
                  </a:ext>
                </a:extLst>
              </p:cNvPr>
              <p:cNvSpPr>
                <a:spLocks noRot="1" noChangeAspect="1" noMove="1" noResize="1" noEditPoints="1" noAdjustHandles="1" noChangeArrowheads="1" noChangeShapeType="1" noTextEdit="1"/>
              </p:cNvSpPr>
              <p:nvPr/>
            </p:nvSpPr>
            <p:spPr>
              <a:xfrm>
                <a:off x="8919268" y="4975578"/>
                <a:ext cx="3550559" cy="1470543"/>
              </a:xfrm>
              <a:prstGeom prst="rect">
                <a:avLst/>
              </a:prstGeom>
              <a:blipFill>
                <a:blip r:embed="rId5"/>
                <a:stretch>
                  <a:fillRect t="-415" b="-166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F42E701-605C-46C7-8A08-91DFFBF7440D}"/>
                  </a:ext>
                </a:extLst>
              </p:cNvPr>
              <p:cNvSpPr/>
              <p:nvPr/>
            </p:nvSpPr>
            <p:spPr>
              <a:xfrm>
                <a:off x="418844" y="5024823"/>
                <a:ext cx="3809279" cy="1194249"/>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Rotation</a:t>
                </a:r>
              </a:p>
              <a:p>
                <a:pPr marL="0" lvl="1" defTabSz="931935" fontAlgn="base">
                  <a:lnSpc>
                    <a:spcPct val="90000"/>
                  </a:lnSpc>
                  <a:spcBef>
                    <a:spcPts val="612"/>
                  </a:spcBef>
                  <a:spcAft>
                    <a:spcPts val="612"/>
                  </a:spcAft>
                  <a:defRPr/>
                </a:pPr>
                <a:r>
                  <a:rPr lang="en-US" sz="1600" kern="0" dirty="0">
                    <a:solidFill>
                      <a:srgbClr val="000000"/>
                    </a:solidFill>
                    <a:latin typeface="Segoe UI" panose="020B0502040204020203" pitchFamily="34" charset="0"/>
                    <a:cs typeface="Segoe UI" panose="020B0502040204020203" pitchFamily="34" charset="0"/>
                  </a:rPr>
                  <a:t>Performed on </a:t>
                </a:r>
                <a14:m>
                  <m:oMath xmlns:m="http://schemas.openxmlformats.org/officeDocument/2006/math">
                    <m:r>
                      <a:rPr lang="fr-FR" sz="1600" b="0" i="1" kern="0" smtClean="0">
                        <a:solidFill>
                          <a:srgbClr val="000000"/>
                        </a:solidFill>
                        <a:latin typeface="Cambria Math" panose="02040503050406030204" pitchFamily="18" charset="0"/>
                        <a:cs typeface="Segoe UI" panose="020B0502040204020203" pitchFamily="34" charset="0"/>
                      </a:rPr>
                      <m:t>𝑐</m:t>
                    </m:r>
                    <m:r>
                      <a:rPr lang="fr-FR" sz="1600" b="0" i="1" kern="0" smtClean="0">
                        <a:solidFill>
                          <a:srgbClr val="000000"/>
                        </a:solidFill>
                        <a:latin typeface="Cambria Math" panose="02040503050406030204" pitchFamily="18" charset="0"/>
                        <a:cs typeface="Segoe UI" panose="020B0502040204020203" pitchFamily="34" charset="0"/>
                      </a:rPr>
                      <m:t>(</m:t>
                    </m:r>
                    <m:r>
                      <a:rPr lang="fr-FR" sz="1600" b="0" i="1" kern="0" smtClean="0">
                        <a:solidFill>
                          <a:srgbClr val="000000"/>
                        </a:solidFill>
                        <a:latin typeface="Cambria Math" panose="02040503050406030204" pitchFamily="18" charset="0"/>
                        <a:cs typeface="Segoe UI" panose="020B0502040204020203" pitchFamily="34" charset="0"/>
                      </a:rPr>
                      <m:t>𝑋</m:t>
                    </m:r>
                    <m:r>
                      <a:rPr lang="fr-FR" sz="1600" b="0" i="1" kern="0" smtClean="0">
                        <a:solidFill>
                          <a:srgbClr val="000000"/>
                        </a:solidFill>
                        <a:latin typeface="Cambria Math" panose="02040503050406030204" pitchFamily="18" charset="0"/>
                        <a:cs typeface="Segoe UI" panose="020B0502040204020203" pitchFamily="34" charset="0"/>
                      </a:rPr>
                      <m:t>)</m:t>
                    </m:r>
                  </m:oMath>
                </a14:m>
                <a:r>
                  <a:rPr lang="en-US" sz="1600" kern="0" dirty="0">
                    <a:solidFill>
                      <a:srgbClr val="000000"/>
                    </a:solidFill>
                    <a:latin typeface="Segoe UI" panose="020B0502040204020203" pitchFamily="34" charset="0"/>
                    <a:cs typeface="Segoe UI" panose="020B0502040204020203" pitchFamily="34" charset="0"/>
                  </a:rPr>
                  <a:t> only</a:t>
                </a:r>
                <a:endParaRPr lang="en-US" sz="1600" kern="0" dirty="0">
                  <a:solidFill>
                    <a:srgbClr val="0078D3"/>
                  </a:solidFill>
                  <a:latin typeface="Segoe UI Semibold"/>
                </a:endParaRPr>
              </a:p>
              <a:p>
                <a:pPr marL="0" lvl="1" defTabSz="931935" fontAlgn="base">
                  <a:lnSpc>
                    <a:spcPct val="90000"/>
                  </a:lnSpc>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en-US"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r>
                      <a:rPr lang="fr-FR"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func>
                      <m:funcPr>
                        <m:ctrlP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ctrlPr>
                      </m:funcPr>
                      <m:fName>
                        <m:r>
                          <m:rPr>
                            <m:sty m:val="p"/>
                          </m:rPr>
                          <a:rPr lang="fr-FR" sz="1632"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log</m:t>
                        </m:r>
                      </m:fName>
                      <m:e>
                        <m: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e>
                    </m:func>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𝑙𝑜𝑔𝑄</m:t>
                    </m:r>
                    <m: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endParaRPr lang="en-US" sz="1632" kern="0" dirty="0">
                  <a:solidFill>
                    <a:srgbClr val="000000"/>
                  </a:solidFill>
                  <a:cs typeface="Segoe UI Semilight" panose="020B0402040204020203" pitchFamily="34" charset="0"/>
                </a:endParaRPr>
              </a:p>
            </p:txBody>
          </p:sp>
        </mc:Choice>
        <mc:Fallback xmlns="">
          <p:sp>
            <p:nvSpPr>
              <p:cNvPr id="25" name="Rectangle 24">
                <a:extLst>
                  <a:ext uri="{FF2B5EF4-FFF2-40B4-BE49-F238E27FC236}">
                    <a16:creationId xmlns:a16="http://schemas.microsoft.com/office/drawing/2014/main" id="{2F42E701-605C-46C7-8A08-91DFFBF7440D}"/>
                  </a:ext>
                </a:extLst>
              </p:cNvPr>
              <p:cNvSpPr>
                <a:spLocks noRot="1" noChangeAspect="1" noMove="1" noResize="1" noEditPoints="1" noAdjustHandles="1" noChangeArrowheads="1" noChangeShapeType="1" noTextEdit="1"/>
              </p:cNvSpPr>
              <p:nvPr/>
            </p:nvSpPr>
            <p:spPr>
              <a:xfrm>
                <a:off x="418844" y="5024823"/>
                <a:ext cx="3809279" cy="1194249"/>
              </a:xfrm>
              <a:prstGeom prst="rect">
                <a:avLst/>
              </a:prstGeom>
              <a:blipFill>
                <a:blip r:embed="rId6"/>
                <a:stretch>
                  <a:fillRect t="-510" b="-20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7C2AF3BF-AC45-489D-A4B5-25A6F12AC7C5}"/>
                  </a:ext>
                </a:extLst>
              </p:cNvPr>
              <p:cNvSpPr/>
              <p:nvPr/>
            </p:nvSpPr>
            <p:spPr>
              <a:xfrm>
                <a:off x="8919267" y="2354094"/>
                <a:ext cx="3517207" cy="1194249"/>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Rescaling (CKKS)</a:t>
                </a:r>
              </a:p>
              <a:p>
                <a:pPr marL="0" lvl="1" defTabSz="931935" fontAlgn="base">
                  <a:lnSpc>
                    <a:spcPct val="90000"/>
                  </a:lnSpc>
                  <a:spcBef>
                    <a:spcPts val="612"/>
                  </a:spcBef>
                  <a:spcAft>
                    <a:spcPts val="612"/>
                  </a:spcAft>
                  <a:defRPr/>
                </a:pPr>
                <a:r>
                  <a:rPr lang="en-US" sz="1600" kern="0" dirty="0">
                    <a:solidFill>
                      <a:srgbClr val="000000"/>
                    </a:solidFill>
                    <a:latin typeface="Segoe UI" panose="020B0502040204020203" pitchFamily="34" charset="0"/>
                    <a:cs typeface="Segoe UI" panose="020B0502040204020203" pitchFamily="34" charset="0"/>
                  </a:rPr>
                  <a:t>Performed on </a:t>
                </a:r>
                <a14:m>
                  <m:oMath xmlns:m="http://schemas.openxmlformats.org/officeDocument/2006/math">
                    <m:r>
                      <a:rPr lang="fr-FR" sz="1600" b="0" i="1" kern="0" smtClean="0">
                        <a:solidFill>
                          <a:srgbClr val="000000"/>
                        </a:solidFill>
                        <a:latin typeface="Cambria Math" panose="02040503050406030204" pitchFamily="18" charset="0"/>
                        <a:cs typeface="Segoe UI" panose="020B0502040204020203" pitchFamily="34" charset="0"/>
                      </a:rPr>
                      <m:t>𝑐</m:t>
                    </m:r>
                    <m:r>
                      <a:rPr lang="fr-FR" sz="1600" b="0" i="1" kern="0" smtClean="0">
                        <a:solidFill>
                          <a:srgbClr val="000000"/>
                        </a:solidFill>
                        <a:latin typeface="Cambria Math" panose="02040503050406030204" pitchFamily="18" charset="0"/>
                        <a:cs typeface="Segoe UI" panose="020B0502040204020203" pitchFamily="34" charset="0"/>
                      </a:rPr>
                      <m:t>(</m:t>
                    </m:r>
                    <m:r>
                      <a:rPr lang="fr-FR" sz="1600" b="0" i="1" kern="0" smtClean="0">
                        <a:solidFill>
                          <a:srgbClr val="000000"/>
                        </a:solidFill>
                        <a:latin typeface="Cambria Math" panose="02040503050406030204" pitchFamily="18" charset="0"/>
                        <a:cs typeface="Segoe UI" panose="020B0502040204020203" pitchFamily="34" charset="0"/>
                      </a:rPr>
                      <m:t>𝑋</m:t>
                    </m:r>
                    <m:r>
                      <a:rPr lang="fr-FR" sz="1600" b="0" i="1" kern="0" smtClean="0">
                        <a:solidFill>
                          <a:srgbClr val="000000"/>
                        </a:solidFill>
                        <a:latin typeface="Cambria Math" panose="02040503050406030204" pitchFamily="18" charset="0"/>
                        <a:cs typeface="Segoe UI" panose="020B0502040204020203" pitchFamily="34" charset="0"/>
                      </a:rPr>
                      <m:t>)</m:t>
                    </m:r>
                  </m:oMath>
                </a14:m>
                <a:r>
                  <a:rPr lang="en-US" sz="1600" kern="0" dirty="0">
                    <a:solidFill>
                      <a:srgbClr val="000000"/>
                    </a:solidFill>
                    <a:latin typeface="Segoe UI" panose="020B0502040204020203" pitchFamily="34" charset="0"/>
                    <a:cs typeface="Segoe UI" panose="020B0502040204020203" pitchFamily="34" charset="0"/>
                  </a:rPr>
                  <a:t> only</a:t>
                </a:r>
              </a:p>
              <a:p>
                <a:pPr marL="0" lvl="1" defTabSz="931935" fontAlgn="base">
                  <a:lnSpc>
                    <a:spcPct val="90000"/>
                  </a:lnSpc>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func>
                      <m:funcPr>
                        <m:ctrlP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ctrlPr>
                      </m:funcPr>
                      <m:fName>
                        <m:r>
                          <m:rPr>
                            <m:sty m:val="p"/>
                          </m:rP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log</m:t>
                        </m:r>
                      </m:fName>
                      <m:e>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e>
                    </m:func>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endParaRPr lang="en-US" sz="1632" kern="0" dirty="0">
                  <a:solidFill>
                    <a:srgbClr val="000000"/>
                  </a:solidFill>
                  <a:cs typeface="Segoe UI Semilight" panose="020B0402040204020203" pitchFamily="34" charset="0"/>
                </a:endParaRPr>
              </a:p>
            </p:txBody>
          </p:sp>
        </mc:Choice>
        <mc:Fallback xmlns="">
          <p:sp>
            <p:nvSpPr>
              <p:cNvPr id="29" name="Rectangle 28">
                <a:extLst>
                  <a:ext uri="{FF2B5EF4-FFF2-40B4-BE49-F238E27FC236}">
                    <a16:creationId xmlns:a16="http://schemas.microsoft.com/office/drawing/2014/main" id="{7C2AF3BF-AC45-489D-A4B5-25A6F12AC7C5}"/>
                  </a:ext>
                </a:extLst>
              </p:cNvPr>
              <p:cNvSpPr>
                <a:spLocks noRot="1" noChangeAspect="1" noMove="1" noResize="1" noEditPoints="1" noAdjustHandles="1" noChangeArrowheads="1" noChangeShapeType="1" noTextEdit="1"/>
              </p:cNvSpPr>
              <p:nvPr/>
            </p:nvSpPr>
            <p:spPr>
              <a:xfrm>
                <a:off x="8919267" y="2354094"/>
                <a:ext cx="3517207" cy="1194249"/>
              </a:xfrm>
              <a:prstGeom prst="rect">
                <a:avLst/>
              </a:prstGeom>
              <a:blipFill>
                <a:blip r:embed="rId7"/>
                <a:stretch>
                  <a:fillRect t="-510" b="-2041"/>
                </a:stretch>
              </a:blipFill>
            </p:spPr>
            <p:txBody>
              <a:bodyPr/>
              <a:lstStyle/>
              <a:p>
                <a:r>
                  <a:rPr lang="fr-FR">
                    <a:noFill/>
                  </a:rPr>
                  <a:t> </a:t>
                </a:r>
              </a:p>
            </p:txBody>
          </p:sp>
        </mc:Fallback>
      </mc:AlternateContent>
      <p:sp>
        <p:nvSpPr>
          <p:cNvPr id="33" name="TextBox 32">
            <a:extLst>
              <a:ext uri="{FF2B5EF4-FFF2-40B4-BE49-F238E27FC236}">
                <a16:creationId xmlns:a16="http://schemas.microsoft.com/office/drawing/2014/main" id="{A15EAA69-8596-42F8-B123-865F2D74FB79}"/>
              </a:ext>
            </a:extLst>
          </p:cNvPr>
          <p:cNvSpPr txBox="1"/>
          <p:nvPr/>
        </p:nvSpPr>
        <p:spPr>
          <a:xfrm>
            <a:off x="289367" y="3865944"/>
            <a:ext cx="2326512" cy="544765"/>
          </a:xfrm>
          <a:prstGeom prst="rect">
            <a:avLst/>
          </a:prstGeom>
          <a:noFill/>
        </p:spPr>
        <p:txBody>
          <a:bodyPr wrap="square" lIns="182880" tIns="146304" rIns="182880" bIns="146304" rtlCol="0">
            <a:spAutoFit/>
          </a:bodyPr>
          <a:lstStyle/>
          <a:p>
            <a:pPr>
              <a:lnSpc>
                <a:spcPct val="90000"/>
              </a:lnSpc>
              <a:spcAft>
                <a:spcPts val="600"/>
              </a:spcAft>
            </a:pPr>
            <a:r>
              <a:rPr lang="en-US">
                <a:gradFill>
                  <a:gsLst>
                    <a:gs pos="2917">
                      <a:srgbClr val="3C3C41"/>
                    </a:gs>
                    <a:gs pos="30000">
                      <a:srgbClr val="3C3C41"/>
                    </a:gs>
                  </a:gsLst>
                  <a:lin ang="5400000" scaled="0"/>
                </a:gradFill>
                <a:latin typeface="Segoe UI Semibold"/>
              </a:rPr>
              <a:t>Foundation</a:t>
            </a:r>
          </a:p>
        </p:txBody>
      </p:sp>
      <p:cxnSp>
        <p:nvCxnSpPr>
          <p:cNvPr id="35" name="Straight Connector 34">
            <a:extLst>
              <a:ext uri="{FF2B5EF4-FFF2-40B4-BE49-F238E27FC236}">
                <a16:creationId xmlns:a16="http://schemas.microsoft.com/office/drawing/2014/main" id="{A5DCB4DA-5C9E-48CA-BFC1-D230707F81C3}"/>
              </a:ext>
            </a:extLst>
          </p:cNvPr>
          <p:cNvCxnSpPr>
            <a:cxnSpLocks/>
          </p:cNvCxnSpPr>
          <p:nvPr/>
        </p:nvCxnSpPr>
        <p:spPr>
          <a:xfrm>
            <a:off x="0" y="4146714"/>
            <a:ext cx="324091" cy="0"/>
          </a:xfrm>
          <a:prstGeom prst="line">
            <a:avLst/>
          </a:prstGeom>
          <a:noFill/>
          <a:ln w="19050" cap="flat" cmpd="sng" algn="ctr">
            <a:solidFill>
              <a:srgbClr val="3C3C41"/>
            </a:solidFill>
            <a:prstDash val="solid"/>
            <a:headEnd type="none"/>
            <a:tailEnd type="none"/>
          </a:ln>
          <a:effectLst/>
        </p:spPr>
      </p:cxnSp>
      <p:cxnSp>
        <p:nvCxnSpPr>
          <p:cNvPr id="37" name="Straight Connector 36">
            <a:extLst>
              <a:ext uri="{FF2B5EF4-FFF2-40B4-BE49-F238E27FC236}">
                <a16:creationId xmlns:a16="http://schemas.microsoft.com/office/drawing/2014/main" id="{B5B52200-7BE3-4414-8E2F-3C8D90DF3E70}"/>
              </a:ext>
            </a:extLst>
          </p:cNvPr>
          <p:cNvCxnSpPr>
            <a:cxnSpLocks/>
          </p:cNvCxnSpPr>
          <p:nvPr/>
        </p:nvCxnSpPr>
        <p:spPr>
          <a:xfrm>
            <a:off x="1796005" y="4134090"/>
            <a:ext cx="10640470" cy="0"/>
          </a:xfrm>
          <a:prstGeom prst="line">
            <a:avLst/>
          </a:prstGeom>
          <a:noFill/>
          <a:ln w="19050" cap="flat" cmpd="sng" algn="ctr">
            <a:solidFill>
              <a:srgbClr val="3C3C41"/>
            </a:solidFill>
            <a:prstDash val="solid"/>
            <a:headEnd type="none"/>
            <a:tailEnd type="none"/>
          </a:ln>
          <a:effectLst/>
        </p:spPr>
      </p:cxnSp>
      <p:cxnSp>
        <p:nvCxnSpPr>
          <p:cNvPr id="39" name="Straight Connector 38">
            <a:extLst>
              <a:ext uri="{FF2B5EF4-FFF2-40B4-BE49-F238E27FC236}">
                <a16:creationId xmlns:a16="http://schemas.microsoft.com/office/drawing/2014/main" id="{D5E0F804-50E7-4FBE-AFA5-7CFA05EEF8E9}"/>
              </a:ext>
            </a:extLst>
          </p:cNvPr>
          <p:cNvCxnSpPr>
            <a:cxnSpLocks/>
          </p:cNvCxnSpPr>
          <p:nvPr/>
        </p:nvCxnSpPr>
        <p:spPr>
          <a:xfrm>
            <a:off x="0" y="1367741"/>
            <a:ext cx="324091" cy="0"/>
          </a:xfrm>
          <a:prstGeom prst="line">
            <a:avLst/>
          </a:prstGeom>
          <a:noFill/>
          <a:ln w="19050" cap="flat" cmpd="sng" algn="ctr">
            <a:solidFill>
              <a:srgbClr val="3C3C41"/>
            </a:solidFill>
            <a:prstDash val="solid"/>
            <a:headEnd type="none"/>
            <a:tailEnd type="none"/>
          </a:ln>
          <a:effectLst/>
        </p:spPr>
      </p:cxnSp>
      <p:cxnSp>
        <p:nvCxnSpPr>
          <p:cNvPr id="41" name="Straight Connector 40">
            <a:extLst>
              <a:ext uri="{FF2B5EF4-FFF2-40B4-BE49-F238E27FC236}">
                <a16:creationId xmlns:a16="http://schemas.microsoft.com/office/drawing/2014/main" id="{037399CD-60CB-42FC-8FF7-07FA63060153}"/>
              </a:ext>
            </a:extLst>
          </p:cNvPr>
          <p:cNvCxnSpPr>
            <a:cxnSpLocks/>
          </p:cNvCxnSpPr>
          <p:nvPr/>
        </p:nvCxnSpPr>
        <p:spPr>
          <a:xfrm>
            <a:off x="1574157" y="1381244"/>
            <a:ext cx="10862318" cy="0"/>
          </a:xfrm>
          <a:prstGeom prst="line">
            <a:avLst/>
          </a:prstGeom>
          <a:noFill/>
          <a:ln w="19050" cap="flat" cmpd="sng" algn="ctr">
            <a:solidFill>
              <a:srgbClr val="3C3C41"/>
            </a:solidFill>
            <a:prstDash val="solid"/>
            <a:headEnd type="none"/>
            <a:tailEnd type="none"/>
          </a:ln>
          <a:effectLst/>
        </p:spPr>
      </p:cxnSp>
      <p:sp>
        <p:nvSpPr>
          <p:cNvPr id="43" name="TextBox 42">
            <a:extLst>
              <a:ext uri="{FF2B5EF4-FFF2-40B4-BE49-F238E27FC236}">
                <a16:creationId xmlns:a16="http://schemas.microsoft.com/office/drawing/2014/main" id="{0AA37121-4A70-4378-B82B-A56426BAAA4A}"/>
              </a:ext>
            </a:extLst>
          </p:cNvPr>
          <p:cNvSpPr txBox="1"/>
          <p:nvPr/>
        </p:nvSpPr>
        <p:spPr>
          <a:xfrm>
            <a:off x="291296" y="1101524"/>
            <a:ext cx="2326512" cy="544765"/>
          </a:xfrm>
          <a:prstGeom prst="rect">
            <a:avLst/>
          </a:prstGeom>
          <a:noFill/>
        </p:spPr>
        <p:txBody>
          <a:bodyPr wrap="square" lIns="182880" tIns="146304" rIns="182880" bIns="146304" rtlCol="0">
            <a:spAutoFit/>
          </a:bodyPr>
          <a:lstStyle/>
          <a:p>
            <a:pPr>
              <a:lnSpc>
                <a:spcPct val="90000"/>
              </a:lnSpc>
              <a:spcAft>
                <a:spcPts val="600"/>
              </a:spcAft>
            </a:pPr>
            <a:r>
              <a:rPr lang="en-US">
                <a:gradFill>
                  <a:gsLst>
                    <a:gs pos="2917">
                      <a:srgbClr val="3C3C41"/>
                    </a:gs>
                    <a:gs pos="30000">
                      <a:srgbClr val="3C3C41"/>
                    </a:gs>
                  </a:gsLst>
                  <a:lin ang="5400000" scaled="0"/>
                </a:gradFill>
                <a:latin typeface="Segoe UI Semibold"/>
              </a:rPr>
              <a:t>Scenarios</a:t>
            </a:r>
          </a:p>
        </p:txBody>
      </p:sp>
      <p:pic>
        <p:nvPicPr>
          <p:cNvPr id="4" name="Graphic 3" descr="Add">
            <a:extLst>
              <a:ext uri="{FF2B5EF4-FFF2-40B4-BE49-F238E27FC236}">
                <a16:creationId xmlns:a16="http://schemas.microsoft.com/office/drawing/2014/main" id="{09917F67-7102-489E-94FB-F0DDD813DB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8844" y="1646289"/>
            <a:ext cx="720000" cy="720000"/>
          </a:xfrm>
          <a:prstGeom prst="rect">
            <a:avLst/>
          </a:prstGeom>
        </p:spPr>
      </p:pic>
      <p:pic>
        <p:nvPicPr>
          <p:cNvPr id="12" name="Graphic 11" descr="Close">
            <a:extLst>
              <a:ext uri="{FF2B5EF4-FFF2-40B4-BE49-F238E27FC236}">
                <a16:creationId xmlns:a16="http://schemas.microsoft.com/office/drawing/2014/main" id="{B5E6F08B-E208-4530-9CBC-301316012F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69056" y="1645313"/>
            <a:ext cx="720000" cy="720000"/>
          </a:xfrm>
          <a:prstGeom prst="rect">
            <a:avLst/>
          </a:prstGeom>
        </p:spPr>
      </p:pic>
      <p:pic>
        <p:nvPicPr>
          <p:cNvPr id="16" name="Graphic 15" descr="Minimize">
            <a:extLst>
              <a:ext uri="{FF2B5EF4-FFF2-40B4-BE49-F238E27FC236}">
                <a16:creationId xmlns:a16="http://schemas.microsoft.com/office/drawing/2014/main" id="{771BE67B-089B-41B7-B4AC-ECF09B221F9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69056" y="4311888"/>
            <a:ext cx="720000" cy="720000"/>
          </a:xfrm>
          <a:prstGeom prst="rect">
            <a:avLst/>
          </a:prstGeom>
        </p:spPr>
      </p:pic>
      <p:pic>
        <p:nvPicPr>
          <p:cNvPr id="32" name="Graphic 31" descr="Pinch Zoom In">
            <a:extLst>
              <a:ext uri="{FF2B5EF4-FFF2-40B4-BE49-F238E27FC236}">
                <a16:creationId xmlns:a16="http://schemas.microsoft.com/office/drawing/2014/main" id="{11482464-EF50-4A58-8892-CB91BD9BAB3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19268" y="1645313"/>
            <a:ext cx="720000" cy="720000"/>
          </a:xfrm>
          <a:prstGeom prst="rect">
            <a:avLst/>
          </a:prstGeom>
        </p:spPr>
      </p:pic>
      <p:pic>
        <p:nvPicPr>
          <p:cNvPr id="40" name="Graphic 39" descr="Transfer">
            <a:extLst>
              <a:ext uri="{FF2B5EF4-FFF2-40B4-BE49-F238E27FC236}">
                <a16:creationId xmlns:a16="http://schemas.microsoft.com/office/drawing/2014/main" id="{D26F4281-001B-4CED-AA54-E0E1311661E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919268" y="4311888"/>
            <a:ext cx="720000" cy="720000"/>
          </a:xfrm>
          <a:prstGeom prst="rect">
            <a:avLst/>
          </a:prstGeom>
        </p:spPr>
      </p:pic>
      <p:pic>
        <p:nvPicPr>
          <p:cNvPr id="51" name="Graphic 50" descr="Repeat">
            <a:extLst>
              <a:ext uri="{FF2B5EF4-FFF2-40B4-BE49-F238E27FC236}">
                <a16:creationId xmlns:a16="http://schemas.microsoft.com/office/drawing/2014/main" id="{FC7B3588-AA8A-4977-ADB7-E9048FD478A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18844" y="4311888"/>
            <a:ext cx="720000" cy="720000"/>
          </a:xfrm>
          <a:prstGeom prst="rect">
            <a:avLst/>
          </a:prstGeom>
        </p:spPr>
      </p:pic>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64CEE83C-89BF-416F-AEBF-E4345926F7D3}"/>
                  </a:ext>
                </a:extLst>
              </p:cNvPr>
              <p:cNvSpPr/>
              <p:nvPr/>
            </p:nvSpPr>
            <p:spPr>
              <a:xfrm>
                <a:off x="4669055" y="5031888"/>
                <a:ext cx="3451129" cy="1194249"/>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Relinearization</a:t>
                </a:r>
              </a:p>
              <a:p>
                <a:pPr marL="0" lvl="1" defTabSz="931935" fontAlgn="base">
                  <a:lnSpc>
                    <a:spcPct val="90000"/>
                  </a:lnSpc>
                  <a:spcBef>
                    <a:spcPts val="612"/>
                  </a:spcBef>
                  <a:spcAft>
                    <a:spcPts val="612"/>
                  </a:spcAft>
                  <a:defRPr/>
                </a:pPr>
                <a:r>
                  <a:rPr lang="en-US" sz="1600" kern="0" dirty="0">
                    <a:solidFill>
                      <a:srgbClr val="000000"/>
                    </a:solidFill>
                    <a:latin typeface="Segoe UI" panose="020B0502040204020203" pitchFamily="34" charset="0"/>
                    <a:cs typeface="Segoe UI" panose="020B0502040204020203" pitchFamily="34" charset="0"/>
                  </a:rPr>
                  <a:t>Performed on </a:t>
                </a:r>
                <a14:m>
                  <m:oMath xmlns:m="http://schemas.openxmlformats.org/officeDocument/2006/math">
                    <m:r>
                      <a:rPr lang="fr-FR" sz="1600" b="0" i="1" kern="0" smtClean="0">
                        <a:solidFill>
                          <a:srgbClr val="000000"/>
                        </a:solidFill>
                        <a:latin typeface="Cambria Math" panose="02040503050406030204" pitchFamily="18" charset="0"/>
                        <a:cs typeface="Segoe UI" panose="020B0502040204020203" pitchFamily="34" charset="0"/>
                      </a:rPr>
                      <m:t>𝑐</m:t>
                    </m:r>
                    <m:r>
                      <a:rPr lang="fr-FR" sz="1600" b="0" i="1" kern="0" smtClean="0">
                        <a:solidFill>
                          <a:srgbClr val="000000"/>
                        </a:solidFill>
                        <a:latin typeface="Cambria Math" panose="02040503050406030204" pitchFamily="18" charset="0"/>
                        <a:cs typeface="Segoe UI" panose="020B0502040204020203" pitchFamily="34" charset="0"/>
                      </a:rPr>
                      <m:t>(</m:t>
                    </m:r>
                    <m:r>
                      <a:rPr lang="fr-FR" sz="1600" b="0" i="1" kern="0" smtClean="0">
                        <a:solidFill>
                          <a:srgbClr val="000000"/>
                        </a:solidFill>
                        <a:latin typeface="Cambria Math" panose="02040503050406030204" pitchFamily="18" charset="0"/>
                        <a:cs typeface="Segoe UI" panose="020B0502040204020203" pitchFamily="34" charset="0"/>
                      </a:rPr>
                      <m:t>𝑋</m:t>
                    </m:r>
                    <m:r>
                      <a:rPr lang="fr-FR" sz="1600" b="0" i="1" kern="0" smtClean="0">
                        <a:solidFill>
                          <a:srgbClr val="000000"/>
                        </a:solidFill>
                        <a:latin typeface="Cambria Math" panose="02040503050406030204" pitchFamily="18" charset="0"/>
                        <a:cs typeface="Segoe UI" panose="020B0502040204020203" pitchFamily="34" charset="0"/>
                      </a:rPr>
                      <m:t>)</m:t>
                    </m:r>
                  </m:oMath>
                </a14:m>
                <a:r>
                  <a:rPr lang="en-US" sz="1600" kern="0" dirty="0">
                    <a:solidFill>
                      <a:srgbClr val="000000"/>
                    </a:solidFill>
                    <a:latin typeface="Segoe UI" panose="020B0502040204020203" pitchFamily="34" charset="0"/>
                    <a:cs typeface="Segoe UI" panose="020B0502040204020203" pitchFamily="34" charset="0"/>
                  </a:rPr>
                  <a:t> only</a:t>
                </a:r>
              </a:p>
              <a:p>
                <a:pPr marL="0" lvl="1" defTabSz="931935" fontAlgn="base">
                  <a:lnSpc>
                    <a:spcPct val="90000"/>
                  </a:lnSpc>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²×</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func>
                      <m:funcPr>
                        <m:ctrlP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ctrlPr>
                      </m:funcPr>
                      <m:fName>
                        <m:r>
                          <m:rPr>
                            <m:sty m:val="p"/>
                          </m:rP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log</m:t>
                        </m:r>
                      </m:fName>
                      <m:e>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e>
                    </m:func>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endParaRPr lang="en-US" sz="1632" kern="0" dirty="0">
                  <a:solidFill>
                    <a:srgbClr val="000000"/>
                  </a:solidFill>
                  <a:cs typeface="Segoe UI Semilight" panose="020B0402040204020203" pitchFamily="34" charset="0"/>
                </a:endParaRPr>
              </a:p>
            </p:txBody>
          </p:sp>
        </mc:Choice>
        <mc:Fallback xmlns="">
          <p:sp>
            <p:nvSpPr>
              <p:cNvPr id="53" name="Rectangle 52">
                <a:extLst>
                  <a:ext uri="{FF2B5EF4-FFF2-40B4-BE49-F238E27FC236}">
                    <a16:creationId xmlns:a16="http://schemas.microsoft.com/office/drawing/2014/main" id="{64CEE83C-89BF-416F-AEBF-E4345926F7D3}"/>
                  </a:ext>
                </a:extLst>
              </p:cNvPr>
              <p:cNvSpPr>
                <a:spLocks noRot="1" noChangeAspect="1" noMove="1" noResize="1" noEditPoints="1" noAdjustHandles="1" noChangeArrowheads="1" noChangeShapeType="1" noTextEdit="1"/>
              </p:cNvSpPr>
              <p:nvPr/>
            </p:nvSpPr>
            <p:spPr>
              <a:xfrm>
                <a:off x="4669055" y="5031888"/>
                <a:ext cx="3451129" cy="1194249"/>
              </a:xfrm>
              <a:prstGeom prst="rect">
                <a:avLst/>
              </a:prstGeom>
              <a:blipFill>
                <a:blip r:embed="rId20"/>
                <a:stretch>
                  <a:fillRect t="-510" b="-20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6A59B42-6D4F-4F7C-8CC6-6A34E824D6DD}"/>
                  </a:ext>
                </a:extLst>
              </p:cNvPr>
              <p:cNvSpPr/>
              <p:nvPr/>
            </p:nvSpPr>
            <p:spPr>
              <a:xfrm>
                <a:off x="-17324" y="6514230"/>
                <a:ext cx="5799394" cy="410637"/>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600" i="1" u="sng" kern="0" dirty="0">
                    <a:solidFill>
                      <a:srgbClr val="000000"/>
                    </a:solidFill>
                    <a:ea typeface="Cambria Math" panose="02040503050406030204" pitchFamily="18" charset="0"/>
                    <a:cs typeface="Segoe UI Semilight" panose="020B0402040204020203" pitchFamily="34" charset="0"/>
                  </a:rPr>
                  <a:t>Note</a:t>
                </a:r>
                <a:r>
                  <a:rPr lang="en-US" sz="1600" kern="0" dirty="0">
                    <a:solidFill>
                      <a:srgbClr val="000000"/>
                    </a:solidFill>
                    <a:ea typeface="Cambria Math" panose="02040503050406030204" pitchFamily="18" charset="0"/>
                    <a:cs typeface="Segoe UI Semilight" panose="020B0402040204020203" pitchFamily="34" charset="0"/>
                  </a:rPr>
                  <a:t>: </a:t>
                </a:r>
                <a14:m>
                  <m:oMath xmlns:m="http://schemas.openxmlformats.org/officeDocument/2006/math">
                    <m:r>
                      <a:rPr lang="fr-FR" sz="1600"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oMath>
                </a14:m>
                <a:r>
                  <a:rPr lang="en-US" sz="1600" kern="0" dirty="0">
                    <a:solidFill>
                      <a:srgbClr val="000000"/>
                    </a:solidFill>
                    <a:cs typeface="Segoe UI Semilight" panose="020B0402040204020203" pitchFamily="34" charset="0"/>
                  </a:rPr>
                  <a:t> is the computational depth of the circuit</a:t>
                </a:r>
              </a:p>
            </p:txBody>
          </p:sp>
        </mc:Choice>
        <mc:Fallback xmlns="">
          <p:sp>
            <p:nvSpPr>
              <p:cNvPr id="3" name="Rectangle 2">
                <a:extLst>
                  <a:ext uri="{FF2B5EF4-FFF2-40B4-BE49-F238E27FC236}">
                    <a16:creationId xmlns:a16="http://schemas.microsoft.com/office/drawing/2014/main" id="{66A59B42-6D4F-4F7C-8CC6-6A34E824D6DD}"/>
                  </a:ext>
                </a:extLst>
              </p:cNvPr>
              <p:cNvSpPr>
                <a:spLocks noRot="1" noChangeAspect="1" noMove="1" noResize="1" noEditPoints="1" noAdjustHandles="1" noChangeArrowheads="1" noChangeShapeType="1" noTextEdit="1"/>
              </p:cNvSpPr>
              <p:nvPr/>
            </p:nvSpPr>
            <p:spPr>
              <a:xfrm>
                <a:off x="-17324" y="6514230"/>
                <a:ext cx="5799394" cy="410637"/>
              </a:xfrm>
              <a:prstGeom prst="rect">
                <a:avLst/>
              </a:prstGeom>
              <a:blipFill>
                <a:blip r:embed="rId21"/>
                <a:stretch>
                  <a:fillRect t="-1493" b="-4478"/>
                </a:stretch>
              </a:blipFill>
            </p:spPr>
            <p:txBody>
              <a:bodyPr/>
              <a:lstStyle/>
              <a:p>
                <a:r>
                  <a:rPr lang="en-US">
                    <a:noFill/>
                  </a:rPr>
                  <a:t> </a:t>
                </a:r>
              </a:p>
            </p:txBody>
          </p:sp>
        </mc:Fallback>
      </mc:AlternateContent>
    </p:spTree>
    <p:extLst>
      <p:ext uri="{BB962C8B-B14F-4D97-AF65-F5344CB8AC3E}">
        <p14:creationId xmlns:p14="http://schemas.microsoft.com/office/powerpoint/2010/main" val="667098830"/>
      </p:ext>
    </p:extLst>
  </p:cSld>
  <p:clrMapOvr>
    <a:masterClrMapping/>
  </p:clrMapOvr>
  <p:transition>
    <p:fade/>
  </p:transition>
</p:sld>
</file>

<file path=ppt/theme/theme1.xml><?xml version="1.0" encoding="utf-8"?>
<a:theme xmlns:a="http://schemas.openxmlformats.org/drawingml/2006/main" name="2016_Modèle">
  <a:themeElements>
    <a:clrScheme name="Lync North America">
      <a:dk1>
        <a:srgbClr val="505050"/>
      </a:dk1>
      <a:lt1>
        <a:srgbClr val="FFFFFF"/>
      </a:lt1>
      <a:dk2>
        <a:srgbClr val="0072C6"/>
      </a:dk2>
      <a:lt2>
        <a:srgbClr val="00BCF2"/>
      </a:lt2>
      <a:accent1>
        <a:srgbClr val="0072C6"/>
      </a:accent1>
      <a:accent2>
        <a:srgbClr val="442359"/>
      </a:accent2>
      <a:accent3>
        <a:srgbClr val="002050"/>
      </a:accent3>
      <a:accent4>
        <a:srgbClr val="6DC2E9"/>
      </a:accent4>
      <a:accent5>
        <a:srgbClr val="00BCF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9316CC10-3143-4E0A-9124-C00A4C3D77CF}" vid="{7BEF39C3-A779-468A-AA13-61C1C21627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3643</Words>
  <Application>Microsoft Office PowerPoint</Application>
  <PresentationFormat>Custom</PresentationFormat>
  <Paragraphs>551</Paragraphs>
  <Slides>29</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Cambria Math</vt:lpstr>
      <vt:lpstr>Segoe UI</vt:lpstr>
      <vt:lpstr>Segoe UI Historic</vt:lpstr>
      <vt:lpstr>Segoe UI Light</vt:lpstr>
      <vt:lpstr>Segoe UI Semibold</vt:lpstr>
      <vt:lpstr>SFMono-Regular</vt:lpstr>
      <vt:lpstr>Symbol</vt:lpstr>
      <vt:lpstr>Wingdings</vt:lpstr>
      <vt:lpstr>2016_Modèle</vt:lpstr>
      <vt:lpstr>Workshop Data in use Protection Compass Keep the cap in the Cloud and on the Edge</vt:lpstr>
      <vt:lpstr>Our agenda for this homomorphic encryption Track Following a chronological and logical order</vt:lpstr>
      <vt:lpstr>Homomorphic Encryption (HE) considerations A little refresh</vt:lpstr>
      <vt:lpstr>Microsoft SEAL Simple Encrypted Arithmetic Library</vt:lpstr>
      <vt:lpstr>Homomorphic Encryption High level view </vt:lpstr>
      <vt:lpstr>Homomorphic Encryption Encoding and decoding with SEAL: BFV encoders</vt:lpstr>
      <vt:lpstr>Homomorphic Encryption Encoding and decoding with SEAL: the CKKS encoder</vt:lpstr>
      <vt:lpstr>Homomorphic Encryption Encrypting and decrypting</vt:lpstr>
      <vt:lpstr>Microsoft SEAL Computation : Native operations cheat sheet</vt:lpstr>
      <vt:lpstr>Microsoft SEAL Computation : Addition &amp; Multiplication</vt:lpstr>
      <vt:lpstr>Microsoft SEAL Computation : Relinearization</vt:lpstr>
      <vt:lpstr>Microsoft SEAL Computation : Levels and modulus switching chain</vt:lpstr>
      <vt:lpstr>Microsoft SEAL Computation : Modulus switching</vt:lpstr>
      <vt:lpstr>Microsoft SEAL Computation : Rescaling (CKKS)</vt:lpstr>
      <vt:lpstr>Homomorphic Encryption &amp; Microsoft SEAL Choosing the right parameters</vt:lpstr>
      <vt:lpstr>Homomorphic Encryption &amp; Microsoft SEAL Optimizations and performance</vt:lpstr>
      <vt:lpstr>Homomorphic Encryption &amp; Microsoft SEAL A basic example with CKKS</vt:lpstr>
      <vt:lpstr>Demo</vt:lpstr>
      <vt:lpstr>Homomorphic Encryption Considerations before getting hands dirty building algorithms</vt:lpstr>
      <vt:lpstr>Demo A short glimpse of the coding impact!?</vt:lpstr>
      <vt:lpstr>Demo</vt:lpstr>
      <vt:lpstr>Demo</vt:lpstr>
      <vt:lpstr>Hands-on lab It’s high time to get your hands a bit dirty with the keyboard! ;-)</vt:lpstr>
      <vt:lpstr>Introducing the hands-on lab</vt:lpstr>
      <vt:lpstr>As a conclusion</vt:lpstr>
      <vt:lpstr>To go beyond…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Data in use Protection Compass Keep the cap in the Cloud and on the Edge</dc:title>
  <dc:creator/>
  <cp:lastModifiedBy/>
  <cp:revision>1</cp:revision>
  <dcterms:created xsi:type="dcterms:W3CDTF">2020-05-13T08:43:17Z</dcterms:created>
  <dcterms:modified xsi:type="dcterms:W3CDTF">2020-06-10T15:02:12Z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philber@microsoft.com</vt:lpwstr>
  </property>
  <property fmtid="{D5CDD505-2E9C-101B-9397-08002B2CF9AE}" pid="5" name="MSIP_Label_f42aa342-8706-4288-bd11-ebb85995028c_SetDate">
    <vt:lpwstr>2020-06-10T15:02:05.2739467Z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e0477c8a-d715-455a-add7-3617b74d2a4c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