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9"/>
  </p:notesMasterIdLst>
  <p:handoutMasterIdLst>
    <p:handoutMasterId r:id="rId10"/>
  </p:handoutMasterIdLst>
  <p:sldIdLst>
    <p:sldId id="1028" r:id="rId2"/>
    <p:sldId id="1032" r:id="rId3"/>
    <p:sldId id="1025" r:id="rId4"/>
    <p:sldId id="1033" r:id="rId5"/>
    <p:sldId id="1030" r:id="rId6"/>
    <p:sldId id="1034" r:id="rId7"/>
    <p:sldId id="1035" r:id="rId8"/>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32"/>
            <p14:sldId id="1025"/>
          </p14:sldIdLst>
        </p14:section>
        <p14:section name="Main menu" id="{8B26C0E7-0EA4-4486-81BE-1CEBF25A55D9}">
          <p14:sldIdLst>
            <p14:sldId id="1033"/>
          </p14:sldIdLst>
        </p14:section>
        <p14:section name="As a conclusion" id="{574C12B4-BBA4-4AF9-A16B-62914886696B}">
          <p14:sldIdLst>
            <p14:sldId id="1030"/>
            <p14:sldId id="1034"/>
            <p14:sldId id="1035"/>
          </p14:sldIdLst>
        </p14:section>
        <p14:section name="Appendix" id="{FCA4BD7C-2B99-442B-A787-0998D5CF33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3" name="Author" initials="A" lastIdx="0"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505050"/>
    <a:srgbClr val="FFFBA3"/>
    <a:srgbClr val="008272"/>
    <a:srgbClr val="59B4D9"/>
    <a:srgbClr val="ACDAEC"/>
    <a:srgbClr val="3999C6"/>
    <a:srgbClr val="E7E6E6"/>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6DBCA-EE72-4A6A-8A74-50F1968D3DA3}" v="5" dt="2020-06-10T11:29:52.12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3" autoAdjust="0"/>
    <p:restoredTop sz="76603" autoAdjust="0"/>
  </p:normalViewPr>
  <p:slideViewPr>
    <p:cSldViewPr>
      <p:cViewPr varScale="1">
        <p:scale>
          <a:sx n="106" d="100"/>
          <a:sy n="106" d="100"/>
        </p:scale>
        <p:origin x="93" y="6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59" d="100"/>
          <a:sy n="59" d="100"/>
        </p:scale>
        <p:origin x="2540" y="5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p>
          <a:p>
            <a:r>
              <a:rPr lang="en-US" dirty="0"/>
              <a:t>The Data in use Protection is designed to provide clear actionable guidance for </a:t>
            </a:r>
            <a:r>
              <a:rPr kumimoji="0" lang="en-US" sz="9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protecting the confidentiality and the integrity of your (most) sensitive data, and ease related technical and governance decisions</a:t>
            </a:r>
            <a:endParaRPr lang="en-US" dirty="0"/>
          </a:p>
          <a:p>
            <a:r>
              <a:rPr lang="en-US" dirty="0"/>
              <a:t>This is designed to help both organizations new to Azure as well as those who wish to increase their security and privacy posture on it (and on the Edge) to protect their (most) sensitive data and the IP they value the most. </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949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6/10/2020 5:02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6/10/2020 5:02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9AAEEC-E45A-4A9A-8A18-C3CBDBC9EFCE}"/>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5" name="Rectangle 14">
            <a:extLst>
              <a:ext uri="{FF2B5EF4-FFF2-40B4-BE49-F238E27FC236}">
                <a16:creationId xmlns:a16="http://schemas.microsoft.com/office/drawing/2014/main" id="{E1FAA11D-C88A-41F6-96DC-60B1C92E4771}"/>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6" name="Group 15">
            <a:extLst>
              <a:ext uri="{FF2B5EF4-FFF2-40B4-BE49-F238E27FC236}">
                <a16:creationId xmlns:a16="http://schemas.microsoft.com/office/drawing/2014/main" id="{23F7AF59-4E93-41CC-B86E-E15C89B894C0}"/>
              </a:ext>
            </a:extLst>
          </p:cNvPr>
          <p:cNvGrpSpPr/>
          <p:nvPr userDrawn="1"/>
        </p:nvGrpSpPr>
        <p:grpSpPr>
          <a:xfrm>
            <a:off x="512485" y="5393093"/>
            <a:ext cx="668631" cy="310109"/>
            <a:chOff x="4799902" y="2538784"/>
            <a:chExt cx="3223641" cy="1575159"/>
          </a:xfrm>
        </p:grpSpPr>
        <p:pic>
          <p:nvPicPr>
            <p:cNvPr id="17" name="Picture 16" descr="A close up of a logo&#10;&#10;Description automatically generated">
              <a:extLst>
                <a:ext uri="{FF2B5EF4-FFF2-40B4-BE49-F238E27FC236}">
                  <a16:creationId xmlns:a16="http://schemas.microsoft.com/office/drawing/2014/main" id="{7767CB16-5DA6-436C-B004-D66267E352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8" name="Picture 17" descr="A close up of a logo&#10;&#10;Description automatically generated">
              <a:extLst>
                <a:ext uri="{FF2B5EF4-FFF2-40B4-BE49-F238E27FC236}">
                  <a16:creationId xmlns:a16="http://schemas.microsoft.com/office/drawing/2014/main" id="{736930ED-28DB-45DB-9051-882C818717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Secure%20Multi-party%20Computing%20v0.1.pptx"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Data%20in%20use%20Protection%20Compass%20-%20Homomorphic%20Encryption%20v0.1.pptx"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Data%20in%20use%20Protection%20Compass%20-%20Common%20v0.1.ppt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2095958"/>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b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br>
            <a:b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Wrap-up and next steps for the workshop</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3" name="TextBox 2">
            <a:extLst>
              <a:ext uri="{FF2B5EF4-FFF2-40B4-BE49-F238E27FC236}">
                <a16:creationId xmlns:a16="http://schemas.microsoft.com/office/drawing/2014/main" id="{631B55ED-063C-4BCC-903F-B410543AA9A1}"/>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June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rgbClr val="0078D4"/>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Data in use Protection </a:t>
              </a:r>
              <a:b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b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67303" y="3804527"/>
            <a:ext cx="3689613" cy="553998"/>
            <a:chOff x="3428388" y="3692088"/>
            <a:chExt cx="3689613" cy="553998"/>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Technical Illustrations and Hands-On Labs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83213" y="1714239"/>
            <a:ext cx="4795328" cy="3364108"/>
            <a:chOff x="7057411"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57411" y="1716422"/>
              <a:ext cx="4795328" cy="3364108"/>
              <a:chOff x="7057411"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57411" y="178073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Digital Officer (CDO), Chief Information Officer (CIO),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Tree>
    <p:extLst>
      <p:ext uri="{BB962C8B-B14F-4D97-AF65-F5344CB8AC3E}">
        <p14:creationId xmlns:p14="http://schemas.microsoft.com/office/powerpoint/2010/main" val="413532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C17-870F-47E6-8BEA-F1A7C22906D5}"/>
              </a:ext>
            </a:extLst>
          </p:cNvPr>
          <p:cNvSpPr>
            <a:spLocks noGrp="1"/>
          </p:cNvSpPr>
          <p:nvPr>
            <p:ph type="title"/>
          </p:nvPr>
        </p:nvSpPr>
        <p:spPr>
          <a:xfrm>
            <a:off x="1537717" y="352425"/>
            <a:ext cx="10626486" cy="860424"/>
          </a:xfrm>
        </p:spPr>
        <p:txBody>
          <a:bodyPr/>
          <a:lstStyle/>
          <a:p>
            <a:r>
              <a:rPr lang="en-US" dirty="0"/>
              <a:t>Data in use Protection Workshop – Purpose</a:t>
            </a:r>
            <a:br>
              <a:rPr lang="fr-FR" dirty="0"/>
            </a:br>
            <a:endParaRPr lang="en-US" dirty="0"/>
          </a:p>
        </p:txBody>
      </p:sp>
      <p:grpSp>
        <p:nvGrpSpPr>
          <p:cNvPr id="10" name="Group 9">
            <a:extLst>
              <a:ext uri="{FF2B5EF4-FFF2-40B4-BE49-F238E27FC236}">
                <a16:creationId xmlns:a16="http://schemas.microsoft.com/office/drawing/2014/main" id="{F6D703FD-6266-4AE7-AC3C-E0FC67C475C9}"/>
              </a:ext>
            </a:extLst>
          </p:cNvPr>
          <p:cNvGrpSpPr/>
          <p:nvPr/>
        </p:nvGrpSpPr>
        <p:grpSpPr>
          <a:xfrm>
            <a:off x="429480" y="136306"/>
            <a:ext cx="868174" cy="1122285"/>
            <a:chOff x="7578734" y="1050025"/>
            <a:chExt cx="3222616" cy="4165860"/>
          </a:xfrm>
        </p:grpSpPr>
        <p:grpSp>
          <p:nvGrpSpPr>
            <p:cNvPr id="11" name="Group 10">
              <a:extLst>
                <a:ext uri="{FF2B5EF4-FFF2-40B4-BE49-F238E27FC236}">
                  <a16:creationId xmlns:a16="http://schemas.microsoft.com/office/drawing/2014/main" id="{1C3A6081-F591-4CEE-BC65-3368634C1543}"/>
                </a:ext>
              </a:extLst>
            </p:cNvPr>
            <p:cNvGrpSpPr/>
            <p:nvPr/>
          </p:nvGrpSpPr>
          <p:grpSpPr>
            <a:xfrm>
              <a:off x="7578734" y="1050025"/>
              <a:ext cx="3222616" cy="4165860"/>
              <a:chOff x="7830194" y="1537438"/>
              <a:chExt cx="2518414" cy="3255545"/>
            </a:xfrm>
          </p:grpSpPr>
          <p:sp>
            <p:nvSpPr>
              <p:cNvPr id="13" name="Oval 12">
                <a:extLst>
                  <a:ext uri="{FF2B5EF4-FFF2-40B4-BE49-F238E27FC236}">
                    <a16:creationId xmlns:a16="http://schemas.microsoft.com/office/drawing/2014/main" id="{8B71F2A4-A52D-4AD9-8DEC-2E240D8E4BF7}"/>
                  </a:ext>
                </a:extLst>
              </p:cNvPr>
              <p:cNvSpPr/>
              <p:nvPr/>
            </p:nvSpPr>
            <p:spPr bwMode="auto">
              <a:xfrm>
                <a:off x="7830194" y="2274571"/>
                <a:ext cx="2518414" cy="2518412"/>
              </a:xfrm>
              <a:prstGeom prst="ellipse">
                <a:avLst/>
              </a:prstGeom>
              <a:noFill/>
              <a:ln w="76200"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14" name="Graphic 7">
                <a:extLst>
                  <a:ext uri="{FF2B5EF4-FFF2-40B4-BE49-F238E27FC236}">
                    <a16:creationId xmlns:a16="http://schemas.microsoft.com/office/drawing/2014/main" id="{500B6F01-6DCF-46C4-BCEC-4327955C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5" name="TextBox 8">
                <a:extLst>
                  <a:ext uri="{FF2B5EF4-FFF2-40B4-BE49-F238E27FC236}">
                    <a16:creationId xmlns:a16="http://schemas.microsoft.com/office/drawing/2014/main" id="{96CD81F0-5F8D-42D6-9AD9-B8FA991C86E3}"/>
                  </a:ext>
                </a:extLst>
              </p:cNvPr>
              <p:cNvSpPr txBox="1"/>
              <p:nvPr/>
            </p:nvSpPr>
            <p:spPr>
              <a:xfrm>
                <a:off x="8853106" y="1537438"/>
                <a:ext cx="409201" cy="62496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BFBFBF"/>
                    </a:solidFill>
                    <a:effectLst/>
                    <a:uLnTx/>
                    <a:uFillTx/>
                    <a:latin typeface="Segoe UI"/>
                    <a:ea typeface="+mn-ea"/>
                    <a:cs typeface="+mn-cs"/>
                  </a:rPr>
                  <a:t>N</a:t>
                </a:r>
              </a:p>
            </p:txBody>
          </p:sp>
        </p:grpSp>
        <p:sp>
          <p:nvSpPr>
            <p:cNvPr id="12" name="key">
              <a:extLst>
                <a:ext uri="{FF2B5EF4-FFF2-40B4-BE49-F238E27FC236}">
                  <a16:creationId xmlns:a16="http://schemas.microsoft.com/office/drawing/2014/main" id="{E7D44D55-5952-4C29-9243-74067F49A27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rgbClr val="EAEAEA"/>
            </a:solidFill>
            <a:ln w="6350" cap="sq">
              <a:solidFill>
                <a:srgbClr val="EAEAEA"/>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714F4D37-05CD-4194-95AA-3B3C7A0143E4}"/>
              </a:ext>
            </a:extLst>
          </p:cNvPr>
          <p:cNvGrpSpPr/>
          <p:nvPr/>
        </p:nvGrpSpPr>
        <p:grpSpPr>
          <a:xfrm>
            <a:off x="778443" y="1913086"/>
            <a:ext cx="10879587" cy="3077766"/>
            <a:chOff x="759313" y="1942567"/>
            <a:chExt cx="10879587" cy="2980714"/>
          </a:xfrm>
        </p:grpSpPr>
        <p:sp>
          <p:nvSpPr>
            <p:cNvPr id="32" name="Rectangle 31">
              <a:extLst>
                <a:ext uri="{FF2B5EF4-FFF2-40B4-BE49-F238E27FC236}">
                  <a16:creationId xmlns:a16="http://schemas.microsoft.com/office/drawing/2014/main" id="{D6D670A8-D7E5-418C-8E01-B8A5C622D106}"/>
                </a:ext>
              </a:extLst>
            </p:cNvPr>
            <p:cNvSpPr/>
            <p:nvPr/>
          </p:nvSpPr>
          <p:spPr bwMode="auto">
            <a:xfrm>
              <a:off x="759313" y="1942567"/>
              <a:ext cx="10879587" cy="2980714"/>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274320" tIns="274320" rIns="182880" bIns="27432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3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Designed to rapidly increase your security and privacy posture</a:t>
              </a:r>
            </a:p>
            <a:p>
              <a:pPr marL="738188" marR="0" lvl="1" indent="0" defTabSz="914400" eaLnBrk="1" fontAlgn="auto" latinLnBrk="0" hangingPunct="1">
                <a:lnSpc>
                  <a:spcPct val="100000"/>
                </a:lnSpc>
                <a:spcBef>
                  <a:spcPts val="60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Make the right technical decisions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best practices, choices and context/recommendations for protecting the confidentiality and the integrity of your (most) sensitive data</a:t>
              </a:r>
              <a:endParaRPr kumimoji="0" lang="en-US" sz="1600" b="0" i="0" u="none" strike="noStrike" kern="0" cap="none" spc="0" normalizeH="0" baseline="0" noProof="0" dirty="0">
                <a:ln>
                  <a:noFill/>
                </a:ln>
                <a:gradFill>
                  <a:gsLst>
                    <a:gs pos="1250">
                      <a:srgbClr val="1A1A1A"/>
                    </a:gs>
                    <a:gs pos="100000">
                      <a:srgbClr val="1A1A1A"/>
                    </a:gs>
                  </a:gsLst>
                  <a:lin ang="5400000" scaled="0"/>
                </a:gradFill>
                <a:effectLst/>
                <a:highlight>
                  <a:srgbClr val="FFFF00"/>
                </a:highlight>
                <a:uLnTx/>
                <a:uFillTx/>
                <a:latin typeface="Segoe UI"/>
                <a:ea typeface="+mn-ea"/>
                <a:cs typeface="+mn-cs"/>
              </a:endParaRPr>
            </a:p>
            <a:p>
              <a:pPr marL="738188" marR="0" lvl="1" indent="0" defTabSz="914400" eaLnBrk="1" fontAlgn="auto" latinLnBrk="0" hangingPunct="1">
                <a:lnSpc>
                  <a:spcPct val="100000"/>
                </a:lnSpc>
                <a:spcBef>
                  <a:spcPts val="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Increase Familiarity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techniques, (open-source) libraries, and services already </a:t>
              </a:r>
              <a:r>
                <a:rPr lang="en-US" sz="1600" kern="0" dirty="0">
                  <a:gradFill>
                    <a:gsLst>
                      <a:gs pos="1250">
                        <a:srgbClr val="1A1A1A"/>
                      </a:gs>
                      <a:gs pos="100000">
                        <a:srgbClr val="1A1A1A"/>
                      </a:gs>
                    </a:gsLst>
                    <a:lin ang="5400000" scaled="0"/>
                  </a:gradFill>
                  <a:latin typeface="Segoe UI"/>
                </a:rPr>
                <a:t>available in the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Platform and/or on the Edge</a:t>
              </a:r>
            </a:p>
          </p:txBody>
        </p:sp>
        <p:grpSp>
          <p:nvGrpSpPr>
            <p:cNvPr id="33" name="Group 32">
              <a:extLst>
                <a:ext uri="{FF2B5EF4-FFF2-40B4-BE49-F238E27FC236}">
                  <a16:creationId xmlns:a16="http://schemas.microsoft.com/office/drawing/2014/main" id="{8CE80672-25A6-4EB2-93F2-10B9113CEC50}"/>
                </a:ext>
              </a:extLst>
            </p:cNvPr>
            <p:cNvGrpSpPr/>
            <p:nvPr/>
          </p:nvGrpSpPr>
          <p:grpSpPr>
            <a:xfrm>
              <a:off x="1046187" y="2835421"/>
              <a:ext cx="532937" cy="532937"/>
              <a:chOff x="588263" y="4701951"/>
              <a:chExt cx="636741" cy="636741"/>
            </a:xfrm>
          </p:grpSpPr>
          <p:sp>
            <p:nvSpPr>
              <p:cNvPr id="37" name="Oval 36">
                <a:extLst>
                  <a:ext uri="{FF2B5EF4-FFF2-40B4-BE49-F238E27FC236}">
                    <a16:creationId xmlns:a16="http://schemas.microsoft.com/office/drawing/2014/main" id="{02DE86CE-3B3D-4EF6-B021-1A7168C0271D}"/>
                  </a:ext>
                </a:extLst>
              </p:cNvPr>
              <p:cNvSpPr/>
              <p:nvPr/>
            </p:nvSpPr>
            <p:spPr bwMode="auto">
              <a:xfrm>
                <a:off x="588263" y="4701951"/>
                <a:ext cx="636741" cy="636741"/>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magnify">
                <a:extLst>
                  <a:ext uri="{FF2B5EF4-FFF2-40B4-BE49-F238E27FC236}">
                    <a16:creationId xmlns:a16="http://schemas.microsoft.com/office/drawing/2014/main" id="{56DF928E-85BA-451A-8B1A-6427CBE215B5}"/>
                  </a:ext>
                </a:extLst>
              </p:cNvPr>
              <p:cNvSpPr>
                <a:spLocks noChangeAspect="1" noEditPoints="1"/>
              </p:cNvSpPr>
              <p:nvPr/>
            </p:nvSpPr>
            <p:spPr bwMode="auto">
              <a:xfrm flipH="1">
                <a:off x="720190" y="4837439"/>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nvGrpSpPr>
            <p:cNvPr id="34" name="Group 33">
              <a:extLst>
                <a:ext uri="{FF2B5EF4-FFF2-40B4-BE49-F238E27FC236}">
                  <a16:creationId xmlns:a16="http://schemas.microsoft.com/office/drawing/2014/main" id="{90691E19-6ADB-4FB9-95A3-A2D346B444EE}"/>
                </a:ext>
              </a:extLst>
            </p:cNvPr>
            <p:cNvGrpSpPr/>
            <p:nvPr/>
          </p:nvGrpSpPr>
          <p:grpSpPr>
            <a:xfrm>
              <a:off x="1046186" y="3784305"/>
              <a:ext cx="532937" cy="532936"/>
              <a:chOff x="1835509" y="5195814"/>
              <a:chExt cx="636741" cy="636740"/>
            </a:xfrm>
          </p:grpSpPr>
          <p:sp>
            <p:nvSpPr>
              <p:cNvPr id="35" name="Oval 34">
                <a:extLst>
                  <a:ext uri="{FF2B5EF4-FFF2-40B4-BE49-F238E27FC236}">
                    <a16:creationId xmlns:a16="http://schemas.microsoft.com/office/drawing/2014/main" id="{3FC4A2DC-A74D-42D3-9711-FCA69C7858BB}"/>
                  </a:ext>
                </a:extLst>
              </p:cNvPr>
              <p:cNvSpPr/>
              <p:nvPr/>
            </p:nvSpPr>
            <p:spPr bwMode="auto">
              <a:xfrm>
                <a:off x="1835509" y="5195814"/>
                <a:ext cx="636741" cy="63674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Manufacturing_E99C">
                <a:extLst>
                  <a:ext uri="{FF2B5EF4-FFF2-40B4-BE49-F238E27FC236}">
                    <a16:creationId xmlns:a16="http://schemas.microsoft.com/office/drawing/2014/main" id="{7B4BDC11-3113-4BBA-9190-BC6EA292771A}"/>
                  </a:ext>
                </a:extLst>
              </p:cNvPr>
              <p:cNvSpPr>
                <a:spLocks noChangeAspect="1" noEditPoints="1"/>
              </p:cNvSpPr>
              <p:nvPr/>
            </p:nvSpPr>
            <p:spPr bwMode="auto">
              <a:xfrm>
                <a:off x="1966798" y="53313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grpSp>
        <p:nvGrpSpPr>
          <p:cNvPr id="39" name="Group 38">
            <a:extLst>
              <a:ext uri="{FF2B5EF4-FFF2-40B4-BE49-F238E27FC236}">
                <a16:creationId xmlns:a16="http://schemas.microsoft.com/office/drawing/2014/main" id="{5843413F-01BC-436D-80B3-BE1491217C10}"/>
              </a:ext>
            </a:extLst>
          </p:cNvPr>
          <p:cNvGrpSpPr/>
          <p:nvPr/>
        </p:nvGrpSpPr>
        <p:grpSpPr>
          <a:xfrm>
            <a:off x="725107" y="5287005"/>
            <a:ext cx="10932922" cy="1111073"/>
            <a:chOff x="573740" y="5341434"/>
            <a:chExt cx="10932922" cy="1111073"/>
          </a:xfrm>
        </p:grpSpPr>
        <p:grpSp>
          <p:nvGrpSpPr>
            <p:cNvPr id="40" name="Group 39">
              <a:extLst>
                <a:ext uri="{FF2B5EF4-FFF2-40B4-BE49-F238E27FC236}">
                  <a16:creationId xmlns:a16="http://schemas.microsoft.com/office/drawing/2014/main" id="{D07DF526-39CA-41A7-A896-CEB1C65277FB}"/>
                </a:ext>
              </a:extLst>
            </p:cNvPr>
            <p:cNvGrpSpPr/>
            <p:nvPr/>
          </p:nvGrpSpPr>
          <p:grpSpPr>
            <a:xfrm>
              <a:off x="875135" y="5341434"/>
              <a:ext cx="10631527" cy="1111073"/>
              <a:chOff x="1599283" y="5341434"/>
              <a:chExt cx="10631528" cy="1111073"/>
            </a:xfrm>
          </p:grpSpPr>
          <p:sp>
            <p:nvSpPr>
              <p:cNvPr id="43" name="Rectangle 42">
                <a:extLst>
                  <a:ext uri="{FF2B5EF4-FFF2-40B4-BE49-F238E27FC236}">
                    <a16:creationId xmlns:a16="http://schemas.microsoft.com/office/drawing/2014/main" id="{9D3282C5-2BE7-4644-A612-13411806CDEB}"/>
                  </a:ext>
                </a:extLst>
              </p:cNvPr>
              <p:cNvSpPr/>
              <p:nvPr/>
            </p:nvSpPr>
            <p:spPr bwMode="auto">
              <a:xfrm>
                <a:off x="1599283" y="5341434"/>
                <a:ext cx="10631528" cy="1111073"/>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457200" tIns="146304" rIns="91440" bIns="146304" numCol="1" spcCol="0" rtlCol="0" fromWordArt="0" anchor="t" anchorCtr="0" forceAA="0" compatLnSpc="1">
                <a:prstTxWarp prst="textNoShape">
                  <a:avLst/>
                </a:prstTxWarp>
                <a:spAutoFit/>
              </a:bodyPr>
              <a:lstStyle/>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Mix of old &amp; new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Bring your experience and knowledge, but expect (breakthrough) changes ;-)</a:t>
                </a:r>
              </a:p>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You can’t learn everything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Research, and cloud capabilities evolve too fast to master them all, prioritization is critical to meet your business objective</a:t>
                </a:r>
              </a:p>
            </p:txBody>
          </p:sp>
          <p:sp>
            <p:nvSpPr>
              <p:cNvPr id="44" name="TextBox 43">
                <a:extLst>
                  <a:ext uri="{FF2B5EF4-FFF2-40B4-BE49-F238E27FC236}">
                    <a16:creationId xmlns:a16="http://schemas.microsoft.com/office/drawing/2014/main" id="{3C4FB4F4-0F06-43A1-9A5A-2C65B2FC3D82}"/>
                  </a:ext>
                </a:extLst>
              </p:cNvPr>
              <p:cNvSpPr txBox="1"/>
              <p:nvPr/>
            </p:nvSpPr>
            <p:spPr>
              <a:xfrm>
                <a:off x="1900677" y="5562008"/>
                <a:ext cx="712363"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Tips</a:t>
                </a:r>
              </a:p>
            </p:txBody>
          </p:sp>
        </p:grpSp>
        <p:sp>
          <p:nvSpPr>
            <p:cNvPr id="41" name="Oval 40">
              <a:extLst>
                <a:ext uri="{FF2B5EF4-FFF2-40B4-BE49-F238E27FC236}">
                  <a16:creationId xmlns:a16="http://schemas.microsoft.com/office/drawing/2014/main" id="{319C0B81-8E19-42E5-A589-9A2729144427}"/>
                </a:ext>
              </a:extLst>
            </p:cNvPr>
            <p:cNvSpPr/>
            <p:nvPr/>
          </p:nvSpPr>
          <p:spPr bwMode="auto">
            <a:xfrm>
              <a:off x="573740" y="5472464"/>
              <a:ext cx="602792" cy="60279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light" title="Icon of a lightbulb">
              <a:extLst>
                <a:ext uri="{FF2B5EF4-FFF2-40B4-BE49-F238E27FC236}">
                  <a16:creationId xmlns:a16="http://schemas.microsoft.com/office/drawing/2014/main" id="{223A31E0-FE3A-4EEF-85D5-CD3B95833F18}"/>
                </a:ext>
              </a:extLst>
            </p:cNvPr>
            <p:cNvSpPr>
              <a:spLocks noChangeAspect="1" noEditPoints="1"/>
            </p:cNvSpPr>
            <p:nvPr/>
          </p:nvSpPr>
          <p:spPr bwMode="auto">
            <a:xfrm>
              <a:off x="751955" y="5565580"/>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1A1A1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spTree>
    <p:extLst>
      <p:ext uri="{BB962C8B-B14F-4D97-AF65-F5344CB8AC3E}">
        <p14:creationId xmlns:p14="http://schemas.microsoft.com/office/powerpoint/2010/main" val="293128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9" name="Group 8">
            <a:extLst>
              <a:ext uri="{FF2B5EF4-FFF2-40B4-BE49-F238E27FC236}">
                <a16:creationId xmlns:a16="http://schemas.microsoft.com/office/drawing/2014/main" id="{F2FCD42C-3A00-4262-A0CE-73F6C9832AFC}"/>
              </a:ext>
            </a:extLst>
          </p:cNvPr>
          <p:cNvGrpSpPr/>
          <p:nvPr/>
        </p:nvGrpSpPr>
        <p:grpSpPr>
          <a:xfrm>
            <a:off x="674281" y="2839756"/>
            <a:ext cx="10801200" cy="3938054"/>
            <a:chOff x="3475275" y="1145548"/>
            <a:chExt cx="8500938" cy="5442800"/>
          </a:xfrm>
        </p:grpSpPr>
        <p:sp>
          <p:nvSpPr>
            <p:cNvPr id="10" name="Rectangle: Rounded Corners 9">
              <a:extLst>
                <a:ext uri="{FF2B5EF4-FFF2-40B4-BE49-F238E27FC236}">
                  <a16:creationId xmlns:a16="http://schemas.microsoft.com/office/drawing/2014/main" id="{B2F6B77C-A1DF-4F2D-B494-C496278B133C}"/>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3B636C9-26F0-43A8-B7B8-E265FFD7A37E}"/>
                </a:ext>
              </a:extLst>
            </p:cNvPr>
            <p:cNvSpPr/>
            <p:nvPr/>
          </p:nvSpPr>
          <p:spPr bwMode="auto">
            <a:xfrm>
              <a:off x="3475275" y="1145548"/>
              <a:ext cx="8500938" cy="450077"/>
            </a:xfrm>
            <a:prstGeom prst="rect">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p:nvSpPr>
          <p:cNvPr id="23" name="TextBox 22">
            <a:extLst>
              <a:ext uri="{FF2B5EF4-FFF2-40B4-BE49-F238E27FC236}">
                <a16:creationId xmlns:a16="http://schemas.microsoft.com/office/drawing/2014/main" id="{133346B7-D850-491F-9D44-1153B9577853}"/>
              </a:ext>
            </a:extLst>
          </p:cNvPr>
          <p:cNvSpPr txBox="1"/>
          <p:nvPr/>
        </p:nvSpPr>
        <p:spPr>
          <a:xfrm>
            <a:off x="8090444" y="4193260"/>
            <a:ext cx="3154316"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Secure Multi-party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26" name="Straight Connector 25">
            <a:extLst>
              <a:ext uri="{FF2B5EF4-FFF2-40B4-BE49-F238E27FC236}">
                <a16:creationId xmlns:a16="http://schemas.microsoft.com/office/drawing/2014/main" id="{E9E85A6B-4C03-4FA4-B684-AF94687883C6}"/>
              </a:ext>
            </a:extLst>
          </p:cNvPr>
          <p:cNvCxnSpPr>
            <a:cxnSpLocks/>
          </p:cNvCxnSpPr>
          <p:nvPr/>
        </p:nvCxnSpPr>
        <p:spPr>
          <a:xfrm>
            <a:off x="1105668" y="4212320"/>
            <a:ext cx="10131451"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C8E425-9ADC-4611-A120-B5C479391482}"/>
              </a:ext>
            </a:extLst>
          </p:cNvPr>
          <p:cNvSpPr/>
          <p:nvPr/>
        </p:nvSpPr>
        <p:spPr>
          <a:xfrm>
            <a:off x="1033660" y="3229327"/>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 name="TextBox 1">
            <a:extLst>
              <a:ext uri="{FF2B5EF4-FFF2-40B4-BE49-F238E27FC236}">
                <a16:creationId xmlns:a16="http://schemas.microsoft.com/office/drawing/2014/main" id="{909264AD-0F4E-40C2-8CE9-315ED317A31D}"/>
              </a:ext>
            </a:extLst>
          </p:cNvPr>
          <p:cNvSpPr txBox="1"/>
          <p:nvPr/>
        </p:nvSpPr>
        <p:spPr>
          <a:xfrm>
            <a:off x="1131037" y="4193260"/>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Confidential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sp>
        <p:nvSpPr>
          <p:cNvPr id="3" name="TextBox 2">
            <a:extLst>
              <a:ext uri="{FF2B5EF4-FFF2-40B4-BE49-F238E27FC236}">
                <a16:creationId xmlns:a16="http://schemas.microsoft.com/office/drawing/2014/main" id="{3F0AE431-FFB2-4D02-A44A-ACC48E4698A7}"/>
              </a:ext>
            </a:extLst>
          </p:cNvPr>
          <p:cNvSpPr txBox="1"/>
          <p:nvPr/>
        </p:nvSpPr>
        <p:spPr>
          <a:xfrm>
            <a:off x="4693734" y="4193261"/>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tx1">
                    <a:lumMod val="50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43" name="Straight Connector 42">
            <a:extLst>
              <a:ext uri="{FF2B5EF4-FFF2-40B4-BE49-F238E27FC236}">
                <a16:creationId xmlns:a16="http://schemas.microsoft.com/office/drawing/2014/main" id="{CA88C630-9F5A-4A88-AE6B-BC41A4CB1177}"/>
              </a:ext>
            </a:extLst>
          </p:cNvPr>
          <p:cNvCxnSpPr>
            <a:cxnSpLocks/>
          </p:cNvCxnSpPr>
          <p:nvPr/>
        </p:nvCxnSpPr>
        <p:spPr>
          <a:xfrm>
            <a:off x="4147535" y="4212320"/>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698B07-748B-4607-BB14-BEEC50ADE42A}"/>
              </a:ext>
            </a:extLst>
          </p:cNvPr>
          <p:cNvCxnSpPr>
            <a:cxnSpLocks/>
          </p:cNvCxnSpPr>
          <p:nvPr/>
        </p:nvCxnSpPr>
        <p:spPr>
          <a:xfrm>
            <a:off x="7847182" y="4212320"/>
            <a:ext cx="0"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6BD976-A3F8-41E2-B570-37E2AEE23E2D}"/>
              </a:ext>
            </a:extLst>
          </p:cNvPr>
          <p:cNvSpPr/>
          <p:nvPr/>
        </p:nvSpPr>
        <p:spPr>
          <a:xfrm>
            <a:off x="1045677"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9" name="Rectangle 28">
            <a:extLst>
              <a:ext uri="{FF2B5EF4-FFF2-40B4-BE49-F238E27FC236}">
                <a16:creationId xmlns:a16="http://schemas.microsoft.com/office/drawing/2014/main" id="{08044027-4CF5-4538-945E-48C36315578D}"/>
              </a:ext>
            </a:extLst>
          </p:cNvPr>
          <p:cNvSpPr/>
          <p:nvPr/>
        </p:nvSpPr>
        <p:spPr>
          <a:xfrm>
            <a:off x="4447559"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30" name="Rectangle 29">
            <a:extLst>
              <a:ext uri="{FF2B5EF4-FFF2-40B4-BE49-F238E27FC236}">
                <a16:creationId xmlns:a16="http://schemas.microsoft.com/office/drawing/2014/main" id="{4B85B400-914A-4629-9947-1135253F9699}"/>
              </a:ext>
            </a:extLst>
          </p:cNvPr>
          <p:cNvSpPr/>
          <p:nvPr/>
        </p:nvSpPr>
        <p:spPr>
          <a:xfrm>
            <a:off x="8013629" y="6155890"/>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104" name="TextBox 103">
            <a:extLst>
              <a:ext uri="{FF2B5EF4-FFF2-40B4-BE49-F238E27FC236}">
                <a16:creationId xmlns:a16="http://schemas.microsoft.com/office/drawing/2014/main" id="{0476454C-696E-43BC-83AE-0E20721206A6}"/>
              </a:ext>
            </a:extLst>
          </p:cNvPr>
          <p:cNvSpPr txBox="1"/>
          <p:nvPr/>
        </p:nvSpPr>
        <p:spPr>
          <a:xfrm>
            <a:off x="601613" y="1563607"/>
            <a:ext cx="3901254" cy="590931"/>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rgbClr val="0070C0"/>
                </a:solidFill>
                <a:latin typeface="Segoe UI"/>
                <a:cs typeface="Segoe UI" pitchFamily="34" charset="0"/>
              </a:rPr>
              <a:t>A common track in the Morning</a:t>
            </a:r>
            <a:endParaRPr kumimoji="0" lang="en-US" sz="1800" b="1" i="0" u="none" strike="noStrike" kern="0" cap="all" spc="0" normalizeH="0" dirty="0">
              <a:ln>
                <a:noFill/>
              </a:ln>
              <a:solidFill>
                <a:srgbClr val="0070C0"/>
              </a:solidFill>
              <a:effectLst/>
              <a:uLnTx/>
              <a:uFillTx/>
              <a:latin typeface="Segoe UI"/>
              <a:cs typeface="Segoe UI" pitchFamily="34" charset="0"/>
            </a:endParaRPr>
          </a:p>
        </p:txBody>
      </p:sp>
      <p:pic>
        <p:nvPicPr>
          <p:cNvPr id="4" name="Picture 3">
            <a:hlinkClick r:id="rId3" action="ppaction://hlinkpres?slideindex=1&amp;slidetitle="/>
            <a:extLst>
              <a:ext uri="{FF2B5EF4-FFF2-40B4-BE49-F238E27FC236}">
                <a16:creationId xmlns:a16="http://schemas.microsoft.com/office/drawing/2014/main" id="{289A0E9F-D436-46A4-A30F-6DEEF5434749}"/>
              </a:ext>
            </a:extLst>
          </p:cNvPr>
          <p:cNvPicPr>
            <a:picLocks noChangeAspect="1"/>
          </p:cNvPicPr>
          <p:nvPr/>
        </p:nvPicPr>
        <p:blipFill>
          <a:blip r:embed="rId4"/>
          <a:stretch>
            <a:fillRect/>
          </a:stretch>
        </p:blipFill>
        <p:spPr>
          <a:xfrm>
            <a:off x="1443901" y="4811891"/>
            <a:ext cx="2131321" cy="1202284"/>
          </a:xfrm>
          <a:prstGeom prst="rect">
            <a:avLst/>
          </a:prstGeom>
          <a:effectLst>
            <a:outerShdw blurRad="190500" dist="38100" dir="2700000" algn="tl" rotWithShape="0">
              <a:prstClr val="black">
                <a:alpha val="30000"/>
              </a:prstClr>
            </a:outerShdw>
          </a:effectLst>
        </p:spPr>
      </p:pic>
      <p:pic>
        <p:nvPicPr>
          <p:cNvPr id="5" name="Picture 4">
            <a:hlinkClick r:id="rId5" action="ppaction://hlinkpres?slideindex=1&amp;slidetitle="/>
            <a:extLst>
              <a:ext uri="{FF2B5EF4-FFF2-40B4-BE49-F238E27FC236}">
                <a16:creationId xmlns:a16="http://schemas.microsoft.com/office/drawing/2014/main" id="{29CA8AA0-0CCB-4037-85A4-E2830A3BA5F4}"/>
              </a:ext>
            </a:extLst>
          </p:cNvPr>
          <p:cNvPicPr>
            <a:picLocks noChangeAspect="1"/>
          </p:cNvPicPr>
          <p:nvPr/>
        </p:nvPicPr>
        <p:blipFill>
          <a:blip r:embed="rId6"/>
          <a:stretch>
            <a:fillRect/>
          </a:stretch>
        </p:blipFill>
        <p:spPr>
          <a:xfrm>
            <a:off x="4936116" y="4814958"/>
            <a:ext cx="2131321" cy="1196149"/>
          </a:xfrm>
          <a:prstGeom prst="rect">
            <a:avLst/>
          </a:prstGeom>
          <a:effectLst>
            <a:outerShdw blurRad="190500" dist="38100" dir="2700000" algn="tl" rotWithShape="0">
              <a:prstClr val="black">
                <a:alpha val="30000"/>
              </a:prstClr>
            </a:outerShdw>
          </a:effectLst>
        </p:spPr>
      </p:pic>
      <p:pic>
        <p:nvPicPr>
          <p:cNvPr id="6" name="Picture 5">
            <a:hlinkClick r:id="rId7" action="ppaction://hlinkpres?slideindex=1&amp;slidetitle="/>
            <a:extLst>
              <a:ext uri="{FF2B5EF4-FFF2-40B4-BE49-F238E27FC236}">
                <a16:creationId xmlns:a16="http://schemas.microsoft.com/office/drawing/2014/main" id="{0E4979C2-5615-490E-8250-C3F45889A4B4}"/>
              </a:ext>
            </a:extLst>
          </p:cNvPr>
          <p:cNvPicPr>
            <a:picLocks noChangeAspect="1"/>
          </p:cNvPicPr>
          <p:nvPr/>
        </p:nvPicPr>
        <p:blipFill>
          <a:blip r:embed="rId8"/>
          <a:stretch>
            <a:fillRect/>
          </a:stretch>
        </p:blipFill>
        <p:spPr>
          <a:xfrm>
            <a:off x="8632841" y="4830950"/>
            <a:ext cx="2133430" cy="1199216"/>
          </a:xfrm>
          <a:prstGeom prst="rect">
            <a:avLst/>
          </a:prstGeom>
          <a:effectLst>
            <a:outerShdw blurRad="190500" dist="38100" dir="2700000" algn="tl" rotWithShape="0">
              <a:prstClr val="black">
                <a:alpha val="30000"/>
              </a:prstClr>
            </a:outerShdw>
          </a:effectLst>
        </p:spPr>
      </p:pic>
      <p:pic>
        <p:nvPicPr>
          <p:cNvPr id="13" name="Picture 12">
            <a:hlinkClick r:id="rId9" action="ppaction://hlinkpres?slideindex=1&amp;slidetitle="/>
            <a:extLst>
              <a:ext uri="{FF2B5EF4-FFF2-40B4-BE49-F238E27FC236}">
                <a16:creationId xmlns:a16="http://schemas.microsoft.com/office/drawing/2014/main" id="{E11D6353-D1B2-4432-89BA-2BEFED797E84}"/>
              </a:ext>
            </a:extLst>
          </p:cNvPr>
          <p:cNvPicPr>
            <a:picLocks noChangeAspect="1"/>
          </p:cNvPicPr>
          <p:nvPr/>
        </p:nvPicPr>
        <p:blipFill>
          <a:blip r:embed="rId10"/>
          <a:stretch>
            <a:fillRect/>
          </a:stretch>
        </p:blipFill>
        <p:spPr>
          <a:xfrm>
            <a:off x="4762015" y="1118826"/>
            <a:ext cx="2573207" cy="1444785"/>
          </a:xfrm>
          <a:prstGeom prst="rect">
            <a:avLst/>
          </a:prstGeom>
          <a:effectLst>
            <a:outerShdw blurRad="190500" dist="38100" dir="2700000" algn="tl" rotWithShape="0">
              <a:prstClr val="black">
                <a:alpha val="30000"/>
              </a:prstClr>
            </a:outerShdw>
          </a:effectLst>
        </p:spPr>
      </p:pic>
      <p:sp>
        <p:nvSpPr>
          <p:cNvPr id="14" name="Rectangle 13">
            <a:extLst>
              <a:ext uri="{FF2B5EF4-FFF2-40B4-BE49-F238E27FC236}">
                <a16:creationId xmlns:a16="http://schemas.microsoft.com/office/drawing/2014/main" id="{E0565E60-F438-42DA-AA23-78DB29B980DB}"/>
              </a:ext>
            </a:extLst>
          </p:cNvPr>
          <p:cNvSpPr/>
          <p:nvPr/>
        </p:nvSpPr>
        <p:spPr bwMode="auto">
          <a:xfrm>
            <a:off x="8626928" y="4841544"/>
            <a:ext cx="2127800" cy="1169563"/>
          </a:xfrm>
          <a:prstGeom prst="rect">
            <a:avLst/>
          </a:prstGeom>
          <a:gradFill flip="none" rotWithShape="1">
            <a:gsLst>
              <a:gs pos="0">
                <a:srgbClr val="271D1F">
                  <a:alpha val="0"/>
                </a:srgbClr>
              </a:gs>
              <a:gs pos="99000">
                <a:srgbClr val="271D1F"/>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solidFill>
                  <a:sysClr val="windowText" lastClr="000000"/>
                </a:solid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F1CE08F6-601D-47AE-A588-14616FD5202F}"/>
              </a:ext>
            </a:extLst>
          </p:cNvPr>
          <p:cNvSpPr txBox="1"/>
          <p:nvPr/>
        </p:nvSpPr>
        <p:spPr>
          <a:xfrm>
            <a:off x="8638472" y="5364091"/>
            <a:ext cx="21278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solidFill>
              </a:rPr>
              <a:t>Coming soon</a:t>
            </a:r>
            <a:r>
              <a:rPr lang="fr-FR" sz="1400" dirty="0">
                <a:solidFill>
                  <a:schemeClr val="bg1"/>
                </a:solidFill>
              </a:rPr>
              <a:t>…</a:t>
            </a:r>
          </a:p>
        </p:txBody>
      </p:sp>
    </p:spTree>
    <p:extLst>
      <p:ext uri="{BB962C8B-B14F-4D97-AF65-F5344CB8AC3E}">
        <p14:creationId xmlns:p14="http://schemas.microsoft.com/office/powerpoint/2010/main" val="28864251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12322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0F87691C-3AF2-4507-BA04-4AF0FBE1E4D6}"/>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DAF03547-D653-4885-94EB-682CFE2E1214}"/>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8E084E28-5C67-417C-A8FC-5BBB95C4FFE9}"/>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CDD61826-07EE-4FE1-97EE-8D5B60FACD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B9138276-4D04-46B1-9E69-BE2AFE826D0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1062</Words>
  <Application>Microsoft Office PowerPoint</Application>
  <PresentationFormat>Custom</PresentationFormat>
  <Paragraphs>75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Light</vt:lpstr>
      <vt:lpstr>Segoe UI Semibold</vt:lpstr>
      <vt:lpstr>Wingdings</vt:lpstr>
      <vt:lpstr>2016_Modèle</vt:lpstr>
      <vt:lpstr>Workshop Data in use Protection Compass Keep the cape in the Cloud and on the Edge  Wrap-up and next steps for the workshop</vt:lpstr>
      <vt:lpstr>Data in use Protection Workshop</vt:lpstr>
      <vt:lpstr>Data in use Protection Workshop – Purpose </vt:lpstr>
      <vt:lpstr>A compass for protecting your (most) sensitive data </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65</cp:revision>
  <dcterms:created xsi:type="dcterms:W3CDTF">2017-12-28T18:14:41Z</dcterms:created>
  <dcterms:modified xsi:type="dcterms:W3CDTF">2020-06-10T15:02:38Z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