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20"/>
  </p:notesMasterIdLst>
  <p:handoutMasterIdLst>
    <p:handoutMasterId r:id="rId21"/>
  </p:handoutMasterIdLst>
  <p:sldIdLst>
    <p:sldId id="1028" r:id="rId2"/>
    <p:sldId id="1032" r:id="rId3"/>
    <p:sldId id="1033" r:id="rId4"/>
    <p:sldId id="1054" r:id="rId5"/>
    <p:sldId id="1041" r:id="rId6"/>
    <p:sldId id="1063" r:id="rId7"/>
    <p:sldId id="1064" r:id="rId8"/>
    <p:sldId id="1066" r:id="rId9"/>
    <p:sldId id="1068" r:id="rId10"/>
    <p:sldId id="1067" r:id="rId11"/>
    <p:sldId id="1037" r:id="rId12"/>
    <p:sldId id="1057" r:id="rId13"/>
    <p:sldId id="1070" r:id="rId14"/>
    <p:sldId id="1072" r:id="rId15"/>
    <p:sldId id="1075" r:id="rId16"/>
    <p:sldId id="1030" r:id="rId17"/>
    <p:sldId id="1034" r:id="rId18"/>
    <p:sldId id="1035" r:id="rId19"/>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32"/>
            <p14:sldId id="1033"/>
          </p14:sldIdLst>
        </p14:section>
        <p14:section name="Review and risks" id="{CF16E78E-87FD-4D53-BFE5-EFF7CB14DBB1}">
          <p14:sldIdLst>
            <p14:sldId id="1054"/>
            <p14:sldId id="1041"/>
            <p14:sldId id="1063"/>
            <p14:sldId id="1064"/>
            <p14:sldId id="1066"/>
            <p14:sldId id="1068"/>
          </p14:sldIdLst>
        </p14:section>
        <p14:section name="Scenarios and solutions" id="{B626E778-D998-461E-AE79-3B1B4C3B2112}">
          <p14:sldIdLst>
            <p14:sldId id="1067"/>
          </p14:sldIdLst>
        </p14:section>
        <p14:section name="As a conclusion" id="{574C12B4-BBA4-4AF9-A16B-62914886696B}">
          <p14:sldIdLst>
            <p14:sldId id="1037"/>
            <p14:sldId id="1057"/>
            <p14:sldId id="1070"/>
            <p14:sldId id="1072"/>
            <p14:sldId id="1075"/>
            <p14:sldId id="1030"/>
            <p14:sldId id="1034"/>
            <p14:sldId id="103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9" name="Author" initials="A" lastIdx="0" clrIdx="2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B0F0"/>
    <a:srgbClr val="0070C0"/>
    <a:srgbClr val="005291"/>
    <a:srgbClr val="505050"/>
    <a:srgbClr val="FFD5C5"/>
    <a:srgbClr val="DCDCDC"/>
    <a:srgbClr val="0078D7"/>
    <a:srgbClr val="107C10"/>
    <a:srgbClr val="FFF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89890-4B8B-435F-AC7F-DA99A97A0702}" v="30" dt="2020-06-29T13:42:52.51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2" autoAdjust="0"/>
    <p:restoredTop sz="82630" autoAdjust="0"/>
  </p:normalViewPr>
  <p:slideViewPr>
    <p:cSldViewPr>
      <p:cViewPr varScale="1">
        <p:scale>
          <a:sx n="137" d="100"/>
          <a:sy n="137" d="100"/>
        </p:scale>
        <p:origin x="664" y="8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A7493-DA7B-4305-8F92-44F5EECD7705}"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fr-FR"/>
        </a:p>
      </dgm:t>
    </dgm:pt>
    <dgm:pt modelId="{4CEE1F25-4B79-4B1E-8CF4-B1B377B1C7EC}">
      <dgm:prSet phldrT="[Texte]"/>
      <dgm:spPr/>
      <dgm:t>
        <a:bodyPr/>
        <a:lstStyle/>
        <a:p>
          <a:r>
            <a:rPr lang="en-US" noProof="0" dirty="0"/>
            <a:t>Data Poisoning during training</a:t>
          </a:r>
        </a:p>
      </dgm:t>
    </dgm:pt>
    <dgm:pt modelId="{B9B23DDD-CBF9-455F-82F8-1F8BB9A0BC0C}" type="parTrans" cxnId="{0948CFA1-4DC1-4347-AB0D-DD7DA8473E02}">
      <dgm:prSet/>
      <dgm:spPr/>
      <dgm:t>
        <a:bodyPr/>
        <a:lstStyle/>
        <a:p>
          <a:endParaRPr lang="en-US" noProof="0" dirty="0"/>
        </a:p>
      </dgm:t>
    </dgm:pt>
    <dgm:pt modelId="{AEC98248-37F8-49B9-8E95-D3D44EF2BFBD}" type="sibTrans" cxnId="{0948CFA1-4DC1-4347-AB0D-DD7DA8473E02}">
      <dgm:prSet/>
      <dgm:spPr/>
      <dgm:t>
        <a:bodyPr/>
        <a:lstStyle/>
        <a:p>
          <a:endParaRPr lang="en-US" noProof="0" dirty="0"/>
        </a:p>
      </dgm:t>
    </dgm:pt>
    <dgm:pt modelId="{C184D370-F293-4CE1-BA94-93A6775FF5BB}">
      <dgm:prSet phldrT="[Texte]"/>
      <dgm:spPr/>
      <dgm:t>
        <a:bodyPr/>
        <a:lstStyle/>
        <a:p>
          <a:r>
            <a:rPr lang="en-US" noProof="0" dirty="0"/>
            <a:t>Adversarial Perturbation in a query</a:t>
          </a:r>
        </a:p>
      </dgm:t>
    </dgm:pt>
    <dgm:pt modelId="{DF7123A7-4646-4095-B1D7-A0635E3A8F00}" type="parTrans" cxnId="{5D094A45-48E5-4542-BD02-FD3A4E1391B2}">
      <dgm:prSet/>
      <dgm:spPr/>
      <dgm:t>
        <a:bodyPr/>
        <a:lstStyle/>
        <a:p>
          <a:endParaRPr lang="en-US" noProof="0" dirty="0"/>
        </a:p>
      </dgm:t>
    </dgm:pt>
    <dgm:pt modelId="{F888F745-35F3-4C63-A802-5FB7486B8403}" type="sibTrans" cxnId="{5D094A45-48E5-4542-BD02-FD3A4E1391B2}">
      <dgm:prSet/>
      <dgm:spPr/>
      <dgm:t>
        <a:bodyPr/>
        <a:lstStyle/>
        <a:p>
          <a:endParaRPr lang="en-US" noProof="0" dirty="0"/>
        </a:p>
      </dgm:t>
    </dgm:pt>
    <dgm:pt modelId="{983A0B9F-E5B4-482B-A74C-B1C64E4B3959}">
      <dgm:prSet phldrT="[Texte]"/>
      <dgm:spPr/>
      <dgm:t>
        <a:bodyPr/>
        <a:lstStyle/>
        <a:p>
          <a:r>
            <a:rPr lang="en-US" noProof="0" dirty="0"/>
            <a:t>Traditional software exploits</a:t>
          </a:r>
        </a:p>
      </dgm:t>
    </dgm:pt>
    <dgm:pt modelId="{1B3156B3-44FB-4F1A-82DF-BC240CE24CFF}" type="parTrans" cxnId="{8D96A2C0-7661-405A-B04B-359AF9B4E99B}">
      <dgm:prSet/>
      <dgm:spPr/>
      <dgm:t>
        <a:bodyPr/>
        <a:lstStyle/>
        <a:p>
          <a:endParaRPr lang="en-US" noProof="0" dirty="0"/>
        </a:p>
      </dgm:t>
    </dgm:pt>
    <dgm:pt modelId="{78E06503-7D7F-4E7F-B3BB-5E9650986C00}" type="sibTrans" cxnId="{8D96A2C0-7661-405A-B04B-359AF9B4E99B}">
      <dgm:prSet/>
      <dgm:spPr/>
      <dgm:t>
        <a:bodyPr/>
        <a:lstStyle/>
        <a:p>
          <a:endParaRPr lang="en-US" noProof="0" dirty="0"/>
        </a:p>
      </dgm:t>
    </dgm:pt>
    <dgm:pt modelId="{C4E5D55D-DE22-4CC1-BA5F-D3EC4A5D4234}">
      <dgm:prSet phldrT="[Texte]"/>
      <dgm:spPr/>
      <dgm:t>
        <a:bodyPr/>
        <a:lstStyle/>
        <a:p>
          <a:r>
            <a:rPr lang="en-US" noProof="0" dirty="0"/>
            <a:t>Attacking ML supply chain</a:t>
          </a:r>
        </a:p>
      </dgm:t>
    </dgm:pt>
    <dgm:pt modelId="{11D7AD93-01D0-473C-8D52-795A23143F3E}" type="parTrans" cxnId="{7A502AF9-E899-4312-B15F-00F0C5ACAB31}">
      <dgm:prSet/>
      <dgm:spPr/>
      <dgm:t>
        <a:bodyPr/>
        <a:lstStyle/>
        <a:p>
          <a:endParaRPr lang="en-US" noProof="0" dirty="0"/>
        </a:p>
      </dgm:t>
    </dgm:pt>
    <dgm:pt modelId="{15A5053B-E269-4A0F-B091-777D5AC61081}" type="sibTrans" cxnId="{7A502AF9-E899-4312-B15F-00F0C5ACAB31}">
      <dgm:prSet/>
      <dgm:spPr/>
      <dgm:t>
        <a:bodyPr/>
        <a:lstStyle/>
        <a:p>
          <a:endParaRPr lang="en-US" noProof="0" dirty="0"/>
        </a:p>
      </dgm:t>
    </dgm:pt>
    <dgm:pt modelId="{F2AED2F3-B938-4C1D-A84D-9BBBA5104017}">
      <dgm:prSet phldrT="[Texte]"/>
      <dgm:spPr/>
      <dgm:t>
        <a:bodyPr/>
        <a:lstStyle/>
        <a:p>
          <a:r>
            <a:rPr lang="en-US" noProof="0" dirty="0"/>
            <a:t>Traditional software exploits</a:t>
          </a:r>
        </a:p>
      </dgm:t>
    </dgm:pt>
    <dgm:pt modelId="{4C294D20-CEFE-4D82-8BDC-A3A81D3437F7}" type="parTrans" cxnId="{8F078DB5-66C9-4664-8D4A-A13BB3490E34}">
      <dgm:prSet/>
      <dgm:spPr/>
      <dgm:t>
        <a:bodyPr/>
        <a:lstStyle/>
        <a:p>
          <a:endParaRPr lang="en-US" noProof="0" dirty="0"/>
        </a:p>
      </dgm:t>
    </dgm:pt>
    <dgm:pt modelId="{EB746034-A400-49DC-A019-B55468F5FE93}" type="sibTrans" cxnId="{8F078DB5-66C9-4664-8D4A-A13BB3490E34}">
      <dgm:prSet/>
      <dgm:spPr/>
      <dgm:t>
        <a:bodyPr/>
        <a:lstStyle/>
        <a:p>
          <a:endParaRPr lang="en-US" noProof="0" dirty="0"/>
        </a:p>
      </dgm:t>
    </dgm:pt>
    <dgm:pt modelId="{9E9ADD04-9C36-49DE-9007-33CC76E225F1}">
      <dgm:prSet phldrT="[Texte]"/>
      <dgm:spPr/>
      <dgm:t>
        <a:bodyPr/>
        <a:lstStyle/>
        <a:p>
          <a:r>
            <a:rPr lang="en-US" noProof="0" dirty="0"/>
            <a:t>Model Stealing through targeted queries</a:t>
          </a:r>
        </a:p>
      </dgm:t>
    </dgm:pt>
    <dgm:pt modelId="{5319FCD4-3587-450F-86A7-DAC86B4DA2A4}" type="parTrans" cxnId="{C75B1D4B-6989-4858-BB94-42999B15AFD5}">
      <dgm:prSet/>
      <dgm:spPr/>
      <dgm:t>
        <a:bodyPr/>
        <a:lstStyle/>
        <a:p>
          <a:endParaRPr lang="en-US" noProof="0" dirty="0"/>
        </a:p>
      </dgm:t>
    </dgm:pt>
    <dgm:pt modelId="{08AA2A89-2003-41A5-A658-E343903A2D96}" type="sibTrans" cxnId="{C75B1D4B-6989-4858-BB94-42999B15AFD5}">
      <dgm:prSet/>
      <dgm:spPr/>
      <dgm:t>
        <a:bodyPr/>
        <a:lstStyle/>
        <a:p>
          <a:endParaRPr lang="en-US" noProof="0" dirty="0"/>
        </a:p>
      </dgm:t>
    </dgm:pt>
    <dgm:pt modelId="{B1FBBE2B-A74A-4287-A3FF-1DD0CAA4ED84}" type="pres">
      <dgm:prSet presAssocID="{DA3A7493-DA7B-4305-8F92-44F5EECD7705}" presName="Name0" presStyleCnt="0">
        <dgm:presLayoutVars>
          <dgm:chMax val="21"/>
          <dgm:chPref val="21"/>
        </dgm:presLayoutVars>
      </dgm:prSet>
      <dgm:spPr/>
    </dgm:pt>
    <dgm:pt modelId="{076ABBEE-6F26-4C1D-8B76-EA7D20850D16}" type="pres">
      <dgm:prSet presAssocID="{983A0B9F-E5B4-482B-A74C-B1C64E4B3959}" presName="text1" presStyleCnt="0"/>
      <dgm:spPr/>
    </dgm:pt>
    <dgm:pt modelId="{97247AA4-DE20-41BC-8F0A-D7C17EA91F62}" type="pres">
      <dgm:prSet presAssocID="{983A0B9F-E5B4-482B-A74C-B1C64E4B3959}" presName="textRepeatNode" presStyleLbl="alignNode1" presStyleIdx="0" presStyleCnt="6">
        <dgm:presLayoutVars>
          <dgm:chMax val="0"/>
          <dgm:chPref val="0"/>
          <dgm:bulletEnabled val="1"/>
        </dgm:presLayoutVars>
      </dgm:prSet>
      <dgm:spPr/>
    </dgm:pt>
    <dgm:pt modelId="{5E3CB104-899D-4A21-A673-A9C20CD4EE72}" type="pres">
      <dgm:prSet presAssocID="{983A0B9F-E5B4-482B-A74C-B1C64E4B3959}" presName="textaccent1" presStyleCnt="0"/>
      <dgm:spPr/>
    </dgm:pt>
    <dgm:pt modelId="{7EEA62A1-549E-4B93-A252-E3EB0FD52C26}" type="pres">
      <dgm:prSet presAssocID="{983A0B9F-E5B4-482B-A74C-B1C64E4B3959}" presName="accentRepeatNode" presStyleLbl="solidAlignAcc1" presStyleIdx="0" presStyleCnt="12"/>
      <dgm:spPr/>
    </dgm:pt>
    <dgm:pt modelId="{A9FBC341-68FF-4369-9F5F-B6A5DE8C6B9F}" type="pres">
      <dgm:prSet presAssocID="{78E06503-7D7F-4E7F-B3BB-5E9650986C00}" presName="image1" presStyleCnt="0"/>
      <dgm:spPr/>
    </dgm:pt>
    <dgm:pt modelId="{C7CAB24B-5DD8-4EFD-8545-A7C63DD932B6}" type="pres">
      <dgm:prSet presAssocID="{78E06503-7D7F-4E7F-B3BB-5E9650986C00}" presName="imageRepeatNode" presStyleLbl="alignAcc1" presStyleIdx="0" presStyleCnt="6"/>
      <dgm:spPr/>
    </dgm:pt>
    <dgm:pt modelId="{0E2C4D92-EF3B-4913-A775-7E6B86B6E564}" type="pres">
      <dgm:prSet presAssocID="{78E06503-7D7F-4E7F-B3BB-5E9650986C00}" presName="imageaccent1" presStyleCnt="0"/>
      <dgm:spPr/>
    </dgm:pt>
    <dgm:pt modelId="{EE9FD0DD-6FB5-451E-B9B4-0236863AB5FB}" type="pres">
      <dgm:prSet presAssocID="{78E06503-7D7F-4E7F-B3BB-5E9650986C00}" presName="accentRepeatNode" presStyleLbl="solidAlignAcc1" presStyleIdx="1" presStyleCnt="12"/>
      <dgm:spPr/>
    </dgm:pt>
    <dgm:pt modelId="{BBC83D88-479B-4F09-A26F-ABEDEDA87BB0}" type="pres">
      <dgm:prSet presAssocID="{C4E5D55D-DE22-4CC1-BA5F-D3EC4A5D4234}" presName="text2" presStyleCnt="0"/>
      <dgm:spPr/>
    </dgm:pt>
    <dgm:pt modelId="{B441C738-4D95-475E-9F85-93B44A17F6A9}" type="pres">
      <dgm:prSet presAssocID="{C4E5D55D-DE22-4CC1-BA5F-D3EC4A5D4234}" presName="textRepeatNode" presStyleLbl="alignNode1" presStyleIdx="1" presStyleCnt="6">
        <dgm:presLayoutVars>
          <dgm:chMax val="0"/>
          <dgm:chPref val="0"/>
          <dgm:bulletEnabled val="1"/>
        </dgm:presLayoutVars>
      </dgm:prSet>
      <dgm:spPr/>
    </dgm:pt>
    <dgm:pt modelId="{E8D0E394-75C5-4323-9D95-50BB9F3A74F2}" type="pres">
      <dgm:prSet presAssocID="{C4E5D55D-DE22-4CC1-BA5F-D3EC4A5D4234}" presName="textaccent2" presStyleCnt="0"/>
      <dgm:spPr/>
    </dgm:pt>
    <dgm:pt modelId="{34018162-F179-49D7-9F78-4F24C9BBDBF1}" type="pres">
      <dgm:prSet presAssocID="{C4E5D55D-DE22-4CC1-BA5F-D3EC4A5D4234}" presName="accentRepeatNode" presStyleLbl="solidAlignAcc1" presStyleIdx="2" presStyleCnt="12"/>
      <dgm:spPr/>
    </dgm:pt>
    <dgm:pt modelId="{8578EA83-DD52-4D15-BBBC-8807ED040E1A}" type="pres">
      <dgm:prSet presAssocID="{15A5053B-E269-4A0F-B091-777D5AC61081}" presName="image2" presStyleCnt="0"/>
      <dgm:spPr/>
    </dgm:pt>
    <dgm:pt modelId="{69321B17-BBF8-4DFB-B1A5-F384BD148EFD}" type="pres">
      <dgm:prSet presAssocID="{15A5053B-E269-4A0F-B091-777D5AC61081}" presName="imageRepeatNode" presStyleLbl="alignAcc1" presStyleIdx="1" presStyleCnt="6"/>
      <dgm:spPr/>
    </dgm:pt>
    <dgm:pt modelId="{905179E4-BCD7-424C-9D0F-68EF3FFE349F}" type="pres">
      <dgm:prSet presAssocID="{15A5053B-E269-4A0F-B091-777D5AC61081}" presName="imageaccent2" presStyleCnt="0"/>
      <dgm:spPr/>
    </dgm:pt>
    <dgm:pt modelId="{600CFDC4-095D-4F12-96A0-580E4EA1318B}" type="pres">
      <dgm:prSet presAssocID="{15A5053B-E269-4A0F-B091-777D5AC61081}" presName="accentRepeatNode" presStyleLbl="solidAlignAcc1" presStyleIdx="3" presStyleCnt="12"/>
      <dgm:spPr/>
    </dgm:pt>
    <dgm:pt modelId="{65D4BABC-4E2C-4677-829A-CCF55EAC520D}" type="pres">
      <dgm:prSet presAssocID="{F2AED2F3-B938-4C1D-A84D-9BBBA5104017}" presName="text3" presStyleCnt="0"/>
      <dgm:spPr/>
    </dgm:pt>
    <dgm:pt modelId="{940BF8A8-D43E-4D29-BD18-560943ED6B73}" type="pres">
      <dgm:prSet presAssocID="{F2AED2F3-B938-4C1D-A84D-9BBBA5104017}" presName="textRepeatNode" presStyleLbl="alignNode1" presStyleIdx="2" presStyleCnt="6">
        <dgm:presLayoutVars>
          <dgm:chMax val="0"/>
          <dgm:chPref val="0"/>
          <dgm:bulletEnabled val="1"/>
        </dgm:presLayoutVars>
      </dgm:prSet>
      <dgm:spPr/>
    </dgm:pt>
    <dgm:pt modelId="{712D70CB-7A1D-4D67-812E-4F28392CD3B5}" type="pres">
      <dgm:prSet presAssocID="{F2AED2F3-B938-4C1D-A84D-9BBBA5104017}" presName="textaccent3" presStyleCnt="0"/>
      <dgm:spPr/>
    </dgm:pt>
    <dgm:pt modelId="{57A7C6D5-4F9E-4A21-A8B0-CACAD92A2E46}" type="pres">
      <dgm:prSet presAssocID="{F2AED2F3-B938-4C1D-A84D-9BBBA5104017}" presName="accentRepeatNode" presStyleLbl="solidAlignAcc1" presStyleIdx="4" presStyleCnt="12"/>
      <dgm:spPr/>
    </dgm:pt>
    <dgm:pt modelId="{0453107C-8DB1-49B9-980C-4B66A99D6143}" type="pres">
      <dgm:prSet presAssocID="{EB746034-A400-49DC-A019-B55468F5FE93}" presName="image3" presStyleCnt="0"/>
      <dgm:spPr/>
    </dgm:pt>
    <dgm:pt modelId="{A8729CC3-0F7D-4026-A574-E4D33F5E13B8}" type="pres">
      <dgm:prSet presAssocID="{EB746034-A400-49DC-A019-B55468F5FE93}" presName="imageRepeatNode" presStyleLbl="alignAcc1" presStyleIdx="2" presStyleCnt="6"/>
      <dgm:spPr/>
    </dgm:pt>
    <dgm:pt modelId="{A85F7DF6-0952-4542-ADFD-DB09BA4F4647}" type="pres">
      <dgm:prSet presAssocID="{EB746034-A400-49DC-A019-B55468F5FE93}" presName="imageaccent3" presStyleCnt="0"/>
      <dgm:spPr/>
    </dgm:pt>
    <dgm:pt modelId="{C9D61535-5B51-4F68-BF6A-8E17A7CD32EE}" type="pres">
      <dgm:prSet presAssocID="{EB746034-A400-49DC-A019-B55468F5FE93}" presName="accentRepeatNode" presStyleLbl="solidAlignAcc1" presStyleIdx="5" presStyleCnt="12"/>
      <dgm:spPr/>
    </dgm:pt>
    <dgm:pt modelId="{664E1CEF-E473-45B1-BC70-2EA16BACA817}" type="pres">
      <dgm:prSet presAssocID="{9E9ADD04-9C36-49DE-9007-33CC76E225F1}" presName="text4" presStyleCnt="0"/>
      <dgm:spPr/>
    </dgm:pt>
    <dgm:pt modelId="{E8A18169-C532-430E-A606-5465C1B6D4E6}" type="pres">
      <dgm:prSet presAssocID="{9E9ADD04-9C36-49DE-9007-33CC76E225F1}" presName="textRepeatNode" presStyleLbl="alignNode1" presStyleIdx="3" presStyleCnt="6">
        <dgm:presLayoutVars>
          <dgm:chMax val="0"/>
          <dgm:chPref val="0"/>
          <dgm:bulletEnabled val="1"/>
        </dgm:presLayoutVars>
      </dgm:prSet>
      <dgm:spPr/>
    </dgm:pt>
    <dgm:pt modelId="{87490BB3-C429-4D75-A40E-9CA49D804AFB}" type="pres">
      <dgm:prSet presAssocID="{9E9ADD04-9C36-49DE-9007-33CC76E225F1}" presName="textaccent4" presStyleCnt="0"/>
      <dgm:spPr/>
    </dgm:pt>
    <dgm:pt modelId="{40A71B52-4C21-4A1D-9D97-CDAA14D100A1}" type="pres">
      <dgm:prSet presAssocID="{9E9ADD04-9C36-49DE-9007-33CC76E225F1}" presName="accentRepeatNode" presStyleLbl="solidAlignAcc1" presStyleIdx="6" presStyleCnt="12"/>
      <dgm:spPr/>
    </dgm:pt>
    <dgm:pt modelId="{4B2B153D-7B52-49B9-BE9D-28DE14C6D3A9}" type="pres">
      <dgm:prSet presAssocID="{08AA2A89-2003-41A5-A658-E343903A2D96}" presName="image4" presStyleCnt="0"/>
      <dgm:spPr/>
    </dgm:pt>
    <dgm:pt modelId="{9CB70FB3-D3C5-4792-A47B-BF37B0213DB5}" type="pres">
      <dgm:prSet presAssocID="{08AA2A89-2003-41A5-A658-E343903A2D96}" presName="imageRepeatNode" presStyleLbl="alignAcc1" presStyleIdx="3" presStyleCnt="6"/>
      <dgm:spPr/>
    </dgm:pt>
    <dgm:pt modelId="{7C1A4750-229E-47C8-B62D-F94C1C0FA739}" type="pres">
      <dgm:prSet presAssocID="{08AA2A89-2003-41A5-A658-E343903A2D96}" presName="imageaccent4" presStyleCnt="0"/>
      <dgm:spPr/>
    </dgm:pt>
    <dgm:pt modelId="{EAD59648-4ED9-4143-A01A-26F76FBA576D}" type="pres">
      <dgm:prSet presAssocID="{08AA2A89-2003-41A5-A658-E343903A2D96}" presName="accentRepeatNode" presStyleLbl="solidAlignAcc1" presStyleIdx="7" presStyleCnt="12"/>
      <dgm:spPr/>
    </dgm:pt>
    <dgm:pt modelId="{1630FF47-2F8E-4AB0-8A28-0384EDB0522C}" type="pres">
      <dgm:prSet presAssocID="{4CEE1F25-4B79-4B1E-8CF4-B1B377B1C7EC}" presName="text5" presStyleCnt="0"/>
      <dgm:spPr/>
    </dgm:pt>
    <dgm:pt modelId="{0364BF0C-6BA2-4188-AEDB-1A1E1CDCED9C}" type="pres">
      <dgm:prSet presAssocID="{4CEE1F25-4B79-4B1E-8CF4-B1B377B1C7EC}" presName="textRepeatNode" presStyleLbl="alignNode1" presStyleIdx="4" presStyleCnt="6">
        <dgm:presLayoutVars>
          <dgm:chMax val="0"/>
          <dgm:chPref val="0"/>
          <dgm:bulletEnabled val="1"/>
        </dgm:presLayoutVars>
      </dgm:prSet>
      <dgm:spPr/>
    </dgm:pt>
    <dgm:pt modelId="{2832CA86-705A-4665-8FB1-67D3B1824967}" type="pres">
      <dgm:prSet presAssocID="{4CEE1F25-4B79-4B1E-8CF4-B1B377B1C7EC}" presName="textaccent5" presStyleCnt="0"/>
      <dgm:spPr/>
    </dgm:pt>
    <dgm:pt modelId="{2B3638D1-337C-4E99-A226-4720706E0F53}" type="pres">
      <dgm:prSet presAssocID="{4CEE1F25-4B79-4B1E-8CF4-B1B377B1C7EC}" presName="accentRepeatNode" presStyleLbl="solidAlignAcc1" presStyleIdx="8" presStyleCnt="12"/>
      <dgm:spPr/>
    </dgm:pt>
    <dgm:pt modelId="{42FEF39D-3F43-4606-85C8-50EC246D2165}" type="pres">
      <dgm:prSet presAssocID="{AEC98248-37F8-49B9-8E95-D3D44EF2BFBD}" presName="image5" presStyleCnt="0"/>
      <dgm:spPr/>
    </dgm:pt>
    <dgm:pt modelId="{5A6D00DA-BA66-44D3-A4FD-61FE037011B9}" type="pres">
      <dgm:prSet presAssocID="{AEC98248-37F8-49B9-8E95-D3D44EF2BFBD}" presName="imageRepeatNode" presStyleLbl="alignAcc1" presStyleIdx="4" presStyleCnt="6"/>
      <dgm:spPr/>
    </dgm:pt>
    <dgm:pt modelId="{E204E688-F9EB-4A92-A465-8B2731D462AF}" type="pres">
      <dgm:prSet presAssocID="{AEC98248-37F8-49B9-8E95-D3D44EF2BFBD}" presName="imageaccent5" presStyleCnt="0"/>
      <dgm:spPr/>
    </dgm:pt>
    <dgm:pt modelId="{00B3DB8E-6015-4D48-9143-54CAF9FB2B51}" type="pres">
      <dgm:prSet presAssocID="{AEC98248-37F8-49B9-8E95-D3D44EF2BFBD}" presName="accentRepeatNode" presStyleLbl="solidAlignAcc1" presStyleIdx="9" presStyleCnt="12"/>
      <dgm:spPr/>
    </dgm:pt>
    <dgm:pt modelId="{7F491371-1934-47BC-A8EF-9B3A85BAED15}" type="pres">
      <dgm:prSet presAssocID="{C184D370-F293-4CE1-BA94-93A6775FF5BB}" presName="text6" presStyleCnt="0"/>
      <dgm:spPr/>
    </dgm:pt>
    <dgm:pt modelId="{57EA8891-BA6F-434A-8A46-173C0BA1FDC9}" type="pres">
      <dgm:prSet presAssocID="{C184D370-F293-4CE1-BA94-93A6775FF5BB}" presName="textRepeatNode" presStyleLbl="alignNode1" presStyleIdx="5" presStyleCnt="6">
        <dgm:presLayoutVars>
          <dgm:chMax val="0"/>
          <dgm:chPref val="0"/>
          <dgm:bulletEnabled val="1"/>
        </dgm:presLayoutVars>
      </dgm:prSet>
      <dgm:spPr/>
    </dgm:pt>
    <dgm:pt modelId="{9E618D13-5F5A-48D8-9589-5EDFF77CA761}" type="pres">
      <dgm:prSet presAssocID="{C184D370-F293-4CE1-BA94-93A6775FF5BB}" presName="textaccent6" presStyleCnt="0"/>
      <dgm:spPr/>
    </dgm:pt>
    <dgm:pt modelId="{3D746E61-C4A2-43EF-8B0C-064588BE227C}" type="pres">
      <dgm:prSet presAssocID="{C184D370-F293-4CE1-BA94-93A6775FF5BB}" presName="accentRepeatNode" presStyleLbl="solidAlignAcc1" presStyleIdx="10" presStyleCnt="12"/>
      <dgm:spPr/>
    </dgm:pt>
    <dgm:pt modelId="{C60B36BF-CF0D-4A97-B9C6-0C1306914196}" type="pres">
      <dgm:prSet presAssocID="{F888F745-35F3-4C63-A802-5FB7486B8403}" presName="image6" presStyleCnt="0"/>
      <dgm:spPr/>
    </dgm:pt>
    <dgm:pt modelId="{8915F9F8-9757-4110-B6DD-D17FB36EFD1B}" type="pres">
      <dgm:prSet presAssocID="{F888F745-35F3-4C63-A802-5FB7486B8403}" presName="imageRepeatNode" presStyleLbl="alignAcc1" presStyleIdx="5" presStyleCnt="6"/>
      <dgm:spPr/>
    </dgm:pt>
    <dgm:pt modelId="{ED3C8945-CD42-4011-94F4-01CB8D51D4CD}" type="pres">
      <dgm:prSet presAssocID="{F888F745-35F3-4C63-A802-5FB7486B8403}" presName="imageaccent6" presStyleCnt="0"/>
      <dgm:spPr/>
    </dgm:pt>
    <dgm:pt modelId="{D14F1ACC-3212-4421-BC61-EF17A5C40DA3}" type="pres">
      <dgm:prSet presAssocID="{F888F745-35F3-4C63-A802-5FB7486B8403}" presName="accentRepeatNode" presStyleLbl="solidAlignAcc1" presStyleIdx="11" presStyleCnt="12"/>
      <dgm:spPr/>
    </dgm:pt>
  </dgm:ptLst>
  <dgm:cxnLst>
    <dgm:cxn modelId="{C0ACF500-CA41-44D5-8AA2-F146BFF519C2}" type="presOf" srcId="{78E06503-7D7F-4E7F-B3BB-5E9650986C00}" destId="{C7CAB24B-5DD8-4EFD-8545-A7C63DD932B6}" srcOrd="0" destOrd="0" presId="urn:microsoft.com/office/officeart/2008/layout/HexagonCluster"/>
    <dgm:cxn modelId="{29A7780A-75CF-4FB1-AA10-CD04003E8343}" type="presOf" srcId="{4CEE1F25-4B79-4B1E-8CF4-B1B377B1C7EC}" destId="{0364BF0C-6BA2-4188-AEDB-1A1E1CDCED9C}" srcOrd="0" destOrd="0" presId="urn:microsoft.com/office/officeart/2008/layout/HexagonCluster"/>
    <dgm:cxn modelId="{8EA07B22-AF66-4215-B2A5-CE956A817A3A}" type="presOf" srcId="{AEC98248-37F8-49B9-8E95-D3D44EF2BFBD}" destId="{5A6D00DA-BA66-44D3-A4FD-61FE037011B9}" srcOrd="0" destOrd="0" presId="urn:microsoft.com/office/officeart/2008/layout/HexagonCluster"/>
    <dgm:cxn modelId="{B120CC24-A0B1-4710-8B39-BED64A311A87}" type="presOf" srcId="{EB746034-A400-49DC-A019-B55468F5FE93}" destId="{A8729CC3-0F7D-4026-A574-E4D33F5E13B8}" srcOrd="0" destOrd="0" presId="urn:microsoft.com/office/officeart/2008/layout/HexagonCluster"/>
    <dgm:cxn modelId="{5D094A45-48E5-4542-BD02-FD3A4E1391B2}" srcId="{DA3A7493-DA7B-4305-8F92-44F5EECD7705}" destId="{C184D370-F293-4CE1-BA94-93A6775FF5BB}" srcOrd="5" destOrd="0" parTransId="{DF7123A7-4646-4095-B1D7-A0635E3A8F00}" sibTransId="{F888F745-35F3-4C63-A802-5FB7486B8403}"/>
    <dgm:cxn modelId="{C75B1D4B-6989-4858-BB94-42999B15AFD5}" srcId="{DA3A7493-DA7B-4305-8F92-44F5EECD7705}" destId="{9E9ADD04-9C36-49DE-9007-33CC76E225F1}" srcOrd="3" destOrd="0" parTransId="{5319FCD4-3587-450F-86A7-DAC86B4DA2A4}" sibTransId="{08AA2A89-2003-41A5-A658-E343903A2D96}"/>
    <dgm:cxn modelId="{7B84A86D-FEC3-4B5C-9965-E48D8B52325A}" type="presOf" srcId="{DA3A7493-DA7B-4305-8F92-44F5EECD7705}" destId="{B1FBBE2B-A74A-4287-A3FF-1DD0CAA4ED84}" srcOrd="0" destOrd="0" presId="urn:microsoft.com/office/officeart/2008/layout/HexagonCluster"/>
    <dgm:cxn modelId="{D5852A8B-109A-406D-A37C-2344F1852083}" type="presOf" srcId="{C4E5D55D-DE22-4CC1-BA5F-D3EC4A5D4234}" destId="{B441C738-4D95-475E-9F85-93B44A17F6A9}" srcOrd="0" destOrd="0" presId="urn:microsoft.com/office/officeart/2008/layout/HexagonCluster"/>
    <dgm:cxn modelId="{1D9ABD99-8AAF-4655-828A-E2FC78DB532A}" type="presOf" srcId="{15A5053B-E269-4A0F-B091-777D5AC61081}" destId="{69321B17-BBF8-4DFB-B1A5-F384BD148EFD}" srcOrd="0" destOrd="0" presId="urn:microsoft.com/office/officeart/2008/layout/HexagonCluster"/>
    <dgm:cxn modelId="{0948CFA1-4DC1-4347-AB0D-DD7DA8473E02}" srcId="{DA3A7493-DA7B-4305-8F92-44F5EECD7705}" destId="{4CEE1F25-4B79-4B1E-8CF4-B1B377B1C7EC}" srcOrd="4" destOrd="0" parTransId="{B9B23DDD-CBF9-455F-82F8-1F8BB9A0BC0C}" sibTransId="{AEC98248-37F8-49B9-8E95-D3D44EF2BFBD}"/>
    <dgm:cxn modelId="{21263CAA-6286-4A0C-BC26-DD9855117F85}" type="presOf" srcId="{F2AED2F3-B938-4C1D-A84D-9BBBA5104017}" destId="{940BF8A8-D43E-4D29-BD18-560943ED6B73}" srcOrd="0" destOrd="0" presId="urn:microsoft.com/office/officeart/2008/layout/HexagonCluster"/>
    <dgm:cxn modelId="{8F078DB5-66C9-4664-8D4A-A13BB3490E34}" srcId="{DA3A7493-DA7B-4305-8F92-44F5EECD7705}" destId="{F2AED2F3-B938-4C1D-A84D-9BBBA5104017}" srcOrd="2" destOrd="0" parTransId="{4C294D20-CEFE-4D82-8BDC-A3A81D3437F7}" sibTransId="{EB746034-A400-49DC-A019-B55468F5FE93}"/>
    <dgm:cxn modelId="{8D96A2C0-7661-405A-B04B-359AF9B4E99B}" srcId="{DA3A7493-DA7B-4305-8F92-44F5EECD7705}" destId="{983A0B9F-E5B4-482B-A74C-B1C64E4B3959}" srcOrd="0" destOrd="0" parTransId="{1B3156B3-44FB-4F1A-82DF-BC240CE24CFF}" sibTransId="{78E06503-7D7F-4E7F-B3BB-5E9650986C00}"/>
    <dgm:cxn modelId="{0EB256C4-1207-438C-B73D-014873FA59ED}" type="presOf" srcId="{08AA2A89-2003-41A5-A658-E343903A2D96}" destId="{9CB70FB3-D3C5-4792-A47B-BF37B0213DB5}" srcOrd="0" destOrd="0" presId="urn:microsoft.com/office/officeart/2008/layout/HexagonCluster"/>
    <dgm:cxn modelId="{F2B90CC9-B1F6-4FA6-8841-9B50C5C91B2E}" type="presOf" srcId="{983A0B9F-E5B4-482B-A74C-B1C64E4B3959}" destId="{97247AA4-DE20-41BC-8F0A-D7C17EA91F62}" srcOrd="0" destOrd="0" presId="urn:microsoft.com/office/officeart/2008/layout/HexagonCluster"/>
    <dgm:cxn modelId="{437051D3-8288-429C-B69A-420D34700FD4}" type="presOf" srcId="{9E9ADD04-9C36-49DE-9007-33CC76E225F1}" destId="{E8A18169-C532-430E-A606-5465C1B6D4E6}" srcOrd="0" destOrd="0" presId="urn:microsoft.com/office/officeart/2008/layout/HexagonCluster"/>
    <dgm:cxn modelId="{6D9FAFD3-EC82-458E-8BFA-F4CCC87C4979}" type="presOf" srcId="{C184D370-F293-4CE1-BA94-93A6775FF5BB}" destId="{57EA8891-BA6F-434A-8A46-173C0BA1FDC9}" srcOrd="0" destOrd="0" presId="urn:microsoft.com/office/officeart/2008/layout/HexagonCluster"/>
    <dgm:cxn modelId="{6B3E42D9-0294-4752-899E-068EB42E8287}" type="presOf" srcId="{F888F745-35F3-4C63-A802-5FB7486B8403}" destId="{8915F9F8-9757-4110-B6DD-D17FB36EFD1B}" srcOrd="0" destOrd="0" presId="urn:microsoft.com/office/officeart/2008/layout/HexagonCluster"/>
    <dgm:cxn modelId="{7A502AF9-E899-4312-B15F-00F0C5ACAB31}" srcId="{DA3A7493-DA7B-4305-8F92-44F5EECD7705}" destId="{C4E5D55D-DE22-4CC1-BA5F-D3EC4A5D4234}" srcOrd="1" destOrd="0" parTransId="{11D7AD93-01D0-473C-8D52-795A23143F3E}" sibTransId="{15A5053B-E269-4A0F-B091-777D5AC61081}"/>
    <dgm:cxn modelId="{1F7C1EA0-E2B1-4652-A79C-A6DA15B800C5}" type="presParOf" srcId="{B1FBBE2B-A74A-4287-A3FF-1DD0CAA4ED84}" destId="{076ABBEE-6F26-4C1D-8B76-EA7D20850D16}" srcOrd="0" destOrd="0" presId="urn:microsoft.com/office/officeart/2008/layout/HexagonCluster"/>
    <dgm:cxn modelId="{E3A6DF80-2CD9-4790-BC2F-BD4536ADB7F0}" type="presParOf" srcId="{076ABBEE-6F26-4C1D-8B76-EA7D20850D16}" destId="{97247AA4-DE20-41BC-8F0A-D7C17EA91F62}" srcOrd="0" destOrd="0" presId="urn:microsoft.com/office/officeart/2008/layout/HexagonCluster"/>
    <dgm:cxn modelId="{899A95AE-FD23-424E-A0C1-70BF07685F12}" type="presParOf" srcId="{B1FBBE2B-A74A-4287-A3FF-1DD0CAA4ED84}" destId="{5E3CB104-899D-4A21-A673-A9C20CD4EE72}" srcOrd="1" destOrd="0" presId="urn:microsoft.com/office/officeart/2008/layout/HexagonCluster"/>
    <dgm:cxn modelId="{D1EAE728-BF25-4F0D-87FE-92B8E0BB4E49}" type="presParOf" srcId="{5E3CB104-899D-4A21-A673-A9C20CD4EE72}" destId="{7EEA62A1-549E-4B93-A252-E3EB0FD52C26}" srcOrd="0" destOrd="0" presId="urn:microsoft.com/office/officeart/2008/layout/HexagonCluster"/>
    <dgm:cxn modelId="{EE8101A1-D38B-44FE-8920-A9A0F8E5330D}" type="presParOf" srcId="{B1FBBE2B-A74A-4287-A3FF-1DD0CAA4ED84}" destId="{A9FBC341-68FF-4369-9F5F-B6A5DE8C6B9F}" srcOrd="2" destOrd="0" presId="urn:microsoft.com/office/officeart/2008/layout/HexagonCluster"/>
    <dgm:cxn modelId="{98B6F429-ED7F-4084-8683-11F9266DB447}" type="presParOf" srcId="{A9FBC341-68FF-4369-9F5F-B6A5DE8C6B9F}" destId="{C7CAB24B-5DD8-4EFD-8545-A7C63DD932B6}" srcOrd="0" destOrd="0" presId="urn:microsoft.com/office/officeart/2008/layout/HexagonCluster"/>
    <dgm:cxn modelId="{B9AD916A-F4F7-4AA4-9245-077E7AAF6566}" type="presParOf" srcId="{B1FBBE2B-A74A-4287-A3FF-1DD0CAA4ED84}" destId="{0E2C4D92-EF3B-4913-A775-7E6B86B6E564}" srcOrd="3" destOrd="0" presId="urn:microsoft.com/office/officeart/2008/layout/HexagonCluster"/>
    <dgm:cxn modelId="{B68D93B2-248F-4083-ADDC-E61C58853DD8}" type="presParOf" srcId="{0E2C4D92-EF3B-4913-A775-7E6B86B6E564}" destId="{EE9FD0DD-6FB5-451E-B9B4-0236863AB5FB}" srcOrd="0" destOrd="0" presId="urn:microsoft.com/office/officeart/2008/layout/HexagonCluster"/>
    <dgm:cxn modelId="{7E0233DB-9CC8-44EF-9107-C1C59CA1FE6C}" type="presParOf" srcId="{B1FBBE2B-A74A-4287-A3FF-1DD0CAA4ED84}" destId="{BBC83D88-479B-4F09-A26F-ABEDEDA87BB0}" srcOrd="4" destOrd="0" presId="urn:microsoft.com/office/officeart/2008/layout/HexagonCluster"/>
    <dgm:cxn modelId="{54393C7D-49B6-4B61-B923-31605D5076AF}" type="presParOf" srcId="{BBC83D88-479B-4F09-A26F-ABEDEDA87BB0}" destId="{B441C738-4D95-475E-9F85-93B44A17F6A9}" srcOrd="0" destOrd="0" presId="urn:microsoft.com/office/officeart/2008/layout/HexagonCluster"/>
    <dgm:cxn modelId="{4B12DC25-F346-4689-8F18-662C879C6694}" type="presParOf" srcId="{B1FBBE2B-A74A-4287-A3FF-1DD0CAA4ED84}" destId="{E8D0E394-75C5-4323-9D95-50BB9F3A74F2}" srcOrd="5" destOrd="0" presId="urn:microsoft.com/office/officeart/2008/layout/HexagonCluster"/>
    <dgm:cxn modelId="{1F11D669-926E-4E5E-9F4B-CD2CC2A6D501}" type="presParOf" srcId="{E8D0E394-75C5-4323-9D95-50BB9F3A74F2}" destId="{34018162-F179-49D7-9F78-4F24C9BBDBF1}" srcOrd="0" destOrd="0" presId="urn:microsoft.com/office/officeart/2008/layout/HexagonCluster"/>
    <dgm:cxn modelId="{4736FB94-F893-42D1-A764-A17E354CC7B4}" type="presParOf" srcId="{B1FBBE2B-A74A-4287-A3FF-1DD0CAA4ED84}" destId="{8578EA83-DD52-4D15-BBBC-8807ED040E1A}" srcOrd="6" destOrd="0" presId="urn:microsoft.com/office/officeart/2008/layout/HexagonCluster"/>
    <dgm:cxn modelId="{FF1429AA-A129-4BD4-8AFB-E7A01D650E01}" type="presParOf" srcId="{8578EA83-DD52-4D15-BBBC-8807ED040E1A}" destId="{69321B17-BBF8-4DFB-B1A5-F384BD148EFD}" srcOrd="0" destOrd="0" presId="urn:microsoft.com/office/officeart/2008/layout/HexagonCluster"/>
    <dgm:cxn modelId="{C17C8975-7E89-4437-89A5-CA42570B4591}" type="presParOf" srcId="{B1FBBE2B-A74A-4287-A3FF-1DD0CAA4ED84}" destId="{905179E4-BCD7-424C-9D0F-68EF3FFE349F}" srcOrd="7" destOrd="0" presId="urn:microsoft.com/office/officeart/2008/layout/HexagonCluster"/>
    <dgm:cxn modelId="{AD278A25-00B1-49A6-A17B-C8580EDAE603}" type="presParOf" srcId="{905179E4-BCD7-424C-9D0F-68EF3FFE349F}" destId="{600CFDC4-095D-4F12-96A0-580E4EA1318B}" srcOrd="0" destOrd="0" presId="urn:microsoft.com/office/officeart/2008/layout/HexagonCluster"/>
    <dgm:cxn modelId="{ABB90702-79BB-41C0-9B71-954010E4A0D6}" type="presParOf" srcId="{B1FBBE2B-A74A-4287-A3FF-1DD0CAA4ED84}" destId="{65D4BABC-4E2C-4677-829A-CCF55EAC520D}" srcOrd="8" destOrd="0" presId="urn:microsoft.com/office/officeart/2008/layout/HexagonCluster"/>
    <dgm:cxn modelId="{EF696D59-D98D-4F30-9F6C-E3F930749EC7}" type="presParOf" srcId="{65D4BABC-4E2C-4677-829A-CCF55EAC520D}" destId="{940BF8A8-D43E-4D29-BD18-560943ED6B73}" srcOrd="0" destOrd="0" presId="urn:microsoft.com/office/officeart/2008/layout/HexagonCluster"/>
    <dgm:cxn modelId="{E886D066-062C-4EDF-A624-72E9EF377B96}" type="presParOf" srcId="{B1FBBE2B-A74A-4287-A3FF-1DD0CAA4ED84}" destId="{712D70CB-7A1D-4D67-812E-4F28392CD3B5}" srcOrd="9" destOrd="0" presId="urn:microsoft.com/office/officeart/2008/layout/HexagonCluster"/>
    <dgm:cxn modelId="{80C4EC39-9092-4931-A39D-5C1662441B28}" type="presParOf" srcId="{712D70CB-7A1D-4D67-812E-4F28392CD3B5}" destId="{57A7C6D5-4F9E-4A21-A8B0-CACAD92A2E46}" srcOrd="0" destOrd="0" presId="urn:microsoft.com/office/officeart/2008/layout/HexagonCluster"/>
    <dgm:cxn modelId="{B63213B5-53A8-4511-834D-61F9BCDC9D90}" type="presParOf" srcId="{B1FBBE2B-A74A-4287-A3FF-1DD0CAA4ED84}" destId="{0453107C-8DB1-49B9-980C-4B66A99D6143}" srcOrd="10" destOrd="0" presId="urn:microsoft.com/office/officeart/2008/layout/HexagonCluster"/>
    <dgm:cxn modelId="{05B89A36-9549-413F-BAFA-A925C541EB5D}" type="presParOf" srcId="{0453107C-8DB1-49B9-980C-4B66A99D6143}" destId="{A8729CC3-0F7D-4026-A574-E4D33F5E13B8}" srcOrd="0" destOrd="0" presId="urn:microsoft.com/office/officeart/2008/layout/HexagonCluster"/>
    <dgm:cxn modelId="{6FA43701-A5EE-4648-9B65-F9A0530ACFEB}" type="presParOf" srcId="{B1FBBE2B-A74A-4287-A3FF-1DD0CAA4ED84}" destId="{A85F7DF6-0952-4542-ADFD-DB09BA4F4647}" srcOrd="11" destOrd="0" presId="urn:microsoft.com/office/officeart/2008/layout/HexagonCluster"/>
    <dgm:cxn modelId="{84D74E0F-29EB-459D-A8A2-51627A67F25D}" type="presParOf" srcId="{A85F7DF6-0952-4542-ADFD-DB09BA4F4647}" destId="{C9D61535-5B51-4F68-BF6A-8E17A7CD32EE}" srcOrd="0" destOrd="0" presId="urn:microsoft.com/office/officeart/2008/layout/HexagonCluster"/>
    <dgm:cxn modelId="{7406B304-0892-4D1D-8E79-F33FC9C1E8B4}" type="presParOf" srcId="{B1FBBE2B-A74A-4287-A3FF-1DD0CAA4ED84}" destId="{664E1CEF-E473-45B1-BC70-2EA16BACA817}" srcOrd="12" destOrd="0" presId="urn:microsoft.com/office/officeart/2008/layout/HexagonCluster"/>
    <dgm:cxn modelId="{F1BAF78B-2923-47A7-A56B-0A78463C0799}" type="presParOf" srcId="{664E1CEF-E473-45B1-BC70-2EA16BACA817}" destId="{E8A18169-C532-430E-A606-5465C1B6D4E6}" srcOrd="0" destOrd="0" presId="urn:microsoft.com/office/officeart/2008/layout/HexagonCluster"/>
    <dgm:cxn modelId="{9D5544D6-4B77-479B-AD77-D49EFE040318}" type="presParOf" srcId="{B1FBBE2B-A74A-4287-A3FF-1DD0CAA4ED84}" destId="{87490BB3-C429-4D75-A40E-9CA49D804AFB}" srcOrd="13" destOrd="0" presId="urn:microsoft.com/office/officeart/2008/layout/HexagonCluster"/>
    <dgm:cxn modelId="{B001E230-1308-455C-80D8-1FCA474AFF60}" type="presParOf" srcId="{87490BB3-C429-4D75-A40E-9CA49D804AFB}" destId="{40A71B52-4C21-4A1D-9D97-CDAA14D100A1}" srcOrd="0" destOrd="0" presId="urn:microsoft.com/office/officeart/2008/layout/HexagonCluster"/>
    <dgm:cxn modelId="{5A96F48D-F652-4B34-9014-ED21D72F909C}" type="presParOf" srcId="{B1FBBE2B-A74A-4287-A3FF-1DD0CAA4ED84}" destId="{4B2B153D-7B52-49B9-BE9D-28DE14C6D3A9}" srcOrd="14" destOrd="0" presId="urn:microsoft.com/office/officeart/2008/layout/HexagonCluster"/>
    <dgm:cxn modelId="{7EA1A214-91AA-46B4-8595-A30DD2CD6929}" type="presParOf" srcId="{4B2B153D-7B52-49B9-BE9D-28DE14C6D3A9}" destId="{9CB70FB3-D3C5-4792-A47B-BF37B0213DB5}" srcOrd="0" destOrd="0" presId="urn:microsoft.com/office/officeart/2008/layout/HexagonCluster"/>
    <dgm:cxn modelId="{29543582-DE22-4F5E-B260-1811FE95AF12}" type="presParOf" srcId="{B1FBBE2B-A74A-4287-A3FF-1DD0CAA4ED84}" destId="{7C1A4750-229E-47C8-B62D-F94C1C0FA739}" srcOrd="15" destOrd="0" presId="urn:microsoft.com/office/officeart/2008/layout/HexagonCluster"/>
    <dgm:cxn modelId="{294F1493-1C06-4598-B7C6-D5E430D59C8F}" type="presParOf" srcId="{7C1A4750-229E-47C8-B62D-F94C1C0FA739}" destId="{EAD59648-4ED9-4143-A01A-26F76FBA576D}" srcOrd="0" destOrd="0" presId="urn:microsoft.com/office/officeart/2008/layout/HexagonCluster"/>
    <dgm:cxn modelId="{8D441262-564E-4C1D-93B4-C8986F5A0EE2}" type="presParOf" srcId="{B1FBBE2B-A74A-4287-A3FF-1DD0CAA4ED84}" destId="{1630FF47-2F8E-4AB0-8A28-0384EDB0522C}" srcOrd="16" destOrd="0" presId="urn:microsoft.com/office/officeart/2008/layout/HexagonCluster"/>
    <dgm:cxn modelId="{DFEDDEF5-1C7A-4B7A-95A3-539868ECF066}" type="presParOf" srcId="{1630FF47-2F8E-4AB0-8A28-0384EDB0522C}" destId="{0364BF0C-6BA2-4188-AEDB-1A1E1CDCED9C}" srcOrd="0" destOrd="0" presId="urn:microsoft.com/office/officeart/2008/layout/HexagonCluster"/>
    <dgm:cxn modelId="{E0002A36-C905-4504-A670-71C0A138DBE4}" type="presParOf" srcId="{B1FBBE2B-A74A-4287-A3FF-1DD0CAA4ED84}" destId="{2832CA86-705A-4665-8FB1-67D3B1824967}" srcOrd="17" destOrd="0" presId="urn:microsoft.com/office/officeart/2008/layout/HexagonCluster"/>
    <dgm:cxn modelId="{F563C3A8-2772-459D-9CF0-104F8D5909AD}" type="presParOf" srcId="{2832CA86-705A-4665-8FB1-67D3B1824967}" destId="{2B3638D1-337C-4E99-A226-4720706E0F53}" srcOrd="0" destOrd="0" presId="urn:microsoft.com/office/officeart/2008/layout/HexagonCluster"/>
    <dgm:cxn modelId="{122F47E5-754A-4CC4-994E-B116F8F07059}" type="presParOf" srcId="{B1FBBE2B-A74A-4287-A3FF-1DD0CAA4ED84}" destId="{42FEF39D-3F43-4606-85C8-50EC246D2165}" srcOrd="18" destOrd="0" presId="urn:microsoft.com/office/officeart/2008/layout/HexagonCluster"/>
    <dgm:cxn modelId="{B2EC6018-E8A1-42EB-9E87-676D8CD42B29}" type="presParOf" srcId="{42FEF39D-3F43-4606-85C8-50EC246D2165}" destId="{5A6D00DA-BA66-44D3-A4FD-61FE037011B9}" srcOrd="0" destOrd="0" presId="urn:microsoft.com/office/officeart/2008/layout/HexagonCluster"/>
    <dgm:cxn modelId="{DA92C437-339E-43C5-81BB-0CE5F4947AE2}" type="presParOf" srcId="{B1FBBE2B-A74A-4287-A3FF-1DD0CAA4ED84}" destId="{E204E688-F9EB-4A92-A465-8B2731D462AF}" srcOrd="19" destOrd="0" presId="urn:microsoft.com/office/officeart/2008/layout/HexagonCluster"/>
    <dgm:cxn modelId="{7B3B1594-CBA9-4035-960A-5B47DC370DFF}" type="presParOf" srcId="{E204E688-F9EB-4A92-A465-8B2731D462AF}" destId="{00B3DB8E-6015-4D48-9143-54CAF9FB2B51}" srcOrd="0" destOrd="0" presId="urn:microsoft.com/office/officeart/2008/layout/HexagonCluster"/>
    <dgm:cxn modelId="{07F9DA26-1305-48DD-AD84-9CF141C5ADA9}" type="presParOf" srcId="{B1FBBE2B-A74A-4287-A3FF-1DD0CAA4ED84}" destId="{7F491371-1934-47BC-A8EF-9B3A85BAED15}" srcOrd="20" destOrd="0" presId="urn:microsoft.com/office/officeart/2008/layout/HexagonCluster"/>
    <dgm:cxn modelId="{CE5E25C0-96CA-4E4F-B448-E854306A1708}" type="presParOf" srcId="{7F491371-1934-47BC-A8EF-9B3A85BAED15}" destId="{57EA8891-BA6F-434A-8A46-173C0BA1FDC9}" srcOrd="0" destOrd="0" presId="urn:microsoft.com/office/officeart/2008/layout/HexagonCluster"/>
    <dgm:cxn modelId="{C179DC26-0482-47A4-B118-B3D602E1AF09}" type="presParOf" srcId="{B1FBBE2B-A74A-4287-A3FF-1DD0CAA4ED84}" destId="{9E618D13-5F5A-48D8-9589-5EDFF77CA761}" srcOrd="21" destOrd="0" presId="urn:microsoft.com/office/officeart/2008/layout/HexagonCluster"/>
    <dgm:cxn modelId="{130E0C90-E3EA-44D2-8625-13F335ED89D8}" type="presParOf" srcId="{9E618D13-5F5A-48D8-9589-5EDFF77CA761}" destId="{3D746E61-C4A2-43EF-8B0C-064588BE227C}" srcOrd="0" destOrd="0" presId="urn:microsoft.com/office/officeart/2008/layout/HexagonCluster"/>
    <dgm:cxn modelId="{A4B98D2B-034C-444B-87D3-34A0961FAB0B}" type="presParOf" srcId="{B1FBBE2B-A74A-4287-A3FF-1DD0CAA4ED84}" destId="{C60B36BF-CF0D-4A97-B9C6-0C1306914196}" srcOrd="22" destOrd="0" presId="urn:microsoft.com/office/officeart/2008/layout/HexagonCluster"/>
    <dgm:cxn modelId="{F596403C-34A4-420F-B440-ED35F5E5466D}" type="presParOf" srcId="{C60B36BF-CF0D-4A97-B9C6-0C1306914196}" destId="{8915F9F8-9757-4110-B6DD-D17FB36EFD1B}" srcOrd="0" destOrd="0" presId="urn:microsoft.com/office/officeart/2008/layout/HexagonCluster"/>
    <dgm:cxn modelId="{E95FA4B2-C2F3-40B0-801B-F684A40FEDD1}" type="presParOf" srcId="{B1FBBE2B-A74A-4287-A3FF-1DD0CAA4ED84}" destId="{ED3C8945-CD42-4011-94F4-01CB8D51D4CD}" srcOrd="23" destOrd="0" presId="urn:microsoft.com/office/officeart/2008/layout/HexagonCluster"/>
    <dgm:cxn modelId="{CA1D1FF5-C0EC-493E-BD0D-6ADF2F27D020}" type="presParOf" srcId="{ED3C8945-CD42-4011-94F4-01CB8D51D4CD}" destId="{D14F1ACC-3212-4421-BC61-EF17A5C40DA3}"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47AA4-DE20-41BC-8F0A-D7C17EA91F62}">
      <dsp:nvSpPr>
        <dsp:cNvPr id="0" name=""/>
        <dsp:cNvSpPr/>
      </dsp:nvSpPr>
      <dsp:spPr>
        <a:xfrm>
          <a:off x="1345626" y="2832828"/>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Traditional software exploits</a:t>
          </a:r>
        </a:p>
      </dsp:txBody>
      <dsp:txXfrm>
        <a:off x="1587825" y="3040800"/>
        <a:ext cx="1079281" cy="926763"/>
      </dsp:txXfrm>
    </dsp:sp>
    <dsp:sp modelId="{7EEA62A1-549E-4B93-A252-E3EB0FD52C26}">
      <dsp:nvSpPr>
        <dsp:cNvPr id="0" name=""/>
        <dsp:cNvSpPr/>
      </dsp:nvSpPr>
      <dsp:spPr>
        <a:xfrm>
          <a:off x="1382935" y="343328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CAB24B-5DD8-4EFD-8545-A7C63DD932B6}">
      <dsp:nvSpPr>
        <dsp:cNvPr id="0" name=""/>
        <dsp:cNvSpPr/>
      </dsp:nvSpPr>
      <dsp:spPr>
        <a:xfrm>
          <a:off x="0" y="2090577"/>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9FD0DD-6FB5-451E-B9B4-0236863AB5FB}">
      <dsp:nvSpPr>
        <dsp:cNvPr id="0" name=""/>
        <dsp:cNvSpPr/>
      </dsp:nvSpPr>
      <dsp:spPr>
        <a:xfrm>
          <a:off x="1071195" y="3255180"/>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1C738-4D95-475E-9F85-93B44A17F6A9}">
      <dsp:nvSpPr>
        <dsp:cNvPr id="0" name=""/>
        <dsp:cNvSpPr/>
      </dsp:nvSpPr>
      <dsp:spPr>
        <a:xfrm>
          <a:off x="2691253" y="2086687"/>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Attacking ML supply chain</a:t>
          </a:r>
        </a:p>
      </dsp:txBody>
      <dsp:txXfrm>
        <a:off x="2933452" y="2294659"/>
        <a:ext cx="1079281" cy="926763"/>
      </dsp:txXfrm>
    </dsp:sp>
    <dsp:sp modelId="{34018162-F179-49D7-9F78-4F24C9BBDBF1}">
      <dsp:nvSpPr>
        <dsp:cNvPr id="0" name=""/>
        <dsp:cNvSpPr/>
      </dsp:nvSpPr>
      <dsp:spPr>
        <a:xfrm>
          <a:off x="3767422" y="3247831"/>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321B17-BBF8-4DFB-B1A5-F384BD148EFD}">
      <dsp:nvSpPr>
        <dsp:cNvPr id="0" name=""/>
        <dsp:cNvSpPr/>
      </dsp:nvSpPr>
      <dsp:spPr>
        <a:xfrm>
          <a:off x="4036050" y="2830234"/>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CFDC4-095D-4F12-96A0-580E4EA1318B}">
      <dsp:nvSpPr>
        <dsp:cNvPr id="0" name=""/>
        <dsp:cNvSpPr/>
      </dsp:nvSpPr>
      <dsp:spPr>
        <a:xfrm>
          <a:off x="4074189" y="342766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0BF8A8-D43E-4D29-BD18-560943ED6B73}">
      <dsp:nvSpPr>
        <dsp:cNvPr id="0" name=""/>
        <dsp:cNvSpPr/>
      </dsp:nvSpPr>
      <dsp:spPr>
        <a:xfrm>
          <a:off x="1345626" y="1348759"/>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Traditional software exploits</a:t>
          </a:r>
        </a:p>
      </dsp:txBody>
      <dsp:txXfrm>
        <a:off x="1587825" y="1556731"/>
        <a:ext cx="1079281" cy="926763"/>
      </dsp:txXfrm>
    </dsp:sp>
    <dsp:sp modelId="{57A7C6D5-4F9E-4A21-A8B0-CACAD92A2E46}">
      <dsp:nvSpPr>
        <dsp:cNvPr id="0" name=""/>
        <dsp:cNvSpPr/>
      </dsp:nvSpPr>
      <dsp:spPr>
        <a:xfrm>
          <a:off x="2416821" y="137426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729CC3-0F7D-4026-A574-E4D33F5E13B8}">
      <dsp:nvSpPr>
        <dsp:cNvPr id="0" name=""/>
        <dsp:cNvSpPr/>
      </dsp:nvSpPr>
      <dsp:spPr>
        <a:xfrm>
          <a:off x="2691253" y="602186"/>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D61535-5B51-4F68-BF6A-8E17A7CD32EE}">
      <dsp:nvSpPr>
        <dsp:cNvPr id="0" name=""/>
        <dsp:cNvSpPr/>
      </dsp:nvSpPr>
      <dsp:spPr>
        <a:xfrm>
          <a:off x="2735195" y="1197024"/>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A18169-C532-430E-A606-5465C1B6D4E6}">
      <dsp:nvSpPr>
        <dsp:cNvPr id="0" name=""/>
        <dsp:cNvSpPr/>
      </dsp:nvSpPr>
      <dsp:spPr>
        <a:xfrm>
          <a:off x="4036050" y="1345733"/>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Model Stealing through targeted queries</a:t>
          </a:r>
        </a:p>
      </dsp:txBody>
      <dsp:txXfrm>
        <a:off x="4278249" y="1553705"/>
        <a:ext cx="1079281" cy="926763"/>
      </dsp:txXfrm>
    </dsp:sp>
    <dsp:sp modelId="{40A71B52-4C21-4A1D-9D97-CDAA14D100A1}">
      <dsp:nvSpPr>
        <dsp:cNvPr id="0" name=""/>
        <dsp:cNvSpPr/>
      </dsp:nvSpPr>
      <dsp:spPr>
        <a:xfrm>
          <a:off x="5389138" y="1940571"/>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70FB3-D3C5-4792-A47B-BF37B0213DB5}">
      <dsp:nvSpPr>
        <dsp:cNvPr id="0" name=""/>
        <dsp:cNvSpPr/>
      </dsp:nvSpPr>
      <dsp:spPr>
        <a:xfrm>
          <a:off x="5381677" y="2100520"/>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D59648-4ED9-4143-A01A-26F76FBA576D}">
      <dsp:nvSpPr>
        <dsp:cNvPr id="0" name=""/>
        <dsp:cNvSpPr/>
      </dsp:nvSpPr>
      <dsp:spPr>
        <a:xfrm>
          <a:off x="5686785" y="2124729"/>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64BF0C-6BA2-4188-AEDB-1A1E1CDCED9C}">
      <dsp:nvSpPr>
        <dsp:cNvPr id="0" name=""/>
        <dsp:cNvSpPr/>
      </dsp:nvSpPr>
      <dsp:spPr>
        <a:xfrm>
          <a:off x="5381677" y="616452"/>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Data Poisoning during training</a:t>
          </a:r>
        </a:p>
      </dsp:txBody>
      <dsp:txXfrm>
        <a:off x="5623876" y="824424"/>
        <a:ext cx="1079281" cy="926763"/>
      </dsp:txXfrm>
    </dsp:sp>
    <dsp:sp modelId="{2B3638D1-337C-4E99-A226-4720706E0F53}">
      <dsp:nvSpPr>
        <dsp:cNvPr id="0" name=""/>
        <dsp:cNvSpPr/>
      </dsp:nvSpPr>
      <dsp:spPr>
        <a:xfrm>
          <a:off x="6734765" y="1218206"/>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6D00DA-BA66-44D3-A4FD-61FE037011B9}">
      <dsp:nvSpPr>
        <dsp:cNvPr id="0" name=""/>
        <dsp:cNvSpPr/>
      </dsp:nvSpPr>
      <dsp:spPr>
        <a:xfrm>
          <a:off x="6727303" y="1365619"/>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B3DB8E-6015-4D48-9143-54CAF9FB2B51}">
      <dsp:nvSpPr>
        <dsp:cNvPr id="0" name=""/>
        <dsp:cNvSpPr/>
      </dsp:nvSpPr>
      <dsp:spPr>
        <a:xfrm>
          <a:off x="7039044" y="1395447"/>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A8891-BA6F-434A-8A46-173C0BA1FDC9}">
      <dsp:nvSpPr>
        <dsp:cNvPr id="0" name=""/>
        <dsp:cNvSpPr/>
      </dsp:nvSpPr>
      <dsp:spPr>
        <a:xfrm>
          <a:off x="6727303" y="2847526"/>
          <a:ext cx="1563679" cy="1342707"/>
        </a:xfrm>
        <a:prstGeom prst="hexagon">
          <a:avLst>
            <a:gd name="adj" fmla="val 25000"/>
            <a:gd name="vf" fmla="val 11547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Adversarial Perturbation in a query</a:t>
          </a:r>
        </a:p>
      </dsp:txBody>
      <dsp:txXfrm>
        <a:off x="6969502" y="3055498"/>
        <a:ext cx="1079281" cy="926763"/>
      </dsp:txXfrm>
    </dsp:sp>
    <dsp:sp modelId="{3D746E61-C4A2-43EF-8B0C-064588BE227C}">
      <dsp:nvSpPr>
        <dsp:cNvPr id="0" name=""/>
        <dsp:cNvSpPr/>
      </dsp:nvSpPr>
      <dsp:spPr>
        <a:xfrm>
          <a:off x="7037386" y="4023368"/>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15F9F8-9757-4110-B6DD-D17FB36EFD1B}">
      <dsp:nvSpPr>
        <dsp:cNvPr id="0" name=""/>
        <dsp:cNvSpPr/>
      </dsp:nvSpPr>
      <dsp:spPr>
        <a:xfrm>
          <a:off x="5381677" y="3582427"/>
          <a:ext cx="1563679" cy="1342707"/>
        </a:xfrm>
        <a:prstGeom prst="hexagon">
          <a:avLst>
            <a:gd name="adj" fmla="val 25000"/>
            <a:gd name="vf" fmla="val 11547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F1ACC-3212-4421-BC61-EF17A5C40DA3}">
      <dsp:nvSpPr>
        <dsp:cNvPr id="0" name=""/>
        <dsp:cNvSpPr/>
      </dsp:nvSpPr>
      <dsp:spPr>
        <a:xfrm>
          <a:off x="6747201" y="4171645"/>
          <a:ext cx="182401" cy="157355"/>
        </a:xfrm>
        <a:prstGeom prst="hexagon">
          <a:avLst>
            <a:gd name="adj" fmla="val 25000"/>
            <a:gd name="vf" fmla="val 115470"/>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This presentation is shared under the license "Attribution 4.0 International (CC BY 4.0)". To see a copy of this license, visit https://creativecommons.org/licenses/by/4.0/legalcode or write to Creative Commons, PO Box 1866, Mountain View, CA 94042 USA</a:t>
            </a:r>
          </a:p>
          <a:p>
            <a:pPr lvl="0" defTabSz="914099" eaLnBrk="0" hangingPunct="0">
              <a:defRPr/>
            </a:pPr>
            <a:endPar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a:gradFill>
                  <a:gsLst>
                    <a:gs pos="0">
                      <a:prstClr val="black"/>
                    </a:gs>
                    <a:gs pos="100000">
                      <a:prstClr val="black"/>
                    </a:gs>
                  </a:gsLst>
                  <a:lin ang="5400000" scaled="0"/>
                </a:gradFill>
                <a:latin typeface="Segoe UI" pitchFamily="34" charset="0"/>
                <a:ea typeface="Segoe UI" pitchFamily="34" charset="0"/>
                <a:cs typeface="Segoe UI" pitchFamily="34" charset="0"/>
              </a:rPr>
              <a:t>Microsoft</a:t>
            </a: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Windows, Microsoft Azure and/or other Microsoft products and services referenced in the documentation may be either trademarks or registered trademarks of Microsoft in the United States and/or other countries. The licenses for this project do not grant you rights to use any Microsoft names, logos, or trademarks. Microsoft's general trademark guidelines can be found at http://go.microsoft.com/fwlink/?LinkID=254653.</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Privacy information can be found at https://privacy.microsoft.com/en-us/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reserve all other rights, whether under their respective copyrights, patents, or trademarks, whether by implication, estoppel or otherwise.</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AND ANY CONTRIBUTORS MAKE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r>
              <a:rPr lang="en-US" sz="900" dirty="0">
                <a:latin typeface="Segoe UI Light" panose="020B0502040204020203" pitchFamily="34" charset="0"/>
                <a:cs typeface="Segoe UI Light" panose="020B0502040204020203" pitchFamily="34" charset="0"/>
              </a:rPr>
              <a:t>Failure Modes in Machine Learning: https://docs.microsoft.com/en-us/security/engineering/failure-modes-in-machine-learning</a:t>
            </a:r>
          </a:p>
          <a:p>
            <a:r>
              <a:rPr lang="en-US" sz="900" dirty="0">
                <a:latin typeface="Segoe UI Light" panose="020B0502040204020203" pitchFamily="34" charset="0"/>
                <a:cs typeface="Segoe UI Light" panose="020B0502040204020203" pitchFamily="34" charset="0"/>
              </a:rPr>
              <a:t>Threat Modeling AI/ML Systems and Dependencies: https://docs.microsoft.com/en-us/security/engineering/threat-modeling-aiml</a:t>
            </a: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675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Title:</a:t>
            </a:r>
            <a:r>
              <a:rPr lang="en-US" sz="900" baseline="0" noProof="0" dirty="0">
                <a:latin typeface="Segoe UI Light" panose="020B0502040204020203" pitchFamily="34" charset="0"/>
                <a:cs typeface="Segoe UI Light" panose="020B0502040204020203" pitchFamily="34" charset="0"/>
              </a:rPr>
              <a:t> Other areas to be covered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noProof="0" dirty="0">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Objectives:</a:t>
            </a:r>
            <a:r>
              <a:rPr lang="en-US" sz="900" noProof="0" dirty="0">
                <a:latin typeface="Segoe UI Light" panose="020B0502040204020203" pitchFamily="34" charset="0"/>
                <a:cs typeface="Segoe UI Light" panose="020B0502040204020203" pitchFamily="34" charset="0"/>
              </a:rPr>
              <a:t> Show what other protections are necessary beyond encryption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noProof="0" dirty="0">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noProof="0" dirty="0">
                <a:latin typeface="Segoe UI Light" panose="020B0502040204020203" pitchFamily="34" charset="0"/>
                <a:cs typeface="Segoe UI Light" panose="020B0502040204020203" pitchFamily="34" charset="0"/>
              </a:rPr>
              <a:t>Description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noProof="0" dirty="0">
                <a:latin typeface="Segoe UI Light" panose="020B0502040204020203" pitchFamily="34" charset="0"/>
                <a:cs typeface="Segoe UI Light" panose="020B0502040204020203" pitchFamily="34" charset="0"/>
              </a:rPr>
              <a:t>With respect to the residual risks described earlier, the slide illustrates that the protections should be positioned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b="0" noProof="0" dirty="0">
                <a:latin typeface="Segoe UI Light" panose="020B0502040204020203" pitchFamily="34" charset="0"/>
                <a:cs typeface="Segoe UI Light" panose="020B0502040204020203" pitchFamily="34" charset="0"/>
              </a:rPr>
              <a:t>At the data level with encryption </a:t>
            </a:r>
            <a:r>
              <a:rPr lang="en-US" sz="900" dirty="0">
                <a:effectLst/>
                <a:latin typeface="Segoe UI Light" panose="020B0502040204020203" pitchFamily="34" charset="0"/>
                <a:cs typeface="Segoe UI Light" panose="020B0502040204020203" pitchFamily="34" charset="0"/>
              </a:rPr>
              <a:t>but also using</a:t>
            </a:r>
            <a:r>
              <a:rPr lang="en-US" sz="900" baseline="0" dirty="0">
                <a:effectLst/>
                <a:latin typeface="Segoe UI Light" panose="020B0502040204020203" pitchFamily="34" charset="0"/>
                <a:cs typeface="Segoe UI Light" panose="020B0502040204020203" pitchFamily="34" charset="0"/>
              </a:rPr>
              <a:t> </a:t>
            </a:r>
            <a:r>
              <a:rPr lang="en-US" sz="900" dirty="0">
                <a:effectLst/>
                <a:latin typeface="Segoe UI Light" panose="020B0502040204020203" pitchFamily="34" charset="0"/>
                <a:cs typeface="Segoe UI Light" panose="020B0502040204020203" pitchFamily="34" charset="0"/>
              </a:rPr>
              <a:t>backups for the data itself and also encryption keys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Segoe UI Light" panose="020B0502040204020203" pitchFamily="34" charset="0"/>
                <a:cs typeface="Segoe UI Light" panose="020B0502040204020203" pitchFamily="34" charset="0"/>
              </a:rPr>
              <a:t>At the level of the data access: a rigorous and audited access control is required to ensure that only authorized persons will have access and be able to detect suspicious behavior that might indicate identity theft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Segoe UI Light" panose="020B0502040204020203" pitchFamily="34" charset="0"/>
                <a:cs typeface="Segoe UI Light" panose="020B0502040204020203" pitchFamily="34" charset="0"/>
              </a:rPr>
              <a:t>Finally, it is important to strengthen security</a:t>
            </a:r>
            <a:r>
              <a:rPr lang="en-US" sz="900" baseline="0" dirty="0">
                <a:effectLst/>
                <a:latin typeface="Segoe UI Light" panose="020B0502040204020203" pitchFamily="34" charset="0"/>
                <a:cs typeface="Segoe UI Light" panose="020B0502040204020203" pitchFamily="34" charset="0"/>
              </a:rPr>
              <a:t> </a:t>
            </a:r>
            <a:r>
              <a:rPr lang="en-US" sz="900" dirty="0">
                <a:effectLst/>
                <a:latin typeface="Segoe UI Light" panose="020B0502040204020203" pitchFamily="34" charset="0"/>
                <a:cs typeface="Segoe UI Light" panose="020B0502040204020203" pitchFamily="34" charset="0"/>
              </a:rPr>
              <a:t>for devices used by people with privileges (e.g. administrators in charge of access control or keys management)</a:t>
            </a:r>
            <a:endParaRPr lang="en-US" sz="900" b="0" noProof="0" dirty="0">
              <a:latin typeface="Segoe UI Light" panose="020B0502040204020203" pitchFamily="34" charset="0"/>
              <a:cs typeface="Segoe UI Light" panose="020B0502040204020203" pitchFamily="34" charset="0"/>
            </a:endParaRPr>
          </a:p>
          <a:p>
            <a:endParaRPr lang="en-US" sz="900" dirty="0">
              <a:latin typeface="Segoe UI Light" panose="020B0502040204020203" pitchFamily="34" charset="0"/>
              <a:cs typeface="Segoe UI Light" panose="020B0502040204020203" pitchFamily="34" charset="0"/>
            </a:endParaRP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3675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10:10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7/22/2020 10:10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080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361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8153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5290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0488" y="746125"/>
            <a:ext cx="6624637" cy="3725863"/>
          </a:xfrm>
          <a:prstGeom prst="rect">
            <a:avLst/>
          </a:prstGeom>
        </p:spPr>
      </p:sp>
      <p:sp>
        <p:nvSpPr>
          <p:cNvPr id="3" name="Espace réservé des notes 2"/>
          <p:cNvSpPr>
            <a:spLocks noGrp="1"/>
          </p:cNvSpPr>
          <p:nvPr>
            <p:ph type="body" idx="1"/>
          </p:nvPr>
        </p:nvSpPr>
        <p:spPr>
          <a:xfrm>
            <a:off x="680562" y="4721185"/>
            <a:ext cx="5444490" cy="4472702"/>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noProof="0" dirty="0"/>
              <a:t>Title:</a:t>
            </a:r>
            <a:r>
              <a:rPr lang="en-US" baseline="0" noProof="0" dirty="0"/>
              <a:t> Encryption technologies in Azure</a:t>
            </a:r>
            <a:endParaRPr lang="en-US" noProof="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b="1" noProof="0" dirty="0"/>
              <a:t>Objectives: </a:t>
            </a:r>
            <a:r>
              <a:rPr lang="fr-FR" noProof="0" dirty="0"/>
              <a:t> </a:t>
            </a:r>
            <a:r>
              <a:rPr lang="en-US" dirty="0">
                <a:effectLst/>
              </a:rPr>
              <a:t>Show what risks are covered by technologies</a:t>
            </a: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fr-FR"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fr-FR" b="1" noProof="0" dirty="0"/>
              <a:t>Description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The table details the three main risks covered or not in function of technology</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ability for a malicious administrator on the cloud provider's side to access data</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risk of information theft that one associates with a specifically malicious action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Information leakage that is associated to an involuntary action resulting in the dissemination of information beyond</a:t>
            </a:r>
            <a:r>
              <a:rPr lang="en-US" baseline="0" dirty="0">
                <a:effectLst/>
              </a:rPr>
              <a:t> </a:t>
            </a:r>
            <a:r>
              <a:rPr lang="en-US" dirty="0">
                <a:effectLst/>
              </a:rPr>
              <a:t>authorized boundaries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fr-FR" baseline="0" noProof="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noProof="0" dirty="0">
                <a:effectLst/>
              </a:rPr>
              <a:t>We can notice that: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All encryption solutions protect against information theft; indeed, since the data is encrypted at rest on, the theft of media does not allow access to the data they host.</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Encryption of communications with TLS protects data in transit against interception that would lead to theft or leakage of information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effectLst/>
              </a:rPr>
              <a:t>The risk of information leakage is not covered by the last 4 solutions as an authorized user can access the data in clear text and unintentionally copy or send it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noProof="0" dirty="0">
              <a:effectLs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Logically, only the 2 encrypting the data at the client-side</a:t>
            </a:r>
            <a:r>
              <a:rPr lang="en-US" baseline="0" dirty="0">
                <a:effectLst/>
              </a:rPr>
              <a:t> </a:t>
            </a:r>
            <a:r>
              <a:rPr lang="en-US" dirty="0">
                <a:effectLst/>
              </a:rPr>
              <a:t>are those that protect against a malicious administrator of the</a:t>
            </a:r>
            <a:r>
              <a:rPr lang="en-US" baseline="0" dirty="0">
                <a:effectLst/>
              </a:rPr>
              <a:t> </a:t>
            </a:r>
            <a:r>
              <a:rPr lang="en-US" dirty="0">
                <a:effectLst/>
              </a:rPr>
              <a:t>cloud provider at the expense of a potential loss of functionality;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effectLst/>
              </a:rPr>
              <a:t>as data is encrypted before being copied to the cloud, it is </a:t>
            </a:r>
            <a:r>
              <a:rPr lang="en-US" b="1" dirty="0">
                <a:effectLst/>
              </a:rPr>
              <a:t>NOT available unencrypted on the drive or in memory from the cloud service</a:t>
            </a:r>
            <a:r>
              <a:rPr lang="en-US" dirty="0">
                <a:effectLst/>
              </a:rPr>
              <a:t>.</a:t>
            </a:r>
          </a:p>
        </p:txBody>
      </p:sp>
      <p:sp>
        <p:nvSpPr>
          <p:cNvPr id="7" name="Espace réservé du numéro de diapositive 6"/>
          <p:cNvSpPr>
            <a:spLocks noGrp="1"/>
          </p:cNvSpPr>
          <p:nvPr>
            <p:ph type="sldNum" sz="quarter" idx="13"/>
          </p:nvPr>
        </p:nvSpPr>
        <p:spPr>
          <a:xfrm>
            <a:off x="5864171" y="9440647"/>
            <a:ext cx="939868" cy="49696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3214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2978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re 1"/>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134818754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9AAEEC-E45A-4A9A-8A18-C3CBDBC9EFCE}"/>
              </a:ext>
            </a:extLst>
          </p:cNvPr>
          <p:cNvSpPr>
            <a:spLocks noChangeArrowheads="1"/>
          </p:cNvSpPr>
          <p:nvPr userDrawn="1"/>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sz="700" noProof="1">
                <a:solidFill>
                  <a:srgbClr val="FFFFFF"/>
                </a:solidFill>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5" name="Rectangle 14">
            <a:extLst>
              <a:ext uri="{FF2B5EF4-FFF2-40B4-BE49-F238E27FC236}">
                <a16:creationId xmlns:a16="http://schemas.microsoft.com/office/drawing/2014/main" id="{E1FAA11D-C88A-41F6-96DC-60B1C92E4771}"/>
              </a:ext>
            </a:extLst>
          </p:cNvPr>
          <p:cNvSpPr/>
          <p:nvPr userDrawn="1"/>
        </p:nvSpPr>
        <p:spPr>
          <a:xfrm>
            <a:off x="426204" y="5733369"/>
            <a:ext cx="2130384" cy="369332"/>
          </a:xfrm>
          <a:prstGeom prst="rect">
            <a:avLst/>
          </a:prstGeom>
        </p:spPr>
        <p:txBody>
          <a:bodyPr wrap="square">
            <a:spAutoFit/>
          </a:bodyPr>
          <a:lstStyle/>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lang="en-US" sz="900" noProof="1">
                <a:solidFill>
                  <a:srgbClr val="FFFFFF"/>
                </a:solidFill>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solidFill>
                <a:srgbClr val="505050"/>
              </a:solidFill>
              <a:latin typeface="Segoe UI Semibold" panose="020B0702040204020203" pitchFamily="34" charset="0"/>
              <a:cs typeface="Segoe UI Semibold" panose="020B0702040204020203" pitchFamily="34" charset="0"/>
            </a:endParaRPr>
          </a:p>
        </p:txBody>
      </p:sp>
      <p:grpSp>
        <p:nvGrpSpPr>
          <p:cNvPr id="16" name="Group 15">
            <a:extLst>
              <a:ext uri="{FF2B5EF4-FFF2-40B4-BE49-F238E27FC236}">
                <a16:creationId xmlns:a16="http://schemas.microsoft.com/office/drawing/2014/main" id="{23F7AF59-4E93-41CC-B86E-E15C89B894C0}"/>
              </a:ext>
            </a:extLst>
          </p:cNvPr>
          <p:cNvGrpSpPr/>
          <p:nvPr userDrawn="1"/>
        </p:nvGrpSpPr>
        <p:grpSpPr>
          <a:xfrm>
            <a:off x="512485" y="5393093"/>
            <a:ext cx="668631" cy="310109"/>
            <a:chOff x="4799902" y="2538784"/>
            <a:chExt cx="3223641" cy="1575159"/>
          </a:xfrm>
        </p:grpSpPr>
        <p:pic>
          <p:nvPicPr>
            <p:cNvPr id="17" name="Picture 16" descr="A close up of a logo&#10;&#10;Description automatically generated">
              <a:extLst>
                <a:ext uri="{FF2B5EF4-FFF2-40B4-BE49-F238E27FC236}">
                  <a16:creationId xmlns:a16="http://schemas.microsoft.com/office/drawing/2014/main" id="{7767CB16-5DA6-436C-B004-D66267E352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8" name="Picture 17" descr="A close up of a logo&#10;&#10;Description automatically generated">
              <a:extLst>
                <a:ext uri="{FF2B5EF4-FFF2-40B4-BE49-F238E27FC236}">
                  <a16:creationId xmlns:a16="http://schemas.microsoft.com/office/drawing/2014/main" id="{736930ED-28DB-45DB-9051-882C818717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 id="2147484256" r:id="rId11"/>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security/engineering/failure-modes-in-machine-learni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nam06.safelinks.protection.outlook.com/?url=https%3A%2F%2Fdocs.microsoft.com%2Fen-us%2Fsecurity%2Fthreat-modeling-aiml&amp;data=02%7C01%7CPhilippe.Beraud%40microsoft.com%7Ce749b15a31dd40dd689b08d7d3fa432e%7C72f988bf86f141af91ab2d7cd011db47%7C1%7C0%7C637210944907898855&amp;sdata=xr2z0X33wDwoZfwVlrtQJ2M9zyaMQW3YsrhfhOj5WlA%3D&amp;reserved=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Common%20v0.1.pptx"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Data%20in%20use%20Protection%20Compass%20-%20Homomorphic%20Encryption%20v0.1.pptx" TargetMode="External"/><Relationship Id="rId4" Type="http://schemas.openxmlformats.org/officeDocument/2006/relationships/image" Target="../media/image6.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1905.07766.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2095958"/>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b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Wrap-up and next steps for the workshop</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3" name="TextBox 2">
            <a:extLst>
              <a:ext uri="{FF2B5EF4-FFF2-40B4-BE49-F238E27FC236}">
                <a16:creationId xmlns:a16="http://schemas.microsoft.com/office/drawing/2014/main" id="{631B55ED-063C-4BCC-903F-B410543AA9A1}"/>
              </a:ext>
            </a:extLst>
          </p:cNvPr>
          <p:cNvSpPr txBox="1"/>
          <p:nvPr/>
        </p:nvSpPr>
        <p:spPr>
          <a:xfrm>
            <a:off x="9038664" y="6184492"/>
            <a:ext cx="3164200" cy="492443"/>
          </a:xfrm>
          <a:prstGeom prst="rect">
            <a:avLst/>
          </a:prstGeom>
          <a:noFill/>
        </p:spPr>
        <p:txBody>
          <a:bodyPr wrap="none" lIns="0" tIns="0" rIns="0" bIns="0" rtlCol="0">
            <a:spAutoFit/>
          </a:bodyPr>
          <a:lstStyle/>
          <a:p>
            <a:pPr algn="l"/>
            <a:r>
              <a:rPr lang="en-US" sz="1800" dirty="0">
                <a:solidFill>
                  <a:srgbClr val="3393DD"/>
                </a:solidFill>
              </a:rPr>
              <a:t>Version 1.0 (Alpha) – July 2020</a:t>
            </a:r>
          </a:p>
          <a:p>
            <a:pPr algn="l"/>
            <a:r>
              <a:rPr lang="en-US" sz="1400" dirty="0">
                <a:solidFill>
                  <a:srgbClr val="3393DD"/>
                </a:solidFill>
              </a:rPr>
              <a:t>https://aka.ms/DataInUseProtectionWS </a:t>
            </a:r>
          </a:p>
        </p:txBody>
      </p:sp>
    </p:spTree>
    <p:extLst>
      <p:ext uri="{BB962C8B-B14F-4D97-AF65-F5344CB8AC3E}">
        <p14:creationId xmlns:p14="http://schemas.microsoft.com/office/powerpoint/2010/main" val="1211021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a:xfrm>
            <a:off x="273455" y="210643"/>
            <a:ext cx="11889564" cy="935037"/>
          </a:xfrm>
        </p:spPr>
        <p:txBody>
          <a:bodyPr/>
          <a:lstStyle/>
          <a:p>
            <a:r>
              <a:rPr lang="fr-FR" dirty="0"/>
              <a:t>Data in use protection</a:t>
            </a:r>
            <a:br>
              <a:rPr lang="fr-FR" dirty="0"/>
            </a:br>
            <a:r>
              <a:rPr lang="fr-FR" sz="2400" dirty="0">
                <a:solidFill>
                  <a:srgbClr val="0070C0"/>
                </a:solidFill>
                <a:latin typeface="Segoe UI"/>
              </a:rPr>
              <a:t>AI/ML scenarios</a:t>
            </a:r>
          </a:p>
        </p:txBody>
      </p:sp>
      <p:graphicFrame>
        <p:nvGraphicFramePr>
          <p:cNvPr id="4" name="Table 4">
            <a:extLst>
              <a:ext uri="{FF2B5EF4-FFF2-40B4-BE49-F238E27FC236}">
                <a16:creationId xmlns:a16="http://schemas.microsoft.com/office/drawing/2014/main" id="{92E4F43F-E165-47F4-9D4B-B67BA2787015}"/>
              </a:ext>
            </a:extLst>
          </p:cNvPr>
          <p:cNvGraphicFramePr>
            <a:graphicFrameLocks noGrp="1"/>
          </p:cNvGraphicFramePr>
          <p:nvPr>
            <p:extLst>
              <p:ext uri="{D42A27DB-BD31-4B8C-83A1-F6EECF244321}">
                <p14:modId xmlns:p14="http://schemas.microsoft.com/office/powerpoint/2010/main" val="2892864035"/>
              </p:ext>
            </p:extLst>
          </p:nvPr>
        </p:nvGraphicFramePr>
        <p:xfrm>
          <a:off x="1492131" y="5064284"/>
          <a:ext cx="9452211" cy="1685532"/>
        </p:xfrm>
        <a:graphic>
          <a:graphicData uri="http://schemas.openxmlformats.org/drawingml/2006/table">
            <a:tbl>
              <a:tblPr firstRow="1" bandRow="1">
                <a:tableStyleId>{5C22544A-7EE6-4342-B048-85BDC9FD1C3A}</a:tableStyleId>
              </a:tblPr>
              <a:tblGrid>
                <a:gridCol w="1601478">
                  <a:extLst>
                    <a:ext uri="{9D8B030D-6E8A-4147-A177-3AD203B41FA5}">
                      <a16:colId xmlns:a16="http://schemas.microsoft.com/office/drawing/2014/main" val="3070348709"/>
                    </a:ext>
                  </a:extLst>
                </a:gridCol>
                <a:gridCol w="2530793">
                  <a:extLst>
                    <a:ext uri="{9D8B030D-6E8A-4147-A177-3AD203B41FA5}">
                      <a16:colId xmlns:a16="http://schemas.microsoft.com/office/drawing/2014/main" val="4256535734"/>
                    </a:ext>
                  </a:extLst>
                </a:gridCol>
                <a:gridCol w="2659970">
                  <a:extLst>
                    <a:ext uri="{9D8B030D-6E8A-4147-A177-3AD203B41FA5}">
                      <a16:colId xmlns:a16="http://schemas.microsoft.com/office/drawing/2014/main" val="3517690469"/>
                    </a:ext>
                  </a:extLst>
                </a:gridCol>
                <a:gridCol w="2659970">
                  <a:extLst>
                    <a:ext uri="{9D8B030D-6E8A-4147-A177-3AD203B41FA5}">
                      <a16:colId xmlns:a16="http://schemas.microsoft.com/office/drawing/2014/main" val="4124338196"/>
                    </a:ext>
                  </a:extLst>
                </a:gridCol>
              </a:tblGrid>
              <a:tr h="321706">
                <a:tc>
                  <a:txBody>
                    <a:bodyPr/>
                    <a:lstStyle/>
                    <a:p>
                      <a:pPr algn="ctr"/>
                      <a:r>
                        <a:rPr lang="en-US" sz="1600" b="0" noProof="0">
                          <a:latin typeface="Segoe UI Semibold" panose="020B0702040204020203" pitchFamily="34" charset="0"/>
                          <a:cs typeface="Segoe UI Semibold" panose="020B0702040204020203" pitchFamily="34" charset="0"/>
                        </a:rPr>
                        <a:t>Step</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Confidential Computing</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Homomorphic Encryption</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Multi-Party Computing</a:t>
                      </a:r>
                    </a:p>
                  </a:txBody>
                  <a:tcPr anchor="ctr"/>
                </a:tc>
                <a:extLst>
                  <a:ext uri="{0D108BD9-81ED-4DB2-BD59-A6C34878D82A}">
                    <a16:rowId xmlns:a16="http://schemas.microsoft.com/office/drawing/2014/main" val="3642593210"/>
                  </a:ext>
                </a:extLst>
              </a:tr>
              <a:tr h="450084">
                <a:tc>
                  <a:txBody>
                    <a:bodyPr/>
                    <a:lstStyle/>
                    <a:p>
                      <a:pPr algn="ctr"/>
                      <a:r>
                        <a:rPr lang="en-US" sz="1600" noProof="0">
                          <a:latin typeface="Segoe UI Semibold" panose="020B0702040204020203" pitchFamily="34" charset="0"/>
                          <a:cs typeface="Segoe UI Semibold" panose="020B0702040204020203" pitchFamily="34" charset="0"/>
                        </a:rPr>
                        <a:t>Computing</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2112911858"/>
                  </a:ext>
                </a:extLst>
              </a:tr>
              <a:tr h="450084">
                <a:tc>
                  <a:txBody>
                    <a:bodyPr/>
                    <a:lstStyle/>
                    <a:p>
                      <a:pPr algn="ctr"/>
                      <a:r>
                        <a:rPr lang="en-US" sz="1600" noProof="0">
                          <a:latin typeface="Segoe UI Semibold" panose="020B0702040204020203" pitchFamily="34" charset="0"/>
                          <a:cs typeface="Segoe UI Semibold" panose="020B0702040204020203" pitchFamily="34" charset="0"/>
                        </a:rPr>
                        <a:t>Training</a:t>
                      </a: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2775259074"/>
                  </a:ext>
                </a:extLst>
              </a:tr>
              <a:tr h="450084">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noProof="0">
                          <a:latin typeface="Segoe UI Semibold" panose="020B0702040204020203" pitchFamily="34" charset="0"/>
                          <a:cs typeface="Segoe UI Semibold" panose="020B0702040204020203" pitchFamily="34" charset="0"/>
                        </a:rPr>
                        <a:t>Inference</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496897103"/>
                  </a:ext>
                </a:extLst>
              </a:tr>
            </a:tbl>
          </a:graphicData>
        </a:graphic>
      </p:graphicFrame>
      <p:grpSp>
        <p:nvGrpSpPr>
          <p:cNvPr id="6" name="Group 5">
            <a:extLst>
              <a:ext uri="{FF2B5EF4-FFF2-40B4-BE49-F238E27FC236}">
                <a16:creationId xmlns:a16="http://schemas.microsoft.com/office/drawing/2014/main" id="{BCA3B1EF-E00F-48A4-AFFC-1000C45DD1D5}"/>
              </a:ext>
            </a:extLst>
          </p:cNvPr>
          <p:cNvGrpSpPr/>
          <p:nvPr/>
        </p:nvGrpSpPr>
        <p:grpSpPr>
          <a:xfrm>
            <a:off x="637617" y="1260569"/>
            <a:ext cx="11161240" cy="3604623"/>
            <a:chOff x="637617" y="1048990"/>
            <a:chExt cx="11161240" cy="3604623"/>
          </a:xfrm>
        </p:grpSpPr>
        <p:grpSp>
          <p:nvGrpSpPr>
            <p:cNvPr id="3" name="Group 2">
              <a:extLst>
                <a:ext uri="{FF2B5EF4-FFF2-40B4-BE49-F238E27FC236}">
                  <a16:creationId xmlns:a16="http://schemas.microsoft.com/office/drawing/2014/main" id="{B7BDD0CE-CA48-45CC-ACD5-93C6586D47CD}"/>
                </a:ext>
              </a:extLst>
            </p:cNvPr>
            <p:cNvGrpSpPr/>
            <p:nvPr/>
          </p:nvGrpSpPr>
          <p:grpSpPr>
            <a:xfrm>
              <a:off x="637617" y="1048990"/>
              <a:ext cx="11161240" cy="3528392"/>
              <a:chOff x="637617" y="1150973"/>
              <a:chExt cx="11161240" cy="3528392"/>
            </a:xfrm>
          </p:grpSpPr>
          <p:sp>
            <p:nvSpPr>
              <p:cNvPr id="58" name="Rectangle: Rounded Corners 57">
                <a:extLst>
                  <a:ext uri="{FF2B5EF4-FFF2-40B4-BE49-F238E27FC236}">
                    <a16:creationId xmlns:a16="http://schemas.microsoft.com/office/drawing/2014/main" id="{FA65A612-3F76-46F0-AF0A-FFB1CB5A5413}"/>
                  </a:ext>
                </a:extLst>
              </p:cNvPr>
              <p:cNvSpPr/>
              <p:nvPr/>
            </p:nvSpPr>
            <p:spPr bwMode="auto">
              <a:xfrm>
                <a:off x="637617" y="1150973"/>
                <a:ext cx="11161240" cy="3528392"/>
              </a:xfrm>
              <a:prstGeom prst="roundRect">
                <a:avLst/>
              </a:prstGeom>
              <a:solidFill>
                <a:srgbClr val="F2F2F2">
                  <a:alpha val="89804"/>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grpSp>
            <p:nvGrpSpPr>
              <p:cNvPr id="24" name="Group 23">
                <a:extLst>
                  <a:ext uri="{FF2B5EF4-FFF2-40B4-BE49-F238E27FC236}">
                    <a16:creationId xmlns:a16="http://schemas.microsoft.com/office/drawing/2014/main" id="{1245EB92-F932-426A-9BE0-B7A3CD04BE5D}"/>
                  </a:ext>
                </a:extLst>
              </p:cNvPr>
              <p:cNvGrpSpPr/>
              <p:nvPr/>
            </p:nvGrpSpPr>
            <p:grpSpPr>
              <a:xfrm>
                <a:off x="885558" y="1337022"/>
                <a:ext cx="10612687" cy="3247887"/>
                <a:chOff x="885558" y="1337022"/>
                <a:chExt cx="10612687" cy="3247887"/>
              </a:xfrm>
            </p:grpSpPr>
            <p:sp>
              <p:nvSpPr>
                <p:cNvPr id="30" name="Rectangle 29">
                  <a:extLst>
                    <a:ext uri="{FF2B5EF4-FFF2-40B4-BE49-F238E27FC236}">
                      <a16:creationId xmlns:a16="http://schemas.microsoft.com/office/drawing/2014/main" id="{2DE9EBC2-B452-49CA-A66F-3BD6C45349A0}"/>
                    </a:ext>
                  </a:extLst>
                </p:cNvPr>
                <p:cNvSpPr/>
                <p:nvPr/>
              </p:nvSpPr>
              <p:spPr>
                <a:xfrm>
                  <a:off x="885558" y="2559612"/>
                  <a:ext cx="1867082" cy="504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00" kern="0" dirty="0">
                      <a:solidFill>
                        <a:schemeClr val="bg1"/>
                      </a:solidFill>
                      <a:latin typeface="Segoe UI Semibold"/>
                      <a:cs typeface="Segoe UI" pitchFamily="34" charset="0"/>
                    </a:rPr>
                    <a:t>Data collection &amp; storage</a:t>
                  </a:r>
                </a:p>
              </p:txBody>
            </p:sp>
            <p:sp>
              <p:nvSpPr>
                <p:cNvPr id="32" name="Rectangle 31">
                  <a:extLst>
                    <a:ext uri="{FF2B5EF4-FFF2-40B4-BE49-F238E27FC236}">
                      <a16:creationId xmlns:a16="http://schemas.microsoft.com/office/drawing/2014/main" id="{AB7B9B4B-7E4A-43E8-8380-2B6EC0B325DB}"/>
                    </a:ext>
                  </a:extLst>
                </p:cNvPr>
                <p:cNvSpPr/>
                <p:nvPr/>
              </p:nvSpPr>
              <p:spPr>
                <a:xfrm>
                  <a:off x="3411659" y="2559611"/>
                  <a:ext cx="1867082" cy="50400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600" kern="0" dirty="0">
                      <a:solidFill>
                        <a:schemeClr val="bg1"/>
                      </a:solidFill>
                      <a:latin typeface="Segoe UI Semibold"/>
                      <a:cs typeface="Segoe UI" pitchFamily="34" charset="0"/>
                    </a:rPr>
                    <a:t>Data processing</a:t>
                  </a:r>
                </a:p>
              </p:txBody>
            </p:sp>
            <p:sp>
              <p:nvSpPr>
                <p:cNvPr id="34" name="Rectangle: Rounded Corners 33">
                  <a:extLst>
                    <a:ext uri="{FF2B5EF4-FFF2-40B4-BE49-F238E27FC236}">
                      <a16:creationId xmlns:a16="http://schemas.microsoft.com/office/drawing/2014/main" id="{EDE2305C-F8D9-4E87-8CB9-AD5EB7B91CA8}"/>
                    </a:ext>
                  </a:extLst>
                </p:cNvPr>
                <p:cNvSpPr/>
                <p:nvPr/>
              </p:nvSpPr>
              <p:spPr>
                <a:xfrm>
                  <a:off x="6126993" y="1845641"/>
                  <a:ext cx="1544676" cy="464215"/>
                </a:xfrm>
                <a:prstGeom prst="round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bg1"/>
                      </a:solidFill>
                      <a:latin typeface="Segoe UI Semibold"/>
                      <a:cs typeface="Segoe UI" pitchFamily="34" charset="0"/>
                    </a:rPr>
                    <a:t>Analytics</a:t>
                  </a:r>
                </a:p>
              </p:txBody>
            </p:sp>
            <p:sp>
              <p:nvSpPr>
                <p:cNvPr id="36" name="Rectangle: Rounded Corners 35">
                  <a:extLst>
                    <a:ext uri="{FF2B5EF4-FFF2-40B4-BE49-F238E27FC236}">
                      <a16:creationId xmlns:a16="http://schemas.microsoft.com/office/drawing/2014/main" id="{7A73A868-0002-4433-91FE-CE3E9207042A}"/>
                    </a:ext>
                  </a:extLst>
                </p:cNvPr>
                <p:cNvSpPr/>
                <p:nvPr/>
              </p:nvSpPr>
              <p:spPr>
                <a:xfrm>
                  <a:off x="6126993" y="3265154"/>
                  <a:ext cx="1544676" cy="464215"/>
                </a:xfrm>
                <a:prstGeom prst="roundRect">
                  <a:avLst/>
                </a:prstGeom>
                <a:solidFill>
                  <a:srgbClr val="00B0F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bg1"/>
                      </a:solidFill>
                      <a:latin typeface="Segoe UI Semibold"/>
                      <a:cs typeface="Segoe UI" pitchFamily="34" charset="0"/>
                    </a:rPr>
                    <a:t>Data &amp; AI</a:t>
                  </a:r>
                </a:p>
              </p:txBody>
            </p:sp>
            <p:cxnSp>
              <p:nvCxnSpPr>
                <p:cNvPr id="38" name="Connector: Elbow 37">
                  <a:extLst>
                    <a:ext uri="{FF2B5EF4-FFF2-40B4-BE49-F238E27FC236}">
                      <a16:creationId xmlns:a16="http://schemas.microsoft.com/office/drawing/2014/main" id="{02C0731C-2BBA-4E87-B857-86CFABC624AC}"/>
                    </a:ext>
                  </a:extLst>
                </p:cNvPr>
                <p:cNvCxnSpPr>
                  <a:cxnSpLocks/>
                </p:cNvCxnSpPr>
                <p:nvPr/>
              </p:nvCxnSpPr>
              <p:spPr>
                <a:xfrm flipV="1">
                  <a:off x="2752640" y="2791720"/>
                  <a:ext cx="659018" cy="1"/>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A65C51AA-3DD6-4FBF-A33A-91357E7F351D}"/>
                    </a:ext>
                  </a:extLst>
                </p:cNvPr>
                <p:cNvCxnSpPr>
                  <a:cxnSpLocks/>
                  <a:stCxn id="32" idx="3"/>
                  <a:endCxn id="34" idx="1"/>
                </p:cNvCxnSpPr>
                <p:nvPr/>
              </p:nvCxnSpPr>
              <p:spPr>
                <a:xfrm flipV="1">
                  <a:off x="5278741" y="2077749"/>
                  <a:ext cx="848252" cy="733862"/>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C0B7F45-6A24-46CC-8E36-1CA0065EF9E7}"/>
                    </a:ext>
                  </a:extLst>
                </p:cNvPr>
                <p:cNvCxnSpPr>
                  <a:cxnSpLocks/>
                  <a:stCxn id="32" idx="3"/>
                  <a:endCxn id="36" idx="1"/>
                </p:cNvCxnSpPr>
                <p:nvPr/>
              </p:nvCxnSpPr>
              <p:spPr>
                <a:xfrm>
                  <a:off x="5278741" y="2811611"/>
                  <a:ext cx="848252" cy="685651"/>
                </a:xfrm>
                <a:prstGeom prst="bentConnector3">
                  <a:avLst>
                    <a:gd name="adj1" fmla="val 50000"/>
                  </a:avLst>
                </a:prstGeom>
                <a:ln w="190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15DD7268-6542-44B4-9C94-3B40E8674D42}"/>
                    </a:ext>
                  </a:extLst>
                </p:cNvPr>
                <p:cNvSpPr/>
                <p:nvPr/>
              </p:nvSpPr>
              <p:spPr>
                <a:xfrm>
                  <a:off x="8738517" y="1519554"/>
                  <a:ext cx="2759728" cy="391760"/>
                </a:xfrm>
                <a:prstGeom prst="roundRect">
                  <a:avLst/>
                </a:prstGeom>
                <a:solidFill>
                  <a:schemeClr val="accent4">
                    <a:lumMod val="40000"/>
                    <a:lumOff val="6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Query &amp; Encrypted search</a:t>
                  </a:r>
                </a:p>
              </p:txBody>
            </p:sp>
            <p:cxnSp>
              <p:nvCxnSpPr>
                <p:cNvPr id="56" name="Connector: Elbow 55">
                  <a:extLst>
                    <a:ext uri="{FF2B5EF4-FFF2-40B4-BE49-F238E27FC236}">
                      <a16:creationId xmlns:a16="http://schemas.microsoft.com/office/drawing/2014/main" id="{0A4338D3-E069-4FB6-9A7E-C9F8EBE04FC7}"/>
                    </a:ext>
                  </a:extLst>
                </p:cNvPr>
                <p:cNvCxnSpPr>
                  <a:cxnSpLocks/>
                  <a:stCxn id="34" idx="3"/>
                  <a:endCxn id="54" idx="1"/>
                </p:cNvCxnSpPr>
                <p:nvPr/>
              </p:nvCxnSpPr>
              <p:spPr>
                <a:xfrm flipV="1">
                  <a:off x="7671669" y="1715434"/>
                  <a:ext cx="1066848" cy="362315"/>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AB71ECE-D73D-4583-8899-8DE0596E962A}"/>
                    </a:ext>
                  </a:extLst>
                </p:cNvPr>
                <p:cNvCxnSpPr>
                  <a:cxnSpLocks/>
                  <a:stCxn id="34" idx="3"/>
                  <a:endCxn id="62" idx="1"/>
                </p:cNvCxnSpPr>
                <p:nvPr/>
              </p:nvCxnSpPr>
              <p:spPr>
                <a:xfrm>
                  <a:off x="7671669" y="2077749"/>
                  <a:ext cx="1066848" cy="356614"/>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AD65B6DB-01BF-4053-A373-3B97731009AA}"/>
                    </a:ext>
                  </a:extLst>
                </p:cNvPr>
                <p:cNvSpPr/>
                <p:nvPr/>
              </p:nvSpPr>
              <p:spPr>
                <a:xfrm>
                  <a:off x="8738517" y="2238483"/>
                  <a:ext cx="2759728" cy="391760"/>
                </a:xfrm>
                <a:prstGeom prst="roundRect">
                  <a:avLst/>
                </a:prstGeom>
                <a:solidFill>
                  <a:schemeClr val="accent6">
                    <a:lumMod val="20000"/>
                    <a:lumOff val="8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75000"/>
                        </a:schemeClr>
                      </a:solidFill>
                      <a:latin typeface="Segoe UI" panose="020B0502040204020203" pitchFamily="34" charset="0"/>
                      <a:cs typeface="Segoe UI" panose="020B0502040204020203" pitchFamily="34" charset="0"/>
                    </a:rPr>
                    <a:t>Computing</a:t>
                  </a:r>
                </a:p>
              </p:txBody>
            </p:sp>
            <p:sp>
              <p:nvSpPr>
                <p:cNvPr id="68" name="Rectangle: Rounded Corners 67">
                  <a:extLst>
                    <a:ext uri="{FF2B5EF4-FFF2-40B4-BE49-F238E27FC236}">
                      <a16:creationId xmlns:a16="http://schemas.microsoft.com/office/drawing/2014/main" id="{F7F06A2D-A67A-4BBB-8CC6-DBC19EB3D866}"/>
                    </a:ext>
                  </a:extLst>
                </p:cNvPr>
                <p:cNvSpPr/>
                <p:nvPr/>
              </p:nvSpPr>
              <p:spPr>
                <a:xfrm>
                  <a:off x="8738517" y="2953040"/>
                  <a:ext cx="2759728" cy="391760"/>
                </a:xfrm>
                <a:prstGeom prst="roundRect">
                  <a:avLst/>
                </a:prstGeom>
                <a:solidFill>
                  <a:schemeClr val="accent6">
                    <a:lumMod val="20000"/>
                    <a:lumOff val="8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Training</a:t>
                  </a:r>
                </a:p>
              </p:txBody>
            </p:sp>
            <p:sp>
              <p:nvSpPr>
                <p:cNvPr id="70" name="Rectangle: Rounded Corners 69">
                  <a:extLst>
                    <a:ext uri="{FF2B5EF4-FFF2-40B4-BE49-F238E27FC236}">
                      <a16:creationId xmlns:a16="http://schemas.microsoft.com/office/drawing/2014/main" id="{FEDDD69A-A522-4826-88E0-A46120C4FDCE}"/>
                    </a:ext>
                  </a:extLst>
                </p:cNvPr>
                <p:cNvSpPr/>
                <p:nvPr/>
              </p:nvSpPr>
              <p:spPr>
                <a:xfrm>
                  <a:off x="8738517" y="3667582"/>
                  <a:ext cx="2759728" cy="391760"/>
                </a:xfrm>
                <a:prstGeom prst="roundRect">
                  <a:avLst/>
                </a:prstGeom>
                <a:solidFill>
                  <a:schemeClr val="accent4">
                    <a:lumMod val="40000"/>
                    <a:lumOff val="60000"/>
                  </a:scheme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00" kern="0" dirty="0">
                      <a:solidFill>
                        <a:schemeClr val="tx1">
                          <a:lumMod val="50000"/>
                        </a:schemeClr>
                      </a:solidFill>
                      <a:latin typeface="Segoe UI" panose="020B0502040204020203" pitchFamily="34" charset="0"/>
                      <a:cs typeface="Segoe UI" panose="020B0502040204020203" pitchFamily="34" charset="0"/>
                    </a:rPr>
                    <a:t>Inference</a:t>
                  </a:r>
                </a:p>
              </p:txBody>
            </p:sp>
            <p:cxnSp>
              <p:nvCxnSpPr>
                <p:cNvPr id="10" name="Connector: Elbow 9">
                  <a:extLst>
                    <a:ext uri="{FF2B5EF4-FFF2-40B4-BE49-F238E27FC236}">
                      <a16:creationId xmlns:a16="http://schemas.microsoft.com/office/drawing/2014/main" id="{9BFAA64C-88D9-4979-BC50-7D89C699221C}"/>
                    </a:ext>
                  </a:extLst>
                </p:cNvPr>
                <p:cNvCxnSpPr>
                  <a:cxnSpLocks/>
                  <a:stCxn id="36" idx="3"/>
                  <a:endCxn id="70" idx="1"/>
                </p:cNvCxnSpPr>
                <p:nvPr/>
              </p:nvCxnSpPr>
              <p:spPr>
                <a:xfrm>
                  <a:off x="7671669" y="3497262"/>
                  <a:ext cx="1066848" cy="366200"/>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593EC944-0F4F-4997-A577-F12AC5C83EA0}"/>
                    </a:ext>
                  </a:extLst>
                </p:cNvPr>
                <p:cNvCxnSpPr>
                  <a:cxnSpLocks/>
                  <a:stCxn id="36" idx="3"/>
                  <a:endCxn id="68" idx="1"/>
                </p:cNvCxnSpPr>
                <p:nvPr/>
              </p:nvCxnSpPr>
              <p:spPr>
                <a:xfrm flipV="1">
                  <a:off x="7671669" y="3148920"/>
                  <a:ext cx="1066848" cy="348342"/>
                </a:xfrm>
                <a:prstGeom prst="bentConnector3">
                  <a:avLst>
                    <a:gd name="adj1" fmla="val 50000"/>
                  </a:avLst>
                </a:prstGeom>
                <a:ln w="1905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01ED881-B3F7-4DD0-8A10-D5EAE455BA51}"/>
                    </a:ext>
                  </a:extLst>
                </p:cNvPr>
                <p:cNvCxnSpPr>
                  <a:cxnSpLocks/>
                </p:cNvCxnSpPr>
                <p:nvPr/>
              </p:nvCxnSpPr>
              <p:spPr>
                <a:xfrm>
                  <a:off x="3108484" y="1337022"/>
                  <a:ext cx="0" cy="3109901"/>
                </a:xfrm>
                <a:prstGeom prst="line">
                  <a:avLst/>
                </a:prstGeom>
                <a:ln w="19050">
                  <a:prstDash val="dash"/>
                  <a:headEnd type="none"/>
                  <a:tailEnd type="non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A1D9EDB3-6E88-49A1-AEE4-0A7DAB15FE9F}"/>
                    </a:ext>
                  </a:extLst>
                </p:cNvPr>
                <p:cNvSpPr txBox="1"/>
                <p:nvPr/>
              </p:nvSpPr>
              <p:spPr>
                <a:xfrm>
                  <a:off x="1099193" y="3901645"/>
                  <a:ext cx="1492481"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at rest Data in transit</a:t>
                  </a:r>
                </a:p>
              </p:txBody>
            </p:sp>
            <p:sp>
              <p:nvSpPr>
                <p:cNvPr id="53" name="TextBox 52">
                  <a:extLst>
                    <a:ext uri="{FF2B5EF4-FFF2-40B4-BE49-F238E27FC236}">
                      <a16:creationId xmlns:a16="http://schemas.microsoft.com/office/drawing/2014/main" id="{533ABA62-D3C7-4EEB-AF79-21AA78EE9519}"/>
                    </a:ext>
                  </a:extLst>
                </p:cNvPr>
                <p:cNvSpPr txBox="1"/>
                <p:nvPr/>
              </p:nvSpPr>
              <p:spPr>
                <a:xfrm>
                  <a:off x="3625294" y="3998594"/>
                  <a:ext cx="1492481" cy="489365"/>
                </a:xfrm>
                <a:prstGeom prst="rect">
                  <a:avLst/>
                </a:prstGeom>
                <a:noFill/>
              </p:spPr>
              <p:txBody>
                <a:bodyPr wrap="square" lIns="182880" tIns="146304" rIns="182880" bIns="146304" rtlCol="0">
                  <a:spAutoFit/>
                </a:bodyPr>
                <a:lstStyle/>
                <a:p>
                  <a:pPr algn="ctr">
                    <a:lnSpc>
                      <a:spcPct val="90000"/>
                    </a:lnSpc>
                    <a:spcAft>
                      <a:spcPts val="600"/>
                    </a:spcAft>
                  </a:pPr>
                  <a:r>
                    <a:rPr lang="fr-FR" sz="14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in use</a:t>
                  </a:r>
                </a:p>
              </p:txBody>
            </p:sp>
          </p:grpSp>
        </p:grpSp>
        <p:sp>
          <p:nvSpPr>
            <p:cNvPr id="5" name="TextBox 4">
              <a:extLst>
                <a:ext uri="{FF2B5EF4-FFF2-40B4-BE49-F238E27FC236}">
                  <a16:creationId xmlns:a16="http://schemas.microsoft.com/office/drawing/2014/main" id="{19588E48-22CA-4C33-9192-9E7010AAD8F9}"/>
                </a:ext>
              </a:extLst>
            </p:cNvPr>
            <p:cNvSpPr txBox="1"/>
            <p:nvPr/>
          </p:nvSpPr>
          <p:spPr>
            <a:xfrm>
              <a:off x="7671670" y="4191948"/>
              <a:ext cx="3826576" cy="461665"/>
            </a:xfrm>
            <a:prstGeom prst="rect">
              <a:avLst/>
            </a:prstGeom>
            <a:noFill/>
          </p:spPr>
          <p:txBody>
            <a:bodyPr wrap="square" lIns="182880" tIns="146304" rIns="182880" bIns="146304" rtlCol="0">
              <a:spAutoFit/>
            </a:bodyPr>
            <a:lstStyle/>
            <a:p>
              <a:pPr algn="r">
                <a:lnSpc>
                  <a:spcPct val="90000"/>
                </a:lnSpc>
                <a:spcAft>
                  <a:spcPts val="600"/>
                </a:spcAft>
              </a:pPr>
              <a:r>
                <a:rPr lang="fr-FR" sz="1200" dirty="0">
                  <a:gradFill>
                    <a:gsLst>
                      <a:gs pos="2917">
                        <a:schemeClr val="tx1"/>
                      </a:gs>
                      <a:gs pos="30000">
                        <a:schemeClr val="tx1"/>
                      </a:gs>
                    </a:gsLst>
                    <a:lin ang="5400000" scaled="0"/>
                  </a:gradFill>
                  <a:highlight>
                    <a:srgbClr val="FFD5C5"/>
                  </a:highlight>
                </a:rPr>
                <a:t>Scenarios</a:t>
              </a:r>
              <a:r>
                <a:rPr lang="fr-FR" sz="1200"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in which differential privacy can be used</a:t>
              </a:r>
            </a:p>
          </p:txBody>
        </p:sp>
      </p:grpSp>
    </p:spTree>
    <p:extLst>
      <p:ext uri="{BB962C8B-B14F-4D97-AF65-F5344CB8AC3E}">
        <p14:creationId xmlns:p14="http://schemas.microsoft.com/office/powerpoint/2010/main" val="1746751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 a conclusion</a:t>
            </a:r>
          </a:p>
        </p:txBody>
      </p:sp>
      <p:graphicFrame>
        <p:nvGraphicFramePr>
          <p:cNvPr id="5" name="Google Shape;176;p38">
            <a:extLst>
              <a:ext uri="{FF2B5EF4-FFF2-40B4-BE49-F238E27FC236}">
                <a16:creationId xmlns:a16="http://schemas.microsoft.com/office/drawing/2014/main" id="{81F8954A-8375-4ED0-90C8-76BDF48224DB}"/>
              </a:ext>
            </a:extLst>
          </p:cNvPr>
          <p:cNvGraphicFramePr/>
          <p:nvPr>
            <p:extLst>
              <p:ext uri="{D42A27DB-BD31-4B8C-83A1-F6EECF244321}">
                <p14:modId xmlns:p14="http://schemas.microsoft.com/office/powerpoint/2010/main" val="3687538477"/>
              </p:ext>
            </p:extLst>
          </p:nvPr>
        </p:nvGraphicFramePr>
        <p:xfrm>
          <a:off x="1321693" y="1841078"/>
          <a:ext cx="10287000" cy="4711802"/>
        </p:xfrm>
        <a:graphic>
          <a:graphicData uri="http://schemas.openxmlformats.org/drawingml/2006/table">
            <a:tbl>
              <a:tblPr firstRow="1" bandRow="1">
                <a:tableStyleId>{B301B821-A1FF-4177-AEE7-76D212191A09}</a:tableStyleId>
              </a:tblPr>
              <a:tblGrid>
                <a:gridCol w="1728879">
                  <a:extLst>
                    <a:ext uri="{9D8B030D-6E8A-4147-A177-3AD203B41FA5}">
                      <a16:colId xmlns:a16="http://schemas.microsoft.com/office/drawing/2014/main" val="20000"/>
                    </a:ext>
                  </a:extLst>
                </a:gridCol>
                <a:gridCol w="2852707">
                  <a:extLst>
                    <a:ext uri="{9D8B030D-6E8A-4147-A177-3AD203B41FA5}">
                      <a16:colId xmlns:a16="http://schemas.microsoft.com/office/drawing/2014/main" val="1083597627"/>
                    </a:ext>
                  </a:extLst>
                </a:gridCol>
                <a:gridCol w="2852707">
                  <a:extLst>
                    <a:ext uri="{9D8B030D-6E8A-4147-A177-3AD203B41FA5}">
                      <a16:colId xmlns:a16="http://schemas.microsoft.com/office/drawing/2014/main" val="20003"/>
                    </a:ext>
                  </a:extLst>
                </a:gridCol>
                <a:gridCol w="2852707">
                  <a:extLst>
                    <a:ext uri="{9D8B030D-6E8A-4147-A177-3AD203B41FA5}">
                      <a16:colId xmlns:a16="http://schemas.microsoft.com/office/drawing/2014/main" val="1529271542"/>
                    </a:ext>
                  </a:extLst>
                </a:gridCol>
              </a:tblGrid>
              <a:tr h="967660">
                <a:tc>
                  <a:txBody>
                    <a:bodyPr/>
                    <a:lstStyle/>
                    <a:p>
                      <a:pPr marL="0" lvl="0" indent="0" algn="ctr" rtl="0">
                        <a:spcBef>
                          <a:spcPts val="0"/>
                        </a:spcBef>
                        <a:spcAft>
                          <a:spcPts val="0"/>
                        </a:spcAft>
                        <a:buNone/>
                      </a:pPr>
                      <a:endParaRPr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US" b="0" dirty="0">
                          <a:latin typeface="Segoe UI Semibold" panose="020B0702040204020203" pitchFamily="34" charset="0"/>
                          <a:cs typeface="Segoe UI Semibold" panose="020B0702040204020203" pitchFamily="34" charset="0"/>
                        </a:rPr>
                        <a:t>Confidential Computing (CC) </a:t>
                      </a:r>
                    </a:p>
                    <a:p>
                      <a:pPr marL="0" lvl="0" indent="0" algn="ctr" rtl="0">
                        <a:spcBef>
                          <a:spcPts val="0"/>
                        </a:spcBef>
                        <a:spcAft>
                          <a:spcPts val="0"/>
                        </a:spcAft>
                        <a:buNone/>
                      </a:pPr>
                      <a:r>
                        <a:rPr lang="en-US" sz="1600" b="0" dirty="0">
                          <a:latin typeface="Segoe UI Semibold" panose="020B0702040204020203" pitchFamily="34" charset="0"/>
                          <a:cs typeface="Segoe UI Semibold" panose="020B0702040204020203" pitchFamily="34" charset="0"/>
                        </a:rPr>
                        <a:t>(w/ secure hardware)</a:t>
                      </a:r>
                      <a:endParaRPr sz="1600" b="0" dirty="0">
                        <a:latin typeface="Segoe UI Semibold" panose="020B0702040204020203" pitchFamily="34" charset="0"/>
                        <a:cs typeface="Segoe UI Semibold" panose="020B0702040204020203" pitchFamily="34" charset="0"/>
                      </a:endParaRPr>
                    </a:p>
                  </a:txBody>
                  <a:tcPr marL="91425" marR="91425" marT="91425" marB="91425"/>
                </a:tc>
                <a:tc>
                  <a:txBody>
                    <a:bodyPr/>
                    <a:lstStyle/>
                    <a:p>
                      <a:pPr marL="0" lvl="0" indent="0" algn="ctr" rtl="0">
                        <a:spcBef>
                          <a:spcPts val="0"/>
                        </a:spcBef>
                        <a:spcAft>
                          <a:spcPts val="0"/>
                        </a:spcAft>
                        <a:buNone/>
                      </a:pPr>
                      <a:r>
                        <a:rPr lang="en-US" sz="1800" b="0" kern="1200" dirty="0">
                          <a:solidFill>
                            <a:schemeClr val="lt1"/>
                          </a:solidFill>
                          <a:latin typeface="Segoe UI Semibold" panose="020B0702040204020203" pitchFamily="34" charset="0"/>
                          <a:ea typeface="+mn-ea"/>
                          <a:cs typeface="Segoe UI Semibold" panose="020B0702040204020203" pitchFamily="34" charset="0"/>
                        </a:rPr>
                        <a:t>Homomorphic Encryption (HE)</a:t>
                      </a:r>
                      <a:endParaRPr sz="1800" b="0" kern="1200" dirty="0">
                        <a:solidFill>
                          <a:schemeClr val="lt1"/>
                        </a:solidFill>
                        <a:latin typeface="Segoe UI Semibold" panose="020B0702040204020203" pitchFamily="34" charset="0"/>
                        <a:ea typeface="+mn-ea"/>
                        <a:cs typeface="Segoe UI Semibold" panose="020B0702040204020203" pitchFamily="34" charset="0"/>
                      </a:endParaRPr>
                    </a:p>
                  </a:txBody>
                  <a:tcPr marL="91425" marR="91425" marT="91425" marB="91425"/>
                </a:tc>
                <a:tc>
                  <a:txBody>
                    <a:bodyPr/>
                    <a:lstStyle/>
                    <a:p>
                      <a:pPr marL="0" lvl="0" indent="0" algn="ctr" rtl="0">
                        <a:spcBef>
                          <a:spcPts val="0"/>
                        </a:spcBef>
                        <a:spcAft>
                          <a:spcPts val="0"/>
                        </a:spcAft>
                        <a:buNone/>
                      </a:pPr>
                      <a:r>
                        <a:rPr lang="en-US" sz="1800" b="0" kern="1200" dirty="0">
                          <a:solidFill>
                            <a:schemeClr val="lt1"/>
                          </a:solidFill>
                          <a:latin typeface="Segoe UI Semibold" panose="020B0702040204020203" pitchFamily="34" charset="0"/>
                          <a:ea typeface="+mn-ea"/>
                          <a:cs typeface="Segoe UI Semibold" panose="020B0702040204020203" pitchFamily="34" charset="0"/>
                        </a:rPr>
                        <a:t>Secure Multi-Party Computation (MPC)</a:t>
                      </a:r>
                      <a:endParaRPr sz="1800" b="0" kern="1200" dirty="0">
                        <a:solidFill>
                          <a:schemeClr val="lt1"/>
                        </a:solidFill>
                        <a:latin typeface="Segoe UI Semibold" panose="020B0702040204020203" pitchFamily="34" charset="0"/>
                        <a:ea typeface="+mn-ea"/>
                        <a:cs typeface="Segoe UI Semibold" panose="020B0702040204020203" pitchFamily="34" charset="0"/>
                      </a:endParaRPr>
                    </a:p>
                  </a:txBody>
                  <a:tcPr marL="91425" marR="91425" marT="91425" marB="91425"/>
                </a:tc>
                <a:extLst>
                  <a:ext uri="{0D108BD9-81ED-4DB2-BD59-A6C34878D82A}">
                    <a16:rowId xmlns:a16="http://schemas.microsoft.com/office/drawing/2014/main" val="10000"/>
                  </a:ext>
                </a:extLst>
              </a:tr>
              <a:tr h="590989">
                <a:tc>
                  <a:txBody>
                    <a:bodyPr/>
                    <a:lstStyle/>
                    <a:p>
                      <a:pPr marL="0" lvl="0" indent="0" algn="ctr" rtl="0">
                        <a:spcBef>
                          <a:spcPts val="0"/>
                        </a:spcBef>
                        <a:spcAft>
                          <a:spcPts val="0"/>
                        </a:spcAft>
                        <a:buNone/>
                      </a:pPr>
                      <a:r>
                        <a:rPr lang="en" sz="1600" dirty="0">
                          <a:latin typeface="Segoe UI" panose="020B0502040204020203" pitchFamily="34" charset="0"/>
                          <a:cs typeface="Segoe UI" panose="020B0502040204020203" pitchFamily="34" charset="0"/>
                        </a:rPr>
                        <a:t>Bottleneck</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fr-FR" sz="1600" dirty="0"/>
                        <a:t>-</a:t>
                      </a:r>
                      <a:endParaRPr lang="fr-F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Compute-bound</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Network-bound</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1"/>
                  </a:ext>
                </a:extLst>
              </a:tr>
              <a:tr h="703745">
                <a:tc>
                  <a:txBody>
                    <a:bodyPr/>
                    <a:lstStyle/>
                    <a:p>
                      <a:pPr marL="0" lvl="0" indent="0" algn="ctr" rtl="0">
                        <a:spcBef>
                          <a:spcPts val="0"/>
                        </a:spcBef>
                        <a:spcAft>
                          <a:spcPts val="0"/>
                        </a:spcAft>
                        <a:buNone/>
                      </a:pPr>
                      <a:r>
                        <a:rPr lang="en" sz="1600" dirty="0"/>
                        <a:t>Privacy</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Trusted Hardware</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Encryption</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t>Encryption / Non-collusion</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2"/>
                  </a:ext>
                </a:extLst>
              </a:tr>
              <a:tr h="703745">
                <a:tc>
                  <a:txBody>
                    <a:bodyPr/>
                    <a:lstStyle/>
                    <a:p>
                      <a:pPr marL="0" lvl="0" indent="0" algn="ctr" rtl="0">
                        <a:spcBef>
                          <a:spcPts val="0"/>
                        </a:spcBef>
                        <a:spcAft>
                          <a:spcPts val="0"/>
                        </a:spcAft>
                        <a:buNone/>
                      </a:pPr>
                      <a:r>
                        <a:rPr lang="en" sz="1600" dirty="0"/>
                        <a:t>Non-interactive</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solidFill>
                          <a:srgbClr val="38761D"/>
                        </a:solidFill>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980000"/>
                          </a:solidFill>
                        </a:rPr>
                        <a:t>✘</a:t>
                      </a:r>
                      <a:endParaRPr sz="1600" dirty="0">
                        <a:solidFill>
                          <a:srgbClr val="980000"/>
                        </a:solidFill>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3"/>
                  </a:ext>
                </a:extLst>
              </a:tr>
              <a:tr h="703745">
                <a:tc>
                  <a:txBody>
                    <a:bodyPr/>
                    <a:lstStyle/>
                    <a:p>
                      <a:pPr marL="0" lvl="0" indent="0" algn="ctr" rtl="0">
                        <a:spcBef>
                          <a:spcPts val="0"/>
                        </a:spcBef>
                        <a:spcAft>
                          <a:spcPts val="0"/>
                        </a:spcAft>
                        <a:buNone/>
                      </a:pPr>
                      <a:r>
                        <a:rPr lang="en" sz="1600" dirty="0"/>
                        <a:t>Cryptographic security</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None/>
                      </a:pPr>
                      <a:r>
                        <a:rPr lang="en" sz="1600" dirty="0">
                          <a:solidFill>
                            <a:srgbClr val="980000"/>
                          </a:solidFill>
                        </a:rPr>
                        <a:t>✘</a:t>
                      </a:r>
                      <a:endParaRPr sz="1600" dirty="0">
                        <a:solidFill>
                          <a:srgbClr val="980000"/>
                        </a:solidFill>
                      </a:endParaRPr>
                    </a:p>
                    <a:p>
                      <a:pPr marL="0" lvl="0" indent="0" algn="ctr" rtl="0">
                        <a:spcBef>
                          <a:spcPts val="0"/>
                        </a:spcBef>
                        <a:spcAft>
                          <a:spcPts val="0"/>
                        </a:spcAft>
                        <a:buNone/>
                      </a:pPr>
                      <a:r>
                        <a:rPr lang="en" sz="1600" dirty="0"/>
                        <a:t>(known attacks)</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600" dirty="0">
                          <a:solidFill>
                            <a:srgbClr val="38761D"/>
                          </a:solidFill>
                        </a:rPr>
                        <a:t>✔</a:t>
                      </a:r>
                      <a:endParaRPr sz="1600" dirty="0">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10004"/>
                  </a:ext>
                </a:extLst>
              </a:tr>
              <a:tr h="1034248">
                <a:tc>
                  <a:txBody>
                    <a:bodyPr/>
                    <a:lstStyle/>
                    <a:p>
                      <a:pPr marL="0" lvl="0" indent="0" algn="ctr" rtl="0">
                        <a:spcBef>
                          <a:spcPts val="0"/>
                        </a:spcBef>
                        <a:spcAft>
                          <a:spcPts val="0"/>
                        </a:spcAft>
                        <a:buNone/>
                      </a:pPr>
                      <a:r>
                        <a:rPr lang="fr-FR" sz="1600" dirty="0"/>
                        <a:t>Short </a:t>
                      </a:r>
                      <a:r>
                        <a:rPr lang="fr-FR" sz="1600" dirty="0" err="1"/>
                        <a:t>comings</a:t>
                      </a:r>
                      <a:endParaRPr sz="1600" dirty="0">
                        <a:latin typeface="Segoe UI" panose="020B0502040204020203" pitchFamily="34" charset="0"/>
                        <a:cs typeface="Segoe UI" panose="020B0502040204020203" pitchFamily="34" charset="0"/>
                      </a:endParaRPr>
                    </a:p>
                  </a:txBody>
                  <a:tcPr marL="91425" marR="91425" marT="91425" marB="91425" anchor="ctr"/>
                </a:tc>
                <a:tc>
                  <a:txBody>
                    <a:bodyPr/>
                    <a:lstStyle/>
                    <a:p>
                      <a:pPr algn="ctr"/>
                      <a:r>
                        <a:rPr lang="en-US" sz="1600" dirty="0">
                          <a:solidFill>
                            <a:srgbClr val="C00000"/>
                          </a:solidFill>
                        </a:rPr>
                        <a:t>Different Security Model</a:t>
                      </a:r>
                    </a:p>
                    <a:p>
                      <a:pPr algn="ctr"/>
                      <a:r>
                        <a:rPr lang="en-US" sz="1600" dirty="0">
                          <a:solidFill>
                            <a:srgbClr val="C00000"/>
                          </a:solidFill>
                        </a:rPr>
                        <a:t>Side-Channel Attacks</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600" dirty="0">
                          <a:solidFill>
                            <a:srgbClr val="C00000"/>
                          </a:solidFill>
                        </a:rPr>
                        <a:t>High Computation Overhead</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tc>
                  <a:txBody>
                    <a:bodyPr/>
                    <a:lstStyle/>
                    <a:p>
                      <a:pPr algn="ctr"/>
                      <a:r>
                        <a:rPr lang="en-US" sz="1600" dirty="0">
                          <a:solidFill>
                            <a:srgbClr val="C00000"/>
                          </a:solidFill>
                        </a:rPr>
                        <a:t>High Communication</a:t>
                      </a:r>
                    </a:p>
                    <a:p>
                      <a:pPr algn="ctr"/>
                      <a:r>
                        <a:rPr lang="en-US" sz="1600" dirty="0">
                          <a:solidFill>
                            <a:srgbClr val="C00000"/>
                          </a:solidFill>
                        </a:rPr>
                        <a:t>High Number of Interactions </a:t>
                      </a:r>
                      <a:endParaRPr lang="en-US" sz="1600" dirty="0">
                        <a:solidFill>
                          <a:srgbClr val="C00000"/>
                        </a:solidFill>
                        <a:latin typeface="Segoe UI" panose="020B0502040204020203" pitchFamily="34" charset="0"/>
                        <a:cs typeface="Segoe UI" panose="020B0502040204020203" pitchFamily="34" charset="0"/>
                      </a:endParaRPr>
                    </a:p>
                  </a:txBody>
                  <a:tcPr marL="91425" marR="91425" marT="91425" marB="91425" anchor="ctr"/>
                </a:tc>
                <a:extLst>
                  <a:ext uri="{0D108BD9-81ED-4DB2-BD59-A6C34878D82A}">
                    <a16:rowId xmlns:a16="http://schemas.microsoft.com/office/drawing/2014/main" val="3183441735"/>
                  </a:ext>
                </a:extLst>
              </a:tr>
            </a:tbl>
          </a:graphicData>
        </a:graphic>
      </p:graphicFrame>
      <p:sp>
        <p:nvSpPr>
          <p:cNvPr id="7" name="Text Placeholder 6">
            <a:extLst>
              <a:ext uri="{FF2B5EF4-FFF2-40B4-BE49-F238E27FC236}">
                <a16:creationId xmlns:a16="http://schemas.microsoft.com/office/drawing/2014/main" id="{9E35EEDB-4DED-4403-8DE6-880053548A9F}"/>
              </a:ext>
            </a:extLst>
          </p:cNvPr>
          <p:cNvSpPr>
            <a:spLocks noGrp="1"/>
          </p:cNvSpPr>
          <p:nvPr>
            <p:ph type="body" sz="quarter" idx="10"/>
          </p:nvPr>
        </p:nvSpPr>
        <p:spPr>
          <a:xfrm>
            <a:off x="274637" y="1120998"/>
            <a:ext cx="11887200" cy="517065"/>
          </a:xfrm>
        </p:spPr>
        <p:txBody>
          <a:bodyPr/>
          <a:lstStyle/>
          <a:p>
            <a:r>
              <a:rPr lang="en-US" dirty="0"/>
              <a:t>A review and comparison of our 3 main subjects</a:t>
            </a:r>
          </a:p>
        </p:txBody>
      </p:sp>
      <p:sp>
        <p:nvSpPr>
          <p:cNvPr id="6" name="TextBox 5">
            <a:extLst>
              <a:ext uri="{FF2B5EF4-FFF2-40B4-BE49-F238E27FC236}">
                <a16:creationId xmlns:a16="http://schemas.microsoft.com/office/drawing/2014/main" id="{BA586154-C225-42C6-AFEF-0487897A7CE3}"/>
              </a:ext>
            </a:extLst>
          </p:cNvPr>
          <p:cNvSpPr txBox="1"/>
          <p:nvPr/>
        </p:nvSpPr>
        <p:spPr>
          <a:xfrm>
            <a:off x="3547240" y="3256312"/>
            <a:ext cx="6219566" cy="369332"/>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 </a:t>
            </a:r>
            <a:endParaRPr lang="fr-FR" dirty="0"/>
          </a:p>
        </p:txBody>
      </p:sp>
      <p:sp>
        <p:nvSpPr>
          <p:cNvPr id="8" name="TextBox 7">
            <a:extLst>
              <a:ext uri="{FF2B5EF4-FFF2-40B4-BE49-F238E27FC236}">
                <a16:creationId xmlns:a16="http://schemas.microsoft.com/office/drawing/2014/main" id="{D868C49F-DA68-4D9B-9AD7-6C2F8E8FCB61}"/>
              </a:ext>
            </a:extLst>
          </p:cNvPr>
          <p:cNvSpPr txBox="1"/>
          <p:nvPr/>
        </p:nvSpPr>
        <p:spPr>
          <a:xfrm>
            <a:off x="3547240" y="3256312"/>
            <a:ext cx="6219566" cy="369332"/>
          </a:xfrm>
          <a:prstGeom prst="rect">
            <a:avLst/>
          </a:prstGeom>
          <a:noFill/>
        </p:spPr>
        <p:txBody>
          <a:bodyPr wrap="square">
            <a:spAutoFit/>
          </a:bodyPr>
          <a:lstStyle/>
          <a:p>
            <a:r>
              <a:rPr lang="fr-FR" b="0" i="0" dirty="0">
                <a:solidFill>
                  <a:srgbClr val="000000"/>
                </a:solidFill>
                <a:effectLst/>
                <a:latin typeface="Times New Roman" panose="02020603050405020304" pitchFamily="18" charset="0"/>
              </a:rPr>
              <a:t> </a:t>
            </a:r>
            <a:endParaRPr lang="fr-FR" dirty="0"/>
          </a:p>
        </p:txBody>
      </p:sp>
    </p:spTree>
    <p:extLst>
      <p:ext uri="{BB962C8B-B14F-4D97-AF65-F5344CB8AC3E}">
        <p14:creationId xmlns:p14="http://schemas.microsoft.com/office/powerpoint/2010/main" val="2617257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p:cNvGraphicFramePr>
            <a:graphicFrameLocks noGrp="1"/>
          </p:cNvGraphicFramePr>
          <p:nvPr>
            <p:extLst>
              <p:ext uri="{D42A27DB-BD31-4B8C-83A1-F6EECF244321}">
                <p14:modId xmlns:p14="http://schemas.microsoft.com/office/powerpoint/2010/main" val="1161360538"/>
              </p:ext>
            </p:extLst>
          </p:nvPr>
        </p:nvGraphicFramePr>
        <p:xfrm>
          <a:off x="753687" y="1765135"/>
          <a:ext cx="10786931" cy="3913925"/>
        </p:xfrm>
        <a:graphic>
          <a:graphicData uri="http://schemas.openxmlformats.org/drawingml/2006/table">
            <a:tbl>
              <a:tblPr firstRow="1" firstCol="1" bandRow="1">
                <a:tableStyleId>{5C22544A-7EE6-4342-B048-85BDC9FD1C3A}</a:tableStyleId>
              </a:tblPr>
              <a:tblGrid>
                <a:gridCol w="4212894">
                  <a:extLst>
                    <a:ext uri="{9D8B030D-6E8A-4147-A177-3AD203B41FA5}">
                      <a16:colId xmlns:a16="http://schemas.microsoft.com/office/drawing/2014/main" val="20000"/>
                    </a:ext>
                  </a:extLst>
                </a:gridCol>
                <a:gridCol w="2263733">
                  <a:extLst>
                    <a:ext uri="{9D8B030D-6E8A-4147-A177-3AD203B41FA5}">
                      <a16:colId xmlns:a16="http://schemas.microsoft.com/office/drawing/2014/main" val="20001"/>
                    </a:ext>
                  </a:extLst>
                </a:gridCol>
                <a:gridCol w="2315462">
                  <a:extLst>
                    <a:ext uri="{9D8B030D-6E8A-4147-A177-3AD203B41FA5}">
                      <a16:colId xmlns:a16="http://schemas.microsoft.com/office/drawing/2014/main" val="9777635"/>
                    </a:ext>
                  </a:extLst>
                </a:gridCol>
                <a:gridCol w="1994842">
                  <a:extLst>
                    <a:ext uri="{9D8B030D-6E8A-4147-A177-3AD203B41FA5}">
                      <a16:colId xmlns:a16="http://schemas.microsoft.com/office/drawing/2014/main" val="20002"/>
                    </a:ext>
                  </a:extLst>
                </a:gridCol>
              </a:tblGrid>
              <a:tr h="789045">
                <a:tc>
                  <a:txBody>
                    <a:bodyPr/>
                    <a:lstStyle/>
                    <a:p>
                      <a:pPr marL="0" marR="0">
                        <a:lnSpc>
                          <a:spcPct val="100000"/>
                        </a:lnSpc>
                        <a:spcBef>
                          <a:spcPts val="0"/>
                        </a:spcBef>
                        <a:spcAft>
                          <a:spcPts val="0"/>
                        </a:spcAft>
                      </a:pPr>
                      <a:r>
                        <a:rPr lang="en-US" sz="1300" b="0" kern="1200" noProof="0" dirty="0">
                          <a:solidFill>
                            <a:schemeClr val="bg1"/>
                          </a:solidFill>
                          <a:effectLst/>
                        </a:rPr>
                        <a:t>Feature</a:t>
                      </a:r>
                      <a:endParaRPr lang="en-US" sz="1300" b="0" kern="1200" noProof="0" dirty="0">
                        <a:solidFill>
                          <a:schemeClr val="bg1"/>
                        </a:solidFill>
                        <a:effectLst/>
                        <a:latin typeface="+mn-lt"/>
                        <a:ea typeface="+mn-ea"/>
                        <a:cs typeface="+mn-cs"/>
                      </a:endParaRPr>
                    </a:p>
                  </a:txBody>
                  <a:tcPr marL="91427" marR="91427" marT="91427" marB="91427" anchor="ctr"/>
                </a:tc>
                <a:tc>
                  <a: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0" kern="1200" baseline="0" dirty="0">
                          <a:solidFill>
                            <a:schemeClr val="bg1"/>
                          </a:solidFill>
                          <a:effectLst/>
                        </a:rPr>
                        <a:t>Access to customer data by a rogue administrator (Cloud provider)</a:t>
                      </a:r>
                      <a:endParaRPr lang="fr-FR" sz="1400" b="0" kern="1200" dirty="0">
                        <a:solidFill>
                          <a:schemeClr val="bg1"/>
                        </a:solidFill>
                        <a:effectLst/>
                        <a:latin typeface="Segoe UI Light" pitchFamily="34" charset="0"/>
                        <a:ea typeface="+mn-ea"/>
                        <a:cs typeface="+mn-cs"/>
                      </a:endParaRPr>
                    </a:p>
                  </a:txBody>
                  <a:tcPr marL="91427" marR="91427" marT="91427" marB="91427" anchor="ctr"/>
                </a:tc>
                <a:tc>
                  <a:txBody>
                    <a:bodyPr/>
                    <a:lstStyle/>
                    <a:p>
                      <a:pPr marL="0" marR="0" algn="ctr">
                        <a:lnSpc>
                          <a:spcPct val="100000"/>
                        </a:lnSpc>
                        <a:spcBef>
                          <a:spcPts val="0"/>
                        </a:spcBef>
                        <a:spcAft>
                          <a:spcPts val="0"/>
                        </a:spcAft>
                      </a:pPr>
                      <a:r>
                        <a:rPr lang="fr-FR" sz="1300" b="0" kern="1200" dirty="0">
                          <a:solidFill>
                            <a:schemeClr val="bg1"/>
                          </a:solidFill>
                          <a:effectLst/>
                        </a:rPr>
                        <a:t>Data Theft</a:t>
                      </a:r>
                      <a:endParaRPr lang="fr-FR" sz="1300" b="0" kern="1200" dirty="0">
                        <a:solidFill>
                          <a:schemeClr val="bg1"/>
                        </a:solidFill>
                        <a:effectLst/>
                        <a:latin typeface="+mn-lt"/>
                        <a:ea typeface="+mn-ea"/>
                        <a:cs typeface="+mn-cs"/>
                      </a:endParaRPr>
                    </a:p>
                  </a:txBody>
                  <a:tcPr marL="91427" marR="91427" marT="91427" marB="91427" anchor="ctr"/>
                </a:tc>
                <a:tc>
                  <a:txBody>
                    <a:bodyPr/>
                    <a:lstStyle/>
                    <a:p>
                      <a:pPr marL="0" marR="0" algn="ctr">
                        <a:lnSpc>
                          <a:spcPct val="100000"/>
                        </a:lnSpc>
                        <a:spcBef>
                          <a:spcPts val="0"/>
                        </a:spcBef>
                        <a:spcAft>
                          <a:spcPts val="0"/>
                        </a:spcAft>
                      </a:pPr>
                      <a:r>
                        <a:rPr lang="en-US" sz="1300" b="0" kern="1200" noProof="0" dirty="0">
                          <a:solidFill>
                            <a:schemeClr val="bg1"/>
                          </a:solidFill>
                          <a:effectLst/>
                        </a:rPr>
                        <a:t>Data Leakage</a:t>
                      </a:r>
                      <a:endParaRPr lang="en-US" sz="1300" b="0" kern="1200" noProof="0" dirty="0">
                        <a:solidFill>
                          <a:schemeClr val="bg1"/>
                        </a:solidFill>
                        <a:effectLst/>
                        <a:latin typeface="+mn-lt"/>
                        <a:ea typeface="+mn-ea"/>
                        <a:cs typeface="+mn-cs"/>
                      </a:endParaRPr>
                    </a:p>
                  </a:txBody>
                  <a:tcPr marL="91427" marR="91427" marT="91427" marB="91427" anchor="ctr"/>
                </a:tc>
                <a:extLst>
                  <a:ext uri="{0D108BD9-81ED-4DB2-BD59-A6C34878D82A}">
                    <a16:rowId xmlns:a16="http://schemas.microsoft.com/office/drawing/2014/main" val="10000"/>
                  </a:ext>
                </a:extLst>
              </a:tr>
              <a:tr h="511991">
                <a:tc>
                  <a:txBody>
                    <a:bodyPr/>
                    <a:lstStyle/>
                    <a:p>
                      <a:pPr marL="0" marR="0">
                        <a:lnSpc>
                          <a:spcPct val="100000"/>
                        </a:lnSpc>
                        <a:spcBef>
                          <a:spcPts val="400"/>
                        </a:spcBef>
                        <a:spcAft>
                          <a:spcPts val="400"/>
                        </a:spcAft>
                      </a:pPr>
                      <a:r>
                        <a:rPr lang="en-US" sz="1400" b="0" kern="1200" noProof="0" dirty="0">
                          <a:solidFill>
                            <a:schemeClr val="bg1"/>
                          </a:solidFill>
                          <a:effectLst/>
                        </a:rPr>
                        <a:t>Encryption of communications with TLS</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algn="ctr" defTabSz="932742" rtl="0" eaLnBrk="1" latinLnBrk="0" hangingPunct="1">
                        <a:lnSpc>
                          <a:spcPct val="100000"/>
                        </a:lnSpc>
                        <a:spcBef>
                          <a:spcPts val="400"/>
                        </a:spcBef>
                        <a:spcAft>
                          <a:spcPts val="400"/>
                        </a:spcAft>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10001"/>
                  </a:ext>
                </a:extLst>
              </a:tr>
              <a:tr h="564925">
                <a:tc>
                  <a:txBody>
                    <a:bodyPr/>
                    <a:lstStyle/>
                    <a:p>
                      <a:pPr marL="0" marR="0">
                        <a:lnSpc>
                          <a:spcPct val="100000"/>
                        </a:lnSpc>
                        <a:spcBef>
                          <a:spcPts val="400"/>
                        </a:spcBef>
                        <a:spcAft>
                          <a:spcPts val="400"/>
                        </a:spcAft>
                      </a:pPr>
                      <a:r>
                        <a:rPr lang="en-US" sz="1400" b="0" kern="1200" noProof="0" dirty="0">
                          <a:solidFill>
                            <a:schemeClr val="bg1"/>
                          </a:solidFill>
                          <a:effectLst/>
                        </a:rPr>
                        <a:t>Azure Disk Encryption (IaaS)</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597"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597"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3375663806"/>
                  </a:ext>
                </a:extLst>
              </a:tr>
              <a:tr h="511991">
                <a:tc>
                  <a:txBody>
                    <a:bodyPr/>
                    <a:lstStyle/>
                    <a:p>
                      <a:pPr marL="0" marR="0">
                        <a:lnSpc>
                          <a:spcPct val="100000"/>
                        </a:lnSpc>
                        <a:spcBef>
                          <a:spcPts val="400"/>
                        </a:spcBef>
                        <a:spcAft>
                          <a:spcPts val="400"/>
                        </a:spcAft>
                      </a:pPr>
                      <a:r>
                        <a:rPr lang="en-US" sz="1400" b="0" kern="1200" noProof="0" dirty="0">
                          <a:solidFill>
                            <a:schemeClr val="bg1"/>
                          </a:solidFill>
                          <a:effectLst/>
                        </a:rPr>
                        <a:t>Client-Side Encryption for Microsoft Azure Storage</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2848721685"/>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Azure storage encryption (service level)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3839844847"/>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Transparent Data Encryption – Azure SQL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2964047768"/>
                  </a:ext>
                </a:extLst>
              </a:tr>
              <a:tr h="511991">
                <a:tc>
                  <a:txBody>
                    <a:bodyPr/>
                    <a:lstStyle/>
                    <a:p>
                      <a:pPr marL="0" marR="0" indent="0" algn="l" defTabSz="932597" rtl="0" eaLnBrk="1" fontAlgn="auto" latinLnBrk="0" hangingPunct="1">
                        <a:lnSpc>
                          <a:spcPct val="100000"/>
                        </a:lnSpc>
                        <a:spcBef>
                          <a:spcPts val="400"/>
                        </a:spcBef>
                        <a:spcAft>
                          <a:spcPts val="400"/>
                        </a:spcAft>
                        <a:buClrTx/>
                        <a:buSzTx/>
                        <a:buFontTx/>
                        <a:buNone/>
                        <a:tabLst/>
                        <a:defRPr/>
                      </a:pPr>
                      <a:r>
                        <a:rPr lang="en-US" sz="1400" b="0" kern="1200" noProof="0" dirty="0">
                          <a:solidFill>
                            <a:schemeClr val="bg1"/>
                          </a:solidFill>
                          <a:effectLst/>
                        </a:rPr>
                        <a:t>Always Encrypted – Azure SQL</a:t>
                      </a:r>
                      <a:endParaRPr lang="en-US" sz="1400" b="0" kern="1200" noProof="0" dirty="0">
                        <a:solidFill>
                          <a:schemeClr val="bg1"/>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r>
                        <a:rPr lang="en-US" sz="1400" b="0" kern="1200" dirty="0">
                          <a:solidFill>
                            <a:schemeClr val="tx1">
                              <a:lumMod val="50000"/>
                            </a:schemeClr>
                          </a:solidFill>
                          <a:effectLst/>
                          <a:sym typeface="Wingdings"/>
                        </a:rPr>
                        <a:t></a:t>
                      </a:r>
                      <a:endParaRPr lang="fr-FR" sz="1400" b="0" kern="1200" dirty="0">
                        <a:solidFill>
                          <a:schemeClr val="tx1">
                            <a:lumMod val="50000"/>
                          </a:schemeClr>
                        </a:solidFill>
                        <a:effectLst/>
                        <a:latin typeface="+mn-lt"/>
                        <a:ea typeface="+mn-ea"/>
                        <a:cs typeface="+mn-cs"/>
                      </a:endParaRPr>
                    </a:p>
                  </a:txBody>
                  <a:tcPr marL="91427" marR="91427" marT="91427" marB="91427" anchor="ctr"/>
                </a:tc>
                <a:tc>
                  <a:txBody>
                    <a:bodyPr/>
                    <a:lstStyle/>
                    <a:p>
                      <a:pPr marL="0" marR="0" indent="0" algn="ctr" defTabSz="932742" rtl="0" eaLnBrk="1" fontAlgn="auto" latinLnBrk="0" hangingPunct="1">
                        <a:lnSpc>
                          <a:spcPct val="100000"/>
                        </a:lnSpc>
                        <a:spcBef>
                          <a:spcPts val="400"/>
                        </a:spcBef>
                        <a:spcAft>
                          <a:spcPts val="400"/>
                        </a:spcAft>
                        <a:buClrTx/>
                        <a:buSzTx/>
                        <a:buFontTx/>
                        <a:buNone/>
                        <a:tabLst/>
                        <a:defRPr/>
                      </a:pPr>
                      <a:endParaRPr lang="fr-FR" sz="1400" b="0" kern="1200" dirty="0">
                        <a:solidFill>
                          <a:schemeClr val="tx1">
                            <a:lumMod val="50000"/>
                          </a:schemeClr>
                        </a:solidFill>
                        <a:effectLst/>
                        <a:latin typeface="+mn-lt"/>
                        <a:ea typeface="+mn-ea"/>
                        <a:cs typeface="+mn-cs"/>
                      </a:endParaRPr>
                    </a:p>
                  </a:txBody>
                  <a:tcPr marL="91427" marR="91427" marT="91427" marB="91427" anchor="ctr"/>
                </a:tc>
                <a:extLst>
                  <a:ext uri="{0D108BD9-81ED-4DB2-BD59-A6C34878D82A}">
                    <a16:rowId xmlns:a16="http://schemas.microsoft.com/office/drawing/2014/main" val="10003"/>
                  </a:ext>
                </a:extLst>
              </a:tr>
            </a:tbl>
          </a:graphicData>
        </a:graphic>
      </p:graphicFrame>
      <p:cxnSp>
        <p:nvCxnSpPr>
          <p:cNvPr id="6" name="Connecteur droit 5"/>
          <p:cNvCxnSpPr/>
          <p:nvPr/>
        </p:nvCxnSpPr>
        <p:spPr>
          <a:xfrm>
            <a:off x="762000" y="1765135"/>
            <a:ext cx="4194313" cy="739526"/>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97507" y="1836821"/>
            <a:ext cx="854467" cy="298077"/>
          </a:xfrm>
          <a:prstGeom prst="rect">
            <a:avLst/>
          </a:prstGeom>
        </p:spPr>
        <p:txBody>
          <a:bodyPr wrap="squar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1299" b="0" i="0" u="none" strike="noStrike" kern="0" cap="none" spc="0" normalizeH="0" baseline="0" dirty="0">
                <a:ln>
                  <a:noFill/>
                </a:ln>
                <a:solidFill>
                  <a:schemeClr val="bg1"/>
                </a:solidFill>
                <a:effectLst/>
                <a:uLnTx/>
                <a:uFillTx/>
              </a:rPr>
              <a:t>Risks</a:t>
            </a:r>
            <a:endParaRPr kumimoji="0" lang="en-US" sz="1299" b="0" i="0" u="none" strike="noStrike" kern="0" cap="none" spc="0" normalizeH="0" baseline="0" dirty="0">
              <a:ln>
                <a:noFill/>
              </a:ln>
              <a:solidFill>
                <a:sysClr val="windowText" lastClr="000000"/>
              </a:solidFill>
              <a:effectLst/>
              <a:uLnTx/>
              <a:uFillTx/>
            </a:endParaRPr>
          </a:p>
        </p:txBody>
      </p:sp>
      <p:sp>
        <p:nvSpPr>
          <p:cNvPr id="7" name="Title 1"/>
          <p:cNvSpPr txBox="1">
            <a:spLocks/>
          </p:cNvSpPr>
          <p:nvPr/>
        </p:nvSpPr>
        <p:spPr>
          <a:xfrm>
            <a:off x="300974" y="276833"/>
            <a:ext cx="11373923" cy="839412"/>
          </a:xfrm>
          <a:prstGeom prst="rect">
            <a:avLst/>
          </a:prstGeom>
        </p:spPr>
        <p:txBody>
          <a:bodyPr vert="horz" wrap="square" lIns="149217" tIns="93260" rIns="149217" bIns="93260" rtlCol="0" anchor="t">
            <a:noAutofit/>
          </a:bodyPr>
          <a:lstStyle>
            <a:lvl1pPr algn="l" defTabSz="914367" rtl="0" eaLnBrk="1" latinLnBrk="0" hangingPunct="1">
              <a:lnSpc>
                <a:spcPts val="6176"/>
              </a:lnSpc>
              <a:spcBef>
                <a:spcPct val="0"/>
              </a:spcBef>
              <a:buNone/>
              <a:defRPr lang="en-US" sz="4400" b="0" kern="1200" cap="none" spc="-100" baseline="0">
                <a:ln w="3175">
                  <a:noFill/>
                </a:ln>
                <a:solidFill>
                  <a:schemeClr val="tx1"/>
                </a:solidFill>
                <a:effectLst/>
                <a:latin typeface="+mj-lt"/>
                <a:ea typeface="+mn-ea"/>
                <a:cs typeface="Segoe UI" pitchFamily="34" charset="0"/>
              </a:defRPr>
            </a:lvl1pPr>
          </a:lstStyle>
          <a:p>
            <a:pPr marL="0" marR="0" lvl="0" indent="0" algn="l" defTabSz="914367" rtl="0" eaLnBrk="1" fontAlgn="auto" latinLnBrk="0" hangingPunct="1">
              <a:lnSpc>
                <a:spcPts val="6176"/>
              </a:lnSpc>
              <a:spcBef>
                <a:spcPct val="0"/>
              </a:spcBef>
              <a:spcAft>
                <a:spcPts val="0"/>
              </a:spcAft>
              <a:buClrTx/>
              <a:buSzTx/>
              <a:buFontTx/>
              <a:buNone/>
              <a:tabLst/>
              <a:defRPr/>
            </a:pPr>
            <a:r>
              <a:rPr kumimoji="0" lang="en-US" sz="3200" b="0" i="0" u="none" strike="noStrike" kern="1200" cap="none" spc="-100" normalizeH="0" baseline="0" dirty="0">
                <a:ln w="3175">
                  <a:noFill/>
                </a:ln>
                <a:solidFill>
                  <a:schemeClr val="tx1"/>
                </a:solidFill>
                <a:effectLst/>
                <a:uLnTx/>
                <a:uFillTx/>
                <a:latin typeface="Segoe UI Semibold" panose="020B0702040204020203" pitchFamily="34" charset="0"/>
                <a:cs typeface="Segoe UI Semibold" panose="020B0702040204020203" pitchFamily="34" charset="0"/>
              </a:rPr>
              <a:t>Encryption technologies in transit and at rest in Azure</a:t>
            </a:r>
          </a:p>
        </p:txBody>
      </p:sp>
    </p:spTree>
    <p:extLst>
      <p:ext uri="{BB962C8B-B14F-4D97-AF65-F5344CB8AC3E}">
        <p14:creationId xmlns:p14="http://schemas.microsoft.com/office/powerpoint/2010/main" val="402534320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4A0-4ED5-4A7F-88C1-A2FC9053C95D}"/>
              </a:ext>
            </a:extLst>
          </p:cNvPr>
          <p:cNvSpPr>
            <a:spLocks noGrp="1"/>
          </p:cNvSpPr>
          <p:nvPr>
            <p:ph type="title"/>
          </p:nvPr>
        </p:nvSpPr>
        <p:spPr/>
        <p:txBody>
          <a:bodyPr/>
          <a:lstStyle/>
          <a:p>
            <a:r>
              <a:rPr lang="en-US" dirty="0"/>
              <a:t>Attacks covered by Privacy Preserving technologies </a:t>
            </a:r>
          </a:p>
        </p:txBody>
      </p:sp>
      <p:graphicFrame>
        <p:nvGraphicFramePr>
          <p:cNvPr id="4" name="Table 4">
            <a:extLst>
              <a:ext uri="{FF2B5EF4-FFF2-40B4-BE49-F238E27FC236}">
                <a16:creationId xmlns:a16="http://schemas.microsoft.com/office/drawing/2014/main" id="{02EEB8DC-3609-447C-94A6-3A7DB444C55D}"/>
              </a:ext>
            </a:extLst>
          </p:cNvPr>
          <p:cNvGraphicFramePr>
            <a:graphicFrameLocks noGrp="1"/>
          </p:cNvGraphicFramePr>
          <p:nvPr>
            <p:extLst>
              <p:ext uri="{D42A27DB-BD31-4B8C-83A1-F6EECF244321}">
                <p14:modId xmlns:p14="http://schemas.microsoft.com/office/powerpoint/2010/main" val="1564520223"/>
              </p:ext>
            </p:extLst>
          </p:nvPr>
        </p:nvGraphicFramePr>
        <p:xfrm>
          <a:off x="311380" y="2201118"/>
          <a:ext cx="11813714" cy="3168353"/>
        </p:xfrm>
        <a:graphic>
          <a:graphicData uri="http://schemas.openxmlformats.org/drawingml/2006/table">
            <a:tbl>
              <a:tblPr firstRow="1" bandRow="1">
                <a:tableStyleId>{5C22544A-7EE6-4342-B048-85BDC9FD1C3A}</a:tableStyleId>
              </a:tblPr>
              <a:tblGrid>
                <a:gridCol w="5042761">
                  <a:extLst>
                    <a:ext uri="{9D8B030D-6E8A-4147-A177-3AD203B41FA5}">
                      <a16:colId xmlns:a16="http://schemas.microsoft.com/office/drawing/2014/main" val="3070348709"/>
                    </a:ext>
                  </a:extLst>
                </a:gridCol>
                <a:gridCol w="1857109">
                  <a:extLst>
                    <a:ext uri="{9D8B030D-6E8A-4147-A177-3AD203B41FA5}">
                      <a16:colId xmlns:a16="http://schemas.microsoft.com/office/drawing/2014/main" val="4256535734"/>
                    </a:ext>
                  </a:extLst>
                </a:gridCol>
                <a:gridCol w="1637948">
                  <a:extLst>
                    <a:ext uri="{9D8B030D-6E8A-4147-A177-3AD203B41FA5}">
                      <a16:colId xmlns:a16="http://schemas.microsoft.com/office/drawing/2014/main" val="3517690469"/>
                    </a:ext>
                  </a:extLst>
                </a:gridCol>
                <a:gridCol w="1637948">
                  <a:extLst>
                    <a:ext uri="{9D8B030D-6E8A-4147-A177-3AD203B41FA5}">
                      <a16:colId xmlns:a16="http://schemas.microsoft.com/office/drawing/2014/main" val="4124338196"/>
                    </a:ext>
                  </a:extLst>
                </a:gridCol>
                <a:gridCol w="1637948">
                  <a:extLst>
                    <a:ext uri="{9D8B030D-6E8A-4147-A177-3AD203B41FA5}">
                      <a16:colId xmlns:a16="http://schemas.microsoft.com/office/drawing/2014/main" val="2753437526"/>
                    </a:ext>
                  </a:extLst>
                </a:gridCol>
              </a:tblGrid>
              <a:tr h="825907">
                <a:tc>
                  <a:txBody>
                    <a:bodyPr/>
                    <a:lstStyle/>
                    <a:p>
                      <a:pPr algn="r"/>
                      <a:r>
                        <a:rPr lang="fr-FR" sz="1600"/>
                        <a:t>Technique</a:t>
                      </a:r>
                    </a:p>
                    <a:p>
                      <a:pPr algn="l"/>
                      <a:r>
                        <a:rPr lang="fr-FR" sz="1600"/>
                        <a:t>Attacks</a:t>
                      </a:r>
                      <a:endParaRPr lang="fr-FR" sz="1600" dirty="0"/>
                    </a:p>
                  </a:txBody>
                  <a:tcPr anchor="ctr">
                    <a:lnTlToBr w="12700" cap="flat" cmpd="sng" algn="ctr">
                      <a:solidFill>
                        <a:schemeClr val="bg1"/>
                      </a:solidFill>
                      <a:prstDash val="solid"/>
                      <a:round/>
                      <a:headEnd type="none" w="med" len="med"/>
                      <a:tailEnd type="none" w="med" len="med"/>
                    </a:lnTlToBr>
                  </a:tcPr>
                </a:tc>
                <a:tc>
                  <a:txBody>
                    <a:bodyPr/>
                    <a:lstStyle/>
                    <a:p>
                      <a:pPr algn="ctr"/>
                      <a:r>
                        <a:rPr lang="fr-FR" sz="1600"/>
                        <a:t>Confidential Computing</a:t>
                      </a:r>
                      <a:endParaRPr lang="fr-FR" sz="1600" dirty="0"/>
                    </a:p>
                  </a:txBody>
                  <a:tcPr anchor="ctr"/>
                </a:tc>
                <a:tc>
                  <a:txBody>
                    <a:bodyPr/>
                    <a:lstStyle/>
                    <a:p>
                      <a:pPr algn="ctr"/>
                      <a:r>
                        <a:rPr lang="fr-FR" sz="1600"/>
                        <a:t>Homomorphic Encryption</a:t>
                      </a:r>
                      <a:endParaRPr lang="fr-FR" sz="1600" dirty="0"/>
                    </a:p>
                  </a:txBody>
                  <a:tcPr anchor="ctr"/>
                </a:tc>
                <a:tc>
                  <a:txBody>
                    <a:bodyPr/>
                    <a:lstStyle/>
                    <a:p>
                      <a:pPr algn="ctr"/>
                      <a:r>
                        <a:rPr lang="fr-FR" sz="1600"/>
                        <a:t>Multi-Party Computing</a:t>
                      </a:r>
                      <a:endParaRPr lang="fr-FR" sz="1600" dirty="0"/>
                    </a:p>
                  </a:txBody>
                  <a:tcPr anchor="ctr"/>
                </a:tc>
                <a:tc>
                  <a:txBody>
                    <a:bodyPr/>
                    <a:lstStyle/>
                    <a:p>
                      <a:pPr algn="ctr"/>
                      <a:r>
                        <a:rPr lang="fr-FR" sz="1600" dirty="0" err="1"/>
                        <a:t>Differential</a:t>
                      </a:r>
                      <a:r>
                        <a:rPr lang="fr-FR" sz="1600" dirty="0"/>
                        <a:t> </a:t>
                      </a:r>
                      <a:r>
                        <a:rPr lang="fr-FR" sz="1600" dirty="0" err="1"/>
                        <a:t>Privacy</a:t>
                      </a:r>
                      <a:endParaRPr lang="fr-FR" sz="1600" dirty="0"/>
                    </a:p>
                  </a:txBody>
                  <a:tcPr anchor="ctr"/>
                </a:tc>
                <a:extLst>
                  <a:ext uri="{0D108BD9-81ED-4DB2-BD59-A6C34878D82A}">
                    <a16:rowId xmlns:a16="http://schemas.microsoft.com/office/drawing/2014/main" val="3642593210"/>
                  </a:ext>
                </a:extLst>
              </a:tr>
              <a:tr h="58990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fr-FR" sz="1600"/>
                        <a:t>Model Inversion through targeted queries</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t>NA</a:t>
                      </a:r>
                      <a:endParaRPr lang="en" sz="1600" dirty="0">
                        <a:solidFill>
                          <a:srgbClr val="980000"/>
                        </a:solidFill>
                      </a:endParaRPr>
                    </a:p>
                  </a:txBody>
                  <a:tcPr anchor="ctr">
                    <a:lnR w="12700" cap="flat" cmpd="sng" algn="ctr">
                      <a:solidFill>
                        <a:schemeClr val="bg1"/>
                      </a:solidFill>
                      <a:prstDash val="solid"/>
                      <a:round/>
                      <a:headEnd type="none" w="med" len="med"/>
                      <a:tailEnd type="none" w="med" len="med"/>
                    </a:ln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6897103"/>
                  </a:ext>
                </a:extLst>
              </a:tr>
              <a:tr h="590873">
                <a:tc>
                  <a:txBody>
                    <a:bodyPr/>
                    <a:lstStyle/>
                    <a:p>
                      <a:r>
                        <a:rPr lang="fr-FR" sz="1600"/>
                        <a:t>Membership Inference Attack</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505050"/>
                          </a:solidFill>
                          <a:latin typeface="Segoe UI" panose="020B0502040204020203" pitchFamily="34" charset="0"/>
                          <a:cs typeface="Segoe UI" panose="020B0502040204020203" pitchFamily="34" charset="0"/>
                        </a:rPr>
                        <a:t>NA</a:t>
                      </a:r>
                      <a:endParaRPr lang="en" sz="1600" dirty="0">
                        <a:solidFill>
                          <a:srgbClr val="505050"/>
                        </a:solidFill>
                        <a:latin typeface="Segoe UI" panose="020B0502040204020203" pitchFamily="34" charset="0"/>
                        <a:cs typeface="Segoe UI" panose="020B0502040204020203" pitchFamily="34" charset="0"/>
                      </a:endParaRPr>
                    </a:p>
                  </a:txBody>
                  <a:tcPr anchor="ctr"/>
                </a:tc>
                <a:tc>
                  <a:txBody>
                    <a:bodyPr/>
                    <a:lstStyle/>
                    <a:p>
                      <a:pPr algn="ctr"/>
                      <a:r>
                        <a:rPr lang="fr-FR" sz="1600"/>
                        <a:t>NA</a:t>
                      </a:r>
                      <a:endParaRPr lang="fr-FR" sz="1600" dirty="0"/>
                    </a:p>
                  </a:txBody>
                  <a:tcPr anchor="ctr"/>
                </a:tc>
                <a:tc>
                  <a:txBody>
                    <a:bodyPr/>
                    <a:lstStyle/>
                    <a:p>
                      <a:pPr algn="ctr"/>
                      <a:r>
                        <a:rPr lang="fr-FR" sz="1600"/>
                        <a:t>NA</a:t>
                      </a:r>
                      <a:endParaRPr lang="fr-FR" sz="1600" dirty="0"/>
                    </a:p>
                  </a:txBody>
                  <a:tcPr anchor="ctr"/>
                </a:tc>
                <a:tc>
                  <a:txBody>
                    <a:bodyPr/>
                    <a:lstStyle/>
                    <a:p>
                      <a:pPr algn="ctr"/>
                      <a:r>
                        <a:rPr lang="en" sz="1600" dirty="0">
                          <a:solidFill>
                            <a:srgbClr val="38761D"/>
                          </a:solidFill>
                        </a:rPr>
                        <a:t>✔</a:t>
                      </a:r>
                      <a:endParaRPr lang="fr-FR" sz="1600" dirty="0"/>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27670435"/>
                  </a:ext>
                </a:extLst>
              </a:tr>
              <a:tr h="604550">
                <a:tc>
                  <a:txBody>
                    <a:bodyPr/>
                    <a:lstStyle/>
                    <a:p>
                      <a:r>
                        <a:rPr lang="fr-FR" sz="1600"/>
                        <a:t>Attacks coming from a malicious host provider</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solidFill>
                          <a:srgbClr val="38761D"/>
                        </a:solidFill>
                      </a:endParaRPr>
                    </a:p>
                  </a:txBody>
                  <a:tcPr anchor="ctr"/>
                </a:tc>
                <a:tc>
                  <a:txBody>
                    <a:bodyPr/>
                    <a:lstStyle/>
                    <a:p>
                      <a:pPr algn="ctr"/>
                      <a:r>
                        <a:rPr lang="en" sz="160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tc>
                <a:extLst>
                  <a:ext uri="{0D108BD9-81ED-4DB2-BD59-A6C34878D82A}">
                    <a16:rowId xmlns:a16="http://schemas.microsoft.com/office/drawing/2014/main" val="81221131"/>
                  </a:ext>
                </a:extLst>
              </a:tr>
              <a:tr h="557115">
                <a:tc>
                  <a:txBody>
                    <a:bodyPr/>
                    <a:lstStyle/>
                    <a:p>
                      <a:r>
                        <a:rPr lang="fr-FR" sz="1600"/>
                        <a:t>Software exploits using hardware vulnerabilities</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fr-FR" sz="1600" dirty="0">
                        <a:solidFill>
                          <a:srgbClr val="505050"/>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4153455660"/>
                  </a:ext>
                </a:extLst>
              </a:tr>
            </a:tbl>
          </a:graphicData>
        </a:graphic>
      </p:graphicFrame>
    </p:spTree>
    <p:extLst>
      <p:ext uri="{BB962C8B-B14F-4D97-AF65-F5344CB8AC3E}">
        <p14:creationId xmlns:p14="http://schemas.microsoft.com/office/powerpoint/2010/main" val="40360742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B9A1D0-D157-404B-A39D-C30BE24FD511}"/>
              </a:ext>
            </a:extLst>
          </p:cNvPr>
          <p:cNvSpPr>
            <a:spLocks noGrp="1"/>
          </p:cNvSpPr>
          <p:nvPr>
            <p:ph type="body" sz="quarter" idx="10"/>
          </p:nvPr>
        </p:nvSpPr>
        <p:spPr>
          <a:xfrm>
            <a:off x="274638" y="1048990"/>
            <a:ext cx="11887200" cy="923330"/>
          </a:xfrm>
        </p:spPr>
        <p:txBody>
          <a:bodyPr/>
          <a:lstStyle/>
          <a:p>
            <a:pPr marL="0" indent="0">
              <a:buNone/>
            </a:pPr>
            <a:r>
              <a:rPr lang="en-US" sz="2400" dirty="0"/>
              <a:t>Responsible AI and responsible ML: Data model protection and control</a:t>
            </a:r>
          </a:p>
          <a:p>
            <a:endParaRPr lang="en-US" dirty="0"/>
          </a:p>
        </p:txBody>
      </p:sp>
      <p:sp>
        <p:nvSpPr>
          <p:cNvPr id="3" name="Titre 2"/>
          <p:cNvSpPr>
            <a:spLocks noGrp="1"/>
          </p:cNvSpPr>
          <p:nvPr>
            <p:ph type="title"/>
          </p:nvPr>
        </p:nvSpPr>
        <p:spPr/>
        <p:txBody>
          <a:bodyPr/>
          <a:lstStyle/>
          <a:p>
            <a:r>
              <a:rPr lang="en-US" dirty="0">
                <a:solidFill>
                  <a:schemeClr val="tx1"/>
                </a:solidFill>
              </a:rPr>
              <a:t>Other areas to be covered</a:t>
            </a:r>
          </a:p>
        </p:txBody>
      </p:sp>
      <p:graphicFrame>
        <p:nvGraphicFramePr>
          <p:cNvPr id="2" name="Diagramme 1">
            <a:extLst>
              <a:ext uri="{FF2B5EF4-FFF2-40B4-BE49-F238E27FC236}">
                <a16:creationId xmlns:a16="http://schemas.microsoft.com/office/drawing/2014/main" id="{D922EEE5-1527-4836-9F5C-5B75A2A90054}"/>
              </a:ext>
            </a:extLst>
          </p:cNvPr>
          <p:cNvGraphicFramePr/>
          <p:nvPr>
            <p:extLst>
              <p:ext uri="{D42A27DB-BD31-4B8C-83A1-F6EECF244321}">
                <p14:modId xmlns:p14="http://schemas.microsoft.com/office/powerpoint/2010/main" val="3053448777"/>
              </p:ext>
            </p:extLst>
          </p:nvPr>
        </p:nvGraphicFramePr>
        <p:xfrm>
          <a:off x="1681733" y="1769070"/>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245E0F7-56DA-48A4-A826-9CA68687DCDE}"/>
              </a:ext>
            </a:extLst>
          </p:cNvPr>
          <p:cNvSpPr txBox="1"/>
          <p:nvPr/>
        </p:nvSpPr>
        <p:spPr>
          <a:xfrm>
            <a:off x="817637" y="1495655"/>
            <a:ext cx="11161240" cy="400110"/>
          </a:xfrm>
          <a:prstGeom prst="rect">
            <a:avLst/>
          </a:prstGeom>
          <a:noFill/>
        </p:spPr>
        <p:txBody>
          <a:bodyPr wrap="square">
            <a:spAutoFit/>
          </a:bodyPr>
          <a:lstStyle/>
          <a:p>
            <a:r>
              <a:rPr lang="en-US" sz="2000" u="sng" dirty="0">
                <a:solidFill>
                  <a:srgbClr val="0563C1"/>
                </a:solidFill>
                <a:effectLst/>
                <a:ea typeface="Calibri" panose="020F0502020204030204" pitchFamily="34" charset="0"/>
                <a:hlinkClick r:id="rId8"/>
              </a:rPr>
              <a:t>Failure Modes in Machine Learning</a:t>
            </a:r>
            <a:r>
              <a:rPr lang="en-US" sz="2000" dirty="0">
                <a:effectLst/>
                <a:ea typeface="Calibri" panose="020F0502020204030204" pitchFamily="34" charset="0"/>
              </a:rPr>
              <a:t>, </a:t>
            </a:r>
            <a:r>
              <a:rPr lang="en-US" sz="2000" u="sng" dirty="0">
                <a:solidFill>
                  <a:srgbClr val="0563C1"/>
                </a:solidFill>
                <a:effectLst/>
                <a:ea typeface="Calibri" panose="020F0502020204030204" pitchFamily="34" charset="0"/>
                <a:hlinkClick r:id="rId9"/>
              </a:rPr>
              <a:t>Threat Modeling AI/ML Systems and Dependencies</a:t>
            </a:r>
            <a:r>
              <a:rPr lang="en-US" sz="2000" dirty="0">
                <a:effectLst/>
                <a:ea typeface="Calibri" panose="020F0502020204030204" pitchFamily="34" charset="0"/>
              </a:rPr>
              <a:t> </a:t>
            </a:r>
            <a:endParaRPr lang="en-US" sz="2000" dirty="0"/>
          </a:p>
        </p:txBody>
      </p:sp>
      <p:sp>
        <p:nvSpPr>
          <p:cNvPr id="8" name="TextBox 7">
            <a:extLst>
              <a:ext uri="{FF2B5EF4-FFF2-40B4-BE49-F238E27FC236}">
                <a16:creationId xmlns:a16="http://schemas.microsoft.com/office/drawing/2014/main" id="{8B66CB25-C469-429F-901A-E241033B7C83}"/>
              </a:ext>
            </a:extLst>
          </p:cNvPr>
          <p:cNvSpPr txBox="1"/>
          <p:nvPr/>
        </p:nvSpPr>
        <p:spPr>
          <a:xfrm>
            <a:off x="230700" y="1416521"/>
            <a:ext cx="77489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See</a:t>
            </a:r>
          </a:p>
        </p:txBody>
      </p:sp>
    </p:spTree>
    <p:extLst>
      <p:ext uri="{BB962C8B-B14F-4D97-AF65-F5344CB8AC3E}">
        <p14:creationId xmlns:p14="http://schemas.microsoft.com/office/powerpoint/2010/main" val="18001974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B9A1D0-D157-404B-A39D-C30BE24FD511}"/>
              </a:ext>
            </a:extLst>
          </p:cNvPr>
          <p:cNvSpPr>
            <a:spLocks noGrp="1"/>
          </p:cNvSpPr>
          <p:nvPr>
            <p:ph type="body" sz="quarter" idx="10"/>
          </p:nvPr>
        </p:nvSpPr>
        <p:spPr>
          <a:xfrm>
            <a:off x="274638" y="1048990"/>
            <a:ext cx="11887200" cy="517065"/>
          </a:xfrm>
        </p:spPr>
        <p:txBody>
          <a:bodyPr/>
          <a:lstStyle/>
          <a:p>
            <a:pPr marL="0" indent="0">
              <a:buNone/>
              <a:defRPr/>
            </a:pPr>
            <a:r>
              <a:rPr lang="en-US" sz="2400" dirty="0"/>
              <a:t>The data protection requires a comprehensive end-to-end approach</a:t>
            </a:r>
          </a:p>
        </p:txBody>
      </p:sp>
      <p:sp>
        <p:nvSpPr>
          <p:cNvPr id="3" name="Titre 2"/>
          <p:cNvSpPr>
            <a:spLocks noGrp="1"/>
          </p:cNvSpPr>
          <p:nvPr>
            <p:ph type="title"/>
          </p:nvPr>
        </p:nvSpPr>
        <p:spPr/>
        <p:txBody>
          <a:bodyPr/>
          <a:lstStyle/>
          <a:p>
            <a:r>
              <a:rPr lang="en-US" dirty="0">
                <a:solidFill>
                  <a:schemeClr val="tx1"/>
                </a:solidFill>
              </a:rPr>
              <a:t>Other areas to be covered</a:t>
            </a:r>
          </a:p>
        </p:txBody>
      </p:sp>
      <p:grpSp>
        <p:nvGrpSpPr>
          <p:cNvPr id="5" name="Group 4">
            <a:extLst>
              <a:ext uri="{FF2B5EF4-FFF2-40B4-BE49-F238E27FC236}">
                <a16:creationId xmlns:a16="http://schemas.microsoft.com/office/drawing/2014/main" id="{C4B43DB3-693E-42EC-AD51-735B69F62C80}"/>
              </a:ext>
            </a:extLst>
          </p:cNvPr>
          <p:cNvGrpSpPr/>
          <p:nvPr/>
        </p:nvGrpSpPr>
        <p:grpSpPr>
          <a:xfrm>
            <a:off x="914373" y="1996763"/>
            <a:ext cx="10991873" cy="3975212"/>
            <a:chOff x="859386" y="2057102"/>
            <a:chExt cx="10991873" cy="3975212"/>
          </a:xfrm>
        </p:grpSpPr>
        <p:grpSp>
          <p:nvGrpSpPr>
            <p:cNvPr id="6" name="Group 5">
              <a:extLst>
                <a:ext uri="{FF2B5EF4-FFF2-40B4-BE49-F238E27FC236}">
                  <a16:creationId xmlns:a16="http://schemas.microsoft.com/office/drawing/2014/main" id="{33A810E5-7632-4243-81BF-7FB922B44A7D}"/>
                </a:ext>
              </a:extLst>
            </p:cNvPr>
            <p:cNvGrpSpPr/>
            <p:nvPr/>
          </p:nvGrpSpPr>
          <p:grpSpPr>
            <a:xfrm>
              <a:off x="859386" y="2057102"/>
              <a:ext cx="10849390" cy="3908313"/>
              <a:chOff x="859386" y="1874177"/>
              <a:chExt cx="10849390" cy="3908313"/>
            </a:xfrm>
          </p:grpSpPr>
          <p:sp>
            <p:nvSpPr>
              <p:cNvPr id="13" name="Octagon 12">
                <a:extLst>
                  <a:ext uri="{FF2B5EF4-FFF2-40B4-BE49-F238E27FC236}">
                    <a16:creationId xmlns:a16="http://schemas.microsoft.com/office/drawing/2014/main" id="{4164342B-47E0-4A8A-B8B1-648369A5824E}"/>
                  </a:ext>
                </a:extLst>
              </p:cNvPr>
              <p:cNvSpPr/>
              <p:nvPr/>
            </p:nvSpPr>
            <p:spPr bwMode="auto">
              <a:xfrm rot="20250921">
                <a:off x="859386" y="2542490"/>
                <a:ext cx="3240000" cy="3240000"/>
              </a:xfrm>
              <a:prstGeom prst="octagon">
                <a:avLst/>
              </a:prstGeom>
              <a:solidFill>
                <a:srgbClr val="0052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cxnSp>
            <p:nvCxnSpPr>
              <p:cNvPr id="14" name="Straight Connector 13">
                <a:extLst>
                  <a:ext uri="{FF2B5EF4-FFF2-40B4-BE49-F238E27FC236}">
                    <a16:creationId xmlns:a16="http://schemas.microsoft.com/office/drawing/2014/main" id="{3738FCF0-6875-4F0C-9E53-91A4A14AA1A9}"/>
                  </a:ext>
                </a:extLst>
              </p:cNvPr>
              <p:cNvCxnSpPr>
                <a:cxnSpLocks/>
                <a:stCxn id="13" idx="0"/>
              </p:cNvCxnSpPr>
              <p:nvPr/>
            </p:nvCxnSpPr>
            <p:spPr>
              <a:xfrm flipV="1">
                <a:off x="3719609" y="2300228"/>
                <a:ext cx="1440477" cy="622691"/>
              </a:xfrm>
              <a:prstGeom prst="line">
                <a:avLst/>
              </a:prstGeom>
              <a:ln w="12700">
                <a:solidFill>
                  <a:srgbClr val="00529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E5C155-52CB-4ED1-B39A-C66200800D82}"/>
                  </a:ext>
                </a:extLst>
              </p:cNvPr>
              <p:cNvCxnSpPr>
                <a:cxnSpLocks/>
              </p:cNvCxnSpPr>
              <p:nvPr/>
            </p:nvCxnSpPr>
            <p:spPr>
              <a:xfrm>
                <a:off x="5160086" y="2300228"/>
                <a:ext cx="3906363" cy="0"/>
              </a:xfrm>
              <a:prstGeom prst="straightConnector1">
                <a:avLst/>
              </a:prstGeom>
              <a:ln w="12700">
                <a:solidFill>
                  <a:srgbClr val="00529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F7B52B44-5858-49F8-9A2D-F447797ED4DB}"/>
                  </a:ext>
                </a:extLst>
              </p:cNvPr>
              <p:cNvGrpSpPr/>
              <p:nvPr/>
            </p:nvGrpSpPr>
            <p:grpSpPr>
              <a:xfrm>
                <a:off x="4798082" y="1874177"/>
                <a:ext cx="2419011" cy="770329"/>
                <a:chOff x="5275813" y="1745194"/>
                <a:chExt cx="2419011" cy="770329"/>
              </a:xfrm>
            </p:grpSpPr>
            <p:sp>
              <p:nvSpPr>
                <p:cNvPr id="32" name="Rectangle 31">
                  <a:extLst>
                    <a:ext uri="{FF2B5EF4-FFF2-40B4-BE49-F238E27FC236}">
                      <a16:creationId xmlns:a16="http://schemas.microsoft.com/office/drawing/2014/main" id="{9B174290-48CE-480B-BDE6-B12E4772F027}"/>
                    </a:ext>
                  </a:extLst>
                </p:cNvPr>
                <p:cNvSpPr/>
                <p:nvPr/>
              </p:nvSpPr>
              <p:spPr>
                <a:xfrm>
                  <a:off x="6009106" y="1745194"/>
                  <a:ext cx="1685718" cy="769441"/>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Encrypt Data</a:t>
                  </a:r>
                  <a:br>
                    <a:rPr lang="en-US" sz="2400" dirty="0">
                      <a:solidFill>
                        <a:srgbClr val="505050"/>
                      </a:solidFill>
                      <a:latin typeface="Segoe UI Semilight"/>
                    </a:rPr>
                  </a:br>
                  <a:endParaRPr lang="en-US" sz="2400" dirty="0">
                    <a:solidFill>
                      <a:srgbClr val="505050"/>
                    </a:solidFill>
                    <a:latin typeface="Segoe UI Semilight"/>
                  </a:endParaRPr>
                </a:p>
              </p:txBody>
            </p:sp>
            <p:grpSp>
              <p:nvGrpSpPr>
                <p:cNvPr id="33" name="Group 49">
                  <a:extLst>
                    <a:ext uri="{FF2B5EF4-FFF2-40B4-BE49-F238E27FC236}">
                      <a16:creationId xmlns:a16="http://schemas.microsoft.com/office/drawing/2014/main" id="{45A92A29-DBE7-49C2-9BA1-6766B0077D92}"/>
                    </a:ext>
                  </a:extLst>
                </p:cNvPr>
                <p:cNvGrpSpPr/>
                <p:nvPr/>
              </p:nvGrpSpPr>
              <p:grpSpPr>
                <a:xfrm>
                  <a:off x="5275813" y="1796673"/>
                  <a:ext cx="718850" cy="718850"/>
                  <a:chOff x="9315540" y="2260675"/>
                  <a:chExt cx="718850" cy="718850"/>
                </a:xfrm>
              </p:grpSpPr>
              <p:sp>
                <p:nvSpPr>
                  <p:cNvPr id="34" name="Oval 50">
                    <a:extLst>
                      <a:ext uri="{FF2B5EF4-FFF2-40B4-BE49-F238E27FC236}">
                        <a16:creationId xmlns:a16="http://schemas.microsoft.com/office/drawing/2014/main" id="{162BE6E4-3567-4CEF-8E0F-D3BA38E94CB1}"/>
                      </a:ext>
                    </a:extLst>
                  </p:cNvPr>
                  <p:cNvSpPr/>
                  <p:nvPr/>
                </p:nvSpPr>
                <p:spPr bwMode="auto">
                  <a:xfrm>
                    <a:off x="9315540" y="2260675"/>
                    <a:ext cx="718850" cy="718850"/>
                  </a:xfrm>
                  <a:prstGeom prst="ellipse">
                    <a:avLst/>
                  </a:prstGeom>
                  <a:solidFill>
                    <a:srgbClr val="FFFFFF"/>
                  </a:solidFill>
                  <a:ln w="6350" cap="flat" cmpd="sng" algn="ctr">
                    <a:solidFill>
                      <a:srgbClr val="005291"/>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Rounded Rectangle 5">
                    <a:extLst>
                      <a:ext uri="{FF2B5EF4-FFF2-40B4-BE49-F238E27FC236}">
                        <a16:creationId xmlns:a16="http://schemas.microsoft.com/office/drawing/2014/main" id="{52D554B1-82B6-412A-9AE1-FA25A8421A8B}"/>
                      </a:ext>
                    </a:extLst>
                  </p:cNvPr>
                  <p:cNvSpPr>
                    <a:spLocks noChangeAspect="1"/>
                  </p:cNvSpPr>
                  <p:nvPr/>
                </p:nvSpPr>
                <p:spPr bwMode="auto">
                  <a:xfrm>
                    <a:off x="9513302" y="2381112"/>
                    <a:ext cx="323327" cy="477976"/>
                  </a:xfrm>
                  <a:custGeom>
                    <a:avLst/>
                    <a:gdLst/>
                    <a:ahLst/>
                    <a:cxnLst/>
                    <a:rect l="l" t="t" r="r" b="b"/>
                    <a:pathLst>
                      <a:path w="507037" h="749752">
                        <a:moveTo>
                          <a:pt x="253519" y="339042"/>
                        </a:moveTo>
                        <a:cubicBezTo>
                          <a:pt x="204663" y="339042"/>
                          <a:pt x="165058" y="378647"/>
                          <a:pt x="165058" y="427503"/>
                        </a:cubicBezTo>
                        <a:cubicBezTo>
                          <a:pt x="165058" y="457766"/>
                          <a:pt x="180255" y="484480"/>
                          <a:pt x="203474" y="500373"/>
                        </a:cubicBezTo>
                        <a:lnTo>
                          <a:pt x="177838" y="653426"/>
                        </a:lnTo>
                        <a:lnTo>
                          <a:pt x="329199" y="653426"/>
                        </a:lnTo>
                        <a:lnTo>
                          <a:pt x="303565" y="500373"/>
                        </a:lnTo>
                        <a:cubicBezTo>
                          <a:pt x="326783" y="484480"/>
                          <a:pt x="341980" y="457766"/>
                          <a:pt x="341980" y="427503"/>
                        </a:cubicBezTo>
                        <a:cubicBezTo>
                          <a:pt x="341980" y="378647"/>
                          <a:pt x="302375" y="339042"/>
                          <a:pt x="253519" y="339042"/>
                        </a:cubicBezTo>
                        <a:close/>
                        <a:moveTo>
                          <a:pt x="289130" y="68"/>
                        </a:moveTo>
                        <a:cubicBezTo>
                          <a:pt x="363198" y="-1860"/>
                          <a:pt x="432293" y="36794"/>
                          <a:pt x="468760" y="100561"/>
                        </a:cubicBezTo>
                        <a:lnTo>
                          <a:pt x="421696" y="126869"/>
                        </a:lnTo>
                        <a:cubicBezTo>
                          <a:pt x="395009" y="80598"/>
                          <a:pt x="344595" y="52570"/>
                          <a:pt x="290565" y="53964"/>
                        </a:cubicBezTo>
                        <a:cubicBezTo>
                          <a:pt x="236467" y="55360"/>
                          <a:pt x="187565" y="86026"/>
                          <a:pt x="163410" y="133701"/>
                        </a:cubicBezTo>
                        <a:cubicBezTo>
                          <a:pt x="145935" y="168192"/>
                          <a:pt x="143492" y="207468"/>
                          <a:pt x="156009" y="242715"/>
                        </a:cubicBezTo>
                        <a:lnTo>
                          <a:pt x="422529" y="242715"/>
                        </a:lnTo>
                        <a:cubicBezTo>
                          <a:pt x="469202" y="242715"/>
                          <a:pt x="507037" y="280550"/>
                          <a:pt x="507037" y="327223"/>
                        </a:cubicBezTo>
                        <a:lnTo>
                          <a:pt x="507037" y="665244"/>
                        </a:lnTo>
                        <a:cubicBezTo>
                          <a:pt x="507037" y="711917"/>
                          <a:pt x="469202" y="749752"/>
                          <a:pt x="422529" y="749752"/>
                        </a:cubicBezTo>
                        <a:lnTo>
                          <a:pt x="84508" y="749752"/>
                        </a:lnTo>
                        <a:cubicBezTo>
                          <a:pt x="37836" y="749752"/>
                          <a:pt x="0" y="711917"/>
                          <a:pt x="0" y="665244"/>
                        </a:cubicBezTo>
                        <a:lnTo>
                          <a:pt x="0" y="327223"/>
                        </a:lnTo>
                        <a:cubicBezTo>
                          <a:pt x="0" y="280550"/>
                          <a:pt x="37836" y="242715"/>
                          <a:pt x="84508" y="242715"/>
                        </a:cubicBezTo>
                        <a:lnTo>
                          <a:pt x="101166" y="242715"/>
                        </a:lnTo>
                        <a:cubicBezTo>
                          <a:pt x="88947" y="199061"/>
                          <a:pt x="93917" y="151930"/>
                          <a:pt x="115014" y="109936"/>
                        </a:cubicBezTo>
                        <a:cubicBezTo>
                          <a:pt x="148003" y="44269"/>
                          <a:pt x="214993" y="1998"/>
                          <a:pt x="289130" y="68"/>
                        </a:cubicBezTo>
                        <a:close/>
                      </a:path>
                    </a:pathLst>
                  </a:custGeom>
                  <a:solidFill>
                    <a:srgbClr val="005291"/>
                  </a:solidFill>
                  <a:ln w="6350" cap="flat" cmpd="sng" algn="ctr">
                    <a:noFill/>
                    <a:prstDash val="solid"/>
                    <a:miter lim="800000"/>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dirty="0">
                      <a:ln>
                        <a:noFill/>
                      </a:ln>
                      <a:solidFill>
                        <a:srgbClr val="0078D7"/>
                      </a:solidFill>
                      <a:effectLst/>
                      <a:uLnTx/>
                      <a:uFillTx/>
                      <a:latin typeface="Segoe UI Semilight"/>
                      <a:ea typeface="Segoe UI" pitchFamily="34" charset="0"/>
                      <a:cs typeface="Segoe UI" pitchFamily="34" charset="0"/>
                    </a:endParaRPr>
                  </a:p>
                </p:txBody>
              </p:sp>
            </p:grpSp>
          </p:grpSp>
          <p:cxnSp>
            <p:nvCxnSpPr>
              <p:cNvPr id="17" name="Straight Arrow Connector 16">
                <a:extLst>
                  <a:ext uri="{FF2B5EF4-FFF2-40B4-BE49-F238E27FC236}">
                    <a16:creationId xmlns:a16="http://schemas.microsoft.com/office/drawing/2014/main" id="{25B7A090-DAB8-44BA-965D-D218975623B3}"/>
                  </a:ext>
                </a:extLst>
              </p:cNvPr>
              <p:cNvCxnSpPr>
                <a:cxnSpLocks/>
              </p:cNvCxnSpPr>
              <p:nvPr/>
            </p:nvCxnSpPr>
            <p:spPr>
              <a:xfrm>
                <a:off x="5837107" y="3576618"/>
                <a:ext cx="5277674" cy="0"/>
              </a:xfrm>
              <a:prstGeom prst="straightConnector1">
                <a:avLst/>
              </a:prstGeom>
              <a:ln w="12700">
                <a:solidFill>
                  <a:srgbClr val="0070C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18" name="Octagon 17">
                <a:extLst>
                  <a:ext uri="{FF2B5EF4-FFF2-40B4-BE49-F238E27FC236}">
                    <a16:creationId xmlns:a16="http://schemas.microsoft.com/office/drawing/2014/main" id="{6C44A416-F03A-4389-BB6C-4E0A6BA5AD34}"/>
                  </a:ext>
                </a:extLst>
              </p:cNvPr>
              <p:cNvSpPr/>
              <p:nvPr/>
            </p:nvSpPr>
            <p:spPr bwMode="auto">
              <a:xfrm rot="20284612">
                <a:off x="1129386" y="2812489"/>
                <a:ext cx="2700000" cy="2700000"/>
              </a:xfrm>
              <a:prstGeom prst="octagon">
                <a:avLst/>
              </a:prstGeom>
              <a:solidFill>
                <a:srgbClr val="0070C0"/>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19" name="Octagon 18">
                <a:extLst>
                  <a:ext uri="{FF2B5EF4-FFF2-40B4-BE49-F238E27FC236}">
                    <a16:creationId xmlns:a16="http://schemas.microsoft.com/office/drawing/2014/main" id="{A3F94F07-42D6-477B-9E0C-59BD1EBF8525}"/>
                  </a:ext>
                </a:extLst>
              </p:cNvPr>
              <p:cNvSpPr/>
              <p:nvPr/>
            </p:nvSpPr>
            <p:spPr bwMode="auto">
              <a:xfrm rot="20284612">
                <a:off x="1399386" y="3082489"/>
                <a:ext cx="2160000" cy="2160000"/>
              </a:xfrm>
              <a:prstGeom prst="octagon">
                <a:avLst/>
              </a:prstGeom>
              <a:solidFill>
                <a:srgbClr val="00B0F0"/>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cxnSp>
            <p:nvCxnSpPr>
              <p:cNvPr id="20" name="Straight Connector 19">
                <a:extLst>
                  <a:ext uri="{FF2B5EF4-FFF2-40B4-BE49-F238E27FC236}">
                    <a16:creationId xmlns:a16="http://schemas.microsoft.com/office/drawing/2014/main" id="{68B9A73C-2EF6-45C4-AF30-6C6FD599F7F4}"/>
                  </a:ext>
                </a:extLst>
              </p:cNvPr>
              <p:cNvCxnSpPr>
                <a:cxnSpLocks/>
              </p:cNvCxnSpPr>
              <p:nvPr/>
            </p:nvCxnSpPr>
            <p:spPr>
              <a:xfrm flipV="1">
                <a:off x="3699035" y="3576618"/>
                <a:ext cx="2138072" cy="671758"/>
              </a:xfrm>
              <a:prstGeom prst="line">
                <a:avLst/>
              </a:prstGeom>
              <a:ln w="12700">
                <a:solidFill>
                  <a:srgbClr val="0070C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6E34FE0-3FDC-4DE0-B374-696FAB8F1B91}"/>
                  </a:ext>
                </a:extLst>
              </p:cNvPr>
              <p:cNvGrpSpPr/>
              <p:nvPr/>
            </p:nvGrpSpPr>
            <p:grpSpPr>
              <a:xfrm>
                <a:off x="5479253" y="3158629"/>
                <a:ext cx="2658179" cy="777414"/>
                <a:chOff x="4960799" y="3608198"/>
                <a:chExt cx="2658179" cy="777414"/>
              </a:xfrm>
            </p:grpSpPr>
            <p:sp>
              <p:nvSpPr>
                <p:cNvPr id="28" name="Rectangle 27">
                  <a:extLst>
                    <a:ext uri="{FF2B5EF4-FFF2-40B4-BE49-F238E27FC236}">
                      <a16:creationId xmlns:a16="http://schemas.microsoft.com/office/drawing/2014/main" id="{A342BBAF-A0E2-4F62-ACA8-879DA8C34DB7}"/>
                    </a:ext>
                  </a:extLst>
                </p:cNvPr>
                <p:cNvSpPr/>
                <p:nvPr/>
              </p:nvSpPr>
              <p:spPr>
                <a:xfrm>
                  <a:off x="5694092" y="3608198"/>
                  <a:ext cx="1924886" cy="677108"/>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Access control </a:t>
                  </a:r>
                  <a:br>
                    <a:rPr lang="en-US" dirty="0">
                      <a:solidFill>
                        <a:srgbClr val="505050"/>
                      </a:solidFill>
                      <a:latin typeface="Segoe UI Semilight"/>
                    </a:rPr>
                  </a:br>
                  <a:endParaRPr lang="en-US" dirty="0">
                    <a:solidFill>
                      <a:srgbClr val="505050"/>
                    </a:solidFill>
                    <a:latin typeface="Segoe UI Semilight"/>
                  </a:endParaRPr>
                </a:p>
              </p:txBody>
            </p:sp>
            <p:grpSp>
              <p:nvGrpSpPr>
                <p:cNvPr id="29" name="Group 36">
                  <a:extLst>
                    <a:ext uri="{FF2B5EF4-FFF2-40B4-BE49-F238E27FC236}">
                      <a16:creationId xmlns:a16="http://schemas.microsoft.com/office/drawing/2014/main" id="{666DB851-A096-400A-8C93-8B17EFBA00D1}"/>
                    </a:ext>
                  </a:extLst>
                </p:cNvPr>
                <p:cNvGrpSpPr/>
                <p:nvPr/>
              </p:nvGrpSpPr>
              <p:grpSpPr>
                <a:xfrm>
                  <a:off x="4960799" y="3666762"/>
                  <a:ext cx="718850" cy="718850"/>
                  <a:chOff x="10406827" y="3248240"/>
                  <a:chExt cx="718850" cy="718850"/>
                </a:xfrm>
                <a:noFill/>
              </p:grpSpPr>
              <p:sp>
                <p:nvSpPr>
                  <p:cNvPr id="30" name="Oval 29">
                    <a:extLst>
                      <a:ext uri="{FF2B5EF4-FFF2-40B4-BE49-F238E27FC236}">
                        <a16:creationId xmlns:a16="http://schemas.microsoft.com/office/drawing/2014/main" id="{75AF6963-EA32-446A-A5C0-D81A642EDD28}"/>
                      </a:ext>
                    </a:extLst>
                  </p:cNvPr>
                  <p:cNvSpPr/>
                  <p:nvPr/>
                </p:nvSpPr>
                <p:spPr bwMode="auto">
                  <a:xfrm>
                    <a:off x="10406827" y="3248240"/>
                    <a:ext cx="718850" cy="718850"/>
                  </a:xfrm>
                  <a:prstGeom prst="ellipse">
                    <a:avLst/>
                  </a:prstGeom>
                  <a:solidFill>
                    <a:schemeClr val="bg1"/>
                  </a:solidFill>
                  <a:ln w="6350" cap="flat" cmpd="sng" algn="ctr">
                    <a:solidFill>
                      <a:srgbClr val="0070C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Freeform 164">
                    <a:extLst>
                      <a:ext uri="{FF2B5EF4-FFF2-40B4-BE49-F238E27FC236}">
                        <a16:creationId xmlns:a16="http://schemas.microsoft.com/office/drawing/2014/main" id="{75E19410-3FAB-4FD0-9DF3-D72B8039D4B9}"/>
                      </a:ext>
                    </a:extLst>
                  </p:cNvPr>
                  <p:cNvSpPr>
                    <a:spLocks noEditPoints="1"/>
                  </p:cNvSpPr>
                  <p:nvPr/>
                </p:nvSpPr>
                <p:spPr bwMode="black">
                  <a:xfrm>
                    <a:off x="10609440" y="3392641"/>
                    <a:ext cx="313625" cy="434812"/>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0070C0"/>
                  </a:solidFill>
                  <a:ln>
                    <a:noFill/>
                  </a:ln>
                </p:spPr>
                <p:txBody>
                  <a:bodyPr vert="horz" wrap="square" lIns="83943" tIns="41972" rIns="83943" bIns="41972" numCol="1" anchor="t" anchorCtr="0" compatLnSpc="1">
                    <a:prstTxWarp prst="textNoShape">
                      <a:avLst/>
                    </a:prstTxWarp>
                  </a:bodyPr>
                  <a:lstStyle/>
                  <a:p>
                    <a:pPr marL="0" marR="0" lvl="0" indent="0" defTabSz="932559" eaLnBrk="1" fontAlgn="auto" latinLnBrk="0" hangingPunct="1">
                      <a:lnSpc>
                        <a:spcPct val="100000"/>
                      </a:lnSpc>
                      <a:spcBef>
                        <a:spcPts val="0"/>
                      </a:spcBef>
                      <a:spcAft>
                        <a:spcPts val="0"/>
                      </a:spcAft>
                      <a:buClrTx/>
                      <a:buSzTx/>
                      <a:buFontTx/>
                      <a:buNone/>
                      <a:tabLst/>
                      <a:defRPr/>
                    </a:pPr>
                    <a:endParaRPr kumimoji="0" lang="en-US" sz="1632" b="0" i="0" u="none" strike="noStrike" kern="0" cap="none" spc="0" normalizeH="0" baseline="0" dirty="0">
                      <a:ln>
                        <a:noFill/>
                      </a:ln>
                      <a:solidFill>
                        <a:srgbClr val="FFFFFF"/>
                      </a:solidFill>
                      <a:effectLst/>
                      <a:uLnTx/>
                      <a:uFillTx/>
                      <a:latin typeface="Segoe UI Semilight"/>
                    </a:endParaRPr>
                  </a:p>
                </p:txBody>
              </p:sp>
            </p:grpSp>
          </p:grpSp>
          <p:cxnSp>
            <p:nvCxnSpPr>
              <p:cNvPr id="22" name="Straight Arrow Connector 21">
                <a:extLst>
                  <a:ext uri="{FF2B5EF4-FFF2-40B4-BE49-F238E27FC236}">
                    <a16:creationId xmlns:a16="http://schemas.microsoft.com/office/drawing/2014/main" id="{C652C46A-76EB-4E6D-B0AE-8766A3CCDDD3}"/>
                  </a:ext>
                </a:extLst>
              </p:cNvPr>
              <p:cNvCxnSpPr>
                <a:cxnSpLocks/>
              </p:cNvCxnSpPr>
              <p:nvPr/>
            </p:nvCxnSpPr>
            <p:spPr>
              <a:xfrm>
                <a:off x="5531375" y="5201546"/>
                <a:ext cx="6177401" cy="0"/>
              </a:xfrm>
              <a:prstGeom prst="straightConnector1">
                <a:avLst/>
              </a:prstGeom>
              <a:ln w="12700">
                <a:solidFill>
                  <a:srgbClr val="00B0F0"/>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0E14AC-CEAE-4572-8535-CBE5FB4E0CE8}"/>
                  </a:ext>
                </a:extLst>
              </p:cNvPr>
              <p:cNvCxnSpPr>
                <a:cxnSpLocks/>
              </p:cNvCxnSpPr>
              <p:nvPr/>
            </p:nvCxnSpPr>
            <p:spPr>
              <a:xfrm>
                <a:off x="3035717" y="4951907"/>
                <a:ext cx="2477836" cy="246784"/>
              </a:xfrm>
              <a:prstGeom prst="line">
                <a:avLst/>
              </a:prstGeom>
              <a:ln w="12700">
                <a:solidFill>
                  <a:srgbClr val="00B0F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E03F0C2F-4073-4F02-94FE-2681A566C541}"/>
                  </a:ext>
                </a:extLst>
              </p:cNvPr>
              <p:cNvGrpSpPr/>
              <p:nvPr/>
            </p:nvGrpSpPr>
            <p:grpSpPr>
              <a:xfrm>
                <a:off x="5160086" y="4740474"/>
                <a:ext cx="4775835" cy="802594"/>
                <a:chOff x="4901049" y="4882085"/>
                <a:chExt cx="4775835" cy="802594"/>
              </a:xfrm>
            </p:grpSpPr>
            <p:sp>
              <p:nvSpPr>
                <p:cNvPr id="25" name="Rectangle 24">
                  <a:extLst>
                    <a:ext uri="{FF2B5EF4-FFF2-40B4-BE49-F238E27FC236}">
                      <a16:creationId xmlns:a16="http://schemas.microsoft.com/office/drawing/2014/main" id="{EB04A039-D80D-499F-9690-E54E5BCCF312}"/>
                    </a:ext>
                  </a:extLst>
                </p:cNvPr>
                <p:cNvSpPr/>
                <p:nvPr/>
              </p:nvSpPr>
              <p:spPr>
                <a:xfrm>
                  <a:off x="5578070" y="4882085"/>
                  <a:ext cx="4098814" cy="400110"/>
                </a:xfrm>
                <a:prstGeom prst="rect">
                  <a:avLst/>
                </a:prstGeom>
              </p:spPr>
              <p:txBody>
                <a:bodyPr wrap="none">
                  <a:spAutoFit/>
                </a:bodyPr>
                <a:lstStyle/>
                <a:p>
                  <a:pPr defTabSz="914400">
                    <a:spcAft>
                      <a:spcPts val="600"/>
                    </a:spcAft>
                    <a:defRPr/>
                  </a:pPr>
                  <a:r>
                    <a:rPr lang="en-US" sz="2000" dirty="0">
                      <a:solidFill>
                        <a:srgbClr val="505050"/>
                      </a:solidFill>
                      <a:latin typeface="Segoe UI Semibold" panose="020B0702040204020203" pitchFamily="34" charset="0"/>
                      <a:cs typeface="Segoe UI Semibold" panose="020B0702040204020203" pitchFamily="34" charset="0"/>
                    </a:rPr>
                    <a:t>Protect administration computers</a:t>
                  </a:r>
                </a:p>
              </p:txBody>
            </p:sp>
            <p:sp>
              <p:nvSpPr>
                <p:cNvPr id="26" name="Oval 42">
                  <a:extLst>
                    <a:ext uri="{FF2B5EF4-FFF2-40B4-BE49-F238E27FC236}">
                      <a16:creationId xmlns:a16="http://schemas.microsoft.com/office/drawing/2014/main" id="{6C9552E3-6B10-4A3E-8539-BA8CCFB84EBC}"/>
                    </a:ext>
                  </a:extLst>
                </p:cNvPr>
                <p:cNvSpPr/>
                <p:nvPr/>
              </p:nvSpPr>
              <p:spPr bwMode="auto">
                <a:xfrm>
                  <a:off x="4901049" y="4965829"/>
                  <a:ext cx="718850" cy="718850"/>
                </a:xfrm>
                <a:prstGeom prst="ellipse">
                  <a:avLst/>
                </a:prstGeom>
                <a:solidFill>
                  <a:srgbClr val="FFFFFF"/>
                </a:solidFill>
                <a:ln w="6350" cap="flat" cmpd="sng" algn="ctr">
                  <a:solidFill>
                    <a:srgbClr val="00B0F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Freeform 33">
                  <a:extLst>
                    <a:ext uri="{FF2B5EF4-FFF2-40B4-BE49-F238E27FC236}">
                      <a16:creationId xmlns:a16="http://schemas.microsoft.com/office/drawing/2014/main" id="{3B324EC2-0C93-4DC9-9A7F-0A8C73BA7C63}"/>
                    </a:ext>
                  </a:extLst>
                </p:cNvPr>
                <p:cNvSpPr>
                  <a:spLocks noChangeAspect="1"/>
                </p:cNvSpPr>
                <p:nvPr/>
              </p:nvSpPr>
              <p:spPr bwMode="auto">
                <a:xfrm>
                  <a:off x="5081536" y="5137098"/>
                  <a:ext cx="361027" cy="406409"/>
                </a:xfrm>
                <a:custGeom>
                  <a:avLst/>
                  <a:gdLst/>
                  <a:ahLst/>
                  <a:cxnLst/>
                  <a:rect l="l" t="t" r="r" b="b"/>
                  <a:pathLst>
                    <a:path w="1407693" h="1585061">
                      <a:moveTo>
                        <a:pt x="727084" y="1101630"/>
                      </a:moveTo>
                      <a:lnTo>
                        <a:pt x="727305" y="1101630"/>
                      </a:lnTo>
                      <a:lnTo>
                        <a:pt x="727157" y="1101892"/>
                      </a:lnTo>
                      <a:close/>
                      <a:moveTo>
                        <a:pt x="671601" y="1101630"/>
                      </a:moveTo>
                      <a:lnTo>
                        <a:pt x="671822" y="1101630"/>
                      </a:lnTo>
                      <a:lnTo>
                        <a:pt x="671749" y="1101892"/>
                      </a:lnTo>
                      <a:close/>
                      <a:moveTo>
                        <a:pt x="707320" y="531266"/>
                      </a:moveTo>
                      <a:cubicBezTo>
                        <a:pt x="761703" y="531060"/>
                        <a:pt x="807433" y="592034"/>
                        <a:pt x="809287" y="623345"/>
                      </a:cubicBezTo>
                      <a:cubicBezTo>
                        <a:pt x="811106" y="654060"/>
                        <a:pt x="809356" y="690723"/>
                        <a:pt x="809313" y="724582"/>
                      </a:cubicBezTo>
                      <a:lnTo>
                        <a:pt x="596682" y="724582"/>
                      </a:lnTo>
                      <a:cubicBezTo>
                        <a:pt x="596639" y="691338"/>
                        <a:pt x="595085" y="670420"/>
                        <a:pt x="596701" y="623345"/>
                      </a:cubicBezTo>
                      <a:cubicBezTo>
                        <a:pt x="598349" y="575348"/>
                        <a:pt x="652938" y="531471"/>
                        <a:pt x="707320" y="531266"/>
                      </a:cubicBezTo>
                      <a:close/>
                      <a:moveTo>
                        <a:pt x="704848" y="461434"/>
                      </a:moveTo>
                      <a:cubicBezTo>
                        <a:pt x="617919" y="461846"/>
                        <a:pt x="529547" y="530648"/>
                        <a:pt x="529960" y="622727"/>
                      </a:cubicBezTo>
                      <a:lnTo>
                        <a:pt x="529960" y="725226"/>
                      </a:lnTo>
                      <a:cubicBezTo>
                        <a:pt x="496208" y="728119"/>
                        <a:pt x="469840" y="756526"/>
                        <a:pt x="469840" y="791091"/>
                      </a:cubicBezTo>
                      <a:lnTo>
                        <a:pt x="469840" y="1057120"/>
                      </a:lnTo>
                      <a:cubicBezTo>
                        <a:pt x="469840" y="1093852"/>
                        <a:pt x="499617" y="1123629"/>
                        <a:pt x="536349" y="1123629"/>
                      </a:cubicBezTo>
                      <a:lnTo>
                        <a:pt x="871343" y="1123629"/>
                      </a:lnTo>
                      <a:cubicBezTo>
                        <a:pt x="908075" y="1123629"/>
                        <a:pt x="937852" y="1093852"/>
                        <a:pt x="937852" y="1057120"/>
                      </a:cubicBezTo>
                      <a:lnTo>
                        <a:pt x="937852" y="791091"/>
                      </a:lnTo>
                      <a:cubicBezTo>
                        <a:pt x="937852" y="755520"/>
                        <a:pt x="909928" y="726472"/>
                        <a:pt x="874792" y="724930"/>
                      </a:cubicBezTo>
                      <a:cubicBezTo>
                        <a:pt x="874789" y="692087"/>
                        <a:pt x="874589" y="709210"/>
                        <a:pt x="874793" y="623345"/>
                      </a:cubicBezTo>
                      <a:cubicBezTo>
                        <a:pt x="874999" y="536621"/>
                        <a:pt x="791778" y="461022"/>
                        <a:pt x="704848" y="461434"/>
                      </a:cubicBezTo>
                      <a:close/>
                      <a:moveTo>
                        <a:pt x="695394" y="0"/>
                      </a:moveTo>
                      <a:cubicBezTo>
                        <a:pt x="895720" y="148883"/>
                        <a:pt x="1163791" y="186000"/>
                        <a:pt x="1407693" y="200525"/>
                      </a:cubicBezTo>
                      <a:cubicBezTo>
                        <a:pt x="1390747" y="285861"/>
                        <a:pt x="1461517" y="1376262"/>
                        <a:pt x="694708" y="1585061"/>
                      </a:cubicBezTo>
                      <a:cubicBezTo>
                        <a:pt x="23523" y="1327239"/>
                        <a:pt x="4842" y="669975"/>
                        <a:pt x="0" y="196090"/>
                      </a:cubicBezTo>
                      <a:cubicBezTo>
                        <a:pt x="235429" y="194275"/>
                        <a:pt x="456333" y="161593"/>
                        <a:pt x="695394" y="0"/>
                      </a:cubicBezTo>
                      <a:close/>
                    </a:path>
                  </a:pathLst>
                </a:custGeom>
                <a:solidFill>
                  <a:srgbClr val="00B0F0"/>
                </a:solidFill>
                <a:ln w="6350" cap="flat" cmpd="sng" algn="ctr">
                  <a:noFill/>
                  <a:prstDash val="solid"/>
                  <a:miter lim="800000"/>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dirty="0">
                    <a:ln>
                      <a:noFill/>
                    </a:ln>
                    <a:solidFill>
                      <a:srgbClr val="0078D7"/>
                    </a:solidFill>
                    <a:effectLst/>
                    <a:uLnTx/>
                    <a:uFillTx/>
                    <a:latin typeface="Segoe UI Semilight"/>
                    <a:ea typeface="Segoe UI" pitchFamily="34" charset="0"/>
                    <a:cs typeface="Segoe UI" pitchFamily="34" charset="0"/>
                  </a:endParaRPr>
                </a:p>
              </p:txBody>
            </p:sp>
          </p:grpSp>
        </p:grpSp>
        <p:sp>
          <p:nvSpPr>
            <p:cNvPr id="7" name="Octagon 6">
              <a:extLst>
                <a:ext uri="{FF2B5EF4-FFF2-40B4-BE49-F238E27FC236}">
                  <a16:creationId xmlns:a16="http://schemas.microsoft.com/office/drawing/2014/main" id="{F8D3A8E6-EE2D-48C8-8AE1-9E0447DFE9CE}"/>
                </a:ext>
              </a:extLst>
            </p:cNvPr>
            <p:cNvSpPr/>
            <p:nvPr/>
          </p:nvSpPr>
          <p:spPr bwMode="auto">
            <a:xfrm rot="20284612">
              <a:off x="1758196" y="3625414"/>
              <a:ext cx="1440000" cy="1440000"/>
            </a:xfrm>
            <a:prstGeom prst="octagon">
              <a:avLst/>
            </a:prstGeom>
            <a:solidFill>
              <a:schemeClr val="bg1"/>
            </a:solid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fr-FR" sz="2000" dirty="0">
                <a:gradFill>
                  <a:gsLst>
                    <a:gs pos="0">
                      <a:srgbClr val="FFFFFF"/>
                    </a:gs>
                    <a:gs pos="100000">
                      <a:srgbClr val="FFFFFF"/>
                    </a:gs>
                  </a:gsLst>
                  <a:lin ang="5400000" scaled="0"/>
                </a:gradFill>
              </a:endParaRPr>
            </a:p>
          </p:txBody>
        </p:sp>
        <p:sp>
          <p:nvSpPr>
            <p:cNvPr id="8" name="TextBox 92">
              <a:extLst>
                <a:ext uri="{FF2B5EF4-FFF2-40B4-BE49-F238E27FC236}">
                  <a16:creationId xmlns:a16="http://schemas.microsoft.com/office/drawing/2014/main" id="{C061119D-51B7-4095-8356-EC6BA3EAF185}"/>
                </a:ext>
              </a:extLst>
            </p:cNvPr>
            <p:cNvSpPr txBox="1"/>
            <p:nvPr/>
          </p:nvSpPr>
          <p:spPr>
            <a:xfrm>
              <a:off x="2012314" y="3951191"/>
              <a:ext cx="1054592" cy="960220"/>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600" b="1" kern="0" dirty="0">
                  <a:solidFill>
                    <a:srgbClr val="FF8C00"/>
                  </a:solidFill>
                </a:rPr>
                <a:t>100101100101</a:t>
              </a:r>
              <a:br>
                <a:rPr lang="en-US" sz="600" b="1" kern="0" dirty="0">
                  <a:solidFill>
                    <a:srgbClr val="FF8C00"/>
                  </a:solidFill>
                </a:rPr>
              </a:br>
              <a:r>
                <a:rPr lang="en-US" sz="600" b="1" kern="0" dirty="0">
                  <a:solidFill>
                    <a:srgbClr val="FF8C00"/>
                  </a:solidFill>
                </a:rPr>
                <a:t>011010 011010 </a:t>
              </a:r>
              <a:br>
                <a:rPr lang="en-US" sz="600" b="1" kern="0" dirty="0">
                  <a:solidFill>
                    <a:srgbClr val="FF8C00"/>
                  </a:solidFill>
                </a:rPr>
              </a:br>
              <a:r>
                <a:rPr lang="en-US" sz="600" b="1" kern="0" dirty="0">
                  <a:solidFill>
                    <a:srgbClr val="00B294"/>
                  </a:solidFill>
                </a:rPr>
                <a:t>100101100101</a:t>
              </a:r>
              <a:br>
                <a:rPr lang="en-US" sz="600" b="1" kern="0" dirty="0">
                  <a:solidFill>
                    <a:srgbClr val="00B294"/>
                  </a:solidFill>
                </a:rPr>
              </a:br>
              <a:r>
                <a:rPr lang="en-US" sz="600" b="1" kern="0" dirty="0">
                  <a:solidFill>
                    <a:srgbClr val="00B294"/>
                  </a:solidFill>
                </a:rPr>
                <a:t>011010 011010 </a:t>
              </a:r>
              <a:br>
                <a:rPr lang="en-US" sz="600" b="1" kern="0" dirty="0">
                  <a:solidFill>
                    <a:srgbClr val="505050"/>
                  </a:solidFill>
                </a:rPr>
              </a:br>
              <a:r>
                <a:rPr lang="en-US" sz="600" b="1" kern="0" dirty="0">
                  <a:solidFill>
                    <a:srgbClr val="0072C6"/>
                  </a:solidFill>
                </a:rPr>
                <a:t>100101100101</a:t>
              </a:r>
              <a:br>
                <a:rPr lang="en-US" sz="600" b="1" kern="0" dirty="0">
                  <a:solidFill>
                    <a:srgbClr val="0072C6"/>
                  </a:solidFill>
                </a:rPr>
              </a:br>
              <a:r>
                <a:rPr lang="en-US" sz="600" b="1" kern="0" dirty="0">
                  <a:solidFill>
                    <a:srgbClr val="0072C6"/>
                  </a:solidFill>
                </a:rPr>
                <a:t>011010 011010 </a:t>
              </a:r>
              <a:br>
                <a:rPr lang="en-US" sz="600" b="1" kern="0" dirty="0">
                  <a:solidFill>
                    <a:srgbClr val="505050"/>
                  </a:solidFill>
                </a:rPr>
              </a:br>
              <a:r>
                <a:rPr lang="en-US" sz="600" b="1" kern="0" dirty="0">
                  <a:solidFill>
                    <a:srgbClr val="505050"/>
                  </a:solidFill>
                </a:rPr>
                <a:t>100101100101</a:t>
              </a:r>
              <a:br>
                <a:rPr lang="en-US" sz="600" b="1" kern="0" dirty="0">
                  <a:solidFill>
                    <a:srgbClr val="505050"/>
                  </a:solidFill>
                </a:rPr>
              </a:br>
              <a:r>
                <a:rPr lang="en-US" sz="600" b="1" kern="0" dirty="0">
                  <a:solidFill>
                    <a:srgbClr val="505050"/>
                  </a:solidFill>
                </a:rPr>
                <a:t>011010 011010 </a:t>
              </a:r>
            </a:p>
          </p:txBody>
        </p:sp>
        <p:sp>
          <p:nvSpPr>
            <p:cNvPr id="9" name="Rectangle 8">
              <a:extLst>
                <a:ext uri="{FF2B5EF4-FFF2-40B4-BE49-F238E27FC236}">
                  <a16:creationId xmlns:a16="http://schemas.microsoft.com/office/drawing/2014/main" id="{D40BACB8-E995-4392-88B3-BB2427A19AAC}"/>
                </a:ext>
              </a:extLst>
            </p:cNvPr>
            <p:cNvSpPr/>
            <p:nvPr/>
          </p:nvSpPr>
          <p:spPr>
            <a:xfrm>
              <a:off x="5613715" y="2496027"/>
              <a:ext cx="3568926" cy="338554"/>
            </a:xfrm>
            <a:prstGeom prst="rect">
              <a:avLst/>
            </a:prstGeom>
          </p:spPr>
          <p:txBody>
            <a:bodyPr wrap="none">
              <a:spAutoFit/>
            </a:bodyPr>
            <a:lstStyle/>
            <a:p>
              <a:r>
                <a:rPr lang="en-US" sz="1600" dirty="0"/>
                <a:t>Protect encryption keys, back up data</a:t>
              </a:r>
              <a:endParaRPr lang="en-US" sz="1600" dirty="0">
                <a:effectLst/>
              </a:endParaRPr>
            </a:p>
          </p:txBody>
        </p:sp>
        <p:sp>
          <p:nvSpPr>
            <p:cNvPr id="10" name="Rectangle 9">
              <a:extLst>
                <a:ext uri="{FF2B5EF4-FFF2-40B4-BE49-F238E27FC236}">
                  <a16:creationId xmlns:a16="http://schemas.microsoft.com/office/drawing/2014/main" id="{AF95ED4B-81AE-42DA-BAB2-E0B7C819800E}"/>
                </a:ext>
              </a:extLst>
            </p:cNvPr>
            <p:cNvSpPr/>
            <p:nvPr/>
          </p:nvSpPr>
          <p:spPr>
            <a:xfrm>
              <a:off x="6209492" y="3724482"/>
              <a:ext cx="5601919" cy="584775"/>
            </a:xfrm>
            <a:prstGeom prst="rect">
              <a:avLst/>
            </a:prstGeom>
          </p:spPr>
          <p:txBody>
            <a:bodyPr wrap="square">
              <a:spAutoFit/>
            </a:bodyPr>
            <a:lstStyle/>
            <a:p>
              <a:r>
                <a:rPr lang="en-US" sz="1600" dirty="0"/>
                <a:t>Review of permissions/access, protection of identities, strong authentication, conditional access control, etc.</a:t>
              </a:r>
            </a:p>
          </p:txBody>
        </p:sp>
        <p:sp>
          <p:nvSpPr>
            <p:cNvPr id="11" name="Rectangle 10">
              <a:extLst>
                <a:ext uri="{FF2B5EF4-FFF2-40B4-BE49-F238E27FC236}">
                  <a16:creationId xmlns:a16="http://schemas.microsoft.com/office/drawing/2014/main" id="{2E2537E0-E9A2-415E-8B95-1A7FD2802369}"/>
                </a:ext>
              </a:extLst>
            </p:cNvPr>
            <p:cNvSpPr/>
            <p:nvPr/>
          </p:nvSpPr>
          <p:spPr>
            <a:xfrm>
              <a:off x="5869274" y="5447539"/>
              <a:ext cx="5981985" cy="584775"/>
            </a:xfrm>
            <a:prstGeom prst="rect">
              <a:avLst/>
            </a:prstGeom>
          </p:spPr>
          <p:txBody>
            <a:bodyPr wrap="square">
              <a:spAutoFit/>
            </a:bodyPr>
            <a:lstStyle/>
            <a:p>
              <a:r>
                <a:rPr lang="en-US" sz="1600" dirty="0"/>
                <a:t>Device security hardening, anti-malware protection, device health check, etc.</a:t>
              </a:r>
            </a:p>
          </p:txBody>
        </p:sp>
        <p:sp>
          <p:nvSpPr>
            <p:cNvPr id="12" name="ZoneTexte 1">
              <a:extLst>
                <a:ext uri="{FF2B5EF4-FFF2-40B4-BE49-F238E27FC236}">
                  <a16:creationId xmlns:a16="http://schemas.microsoft.com/office/drawing/2014/main" id="{20AC72B5-D918-4E6F-B1D5-BC3853D04DCE}"/>
                </a:ext>
              </a:extLst>
            </p:cNvPr>
            <p:cNvSpPr txBox="1"/>
            <p:nvPr/>
          </p:nvSpPr>
          <p:spPr>
            <a:xfrm>
              <a:off x="2020140" y="3724482"/>
              <a:ext cx="68672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a:t>
              </a:r>
            </a:p>
          </p:txBody>
        </p:sp>
      </p:grpSp>
    </p:spTree>
    <p:extLst>
      <p:ext uri="{BB962C8B-B14F-4D97-AF65-F5344CB8AC3E}">
        <p14:creationId xmlns:p14="http://schemas.microsoft.com/office/powerpoint/2010/main" val="5226139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Whiteboard and Q&amp;A</a:t>
            </a:r>
            <a:endParaRPr kumimoji="0" lang="en-US" sz="4800" b="0" i="0" u="none" strike="noStrike" kern="1200" cap="none" spc="-100" normalizeH="0" baseline="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30967" y="1414411"/>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32079" y="2705174"/>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3"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12322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1675A0-0301-470D-A77A-12B508600EB3}"/>
              </a:ext>
            </a:extLst>
          </p:cNvPr>
          <p:cNvSpPr/>
          <p:nvPr/>
        </p:nvSpPr>
        <p:spPr>
          <a:xfrm>
            <a:off x="2113781" y="2921198"/>
            <a:ext cx="8646983" cy="707886"/>
          </a:xfrm>
          <a:prstGeom prst="rect">
            <a:avLst/>
          </a:prstGeom>
        </p:spPr>
        <p:txBody>
          <a:bodyPr wrap="none">
            <a:spAutoFit/>
          </a:bodyPr>
          <a:lstStyle/>
          <a:p>
            <a:r>
              <a:rPr lang="fr-FR" sz="4000" spc="-147" dirty="0">
                <a:ln w="3175">
                  <a:noFill/>
                </a:ln>
                <a:solidFill>
                  <a:schemeClr val="bg1"/>
                </a:solidFill>
                <a:latin typeface="Segoe UI Semibold" panose="020B0702040204020203" pitchFamily="34" charset="0"/>
                <a:cs typeface="Segoe UI Semibold" panose="020B0702040204020203" pitchFamily="34" charset="0"/>
              </a:rPr>
              <a:t>https://aka.ms/DataInUseProtectionWS</a:t>
            </a:r>
            <a:endParaRPr lang="en-US" sz="4000" spc="-147" dirty="0">
              <a:ln w="3175">
                <a:noFill/>
              </a:ln>
              <a:solidFill>
                <a:schemeClr val="bg1"/>
              </a:solidFill>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0F87691C-3AF2-4507-BA04-4AF0FBE1E4D6}"/>
              </a:ext>
            </a:extLst>
          </p:cNvPr>
          <p:cNvSpPr>
            <a:spLocks noChangeArrowheads="1"/>
          </p:cNvSpPr>
          <p:nvPr/>
        </p:nvSpPr>
        <p:spPr bwMode="auto">
          <a:xfrm>
            <a:off x="426204" y="6248550"/>
            <a:ext cx="1144252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noProof="1">
                <a:ln>
                  <a:noFill/>
                </a:ln>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This presentation is shared under the license "Attribution 4.0 International (CC BY 4.0)". To see a copy of this license, visit https://creativecommons.org/licenses/by/4.0/legalcode or write to Creative Commons, PO Box 1866, Mountain View, CA 94042 USA</a:t>
            </a:r>
          </a:p>
        </p:txBody>
      </p:sp>
      <p:sp>
        <p:nvSpPr>
          <p:cNvPr id="13" name="Rectangle 12">
            <a:extLst>
              <a:ext uri="{FF2B5EF4-FFF2-40B4-BE49-F238E27FC236}">
                <a16:creationId xmlns:a16="http://schemas.microsoft.com/office/drawing/2014/main" id="{DAF03547-D653-4885-94EB-682CFE2E1214}"/>
              </a:ext>
            </a:extLst>
          </p:cNvPr>
          <p:cNvSpPr/>
          <p:nvPr/>
        </p:nvSpPr>
        <p:spPr>
          <a:xfrm>
            <a:off x="426204" y="5733369"/>
            <a:ext cx="2130384" cy="369332"/>
          </a:xfrm>
          <a:prstGeom prst="rect">
            <a:avLst/>
          </a:prstGeom>
        </p:spPr>
        <p:txBody>
          <a:bodyPr wrap="square">
            <a:spAutoFit/>
          </a:bodyPr>
          <a:lstStyle/>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Attribution 4.0 International</a:t>
            </a:r>
          </a:p>
          <a:p>
            <a:r>
              <a:rPr kumimoji="0" lang="en-US" sz="900" b="0" i="0" u="none" strike="noStrike" cap="none" normalizeH="0" baseline="0" noProof="1">
                <a:ln>
                  <a:noFill/>
                </a:ln>
                <a:solidFill>
                  <a:schemeClr val="bg1"/>
                </a:solidFill>
                <a:effectLst/>
                <a:latin typeface="Segoe UI Semibold" panose="020B0702040204020203" pitchFamily="34" charset="0"/>
                <a:ea typeface="Times New Roman" panose="02020603050405020304" pitchFamily="18" charset="0"/>
                <a:cs typeface="Segoe UI Semibold" panose="020B0702040204020203" pitchFamily="34" charset="0"/>
              </a:rPr>
              <a:t>(CC BY 4.0)</a:t>
            </a:r>
            <a:endParaRPr lang="en-US" sz="2000" noProof="1">
              <a:latin typeface="Segoe UI Semibold" panose="020B0702040204020203" pitchFamily="34" charset="0"/>
              <a:cs typeface="Segoe UI Semibold" panose="020B0702040204020203" pitchFamily="34" charset="0"/>
            </a:endParaRPr>
          </a:p>
        </p:txBody>
      </p:sp>
      <p:grpSp>
        <p:nvGrpSpPr>
          <p:cNvPr id="14" name="Group 13">
            <a:extLst>
              <a:ext uri="{FF2B5EF4-FFF2-40B4-BE49-F238E27FC236}">
                <a16:creationId xmlns:a16="http://schemas.microsoft.com/office/drawing/2014/main" id="{8E084E28-5C67-417C-A8FC-5BBB95C4FFE9}"/>
              </a:ext>
            </a:extLst>
          </p:cNvPr>
          <p:cNvGrpSpPr/>
          <p:nvPr/>
        </p:nvGrpSpPr>
        <p:grpSpPr>
          <a:xfrm>
            <a:off x="512485" y="5393093"/>
            <a:ext cx="668631" cy="310109"/>
            <a:chOff x="4799902" y="2538784"/>
            <a:chExt cx="3223641" cy="1575159"/>
          </a:xfrm>
        </p:grpSpPr>
        <p:pic>
          <p:nvPicPr>
            <p:cNvPr id="15" name="Picture 14" descr="A close up of a logo&#10;&#10;Description automatically generated">
              <a:extLst>
                <a:ext uri="{FF2B5EF4-FFF2-40B4-BE49-F238E27FC236}">
                  <a16:creationId xmlns:a16="http://schemas.microsoft.com/office/drawing/2014/main" id="{CDD61826-07EE-4FE1-97EE-8D5B60FACD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99902" y="2538784"/>
              <a:ext cx="1575159" cy="1575159"/>
            </a:xfrm>
            <a:prstGeom prst="rect">
              <a:avLst/>
            </a:prstGeom>
          </p:spPr>
        </p:pic>
        <p:pic>
          <p:nvPicPr>
            <p:cNvPr id="16" name="Picture 15" descr="A close up of a logo&#10;&#10;Description automatically generated">
              <a:extLst>
                <a:ext uri="{FF2B5EF4-FFF2-40B4-BE49-F238E27FC236}">
                  <a16:creationId xmlns:a16="http://schemas.microsoft.com/office/drawing/2014/main" id="{B9138276-4D04-46B1-9E69-BE2AFE826D0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8384" y="2538784"/>
              <a:ext cx="1575159" cy="1575159"/>
            </a:xfrm>
            <a:prstGeom prst="rect">
              <a:avLst/>
            </a:prstGeom>
          </p:spPr>
        </p:pic>
      </p:grpSp>
    </p:spTree>
    <p:extLst>
      <p:ext uri="{BB962C8B-B14F-4D97-AF65-F5344CB8AC3E}">
        <p14:creationId xmlns:p14="http://schemas.microsoft.com/office/powerpoint/2010/main" val="102736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chemeClr val="bg1">
              <a:lumMod val="85000"/>
            </a:schemeClr>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Data in use Protection </a:t>
              </a:r>
              <a:br>
                <a:rPr kumimoji="0" lang="en-US" sz="1800" b="1" i="0" u="none" strike="noStrike" kern="0" cap="none" spc="0" normalizeH="0" baseline="0" noProof="0" dirty="0">
                  <a:ln>
                    <a:noFill/>
                  </a:ln>
                  <a:solidFill>
                    <a:schemeClr val="bg1">
                      <a:lumMod val="75000"/>
                    </a:schemeClr>
                  </a:solidFill>
                  <a:effectLst/>
                  <a:uLnTx/>
                  <a:uFillTx/>
                </a:rPr>
              </a:br>
              <a:r>
                <a:rPr kumimoji="0" lang="en-US" sz="1800" b="1" i="0" u="none" strike="noStrike" kern="0" cap="none" spc="0" normalizeH="0" baseline="0" noProof="0" dirty="0">
                  <a:ln>
                    <a:noFill/>
                  </a:ln>
                  <a:solidFill>
                    <a:schemeClr val="bg1">
                      <a:lumMod val="75000"/>
                    </a:schemeClr>
                  </a:soli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67303" y="3804527"/>
            <a:ext cx="3689613" cy="553998"/>
            <a:chOff x="3428388" y="3692088"/>
            <a:chExt cx="3689613" cy="553998"/>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553998"/>
            </a:xfrm>
            <a:prstGeom prst="rect">
              <a:avLst/>
            </a:prstGeom>
            <a:noFill/>
            <a:ln>
              <a:solidFill>
                <a:schemeClr val="bg1">
                  <a:lumMod val="75000"/>
                </a:schemeClr>
              </a:solidFill>
            </a:ln>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lumMod val="75000"/>
                    </a:schemeClr>
                  </a:solidFill>
                  <a:effectLst/>
                  <a:uLnTx/>
                  <a:uFillTx/>
                </a:rPr>
                <a:t>Technical Illustrations and Hands-On Labs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chemeClr val="bg1">
                  <a:lumMod val="75000"/>
                </a:schemeClr>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83213" y="1714239"/>
            <a:ext cx="4795328" cy="3364108"/>
            <a:chOff x="7057411"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57411" y="1716422"/>
              <a:ext cx="4795328" cy="3364108"/>
              <a:chOff x="7057411"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57411" y="178073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Digital Officer (CDO), Chief Information Officer (CIO), Chief Information &amp; Security Officer (CISO),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
        <p:nvSpPr>
          <p:cNvPr id="3" name="TextBox 2">
            <a:extLst>
              <a:ext uri="{FF2B5EF4-FFF2-40B4-BE49-F238E27FC236}">
                <a16:creationId xmlns:a16="http://schemas.microsoft.com/office/drawing/2014/main" id="{F19CCBD1-C9BC-47C8-A830-EC14B9376CF8}"/>
              </a:ext>
            </a:extLst>
          </p:cNvPr>
          <p:cNvSpPr txBox="1"/>
          <p:nvPr/>
        </p:nvSpPr>
        <p:spPr>
          <a:xfrm rot="20685438">
            <a:off x="3627025" y="4765122"/>
            <a:ext cx="3647473" cy="864852"/>
          </a:xfrm>
          <a:prstGeom prst="rect">
            <a:avLst/>
          </a:prstGeom>
          <a:noFill/>
        </p:spPr>
        <p:txBody>
          <a:bodyPr wrap="none" lIns="182880" tIns="146304" rIns="182880" bIns="146304" rtlCol="0">
            <a:spAutoFit/>
          </a:bodyPr>
          <a:lstStyle/>
          <a:p>
            <a:pPr>
              <a:lnSpc>
                <a:spcPct val="90000"/>
              </a:lnSpc>
              <a:spcAft>
                <a:spcPts val="600"/>
              </a:spcAft>
            </a:pPr>
            <a:r>
              <a:rPr lang="en-US" sz="4000" dirty="0">
                <a:solidFill>
                  <a:schemeClr val="accent2"/>
                </a:solidFill>
                <a:latin typeface="Segoe Script" panose="030B0504020000000003" pitchFamily="66" charset="0"/>
              </a:rPr>
              <a:t>We are here</a:t>
            </a:r>
          </a:p>
        </p:txBody>
      </p:sp>
    </p:spTree>
    <p:extLst>
      <p:ext uri="{BB962C8B-B14F-4D97-AF65-F5344CB8AC3E}">
        <p14:creationId xmlns:p14="http://schemas.microsoft.com/office/powerpoint/2010/main" val="4135329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24" name="Group 23">
            <a:extLst>
              <a:ext uri="{FF2B5EF4-FFF2-40B4-BE49-F238E27FC236}">
                <a16:creationId xmlns:a16="http://schemas.microsoft.com/office/drawing/2014/main" id="{C1748A83-9A3B-4E71-9501-5862116C7573}"/>
              </a:ext>
            </a:extLst>
          </p:cNvPr>
          <p:cNvGrpSpPr/>
          <p:nvPr/>
        </p:nvGrpSpPr>
        <p:grpSpPr>
          <a:xfrm>
            <a:off x="1081831" y="2849190"/>
            <a:ext cx="7488172" cy="3802344"/>
            <a:chOff x="3475275" y="1145548"/>
            <a:chExt cx="8500938" cy="5442800"/>
          </a:xfrm>
        </p:grpSpPr>
        <p:sp>
          <p:nvSpPr>
            <p:cNvPr id="25" name="Rectangle: Rounded Corners 24">
              <a:extLst>
                <a:ext uri="{FF2B5EF4-FFF2-40B4-BE49-F238E27FC236}">
                  <a16:creationId xmlns:a16="http://schemas.microsoft.com/office/drawing/2014/main" id="{E86A6A6B-1329-441D-9749-75D3F0CE25E0}"/>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F4FE149F-5DA6-4565-830C-30B67DE07A54}"/>
                </a:ext>
              </a:extLst>
            </p:cNvPr>
            <p:cNvSpPr/>
            <p:nvPr/>
          </p:nvSpPr>
          <p:spPr bwMode="auto">
            <a:xfrm>
              <a:off x="3475275" y="1145548"/>
              <a:ext cx="8500938" cy="450077"/>
            </a:xfrm>
            <a:prstGeom prst="rect">
              <a:avLst/>
            </a:prstGeom>
            <a:solidFill>
              <a:schemeClr val="bg1">
                <a:lumMod val="65000"/>
              </a:schemeClr>
            </a:solidFill>
            <a:ln w="28575">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31" name="Straight Connector 30">
            <a:extLst>
              <a:ext uri="{FF2B5EF4-FFF2-40B4-BE49-F238E27FC236}">
                <a16:creationId xmlns:a16="http://schemas.microsoft.com/office/drawing/2014/main" id="{CE2DF29A-E389-4210-B7EF-F67F94CE9B42}"/>
              </a:ext>
            </a:extLst>
          </p:cNvPr>
          <p:cNvCxnSpPr>
            <a:cxnSpLocks/>
          </p:cNvCxnSpPr>
          <p:nvPr/>
        </p:nvCxnSpPr>
        <p:spPr>
          <a:xfrm>
            <a:off x="1513218" y="4137353"/>
            <a:ext cx="6768753"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E148F8F-643F-4829-BADD-A49A6C8CDA31}"/>
              </a:ext>
            </a:extLst>
          </p:cNvPr>
          <p:cNvSpPr/>
          <p:nvPr/>
        </p:nvSpPr>
        <p:spPr>
          <a:xfrm>
            <a:off x="1453227" y="3264046"/>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3" name="TextBox 32">
            <a:extLst>
              <a:ext uri="{FF2B5EF4-FFF2-40B4-BE49-F238E27FC236}">
                <a16:creationId xmlns:a16="http://schemas.microsoft.com/office/drawing/2014/main" id="{6496B99F-DDE9-4B45-859C-890F6A69A08C}"/>
              </a:ext>
            </a:extLst>
          </p:cNvPr>
          <p:cNvSpPr txBox="1"/>
          <p:nvPr/>
        </p:nvSpPr>
        <p:spPr>
          <a:xfrm>
            <a:off x="1538587" y="4118293"/>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bg1">
                    <a:lumMod val="75000"/>
                  </a:schemeClr>
                </a:solidFill>
                <a:effectLst/>
                <a:uLnTx/>
                <a:uFillTx/>
                <a:latin typeface="Segoe UI"/>
                <a:ea typeface="Segoe UI Black" pitchFamily="34"/>
              </a:rPr>
              <a:t>Confidential Computing Track</a:t>
            </a:r>
          </a:p>
        </p:txBody>
      </p:sp>
      <p:sp>
        <p:nvSpPr>
          <p:cNvPr id="34" name="TextBox 33">
            <a:extLst>
              <a:ext uri="{FF2B5EF4-FFF2-40B4-BE49-F238E27FC236}">
                <a16:creationId xmlns:a16="http://schemas.microsoft.com/office/drawing/2014/main" id="{3D1EB1A5-8CB4-43FE-A452-E171CEDC9DE9}"/>
              </a:ext>
            </a:extLst>
          </p:cNvPr>
          <p:cNvSpPr txBox="1"/>
          <p:nvPr/>
        </p:nvSpPr>
        <p:spPr>
          <a:xfrm>
            <a:off x="5101284" y="4118294"/>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bg1">
                    <a:lumMod val="75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chemeClr val="bg1">
                    <a:lumMod val="75000"/>
                  </a:schemeClr>
                </a:solidFill>
                <a:effectLst/>
                <a:uLnTx/>
                <a:uFillTx/>
                <a:latin typeface="Segoe UI"/>
                <a:ea typeface="Segoe UI Black" pitchFamily="34"/>
              </a:rPr>
              <a:t>Track</a:t>
            </a:r>
          </a:p>
        </p:txBody>
      </p:sp>
      <p:cxnSp>
        <p:nvCxnSpPr>
          <p:cNvPr id="35" name="Straight Connector 34">
            <a:extLst>
              <a:ext uri="{FF2B5EF4-FFF2-40B4-BE49-F238E27FC236}">
                <a16:creationId xmlns:a16="http://schemas.microsoft.com/office/drawing/2014/main" id="{D9EFCD22-D358-408A-AECB-344C9D09A615}"/>
              </a:ext>
            </a:extLst>
          </p:cNvPr>
          <p:cNvCxnSpPr>
            <a:cxnSpLocks/>
          </p:cNvCxnSpPr>
          <p:nvPr/>
        </p:nvCxnSpPr>
        <p:spPr>
          <a:xfrm>
            <a:off x="4555085" y="4137353"/>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F20EF6B-E198-4178-A2BC-FC4566DC7C0C}"/>
              </a:ext>
            </a:extLst>
          </p:cNvPr>
          <p:cNvSpPr/>
          <p:nvPr/>
        </p:nvSpPr>
        <p:spPr>
          <a:xfrm>
            <a:off x="1453227"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 Hands-On Labs</a:t>
            </a:r>
            <a:endParaRPr lang="en-US" sz="1000" kern="0" dirty="0">
              <a:solidFill>
                <a:schemeClr val="bg1">
                  <a:lumMod val="75000"/>
                </a:schemeClr>
              </a:solidFill>
              <a:ea typeface="Times New Roman" panose="02020603050405020304" pitchFamily="18" charset="0"/>
            </a:endParaRPr>
          </a:p>
        </p:txBody>
      </p:sp>
      <p:sp>
        <p:nvSpPr>
          <p:cNvPr id="37" name="Rectangle 36">
            <a:extLst>
              <a:ext uri="{FF2B5EF4-FFF2-40B4-BE49-F238E27FC236}">
                <a16:creationId xmlns:a16="http://schemas.microsoft.com/office/drawing/2014/main" id="{D37C7E8D-F49A-4D72-8191-781AB2086AAB}"/>
              </a:ext>
            </a:extLst>
          </p:cNvPr>
          <p:cNvSpPr/>
          <p:nvPr/>
        </p:nvSpPr>
        <p:spPr>
          <a:xfrm>
            <a:off x="4855109" y="6080924"/>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solidFill>
                  <a:schemeClr val="bg1">
                    <a:lumMod val="75000"/>
                  </a:schemeClr>
                </a:solidFill>
                <a:ea typeface="Times New Roman" panose="02020603050405020304" pitchFamily="18" charset="0"/>
              </a:rPr>
              <a:t>+ Hands-On Labs</a:t>
            </a:r>
            <a:endParaRPr lang="en-US" sz="1000" kern="0" dirty="0">
              <a:solidFill>
                <a:schemeClr val="bg1">
                  <a:lumMod val="75000"/>
                </a:schemeClr>
              </a:solidFill>
              <a:ea typeface="Times New Roman" panose="02020603050405020304" pitchFamily="18" charset="0"/>
            </a:endParaRPr>
          </a:p>
        </p:txBody>
      </p:sp>
      <p:sp>
        <p:nvSpPr>
          <p:cNvPr id="38" name="TextBox 37">
            <a:extLst>
              <a:ext uri="{FF2B5EF4-FFF2-40B4-BE49-F238E27FC236}">
                <a16:creationId xmlns:a16="http://schemas.microsoft.com/office/drawing/2014/main" id="{1B364EF9-9566-424B-839E-6BECDB3E7EC9}"/>
              </a:ext>
            </a:extLst>
          </p:cNvPr>
          <p:cNvSpPr txBox="1"/>
          <p:nvPr/>
        </p:nvSpPr>
        <p:spPr>
          <a:xfrm>
            <a:off x="937155" y="1599309"/>
            <a:ext cx="2405148" cy="341632"/>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chemeClr val="bg1">
                    <a:lumMod val="75000"/>
                  </a:schemeClr>
                </a:solidFill>
                <a:latin typeface="Segoe UI"/>
                <a:cs typeface="Segoe UI" pitchFamily="34" charset="0"/>
              </a:rPr>
              <a:t>A common track</a:t>
            </a:r>
            <a:endParaRPr kumimoji="0" lang="en-US" sz="1800" b="1" i="0" u="none" strike="noStrike" kern="0" cap="all" spc="0" normalizeH="0" dirty="0">
              <a:ln>
                <a:noFill/>
              </a:ln>
              <a:solidFill>
                <a:schemeClr val="bg1">
                  <a:lumMod val="75000"/>
                </a:schemeClr>
              </a:solidFill>
              <a:effectLst/>
              <a:uLnTx/>
              <a:uFillTx/>
              <a:latin typeface="Segoe UI"/>
              <a:cs typeface="Segoe UI" pitchFamily="34" charset="0"/>
            </a:endParaRPr>
          </a:p>
        </p:txBody>
      </p:sp>
      <p:pic>
        <p:nvPicPr>
          <p:cNvPr id="39" name="Picture 38">
            <a:hlinkClick r:id="rId3" action="ppaction://hlinkpres?slideindex=1&amp;slidetitle="/>
            <a:extLst>
              <a:ext uri="{FF2B5EF4-FFF2-40B4-BE49-F238E27FC236}">
                <a16:creationId xmlns:a16="http://schemas.microsoft.com/office/drawing/2014/main" id="{48FB1D1E-6F10-41CE-870B-6E8E4E5F6C35}"/>
              </a:ext>
            </a:extLst>
          </p:cNvPr>
          <p:cNvPicPr>
            <a:picLocks noChangeAspect="1"/>
          </p:cNvPicPr>
          <p:nvPr/>
        </p:nvPicPr>
        <p:blipFill>
          <a:blip r:embed="rId4">
            <a:grayscl/>
          </a:blip>
          <a:stretch>
            <a:fillRect/>
          </a:stretch>
        </p:blipFill>
        <p:spPr>
          <a:xfrm>
            <a:off x="1851451" y="4736924"/>
            <a:ext cx="2131321" cy="1202284"/>
          </a:xfrm>
          <a:prstGeom prst="rect">
            <a:avLst/>
          </a:prstGeom>
          <a:effectLst>
            <a:outerShdw blurRad="190500" dist="38100" dir="2700000" algn="tl" rotWithShape="0">
              <a:prstClr val="black">
                <a:alpha val="30000"/>
              </a:prstClr>
            </a:outerShdw>
          </a:effectLst>
        </p:spPr>
      </p:pic>
      <p:pic>
        <p:nvPicPr>
          <p:cNvPr id="40" name="Picture 39">
            <a:hlinkClick r:id="rId5" action="ppaction://hlinkpres?slideindex=1&amp;slidetitle="/>
            <a:extLst>
              <a:ext uri="{FF2B5EF4-FFF2-40B4-BE49-F238E27FC236}">
                <a16:creationId xmlns:a16="http://schemas.microsoft.com/office/drawing/2014/main" id="{ECD33A18-72A5-4D02-BB84-762A46F60F2E}"/>
              </a:ext>
            </a:extLst>
          </p:cNvPr>
          <p:cNvPicPr>
            <a:picLocks noChangeAspect="1"/>
          </p:cNvPicPr>
          <p:nvPr/>
        </p:nvPicPr>
        <p:blipFill>
          <a:blip r:embed="rId6">
            <a:grayscl/>
          </a:blip>
          <a:stretch>
            <a:fillRect/>
          </a:stretch>
        </p:blipFill>
        <p:spPr>
          <a:xfrm>
            <a:off x="5343666" y="4739991"/>
            <a:ext cx="2131321" cy="1196149"/>
          </a:xfrm>
          <a:prstGeom prst="rect">
            <a:avLst/>
          </a:prstGeom>
          <a:effectLst>
            <a:outerShdw blurRad="190500" dist="38100" dir="2700000" algn="tl" rotWithShape="0">
              <a:prstClr val="black">
                <a:alpha val="30000"/>
              </a:prstClr>
            </a:outerShdw>
          </a:effectLst>
        </p:spPr>
      </p:pic>
      <p:pic>
        <p:nvPicPr>
          <p:cNvPr id="41" name="Picture 40">
            <a:hlinkClick r:id="rId7" action="ppaction://hlinkpres?slideindex=1&amp;slidetitle="/>
            <a:extLst>
              <a:ext uri="{FF2B5EF4-FFF2-40B4-BE49-F238E27FC236}">
                <a16:creationId xmlns:a16="http://schemas.microsoft.com/office/drawing/2014/main" id="{AC0C987C-18ED-46B5-9804-C001D43B1FBB}"/>
              </a:ext>
            </a:extLst>
          </p:cNvPr>
          <p:cNvPicPr>
            <a:picLocks noChangeAspect="1"/>
          </p:cNvPicPr>
          <p:nvPr/>
        </p:nvPicPr>
        <p:blipFill>
          <a:blip r:embed="rId8">
            <a:grayscl/>
          </a:blip>
          <a:stretch>
            <a:fillRect/>
          </a:stretch>
        </p:blipFill>
        <p:spPr>
          <a:xfrm>
            <a:off x="3601451" y="1154528"/>
            <a:ext cx="2573207" cy="1444785"/>
          </a:xfrm>
          <a:prstGeom prst="rect">
            <a:avLst/>
          </a:prstGeom>
          <a:effectLst>
            <a:outerShdw blurRad="190500" dist="38100" dir="2700000" algn="tl" rotWithShape="0">
              <a:prstClr val="black">
                <a:alpha val="30000"/>
              </a:prstClr>
            </a:outerShdw>
          </a:effectLst>
        </p:spPr>
      </p:pic>
      <p:pic>
        <p:nvPicPr>
          <p:cNvPr id="42" name="Picture 41">
            <a:extLst>
              <a:ext uri="{FF2B5EF4-FFF2-40B4-BE49-F238E27FC236}">
                <a16:creationId xmlns:a16="http://schemas.microsoft.com/office/drawing/2014/main" id="{326B668B-56F4-42E0-9E32-A109E8DBF101}"/>
              </a:ext>
            </a:extLst>
          </p:cNvPr>
          <p:cNvPicPr>
            <a:picLocks noChangeAspect="1"/>
          </p:cNvPicPr>
          <p:nvPr/>
        </p:nvPicPr>
        <p:blipFill>
          <a:blip r:embed="rId9"/>
          <a:stretch>
            <a:fillRect/>
          </a:stretch>
        </p:blipFill>
        <p:spPr>
          <a:xfrm>
            <a:off x="9596537" y="4623191"/>
            <a:ext cx="2573207" cy="1444644"/>
          </a:xfrm>
          <a:prstGeom prst="rect">
            <a:avLst/>
          </a:prstGeom>
          <a:effectLst>
            <a:outerShdw blurRad="190500" dist="38100" dir="2700000" algn="tl" rotWithShape="0">
              <a:prstClr val="black">
                <a:alpha val="30000"/>
              </a:prstClr>
            </a:outerShdw>
          </a:effectLst>
        </p:spPr>
      </p:pic>
      <p:sp>
        <p:nvSpPr>
          <p:cNvPr id="44" name="TextBox 43">
            <a:extLst>
              <a:ext uri="{FF2B5EF4-FFF2-40B4-BE49-F238E27FC236}">
                <a16:creationId xmlns:a16="http://schemas.microsoft.com/office/drawing/2014/main" id="{913AC877-4487-4E32-9DFC-D113F69B6B1E}"/>
              </a:ext>
            </a:extLst>
          </p:cNvPr>
          <p:cNvSpPr txBox="1"/>
          <p:nvPr/>
        </p:nvSpPr>
        <p:spPr>
          <a:xfrm>
            <a:off x="9471865" y="3717238"/>
            <a:ext cx="2706521" cy="840230"/>
          </a:xfrm>
          <a:prstGeom prst="rect">
            <a:avLst/>
          </a:prstGeom>
          <a:noFill/>
        </p:spPr>
        <p:txBody>
          <a:bodyPr wrap="square">
            <a:sp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fr-FR" b="1" i="0" u="none" strike="noStrike" kern="0" cap="all" spc="0" normalizeH="0" dirty="0">
                <a:ln>
                  <a:noFill/>
                </a:ln>
                <a:solidFill>
                  <a:srgbClr val="0070C0"/>
                </a:solidFill>
                <a:effectLst/>
                <a:uLnTx/>
                <a:uFillTx/>
                <a:latin typeface="Segoe UI"/>
                <a:cs typeface="Segoe UI" pitchFamily="34" charset="0"/>
              </a:rPr>
              <a:t>A Wrap-UP and</a:t>
            </a:r>
            <a:r>
              <a:rPr lang="fr-FR" b="1" kern="0" cap="all" dirty="0">
                <a:solidFill>
                  <a:srgbClr val="0070C0"/>
                </a:solidFill>
                <a:latin typeface="Segoe UI"/>
                <a:cs typeface="Segoe UI" pitchFamily="34" charset="0"/>
              </a:rPr>
              <a:t> SPECIFIC PERSPECTIVES</a:t>
            </a:r>
            <a:endParaRPr kumimoji="0" lang="fr-FR" sz="1800" b="1" i="0" u="none" strike="noStrike" kern="0" cap="all" spc="0" normalizeH="0" dirty="0">
              <a:ln>
                <a:noFill/>
              </a:ln>
              <a:solidFill>
                <a:srgbClr val="0070C0"/>
              </a:solidFill>
              <a:effectLst/>
              <a:uLnTx/>
              <a:uFillTx/>
              <a:latin typeface="Segoe UI"/>
              <a:cs typeface="Segoe UI" pitchFamily="34" charset="0"/>
            </a:endParaRPr>
          </a:p>
        </p:txBody>
      </p:sp>
      <p:sp>
        <p:nvSpPr>
          <p:cNvPr id="45" name="Arrow: Right 44">
            <a:extLst>
              <a:ext uri="{FF2B5EF4-FFF2-40B4-BE49-F238E27FC236}">
                <a16:creationId xmlns:a16="http://schemas.microsoft.com/office/drawing/2014/main" id="{821B2C0E-656C-475E-816A-098A36A4207D}"/>
              </a:ext>
            </a:extLst>
          </p:cNvPr>
          <p:cNvSpPr/>
          <p:nvPr/>
        </p:nvSpPr>
        <p:spPr bwMode="auto">
          <a:xfrm>
            <a:off x="8777154" y="4949129"/>
            <a:ext cx="694711" cy="946674"/>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 name="Arrow: Right 45">
            <a:extLst>
              <a:ext uri="{FF2B5EF4-FFF2-40B4-BE49-F238E27FC236}">
                <a16:creationId xmlns:a16="http://schemas.microsoft.com/office/drawing/2014/main" id="{89848D90-B56F-4ED6-8968-F32BAB97648F}"/>
              </a:ext>
            </a:extLst>
          </p:cNvPr>
          <p:cNvSpPr/>
          <p:nvPr/>
        </p:nvSpPr>
        <p:spPr bwMode="auto">
          <a:xfrm rot="5400000">
            <a:off x="1977432" y="1897944"/>
            <a:ext cx="694711" cy="946674"/>
          </a:xfrm>
          <a:prstGeom prst="rightArrow">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TextBox 15">
            <a:extLst>
              <a:ext uri="{FF2B5EF4-FFF2-40B4-BE49-F238E27FC236}">
                <a16:creationId xmlns:a16="http://schemas.microsoft.com/office/drawing/2014/main" id="{036846E6-DED4-490B-9C31-EC61D347387C}"/>
              </a:ext>
            </a:extLst>
          </p:cNvPr>
          <p:cNvSpPr txBox="1"/>
          <p:nvPr/>
        </p:nvSpPr>
        <p:spPr>
          <a:xfrm rot="20445825">
            <a:off x="8538384" y="3121775"/>
            <a:ext cx="2993448" cy="750975"/>
          </a:xfrm>
          <a:prstGeom prst="rect">
            <a:avLst/>
          </a:prstGeom>
          <a:noFill/>
        </p:spPr>
        <p:txBody>
          <a:bodyPr wrap="none" lIns="182880" tIns="146304" rIns="182880" bIns="146304" rtlCol="0">
            <a:spAutoFit/>
          </a:bodyPr>
          <a:lstStyle/>
          <a:p>
            <a:pPr>
              <a:lnSpc>
                <a:spcPct val="90000"/>
              </a:lnSpc>
              <a:spcAft>
                <a:spcPts val="600"/>
              </a:spcAft>
            </a:pPr>
            <a:r>
              <a:rPr lang="en-US" sz="3200" dirty="0">
                <a:solidFill>
                  <a:schemeClr val="accent2"/>
                </a:solidFill>
                <a:latin typeface="Segoe Script" panose="030B0504020000000003" pitchFamily="66" charset="0"/>
              </a:rPr>
              <a:t>We are here</a:t>
            </a:r>
          </a:p>
        </p:txBody>
      </p:sp>
    </p:spTree>
    <p:extLst>
      <p:ext uri="{BB962C8B-B14F-4D97-AF65-F5344CB8AC3E}">
        <p14:creationId xmlns:p14="http://schemas.microsoft.com/office/powerpoint/2010/main" val="2886425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54A0-4ED5-4A7F-88C1-A2FC9053C95D}"/>
              </a:ext>
            </a:extLst>
          </p:cNvPr>
          <p:cNvSpPr>
            <a:spLocks noGrp="1"/>
          </p:cNvSpPr>
          <p:nvPr>
            <p:ph type="title"/>
          </p:nvPr>
        </p:nvSpPr>
        <p:spPr>
          <a:xfrm>
            <a:off x="274639" y="352425"/>
            <a:ext cx="11889564" cy="624557"/>
          </a:xfrm>
        </p:spPr>
        <p:txBody>
          <a:bodyPr/>
          <a:lstStyle/>
          <a:p>
            <a:r>
              <a:rPr lang="en-US" dirty="0"/>
              <a:t>Risks covered by discussed techniques</a:t>
            </a:r>
            <a:br>
              <a:rPr lang="en-US" dirty="0"/>
            </a:br>
            <a:r>
              <a:rPr lang="en-US" sz="2400" dirty="0">
                <a:solidFill>
                  <a:srgbClr val="0070C0"/>
                </a:solidFill>
                <a:latin typeface="+mn-lt"/>
              </a:rPr>
              <a:t>A synthesis attempt ;-)</a:t>
            </a:r>
          </a:p>
        </p:txBody>
      </p:sp>
      <p:graphicFrame>
        <p:nvGraphicFramePr>
          <p:cNvPr id="4" name="Table 4">
            <a:extLst>
              <a:ext uri="{FF2B5EF4-FFF2-40B4-BE49-F238E27FC236}">
                <a16:creationId xmlns:a16="http://schemas.microsoft.com/office/drawing/2014/main" id="{02EEB8DC-3609-447C-94A6-3A7DB444C55D}"/>
              </a:ext>
            </a:extLst>
          </p:cNvPr>
          <p:cNvGraphicFramePr>
            <a:graphicFrameLocks noGrp="1"/>
          </p:cNvGraphicFramePr>
          <p:nvPr>
            <p:extLst>
              <p:ext uri="{D42A27DB-BD31-4B8C-83A1-F6EECF244321}">
                <p14:modId xmlns:p14="http://schemas.microsoft.com/office/powerpoint/2010/main" val="2117900374"/>
              </p:ext>
            </p:extLst>
          </p:nvPr>
        </p:nvGraphicFramePr>
        <p:xfrm>
          <a:off x="350489" y="1553046"/>
          <a:ext cx="11813714" cy="4684215"/>
        </p:xfrm>
        <a:graphic>
          <a:graphicData uri="http://schemas.openxmlformats.org/drawingml/2006/table">
            <a:tbl>
              <a:tblPr firstRow="1" bandRow="1">
                <a:tableStyleId>{5C22544A-7EE6-4342-B048-85BDC9FD1C3A}</a:tableStyleId>
              </a:tblPr>
              <a:tblGrid>
                <a:gridCol w="5036157">
                  <a:extLst>
                    <a:ext uri="{9D8B030D-6E8A-4147-A177-3AD203B41FA5}">
                      <a16:colId xmlns:a16="http://schemas.microsoft.com/office/drawing/2014/main" val="3070348709"/>
                    </a:ext>
                  </a:extLst>
                </a:gridCol>
                <a:gridCol w="1863713">
                  <a:extLst>
                    <a:ext uri="{9D8B030D-6E8A-4147-A177-3AD203B41FA5}">
                      <a16:colId xmlns:a16="http://schemas.microsoft.com/office/drawing/2014/main" val="4256535734"/>
                    </a:ext>
                  </a:extLst>
                </a:gridCol>
                <a:gridCol w="1637948">
                  <a:extLst>
                    <a:ext uri="{9D8B030D-6E8A-4147-A177-3AD203B41FA5}">
                      <a16:colId xmlns:a16="http://schemas.microsoft.com/office/drawing/2014/main" val="3517690469"/>
                    </a:ext>
                  </a:extLst>
                </a:gridCol>
                <a:gridCol w="1637948">
                  <a:extLst>
                    <a:ext uri="{9D8B030D-6E8A-4147-A177-3AD203B41FA5}">
                      <a16:colId xmlns:a16="http://schemas.microsoft.com/office/drawing/2014/main" val="4124338196"/>
                    </a:ext>
                  </a:extLst>
                </a:gridCol>
                <a:gridCol w="1637948">
                  <a:extLst>
                    <a:ext uri="{9D8B030D-6E8A-4147-A177-3AD203B41FA5}">
                      <a16:colId xmlns:a16="http://schemas.microsoft.com/office/drawing/2014/main" val="2753437526"/>
                    </a:ext>
                  </a:extLst>
                </a:gridCol>
              </a:tblGrid>
              <a:tr h="501822">
                <a:tc>
                  <a:txBody>
                    <a:bodyPr/>
                    <a:lstStyle/>
                    <a:p>
                      <a:pPr algn="r"/>
                      <a:r>
                        <a:rPr lang="en-US" sz="1600" b="0" noProof="0">
                          <a:latin typeface="Segoe UI Semibold" panose="020B0702040204020203" pitchFamily="34" charset="0"/>
                          <a:cs typeface="Segoe UI Semibold" panose="020B0702040204020203" pitchFamily="34" charset="0"/>
                        </a:rPr>
                        <a:t>Technique</a:t>
                      </a:r>
                    </a:p>
                    <a:p>
                      <a:pPr algn="l"/>
                      <a:r>
                        <a:rPr lang="en-US" sz="1600" b="0" noProof="0">
                          <a:latin typeface="Segoe UI Semibold" panose="020B0702040204020203" pitchFamily="34" charset="0"/>
                          <a:cs typeface="Segoe UI Semibold" panose="020B0702040204020203" pitchFamily="34" charset="0"/>
                        </a:rPr>
                        <a:t>Risks</a:t>
                      </a:r>
                    </a:p>
                  </a:txBody>
                  <a:tcPr anchor="ctr">
                    <a:lnTlToBr w="12700" cap="flat" cmpd="sng" algn="ctr">
                      <a:solidFill>
                        <a:schemeClr val="bg1"/>
                      </a:solidFill>
                      <a:prstDash val="solid"/>
                      <a:round/>
                      <a:headEnd type="none" w="med" len="med"/>
                      <a:tailEnd type="none" w="med" len="med"/>
                    </a:lnTlToBr>
                  </a:tcPr>
                </a:tc>
                <a:tc>
                  <a:txBody>
                    <a:bodyPr/>
                    <a:lstStyle/>
                    <a:p>
                      <a:pPr algn="ctr"/>
                      <a:r>
                        <a:rPr lang="en-US" sz="1600" b="0" noProof="0">
                          <a:latin typeface="Segoe UI Semibold" panose="020B0702040204020203" pitchFamily="34" charset="0"/>
                          <a:cs typeface="Segoe UI Semibold" panose="020B0702040204020203" pitchFamily="34" charset="0"/>
                        </a:rPr>
                        <a:t>Confidential Computing</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Homomorphic Encryption</a:t>
                      </a:r>
                    </a:p>
                  </a:txBody>
                  <a:tcPr anchor="ctr"/>
                </a:tc>
                <a:tc>
                  <a:txBody>
                    <a:bodyPr/>
                    <a:lstStyle/>
                    <a:p>
                      <a:pPr algn="ctr"/>
                      <a:r>
                        <a:rPr lang="en-US" sz="1600" b="0" noProof="0">
                          <a:latin typeface="Segoe UI Semibold" panose="020B0702040204020203" pitchFamily="34" charset="0"/>
                          <a:cs typeface="Segoe UI Semibold" panose="020B0702040204020203" pitchFamily="34" charset="0"/>
                        </a:rPr>
                        <a:t>Multi-Party Computing</a:t>
                      </a:r>
                    </a:p>
                  </a:txBody>
                  <a:tcPr anchor="ctr"/>
                </a:tc>
                <a:tc>
                  <a:txBody>
                    <a:bodyPr/>
                    <a:lstStyle/>
                    <a:p>
                      <a:pPr algn="ctr"/>
                      <a:r>
                        <a:rPr lang="en-US" sz="1600" b="0" noProof="0" dirty="0">
                          <a:latin typeface="Segoe UI Semibold" panose="020B0702040204020203" pitchFamily="34" charset="0"/>
                          <a:cs typeface="Segoe UI Semibold" panose="020B0702040204020203" pitchFamily="34" charset="0"/>
                        </a:rPr>
                        <a:t>Differential Privacy</a:t>
                      </a:r>
                    </a:p>
                  </a:txBody>
                  <a:tcPr anchor="ctr"/>
                </a:tc>
                <a:extLst>
                  <a:ext uri="{0D108BD9-81ED-4DB2-BD59-A6C34878D82A}">
                    <a16:rowId xmlns:a16="http://schemas.microsoft.com/office/drawing/2014/main" val="3642593210"/>
                  </a:ext>
                </a:extLst>
              </a:tr>
              <a:tr h="391775">
                <a:tc>
                  <a:txBody>
                    <a:bodyPr/>
                    <a:lstStyle/>
                    <a:p>
                      <a:r>
                        <a:rPr lang="en-US" sz="1600" noProof="0"/>
                        <a:t>Malicious Priviledged Admin from Cloud Provider</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solidFill>
                          <a:srgbClr val="38761D"/>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112911858"/>
                  </a:ext>
                </a:extLst>
              </a:tr>
              <a:tr h="391775">
                <a:tc>
                  <a:txBody>
                    <a:bodyPr/>
                    <a:lstStyle/>
                    <a:p>
                      <a:r>
                        <a:rPr lang="en-US" sz="1600" noProof="0"/>
                        <a:t>Malicious Priv Insider from Customer</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75259074"/>
                  </a:ext>
                </a:extLst>
              </a:tr>
              <a:tr h="39177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noProof="0"/>
                        <a:t>Malicious Priviledged Party (Collusion)</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fr-FR" sz="1600" dirty="0"/>
                        <a:t>NA</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p>
                  </a:txBody>
                  <a:tcPr anchor="ctr">
                    <a:lnR w="12700" cap="flat" cmpd="sng" algn="ctr">
                      <a:solidFill>
                        <a:schemeClr val="bg1"/>
                      </a:solidFill>
                      <a:prstDash val="solid"/>
                      <a:round/>
                      <a:headEnd type="none" w="med" len="med"/>
                      <a:tailEnd type="none" w="med" len="med"/>
                    </a:lnR>
                  </a:tcPr>
                </a:tc>
                <a:tc>
                  <a:txBody>
                    <a:bodyPr/>
                    <a:lstStyle/>
                    <a:p>
                      <a:pPr algn="ctr"/>
                      <a:r>
                        <a:rPr lang="fr-FR" sz="1600" dirty="0"/>
                        <a:t>NA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6897103"/>
                  </a:ext>
                </a:extLst>
              </a:tr>
              <a:tr h="501822">
                <a:tc>
                  <a:txBody>
                    <a:bodyPr/>
                    <a:lstStyle/>
                    <a:p>
                      <a:r>
                        <a:rPr lang="en-US" sz="1600" noProof="0"/>
                        <a:t>Hackers exploiting bugs in the fabric (HW or SW)</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r>
                        <a:rPr lang="fr-FR" sz="1600">
                          <a:solidFill>
                            <a:srgbClr val="38761D"/>
                          </a:solidFill>
                        </a:rPr>
                        <a:t>*</a:t>
                      </a:r>
                    </a:p>
                    <a:p>
                      <a:pPr marL="0" marR="0" lvl="0" indent="0" algn="ctr" defTabSz="932742" rtl="0" eaLnBrk="1" fontAlgn="auto" latinLnBrk="0" hangingPunct="1">
                        <a:lnSpc>
                          <a:spcPct val="100000"/>
                        </a:lnSpc>
                        <a:spcBef>
                          <a:spcPts val="0"/>
                        </a:spcBef>
                        <a:spcAft>
                          <a:spcPts val="0"/>
                        </a:spcAft>
                        <a:buClrTx/>
                        <a:buSzTx/>
                        <a:buFontTx/>
                        <a:buNone/>
                        <a:tabLst/>
                        <a:defRPr/>
                      </a:pPr>
                      <a:r>
                        <a:rPr lang="fr-FR" sz="1600">
                          <a:solidFill>
                            <a:srgbClr val="505050"/>
                          </a:solidFill>
                          <a:latin typeface="Segoe UI" panose="020B0502040204020203" pitchFamily="34" charset="0"/>
                          <a:cs typeface="Segoe UI" panose="020B0502040204020203" pitchFamily="34" charset="0"/>
                        </a:rPr>
                        <a:t>TCB, side-channel</a:t>
                      </a:r>
                      <a:endParaRPr lang="en" sz="1600" dirty="0">
                        <a:solidFill>
                          <a:srgbClr val="50505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027670435"/>
                  </a:ext>
                </a:extLst>
              </a:tr>
              <a:tr h="391775">
                <a:tc>
                  <a:txBody>
                    <a:bodyPr/>
                    <a:lstStyle/>
                    <a:p>
                      <a:r>
                        <a:rPr lang="en-US" sz="1600" noProof="0"/>
                        <a:t>Hackers exploiting bugs in the code</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505050"/>
                          </a:solidFill>
                        </a:rPr>
                        <a:t>NA</a:t>
                      </a:r>
                      <a:endParaRPr lang="fr-FR" sz="1600" dirty="0">
                        <a:solidFill>
                          <a:srgbClr val="505050"/>
                        </a:solidFill>
                      </a:endParaRPr>
                    </a:p>
                  </a:txBody>
                  <a:tcPr anchor="ctr"/>
                </a:tc>
                <a:tc>
                  <a:txBody>
                    <a:bodyPr/>
                    <a:lstStyle/>
                    <a:p>
                      <a:pPr algn="ctr"/>
                      <a:r>
                        <a:rPr lang="fr-FR" sz="1600" dirty="0"/>
                        <a:t>NA</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924011032"/>
                  </a:ext>
                </a:extLst>
              </a:tr>
              <a:tr h="391775">
                <a:tc>
                  <a:txBody>
                    <a:bodyPr/>
                    <a:lstStyle/>
                    <a:p>
                      <a:r>
                        <a:rPr lang="en-US" sz="1600" noProof="0" dirty="0"/>
                        <a:t>3rd parties accessing data without customer consent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p>
                  </a:txBody>
                  <a:tcPr anchor="ctr"/>
                </a:tc>
                <a:tc>
                  <a:txBody>
                    <a:bodyPr/>
                    <a:lstStyle/>
                    <a:p>
                      <a:pPr algn="ctr"/>
                      <a:r>
                        <a:rPr lang="en" sz="160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81221131"/>
                  </a:ext>
                </a:extLst>
              </a:tr>
              <a:tr h="391775">
                <a:tc>
                  <a:txBody>
                    <a:bodyPr/>
                    <a:lstStyle/>
                    <a:p>
                      <a:r>
                        <a:rPr lang="en-US" sz="1600" noProof="0"/>
                        <a:t>Loss of control over data due to sharing</a:t>
                      </a: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fr-FR" sz="1600" dirty="0"/>
                        <a:t>NA</a:t>
                      </a:r>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fr-FR" sz="1600" dirty="0"/>
                    </a:p>
                  </a:txBody>
                  <a:tcPr anchor="ctr"/>
                </a:tc>
                <a:extLst>
                  <a:ext uri="{0D108BD9-81ED-4DB2-BD59-A6C34878D82A}">
                    <a16:rowId xmlns:a16="http://schemas.microsoft.com/office/drawing/2014/main" val="3801234349"/>
                  </a:ext>
                </a:extLst>
              </a:tr>
              <a:tr h="391775">
                <a:tc>
                  <a:txBody>
                    <a:bodyPr/>
                    <a:lstStyle/>
                    <a:p>
                      <a:r>
                        <a:rPr lang="en-US" sz="1600" noProof="0"/>
                        <a:t>Lost of control over data due to legal requirement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dirty="0">
                          <a:solidFill>
                            <a:srgbClr val="980000"/>
                          </a:solidFill>
                        </a:rPr>
                        <a:t>✘</a:t>
                      </a:r>
                      <a:endParaRPr lang="en" sz="1600" dirty="0">
                        <a:solidFill>
                          <a:srgbClr val="98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188161811"/>
                  </a:ext>
                </a:extLst>
              </a:tr>
              <a:tr h="391775">
                <a:tc>
                  <a:txBody>
                    <a:bodyPr/>
                    <a:lstStyle/>
                    <a:p>
                      <a:r>
                        <a:rPr lang="en-US" sz="1600" noProof="0"/>
                        <a:t>Data theft</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en" sz="1600" dirty="0">
                        <a:latin typeface="Segoe UI" panose="020B0502040204020203" pitchFamily="34" charset="0"/>
                        <a:cs typeface="Segoe UI" panose="020B0502040204020203" pitchFamily="34" charset="0"/>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38761D"/>
                          </a:solidFill>
                        </a:rPr>
                        <a:t>✔</a:t>
                      </a:r>
                      <a:endParaRPr lang="fr-FR" sz="1600"/>
                    </a:p>
                  </a:txBody>
                  <a:tcPr anchor="ctr"/>
                </a:tc>
                <a:tc>
                  <a:txBody>
                    <a:bodyPr/>
                    <a:lstStyle/>
                    <a:p>
                      <a:pPr algn="ctr"/>
                      <a:r>
                        <a:rPr lang="en" sz="1600" dirty="0">
                          <a:solidFill>
                            <a:srgbClr val="38761D"/>
                          </a:solidFill>
                        </a:rPr>
                        <a:t>✔</a:t>
                      </a:r>
                      <a:endParaRPr lang="fr-FR" sz="1600" dirty="0"/>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3592232227"/>
                  </a:ext>
                </a:extLst>
              </a:tr>
              <a:tr h="391775">
                <a:tc>
                  <a:txBody>
                    <a:bodyPr/>
                    <a:lstStyle/>
                    <a:p>
                      <a:r>
                        <a:rPr lang="en-US" sz="1600" noProof="0" dirty="0"/>
                        <a:t>Data leak</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 sz="1600">
                          <a:solidFill>
                            <a:srgbClr val="505050"/>
                          </a:solidFill>
                        </a:rPr>
                        <a:t>NA</a:t>
                      </a:r>
                      <a:endParaRPr lang="fr-FR" sz="1600" dirty="0">
                        <a:solidFill>
                          <a:srgbClr val="505050"/>
                        </a:solidFill>
                      </a:endParaRPr>
                    </a:p>
                  </a:txBody>
                  <a:tcPr anchor="ctr"/>
                </a:tc>
                <a:tc>
                  <a:txBody>
                    <a:bodyPr/>
                    <a:lstStyle/>
                    <a:p>
                      <a:pPr algn="ctr"/>
                      <a:r>
                        <a:rPr lang="fr-FR" sz="1600" dirty="0"/>
                        <a:t>NA</a:t>
                      </a:r>
                    </a:p>
                  </a:txBody>
                  <a:tcPr anchor="ctr"/>
                </a:tc>
                <a:tc>
                  <a:txBody>
                    <a:bodyPr/>
                    <a:lstStyle/>
                    <a:p>
                      <a:pPr algn="ctr"/>
                      <a:r>
                        <a:rPr lang="fr-FR" sz="1600" dirty="0"/>
                        <a:t>NA</a:t>
                      </a:r>
                    </a:p>
                  </a:txBody>
                  <a:tcPr anchor="ctr"/>
                </a:tc>
                <a:tc>
                  <a:txBody>
                    <a:bodyPr/>
                    <a:lstStyle/>
                    <a:p>
                      <a:pPr algn="ctr"/>
                      <a:r>
                        <a:rPr lang="en" sz="1600" dirty="0">
                          <a:solidFill>
                            <a:srgbClr val="38761D"/>
                          </a:solidFill>
                        </a:rPr>
                        <a:t>✔</a:t>
                      </a:r>
                      <a:endParaRPr lang="fr-FR" sz="1600" dirty="0"/>
                    </a:p>
                  </a:txBody>
                  <a:tcPr anchor="ctr"/>
                </a:tc>
                <a:extLst>
                  <a:ext uri="{0D108BD9-81ED-4DB2-BD59-A6C34878D82A}">
                    <a16:rowId xmlns:a16="http://schemas.microsoft.com/office/drawing/2014/main" val="1298366591"/>
                  </a:ext>
                </a:extLst>
              </a:tr>
            </a:tbl>
          </a:graphicData>
        </a:graphic>
      </p:graphicFrame>
    </p:spTree>
    <p:extLst>
      <p:ext uri="{BB962C8B-B14F-4D97-AF65-F5344CB8AC3E}">
        <p14:creationId xmlns:p14="http://schemas.microsoft.com/office/powerpoint/2010/main" val="1036216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Confidential Computing</a:t>
            </a:r>
            <a:br>
              <a:rPr lang="en-US" dirty="0"/>
            </a:br>
            <a:r>
              <a:rPr lang="en-US" sz="2400" dirty="0">
                <a:solidFill>
                  <a:srgbClr val="0070C0"/>
                </a:solidFill>
                <a:latin typeface="+mn-lt"/>
              </a:rPr>
              <a:t>Technique sum-up</a:t>
            </a:r>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167086" y="1705158"/>
            <a:ext cx="9669139" cy="4485611"/>
            <a:chOff x="1167086" y="1705158"/>
            <a:chExt cx="9669139" cy="4485611"/>
          </a:xfrm>
        </p:grpSpPr>
        <p:sp>
          <p:nvSpPr>
            <p:cNvPr id="7" name="Rectangle 6">
              <a:extLst>
                <a:ext uri="{FF2B5EF4-FFF2-40B4-BE49-F238E27FC236}">
                  <a16:creationId xmlns:a16="http://schemas.microsoft.com/office/drawing/2014/main" id="{4DA66293-413D-49AA-868D-8DA152CAE828}"/>
                </a:ext>
              </a:extLst>
            </p:cNvPr>
            <p:cNvSpPr/>
            <p:nvPr/>
          </p:nvSpPr>
          <p:spPr>
            <a:xfrm>
              <a:off x="1598443" y="2134964"/>
              <a:ext cx="9237782" cy="4055805"/>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E8BA504E-3566-4B41-9A2C-C4186C737B86}"/>
                </a:ext>
              </a:extLst>
            </p:cNvPr>
            <p:cNvSpPr/>
            <p:nvPr/>
          </p:nvSpPr>
          <p:spPr>
            <a:xfrm>
              <a:off x="1969765" y="2589722"/>
              <a:ext cx="4239232"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Operations </a:t>
              </a:r>
              <a:r>
                <a:rPr lang="en-US" sz="2000" kern="1200" dirty="0">
                  <a:gradFill>
                    <a:gsLst>
                      <a:gs pos="2917">
                        <a:schemeClr val="tx1"/>
                      </a:gs>
                      <a:gs pos="30000">
                        <a:schemeClr val="tx1"/>
                      </a:gs>
                    </a:gsLst>
                    <a:lin ang="5400000" scaled="0"/>
                  </a:gradFill>
                </a:rPr>
                <a:t>done on plaintext; therefore arbitrary computations possible</a:t>
              </a:r>
              <a:endParaRPr lang="en-US" sz="2000" kern="1200" dirty="0"/>
            </a:p>
            <a:p>
              <a:pPr marL="228600" lvl="1" indent="-228600" algn="l" defTabSz="1022350">
                <a:spcBef>
                  <a:spcPct val="0"/>
                </a:spcBef>
                <a:spcAft>
                  <a:spcPct val="15000"/>
                </a:spcAft>
                <a:buChar char="•"/>
              </a:pPr>
              <a:r>
                <a:rPr lang="en-US" sz="2000" kern="1200" dirty="0"/>
                <a:t>Lift &amp; Shift model</a:t>
              </a:r>
            </a:p>
            <a:p>
              <a:pPr marL="228600" lvl="1" indent="-228600" algn="l" defTabSz="1022350">
                <a:spcBef>
                  <a:spcPct val="0"/>
                </a:spcBef>
                <a:spcAft>
                  <a:spcPct val="15000"/>
                </a:spcAft>
                <a:buChar char="•"/>
              </a:pPr>
              <a:r>
                <a:rPr lang="en-US" sz="2000" kern="1200" dirty="0"/>
                <a:t>Using </a:t>
              </a:r>
              <a:r>
                <a:rPr lang="en-US" sz="2000" kern="1200" dirty="0">
                  <a:gradFill>
                    <a:gsLst>
                      <a:gs pos="2917">
                        <a:schemeClr val="tx1"/>
                      </a:gs>
                      <a:gs pos="30000">
                        <a:schemeClr val="tx1"/>
                      </a:gs>
                    </a:gsLst>
                    <a:lin ang="5400000" scaled="0"/>
                  </a:gradFill>
                </a:rPr>
                <a:t>attestations, possible to create collaborative pipeline</a:t>
              </a:r>
              <a:endParaRPr lang="en-US" sz="2000" kern="1200" dirty="0"/>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385954"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dirty="0">
                  <a:gradFill>
                    <a:gsLst>
                      <a:gs pos="2917">
                        <a:schemeClr val="tx1"/>
                      </a:gs>
                      <a:gs pos="30000">
                        <a:schemeClr val="tx1"/>
                      </a:gs>
                    </a:gsLst>
                    <a:lin ang="5400000" scaled="0"/>
                  </a:gradFill>
                </a:rPr>
                <a:t>Su</a:t>
              </a:r>
              <a:r>
                <a:rPr lang="en-US" sz="2000" kern="1200" dirty="0">
                  <a:gradFill>
                    <a:gsLst>
                      <a:gs pos="2917">
                        <a:schemeClr val="tx1"/>
                      </a:gs>
                      <a:gs pos="30000">
                        <a:schemeClr val="tx1"/>
                      </a:gs>
                    </a:gsLst>
                    <a:lin ang="5400000" scaled="0"/>
                  </a:gradFill>
                </a:rPr>
                <a:t>bject </a:t>
              </a:r>
              <a:r>
                <a:rPr lang="en-US" sz="2000" dirty="0">
                  <a:gradFill>
                    <a:gsLst>
                      <a:gs pos="2917">
                        <a:schemeClr val="tx1"/>
                      </a:gs>
                      <a:gs pos="30000">
                        <a:schemeClr val="tx1"/>
                      </a:gs>
                    </a:gsLst>
                    <a:lin ang="5400000" scaled="0"/>
                  </a:gradFill>
                </a:rPr>
                <a:t>to s</a:t>
              </a:r>
              <a:r>
                <a:rPr lang="en-US" sz="2000" kern="1200" dirty="0">
                  <a:gradFill>
                    <a:gsLst>
                      <a:gs pos="2917">
                        <a:schemeClr val="tx1"/>
                      </a:gs>
                      <a:gs pos="30000">
                        <a:schemeClr val="tx1"/>
                      </a:gs>
                    </a:gsLst>
                    <a:lin ang="5400000" scaled="0"/>
                  </a:gradFill>
                </a:rPr>
                <a:t>ide-channel attacks</a:t>
              </a:r>
              <a:endParaRPr lang="en-US" sz="2000" dirty="0">
                <a:gradFill>
                  <a:gsLst>
                    <a:gs pos="2917">
                      <a:schemeClr val="tx1"/>
                    </a:gs>
                    <a:gs pos="30000">
                      <a:schemeClr val="tx1"/>
                    </a:gs>
                  </a:gsLst>
                  <a:lin ang="5400000" scaled="0"/>
                </a:gradFill>
              </a:endParaRP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Still a piece of hardware part of the TCB</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Hard to write secure software (new or refactored application</a:t>
              </a:r>
              <a:r>
                <a:rPr lang="en-US" sz="2300" kern="1200" dirty="0">
                  <a:gradFill>
                    <a:gsLst>
                      <a:gs pos="2917">
                        <a:schemeClr val="tx1"/>
                      </a:gs>
                      <a:gs pos="30000">
                        <a:schemeClr val="tx1"/>
                      </a:gs>
                    </a:gsLst>
                    <a:lin ang="5400000" scaled="0"/>
                  </a:gradFill>
                </a:rPr>
                <a:t>)</a:t>
              </a:r>
            </a:p>
          </p:txBody>
        </p:sp>
        <p:sp>
          <p:nvSpPr>
            <p:cNvPr id="10" name="Cross 9">
              <a:extLst>
                <a:ext uri="{FF2B5EF4-FFF2-40B4-BE49-F238E27FC236}">
                  <a16:creationId xmlns:a16="http://schemas.microsoft.com/office/drawing/2014/main" id="{0F7A5995-17A8-4A4F-A4A9-3164F0B5FFB3}"/>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Straight Connector 11">
              <a:extLst>
                <a:ext uri="{FF2B5EF4-FFF2-40B4-BE49-F238E27FC236}">
                  <a16:creationId xmlns:a16="http://schemas.microsoft.com/office/drawing/2014/main" id="{AD6A4CA0-7D4B-4213-B7D4-00F936EE7729}"/>
                </a:ext>
              </a:extLst>
            </p:cNvPr>
            <p:cNvSpPr/>
            <p:nvPr/>
          </p:nvSpPr>
          <p:spPr>
            <a:xfrm>
              <a:off x="6217334" y="2589722"/>
              <a:ext cx="902" cy="3313889"/>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Rectangle 2">
            <a:extLst>
              <a:ext uri="{FF2B5EF4-FFF2-40B4-BE49-F238E27FC236}">
                <a16:creationId xmlns:a16="http://schemas.microsoft.com/office/drawing/2014/main" id="{A0F66065-9145-4984-BD26-04B283E009CC}"/>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1990035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Homomorphic encryption</a:t>
            </a:r>
            <a:br>
              <a:rPr lang="fr-FR"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fr-FR"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598443" y="2134965"/>
            <a:ext cx="9237782" cy="3924448"/>
            <a:chOff x="1598443" y="2134965"/>
            <a:chExt cx="9237782" cy="3924448"/>
          </a:xfrm>
        </p:grpSpPr>
        <p:sp>
          <p:nvSpPr>
            <p:cNvPr id="7" name="Rectangle 6">
              <a:extLst>
                <a:ext uri="{FF2B5EF4-FFF2-40B4-BE49-F238E27FC236}">
                  <a16:creationId xmlns:a16="http://schemas.microsoft.com/office/drawing/2014/main" id="{4DA66293-413D-49AA-868D-8DA152CAE828}"/>
                </a:ext>
              </a:extLst>
            </p:cNvPr>
            <p:cNvSpPr/>
            <p:nvPr/>
          </p:nvSpPr>
          <p:spPr>
            <a:xfrm>
              <a:off x="1598443" y="2134965"/>
              <a:ext cx="9237782" cy="3469691"/>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E8BA504E-3566-4B41-9A2C-C4186C737B86}"/>
                </a:ext>
              </a:extLst>
            </p:cNvPr>
            <p:cNvSpPr/>
            <p:nvPr/>
          </p:nvSpPr>
          <p:spPr>
            <a:xfrm>
              <a:off x="1969765" y="2589722"/>
              <a:ext cx="4239232"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Strong security basis</a:t>
              </a:r>
            </a:p>
            <a:p>
              <a:pPr marL="228600" lvl="1" indent="-228600" algn="l" defTabSz="1022350">
                <a:spcBef>
                  <a:spcPct val="0"/>
                </a:spcBef>
                <a:spcAft>
                  <a:spcPct val="15000"/>
                </a:spcAft>
                <a:buChar char="•"/>
              </a:pPr>
              <a:r>
                <a:rPr lang="en-US" sz="2000" kern="1200" dirty="0"/>
                <a:t>Minimal TCB with little setup required</a:t>
              </a:r>
            </a:p>
            <a:p>
              <a:pPr marL="228600" lvl="1" indent="-228600" algn="l" defTabSz="1022350">
                <a:spcBef>
                  <a:spcPct val="0"/>
                </a:spcBef>
                <a:spcAft>
                  <a:spcPct val="15000"/>
                </a:spcAft>
                <a:buChar char="•"/>
              </a:pPr>
              <a:r>
                <a:rPr lang="en-US" sz="2000" kern="1200" dirty="0"/>
                <a:t>Little communication</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Not IND-CCA (vulnerable to chosen-ciphertext attacks)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No integrity check</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Only addition and multiplication with limited depth in practice</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0145" cy="2563724"/>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Cross 2">
            <a:extLst>
              <a:ext uri="{FF2B5EF4-FFF2-40B4-BE49-F238E27FC236}">
                <a16:creationId xmlns:a16="http://schemas.microsoft.com/office/drawing/2014/main" id="{36846CA6-646E-498F-8130-F5F982C01EBE}"/>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Rectangle 3">
            <a:extLst>
              <a:ext uri="{FF2B5EF4-FFF2-40B4-BE49-F238E27FC236}">
                <a16:creationId xmlns:a16="http://schemas.microsoft.com/office/drawing/2014/main" id="{73AE9FF3-3438-4AAD-8D1A-F538163BCA7B}"/>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40940419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Secure Multi-Party Computing</a:t>
            </a:r>
            <a:br>
              <a:rPr lang="fr-FR"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fr-FR"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598442" y="2134964"/>
            <a:ext cx="9237782" cy="3924449"/>
            <a:chOff x="1598442" y="2134964"/>
            <a:chExt cx="9237782" cy="3924449"/>
          </a:xfrm>
        </p:grpSpPr>
        <p:sp>
          <p:nvSpPr>
            <p:cNvPr id="7" name="Rectangle 6">
              <a:extLst>
                <a:ext uri="{FF2B5EF4-FFF2-40B4-BE49-F238E27FC236}">
                  <a16:creationId xmlns:a16="http://schemas.microsoft.com/office/drawing/2014/main" id="{4DA66293-413D-49AA-868D-8DA152CAE828}"/>
                </a:ext>
              </a:extLst>
            </p:cNvPr>
            <p:cNvSpPr/>
            <p:nvPr/>
          </p:nvSpPr>
          <p:spPr>
            <a:xfrm>
              <a:off x="1598442" y="2134964"/>
              <a:ext cx="9237782" cy="3469691"/>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dirty="0"/>
            </a:p>
          </p:txBody>
        </p:sp>
        <p:sp>
          <p:nvSpPr>
            <p:cNvPr id="8" name="Freeform: Shape 7">
              <a:extLst>
                <a:ext uri="{FF2B5EF4-FFF2-40B4-BE49-F238E27FC236}">
                  <a16:creationId xmlns:a16="http://schemas.microsoft.com/office/drawing/2014/main" id="{E8BA504E-3566-4B41-9A2C-C4186C737B86}"/>
                </a:ext>
              </a:extLst>
            </p:cNvPr>
            <p:cNvSpPr/>
            <p:nvPr/>
          </p:nvSpPr>
          <p:spPr>
            <a:xfrm>
              <a:off x="1945700" y="2587319"/>
              <a:ext cx="4257713"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Possibility to collaborate</a:t>
              </a:r>
            </a:p>
            <a:p>
              <a:pPr marL="228600" lvl="1" indent="-228600" algn="l" defTabSz="1022350">
                <a:spcBef>
                  <a:spcPct val="0"/>
                </a:spcBef>
                <a:spcAft>
                  <a:spcPct val="15000"/>
                </a:spcAft>
                <a:buChar char="•"/>
              </a:pPr>
              <a:r>
                <a:rPr lang="en-US" sz="2000" kern="1200" dirty="0"/>
                <a:t>More operations available than HE</a:t>
              </a:r>
            </a:p>
            <a:p>
              <a:pPr marL="228600" lvl="1" indent="-228600" algn="l" defTabSz="1022350">
                <a:spcBef>
                  <a:spcPct val="0"/>
                </a:spcBef>
                <a:spcAft>
                  <a:spcPct val="15000"/>
                </a:spcAft>
                <a:buChar char="•"/>
              </a:pPr>
              <a:r>
                <a:rPr lang="en-US" sz="2000" kern="1200" dirty="0"/>
                <a:t>Illimited number of operations (e.g. multiplications)</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Higher communication cost</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Need to be online</a:t>
              </a:r>
            </a:p>
            <a:p>
              <a:pPr marL="228600" lvl="1" indent="-228600" algn="l" defTabSz="1022350">
                <a:spcBef>
                  <a:spcPct val="0"/>
                </a:spcBef>
                <a:spcAft>
                  <a:spcPct val="15000"/>
                </a:spcAft>
                <a:buChar char="•"/>
              </a:pPr>
              <a:r>
                <a:rPr lang="en-US" sz="2000" kern="1200" dirty="0">
                  <a:gradFill>
                    <a:gsLst>
                      <a:gs pos="2917">
                        <a:schemeClr val="tx1"/>
                      </a:gs>
                      <a:gs pos="30000">
                        <a:schemeClr val="tx1"/>
                      </a:gs>
                    </a:gsLst>
                    <a:lin ang="5400000" scaled="0"/>
                  </a:gradFill>
                </a:rPr>
                <a:t>Need to have a trusted third party to provide randomness for secure sharing</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0145" cy="2563724"/>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Cross 2">
            <a:extLst>
              <a:ext uri="{FF2B5EF4-FFF2-40B4-BE49-F238E27FC236}">
                <a16:creationId xmlns:a16="http://schemas.microsoft.com/office/drawing/2014/main" id="{F443601C-F13B-464B-963F-7B5438A359E4}"/>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4">
            <a:extLst>
              <a:ext uri="{FF2B5EF4-FFF2-40B4-BE49-F238E27FC236}">
                <a16:creationId xmlns:a16="http://schemas.microsoft.com/office/drawing/2014/main" id="{375A6CF2-FEB4-46AC-87DF-691AF0070C48}"/>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8821588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Combining techniques</a:t>
            </a:r>
            <a:br>
              <a:rPr lang="fr-FR" dirty="0"/>
            </a:br>
            <a:r>
              <a:rPr lang="en-US" sz="2400" dirty="0">
                <a:solidFill>
                  <a:srgbClr val="0070C0"/>
                </a:solidFill>
                <a:latin typeface="+mn-lt"/>
              </a:rPr>
              <a:t>A winning formula?</a:t>
            </a:r>
            <a:endParaRPr lang="en-US" dirty="0">
              <a:solidFill>
                <a:srgbClr val="0070C0"/>
              </a:solidFill>
              <a:latin typeface="+mn-lt"/>
            </a:endParaRPr>
          </a:p>
        </p:txBody>
      </p:sp>
      <p:sp>
        <p:nvSpPr>
          <p:cNvPr id="3" name="Text Placeholder 2">
            <a:extLst>
              <a:ext uri="{FF2B5EF4-FFF2-40B4-BE49-F238E27FC236}">
                <a16:creationId xmlns:a16="http://schemas.microsoft.com/office/drawing/2014/main" id="{BA73B269-35A0-4B41-B2A8-7F0C99B42756}"/>
              </a:ext>
            </a:extLst>
          </p:cNvPr>
          <p:cNvSpPr>
            <a:spLocks noGrp="1"/>
          </p:cNvSpPr>
          <p:nvPr>
            <p:ph type="body" sz="quarter" idx="10"/>
          </p:nvPr>
        </p:nvSpPr>
        <p:spPr>
          <a:xfrm>
            <a:off x="236539" y="1481038"/>
            <a:ext cx="6019799" cy="2677656"/>
          </a:xfrm>
        </p:spPr>
        <p:txBody>
          <a:bodyPr/>
          <a:lstStyle/>
          <a:p>
            <a:pPr>
              <a:lnSpc>
                <a:spcPct val="100000"/>
              </a:lnSpc>
            </a:pPr>
            <a:r>
              <a:rPr lang="en-US" sz="2400" dirty="0">
                <a:solidFill>
                  <a:srgbClr val="0078D4"/>
                </a:solidFill>
                <a:latin typeface="Segoe UI Semibold"/>
              </a:rPr>
              <a:t>Associating several techniques together allows to associate their advantages, and to offset their drawbacks</a:t>
            </a:r>
          </a:p>
          <a:p>
            <a:pPr lvl="1">
              <a:lnSpc>
                <a:spcPct val="100000"/>
              </a:lnSpc>
              <a:spcBef>
                <a:spcPts val="600"/>
              </a:spcBef>
            </a:pPr>
            <a:r>
              <a:rPr lang="en-US" dirty="0"/>
              <a:t>However, a bad implementation could have the opposite effect.</a:t>
            </a:r>
          </a:p>
          <a:p>
            <a:pPr lvl="1">
              <a:lnSpc>
                <a:spcPct val="100000"/>
              </a:lnSpc>
              <a:spcBef>
                <a:spcPts val="600"/>
              </a:spcBef>
            </a:pPr>
            <a:r>
              <a:rPr lang="en-US" dirty="0"/>
              <a:t>Ongoing research explores the possible winning associations. Here are some promising solutions:</a:t>
            </a:r>
          </a:p>
        </p:txBody>
      </p:sp>
      <p:sp>
        <p:nvSpPr>
          <p:cNvPr id="6" name="Rectangle 5">
            <a:extLst>
              <a:ext uri="{FF2B5EF4-FFF2-40B4-BE49-F238E27FC236}">
                <a16:creationId xmlns:a16="http://schemas.microsoft.com/office/drawing/2014/main" id="{4B8E8B3A-F1D3-46CB-BE15-54474692EE75}"/>
              </a:ext>
            </a:extLst>
          </p:cNvPr>
          <p:cNvSpPr/>
          <p:nvPr/>
        </p:nvSpPr>
        <p:spPr bwMode="auto">
          <a:xfrm>
            <a:off x="0" y="4792663"/>
            <a:ext cx="12436475" cy="220186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sp>
        <p:nvSpPr>
          <p:cNvPr id="7" name="Rectangle 6">
            <a:extLst>
              <a:ext uri="{FF2B5EF4-FFF2-40B4-BE49-F238E27FC236}">
                <a16:creationId xmlns:a16="http://schemas.microsoft.com/office/drawing/2014/main" id="{BE43F318-D2F6-43C7-A53E-C8BC1CC8AA35}"/>
              </a:ext>
            </a:extLst>
          </p:cNvPr>
          <p:cNvSpPr/>
          <p:nvPr/>
        </p:nvSpPr>
        <p:spPr bwMode="auto">
          <a:xfrm>
            <a:off x="350838" y="4868862"/>
            <a:ext cx="5795391" cy="2243665"/>
          </a:xfrm>
          <a:prstGeom prst="rect">
            <a:avLst/>
          </a:prstGeom>
          <a:no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lvl="0"/>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CC &amp; SMPC</a:t>
            </a:r>
          </a:p>
          <a:p>
            <a:pPr marL="285750" indent="-285750">
              <a:spcBef>
                <a:spcPts val="600"/>
              </a:spcBef>
              <a:buFont typeface="Arial" panose="020B0604020202020204" pitchFamily="34" charset="0"/>
              <a:buChar char="•"/>
            </a:pPr>
            <a:r>
              <a:rPr lang="en-US" sz="1400" dirty="0">
                <a:solidFill>
                  <a:prstClr val="black"/>
                </a:solidFill>
              </a:rPr>
              <a:t>TEEs can serve as random generators for a secure SMPC.</a:t>
            </a:r>
          </a:p>
          <a:p>
            <a:pPr defTabSz="913841">
              <a:lnSpc>
                <a:spcPct val="90000"/>
              </a:lnSpc>
              <a:spcBef>
                <a:spcPts val="1200"/>
              </a:spcBef>
              <a:defRPr/>
            </a:pPr>
            <a:r>
              <a:rPr lang="en-US" sz="1600" spc="-20" dirty="0">
                <a:solidFill>
                  <a:srgbClr val="0078D3"/>
                </a:solidFill>
                <a:latin typeface="Segoe UI Semibold"/>
              </a:rPr>
              <a:t>HE &amp; SMPC</a:t>
            </a:r>
          </a:p>
          <a:p>
            <a:pPr marL="285750" indent="-285750">
              <a:lnSpc>
                <a:spcPct val="90000"/>
              </a:lnSpc>
              <a:spcBef>
                <a:spcPts val="600"/>
              </a:spcBef>
              <a:buFont typeface="Arial" panose="020B0604020202020204" pitchFamily="34" charset="0"/>
              <a:buChar char="•"/>
              <a:defRPr/>
            </a:pPr>
            <a:r>
              <a:rPr lang="en-US" sz="1400" dirty="0">
                <a:solidFill>
                  <a:prstClr val="black"/>
                </a:solidFill>
              </a:rPr>
              <a:t>Some protocols leveraging homomorphic encryption already allow to perform some secure multi-party computation. Homomorphic encryption can also be multi-key with a limited number of participants.</a:t>
            </a:r>
          </a:p>
          <a:p>
            <a:pPr>
              <a:spcBef>
                <a:spcPts val="600"/>
              </a:spcBef>
            </a:pPr>
            <a:endParaRPr lang="en-US" sz="1400" dirty="0">
              <a:solidFill>
                <a:prstClr val="black"/>
              </a:solidFill>
            </a:endParaRPr>
          </a:p>
        </p:txBody>
      </p:sp>
      <p:sp>
        <p:nvSpPr>
          <p:cNvPr id="9" name="Rectangle 8">
            <a:extLst>
              <a:ext uri="{FF2B5EF4-FFF2-40B4-BE49-F238E27FC236}">
                <a16:creationId xmlns:a16="http://schemas.microsoft.com/office/drawing/2014/main" id="{5E9CEFAE-B98F-4BAE-B7AD-A9F4ACA68828}"/>
              </a:ext>
            </a:extLst>
          </p:cNvPr>
          <p:cNvSpPr/>
          <p:nvPr/>
        </p:nvSpPr>
        <p:spPr bwMode="auto">
          <a:xfrm>
            <a:off x="6218237" y="4863574"/>
            <a:ext cx="6192688" cy="168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t" anchorCtr="0" forceAA="0" compatLnSpc="1">
            <a:prstTxWarp prst="textNoShape">
              <a:avLst/>
            </a:prstTxWarp>
            <a:spAutoFit/>
          </a:bodyPr>
          <a:lstStyle/>
          <a:p>
            <a:pPr defTabSz="913841">
              <a:lnSpc>
                <a:spcPct val="90000"/>
              </a:lnSpc>
              <a:spcBef>
                <a:spcPts val="1200"/>
              </a:spcBef>
              <a:defRPr/>
            </a:pPr>
            <a:r>
              <a:rPr lang="en-US" sz="1600" dirty="0">
                <a:gradFill>
                  <a:gsLst>
                    <a:gs pos="1250">
                      <a:schemeClr val="tx2"/>
                    </a:gs>
                    <a:gs pos="99000">
                      <a:schemeClr val="tx2"/>
                    </a:gs>
                  </a:gsLst>
                  <a:lin ang="5400000" scaled="0"/>
                </a:gradFill>
                <a:latin typeface="Segoe UI Semibold" panose="020B0702040204020203" pitchFamily="34" charset="0"/>
                <a:cs typeface="Segoe UI Semibold" panose="020B0702040204020203" pitchFamily="34" charset="0"/>
              </a:rPr>
              <a:t>CC &amp; HE</a:t>
            </a:r>
          </a:p>
          <a:p>
            <a:pPr marL="285750" indent="-285750" defTabSz="913841">
              <a:lnSpc>
                <a:spcPct val="90000"/>
              </a:lnSpc>
              <a:spcBef>
                <a:spcPts val="1200"/>
              </a:spcBef>
              <a:buFont typeface="Arial" panose="020B0604020202020204" pitchFamily="34" charset="0"/>
              <a:buChar char="•"/>
              <a:defRPr/>
            </a:pPr>
            <a:r>
              <a:rPr lang="en-US" sz="1400" dirty="0">
                <a:solidFill>
                  <a:prstClr val="black"/>
                </a:solidFill>
              </a:rPr>
              <a:t>The </a:t>
            </a:r>
            <a:r>
              <a:rPr lang="en-US" sz="1400" dirty="0">
                <a:solidFill>
                  <a:prstClr val="black"/>
                </a:solidFill>
                <a:hlinkClick r:id="rId3"/>
              </a:rPr>
              <a:t>TEEFHE approach</a:t>
            </a:r>
            <a:r>
              <a:rPr lang="en-US" sz="1400" dirty="0">
                <a:solidFill>
                  <a:prstClr val="black"/>
                </a:solidFill>
              </a:rPr>
              <a:t> provides confidentiality and privacy for data in use: it brings a better performance (than FHE-only) and is more secure than a TEE-only approach.</a:t>
            </a:r>
          </a:p>
          <a:p>
            <a:pPr marL="285750" indent="-285750" defTabSz="913841">
              <a:lnSpc>
                <a:spcPct val="90000"/>
              </a:lnSpc>
              <a:spcBef>
                <a:spcPts val="1200"/>
              </a:spcBef>
              <a:buFont typeface="Arial" panose="020B0604020202020204" pitchFamily="34" charset="0"/>
              <a:buChar char="•"/>
              <a:defRPr/>
            </a:pPr>
            <a:r>
              <a:rPr lang="en-US" sz="1400" dirty="0">
                <a:solidFill>
                  <a:prstClr val="black"/>
                </a:solidFill>
              </a:rPr>
              <a:t>Another approach provides the high confidentiality and privacy standards of HE and the integrity of CC.</a:t>
            </a:r>
          </a:p>
        </p:txBody>
      </p:sp>
      <p:pic>
        <p:nvPicPr>
          <p:cNvPr id="8" name="Picture 7">
            <a:extLst>
              <a:ext uri="{FF2B5EF4-FFF2-40B4-BE49-F238E27FC236}">
                <a16:creationId xmlns:a16="http://schemas.microsoft.com/office/drawing/2014/main" id="{0D28D88D-78B3-457D-9911-F454D15845AC}"/>
              </a:ext>
            </a:extLst>
          </p:cNvPr>
          <p:cNvPicPr>
            <a:picLocks noChangeAspect="1"/>
          </p:cNvPicPr>
          <p:nvPr/>
        </p:nvPicPr>
        <p:blipFill>
          <a:blip r:embed="rId4"/>
          <a:stretch>
            <a:fillRect/>
          </a:stretch>
        </p:blipFill>
        <p:spPr>
          <a:xfrm>
            <a:off x="6294300" y="362958"/>
            <a:ext cx="6142175" cy="4429705"/>
          </a:xfrm>
          <a:prstGeom prst="rect">
            <a:avLst/>
          </a:prstGeom>
          <a:ln w="19050">
            <a:solidFill>
              <a:srgbClr val="F2F2F2"/>
            </a:solidFill>
          </a:ln>
        </p:spPr>
      </p:pic>
      <p:sp>
        <p:nvSpPr>
          <p:cNvPr id="10" name="TextBox 9">
            <a:extLst>
              <a:ext uri="{FF2B5EF4-FFF2-40B4-BE49-F238E27FC236}">
                <a16:creationId xmlns:a16="http://schemas.microsoft.com/office/drawing/2014/main" id="{60287DBE-0A5B-4210-AC07-BD620A543AFC}"/>
              </a:ext>
            </a:extLst>
          </p:cNvPr>
          <p:cNvSpPr txBox="1"/>
          <p:nvPr/>
        </p:nvSpPr>
        <p:spPr>
          <a:xfrm>
            <a:off x="6218237" y="4255350"/>
            <a:ext cx="5616624" cy="627864"/>
          </a:xfrm>
          <a:prstGeom prst="rect">
            <a:avLst/>
          </a:prstGeom>
          <a:noFill/>
        </p:spPr>
        <p:txBody>
          <a:bodyPr wrap="square" lIns="182880" tIns="146304" rIns="182880" bIns="146304" rtlCol="0">
            <a:spAutoFit/>
          </a:bodyPr>
          <a:lstStyle/>
          <a:p>
            <a:pPr>
              <a:lnSpc>
                <a:spcPct val="90000"/>
              </a:lnSpc>
              <a:spcAft>
                <a:spcPts val="600"/>
              </a:spcAft>
            </a:pPr>
            <a:r>
              <a:rPr lang="fr-FR" sz="1200" dirty="0">
                <a:gradFill>
                  <a:gsLst>
                    <a:gs pos="2917">
                      <a:schemeClr val="tx1"/>
                    </a:gs>
                    <a:gs pos="30000">
                      <a:schemeClr val="tx1"/>
                    </a:gs>
                  </a:gsLst>
                  <a:lin ang="5400000" scaled="0"/>
                </a:gradFill>
              </a:rPr>
              <a:t>Source: </a:t>
            </a:r>
            <a:r>
              <a:rPr lang="en-US" sz="1200" dirty="0">
                <a:gradFill>
                  <a:gsLst>
                    <a:gs pos="2917">
                      <a:schemeClr val="tx1"/>
                    </a:gs>
                    <a:gs pos="30000">
                      <a:schemeClr val="tx1"/>
                    </a:gs>
                  </a:gsLst>
                  <a:lin ang="5400000" scaled="0"/>
                </a:gradFill>
                <a:hlinkClick r:id="rId3"/>
              </a:rPr>
              <a:t>Toward Scalable Fully Homomorphic Encryption Through Light Trusted Computing Assistance</a:t>
            </a:r>
            <a:endParaRPr lang="fr-FR"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48637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D0F7-5F27-4A10-B259-373C4641D0AD}"/>
              </a:ext>
            </a:extLst>
          </p:cNvPr>
          <p:cNvSpPr>
            <a:spLocks noGrp="1"/>
          </p:cNvSpPr>
          <p:nvPr>
            <p:ph type="title"/>
          </p:nvPr>
        </p:nvSpPr>
        <p:spPr/>
        <p:txBody>
          <a:bodyPr/>
          <a:lstStyle/>
          <a:p>
            <a:r>
              <a:rPr lang="en-US" dirty="0"/>
              <a:t>Differential Privacy</a:t>
            </a:r>
            <a:br>
              <a:rPr lang="en-US" dirty="0"/>
            </a:br>
            <a:r>
              <a:rPr kumimoji="0" lang="en-US" sz="2400" b="0" i="0" u="none" strike="noStrike" kern="1200" cap="none" spc="-102" normalizeH="0" baseline="0" noProof="0" dirty="0">
                <a:ln w="3175">
                  <a:noFill/>
                </a:ln>
                <a:solidFill>
                  <a:srgbClr val="0070C0"/>
                </a:solidFill>
                <a:effectLst/>
                <a:uLnTx/>
                <a:uFillTx/>
                <a:latin typeface="Segoe UI"/>
                <a:ea typeface="+mn-ea"/>
                <a:cs typeface="Segoe UI Semibold" panose="020B0702040204020203" pitchFamily="34" charset="0"/>
              </a:rPr>
              <a:t>Technique sum-up</a:t>
            </a:r>
            <a:endParaRPr lang="en-US" dirty="0"/>
          </a:p>
        </p:txBody>
      </p:sp>
      <p:grpSp>
        <p:nvGrpSpPr>
          <p:cNvPr id="13" name="Group 12">
            <a:extLst>
              <a:ext uri="{FF2B5EF4-FFF2-40B4-BE49-F238E27FC236}">
                <a16:creationId xmlns:a16="http://schemas.microsoft.com/office/drawing/2014/main" id="{E5AFD3F5-C378-4258-B5CB-5FB241898FED}"/>
              </a:ext>
            </a:extLst>
          </p:cNvPr>
          <p:cNvGrpSpPr/>
          <p:nvPr/>
        </p:nvGrpSpPr>
        <p:grpSpPr>
          <a:xfrm>
            <a:off x="1614172" y="2067987"/>
            <a:ext cx="9237782" cy="3949555"/>
            <a:chOff x="1614172" y="2109858"/>
            <a:chExt cx="9237782" cy="3949555"/>
          </a:xfrm>
        </p:grpSpPr>
        <p:sp>
          <p:nvSpPr>
            <p:cNvPr id="7" name="Rectangle 6">
              <a:extLst>
                <a:ext uri="{FF2B5EF4-FFF2-40B4-BE49-F238E27FC236}">
                  <a16:creationId xmlns:a16="http://schemas.microsoft.com/office/drawing/2014/main" id="{4DA66293-413D-49AA-868D-8DA152CAE828}"/>
                </a:ext>
              </a:extLst>
            </p:cNvPr>
            <p:cNvSpPr/>
            <p:nvPr/>
          </p:nvSpPr>
          <p:spPr>
            <a:xfrm>
              <a:off x="1614172" y="2109858"/>
              <a:ext cx="9237782" cy="3306514"/>
            </a:xfrm>
            <a:prstGeom prst="rect">
              <a:avLst/>
            </a:prstGeom>
            <a:solidFill>
              <a:schemeClr val="bg1">
                <a:lumMod val="95000"/>
              </a:schemeClr>
            </a:solidFill>
            <a:ln>
              <a:solidFill>
                <a:srgbClr val="00529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fr-FR" dirty="0"/>
            </a:p>
          </p:txBody>
        </p:sp>
        <p:sp>
          <p:nvSpPr>
            <p:cNvPr id="8" name="Freeform: Shape 7">
              <a:extLst>
                <a:ext uri="{FF2B5EF4-FFF2-40B4-BE49-F238E27FC236}">
                  <a16:creationId xmlns:a16="http://schemas.microsoft.com/office/drawing/2014/main" id="{E8BA504E-3566-4B41-9A2C-C4186C737B86}"/>
                </a:ext>
              </a:extLst>
            </p:cNvPr>
            <p:cNvSpPr/>
            <p:nvPr/>
          </p:nvSpPr>
          <p:spPr>
            <a:xfrm>
              <a:off x="1945700" y="2587319"/>
              <a:ext cx="4257713" cy="3469691"/>
            </a:xfrm>
            <a:custGeom>
              <a:avLst/>
              <a:gdLst>
                <a:gd name="connsiteX0" fmla="*/ 0 w 3988501"/>
                <a:gd name="connsiteY0" fmla="*/ 0 h 3469691"/>
                <a:gd name="connsiteX1" fmla="*/ 3988501 w 3988501"/>
                <a:gd name="connsiteY1" fmla="*/ 0 h 3469691"/>
                <a:gd name="connsiteX2" fmla="*/ 3988501 w 3988501"/>
                <a:gd name="connsiteY2" fmla="*/ 3469691 h 3469691"/>
                <a:gd name="connsiteX3" fmla="*/ 0 w 3988501"/>
                <a:gd name="connsiteY3" fmla="*/ 3469691 h 3469691"/>
                <a:gd name="connsiteX4" fmla="*/ 0 w 3988501"/>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8501" h="3469691">
                  <a:moveTo>
                    <a:pt x="0" y="0"/>
                  </a:moveTo>
                  <a:lnTo>
                    <a:pt x="3988501" y="0"/>
                  </a:lnTo>
                  <a:lnTo>
                    <a:pt x="3988501"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PROS</a:t>
              </a:r>
            </a:p>
            <a:p>
              <a:pPr marL="228600" lvl="1" indent="-228600" algn="l" defTabSz="1022350">
                <a:spcBef>
                  <a:spcPct val="0"/>
                </a:spcBef>
                <a:spcAft>
                  <a:spcPct val="15000"/>
                </a:spcAft>
                <a:buChar char="•"/>
              </a:pPr>
              <a:r>
                <a:rPr lang="en-US" sz="2000" kern="1200" dirty="0"/>
                <a:t>Hides individual contribution in statistics</a:t>
              </a:r>
            </a:p>
            <a:p>
              <a:pPr marL="228600" lvl="1" indent="-228600" algn="l" defTabSz="1022350">
                <a:spcBef>
                  <a:spcPct val="0"/>
                </a:spcBef>
                <a:spcAft>
                  <a:spcPct val="15000"/>
                </a:spcAft>
                <a:buChar char="•"/>
              </a:pPr>
              <a:r>
                <a:rPr lang="en-US" sz="2000" kern="1200" dirty="0"/>
                <a:t>Level of desired precision can be set (knowing the number of queries)</a:t>
              </a:r>
            </a:p>
          </p:txBody>
        </p:sp>
        <p:sp>
          <p:nvSpPr>
            <p:cNvPr id="9" name="Freeform: Shape 8">
              <a:extLst>
                <a:ext uri="{FF2B5EF4-FFF2-40B4-BE49-F238E27FC236}">
                  <a16:creationId xmlns:a16="http://schemas.microsoft.com/office/drawing/2014/main" id="{0B3F4D0A-26AC-41E5-BE27-CD14EFBAEDFC}"/>
                </a:ext>
              </a:extLst>
            </p:cNvPr>
            <p:cNvSpPr/>
            <p:nvPr/>
          </p:nvSpPr>
          <p:spPr>
            <a:xfrm>
              <a:off x="6367885" y="2589722"/>
              <a:ext cx="4239232" cy="3469691"/>
            </a:xfrm>
            <a:custGeom>
              <a:avLst/>
              <a:gdLst>
                <a:gd name="connsiteX0" fmla="*/ 0 w 4113940"/>
                <a:gd name="connsiteY0" fmla="*/ 0 h 3469691"/>
                <a:gd name="connsiteX1" fmla="*/ 4113940 w 4113940"/>
                <a:gd name="connsiteY1" fmla="*/ 0 h 3469691"/>
                <a:gd name="connsiteX2" fmla="*/ 4113940 w 4113940"/>
                <a:gd name="connsiteY2" fmla="*/ 3469691 h 3469691"/>
                <a:gd name="connsiteX3" fmla="*/ 0 w 4113940"/>
                <a:gd name="connsiteY3" fmla="*/ 3469691 h 3469691"/>
                <a:gd name="connsiteX4" fmla="*/ 0 w 4113940"/>
                <a:gd name="connsiteY4" fmla="*/ 0 h 3469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3940" h="3469691">
                  <a:moveTo>
                    <a:pt x="0" y="0"/>
                  </a:moveTo>
                  <a:lnTo>
                    <a:pt x="4113940" y="0"/>
                  </a:lnTo>
                  <a:lnTo>
                    <a:pt x="4113940" y="3469691"/>
                  </a:lnTo>
                  <a:lnTo>
                    <a:pt x="0" y="34696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150" tIns="57150" rIns="57150" bIns="57150" numCol="1" spcCol="1270" anchor="t" anchorCtr="0">
              <a:noAutofit/>
            </a:bodyPr>
            <a:lstStyle/>
            <a:p>
              <a:pPr marL="0" lvl="0" indent="0" algn="l" defTabSz="1333500">
                <a:lnSpc>
                  <a:spcPct val="90000"/>
                </a:lnSpc>
                <a:spcBef>
                  <a:spcPct val="0"/>
                </a:spcBef>
                <a:spcAft>
                  <a:spcPct val="35000"/>
                </a:spcAft>
                <a:buNone/>
              </a:pPr>
              <a:r>
                <a:rPr lang="fr-FR" sz="2400" dirty="0">
                  <a:solidFill>
                    <a:srgbClr val="0078D4"/>
                  </a:solidFill>
                  <a:latin typeface="Segoe UI Semibold"/>
                  <a:cs typeface="Segoe UI Semibold" panose="020B0702040204020203" pitchFamily="34" charset="0"/>
                </a:rPr>
                <a:t>CONS</a:t>
              </a:r>
            </a:p>
            <a:p>
              <a:pPr marL="228600" lvl="1" indent="-228600" algn="l" defTabSz="1022350">
                <a:lnSpc>
                  <a:spcPct val="150000"/>
                </a:lnSpc>
                <a:spcBef>
                  <a:spcPct val="0"/>
                </a:spcBef>
                <a:spcAft>
                  <a:spcPct val="15000"/>
                </a:spcAft>
                <a:buChar char="•"/>
              </a:pPr>
              <a:r>
                <a:rPr lang="en-US" sz="2000" kern="1200" dirty="0">
                  <a:gradFill>
                    <a:gsLst>
                      <a:gs pos="2917">
                        <a:schemeClr val="tx1"/>
                      </a:gs>
                      <a:gs pos="30000">
                        <a:schemeClr val="tx1"/>
                      </a:gs>
                    </a:gsLst>
                    <a:lin ang="5400000" scaled="0"/>
                  </a:gradFill>
                </a:rPr>
                <a:t>Limited privacy budget</a:t>
              </a:r>
            </a:p>
            <a:p>
              <a:pPr marL="228600" lvl="1" indent="-228600" algn="l" defTabSz="1022350">
                <a:lnSpc>
                  <a:spcPct val="150000"/>
                </a:lnSpc>
                <a:spcBef>
                  <a:spcPct val="0"/>
                </a:spcBef>
                <a:spcAft>
                  <a:spcPct val="15000"/>
                </a:spcAft>
                <a:buChar char="•"/>
              </a:pPr>
              <a:r>
                <a:rPr lang="en-US" sz="2000" kern="1200" dirty="0">
                  <a:gradFill>
                    <a:gsLst>
                      <a:gs pos="2917">
                        <a:schemeClr val="tx1"/>
                      </a:gs>
                      <a:gs pos="30000">
                        <a:schemeClr val="tx1"/>
                      </a:gs>
                    </a:gsLst>
                    <a:lin ang="5400000" scaled="0"/>
                  </a:gradFill>
                </a:rPr>
                <a:t>Loss of precision</a:t>
              </a:r>
            </a:p>
          </p:txBody>
        </p:sp>
        <p:sp>
          <p:nvSpPr>
            <p:cNvPr id="12" name="Straight Connector 11">
              <a:extLst>
                <a:ext uri="{FF2B5EF4-FFF2-40B4-BE49-F238E27FC236}">
                  <a16:creationId xmlns:a16="http://schemas.microsoft.com/office/drawing/2014/main" id="{AD6A4CA0-7D4B-4213-B7D4-00F936EE7729}"/>
                </a:ext>
              </a:extLst>
            </p:cNvPr>
            <p:cNvSpPr/>
            <p:nvPr/>
          </p:nvSpPr>
          <p:spPr>
            <a:xfrm>
              <a:off x="6217333" y="2589723"/>
              <a:ext cx="15730" cy="2419707"/>
            </a:xfrm>
            <a:prstGeom prst="line">
              <a:avLst/>
            </a:prstGeom>
            <a:ln>
              <a:solidFill>
                <a:srgbClr val="005291"/>
              </a:solidFill>
            </a:ln>
          </p:spPr>
          <p:style>
            <a:lnRef idx="2">
              <a:scrgbClr r="0" g="0" b="0"/>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 name="TextBox 2">
            <a:extLst>
              <a:ext uri="{FF2B5EF4-FFF2-40B4-BE49-F238E27FC236}">
                <a16:creationId xmlns:a16="http://schemas.microsoft.com/office/drawing/2014/main" id="{1335EAA5-6D79-48F0-920C-A743CE84519E}"/>
              </a:ext>
            </a:extLst>
          </p:cNvPr>
          <p:cNvSpPr txBox="1"/>
          <p:nvPr/>
        </p:nvSpPr>
        <p:spPr>
          <a:xfrm>
            <a:off x="457597" y="5655707"/>
            <a:ext cx="10729192" cy="1043363"/>
          </a:xfrm>
          <a:prstGeom prst="rect">
            <a:avLst/>
          </a:prstGeom>
          <a:noFill/>
        </p:spPr>
        <p:txBody>
          <a:bodyPr wrap="square" lIns="182880" tIns="146304" rIns="182880" bIns="146304" rtlCol="0">
            <a:spAutoFit/>
          </a:bodyPr>
          <a:lstStyle/>
          <a:p>
            <a:pPr algn="just">
              <a:lnSpc>
                <a:spcPct val="90000"/>
              </a:lnSpc>
              <a:spcAft>
                <a:spcPts val="600"/>
              </a:spcAft>
            </a:pPr>
            <a:r>
              <a:rPr lang="fr-FR" i="1" u="sng"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Note</a:t>
            </a:r>
            <a:r>
              <a:rPr lang="fr-FR" i="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a:t>
            </a:r>
            <a:r>
              <a:rPr lang="en-US" dirty="0">
                <a:gradFill>
                  <a:gsLst>
                    <a:gs pos="2917">
                      <a:schemeClr val="tx1"/>
                    </a:gs>
                    <a:gs pos="30000">
                      <a:schemeClr val="tx1"/>
                    </a:gs>
                  </a:gsLst>
                  <a:lin ang="5400000" scaled="0"/>
                </a:gradFill>
              </a:rPr>
              <a:t>Differential Privacy is not sufficient for secure computation as it is its purpose. It is a different 	but efficient additional mechanism for hiding the possibly sensitive aspect of the result of a 	query.</a:t>
            </a:r>
          </a:p>
        </p:txBody>
      </p:sp>
      <p:sp>
        <p:nvSpPr>
          <p:cNvPr id="4" name="Cross 3">
            <a:extLst>
              <a:ext uri="{FF2B5EF4-FFF2-40B4-BE49-F238E27FC236}">
                <a16:creationId xmlns:a16="http://schemas.microsoft.com/office/drawing/2014/main" id="{2FE493B6-625E-4B24-8DF3-49BBB9D874E7}"/>
              </a:ext>
            </a:extLst>
          </p:cNvPr>
          <p:cNvSpPr/>
          <p:nvPr/>
        </p:nvSpPr>
        <p:spPr>
          <a:xfrm>
            <a:off x="1167086" y="1705158"/>
            <a:ext cx="862714" cy="856868"/>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a:extLst>
              <a:ext uri="{FF2B5EF4-FFF2-40B4-BE49-F238E27FC236}">
                <a16:creationId xmlns:a16="http://schemas.microsoft.com/office/drawing/2014/main" id="{30EEF8FA-7E74-47AD-B497-75A2159F3D11}"/>
              </a:ext>
            </a:extLst>
          </p:cNvPr>
          <p:cNvSpPr/>
          <p:nvPr/>
        </p:nvSpPr>
        <p:spPr>
          <a:xfrm>
            <a:off x="10178677" y="1906683"/>
            <a:ext cx="1294689" cy="453818"/>
          </a:xfrm>
          <a:prstGeom prst="rect">
            <a:avLst/>
          </a:pr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81691605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2096</Words>
  <Application>Microsoft Office PowerPoint</Application>
  <PresentationFormat>Custom</PresentationFormat>
  <Paragraphs>327</Paragraphs>
  <Slides>18</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Arial</vt:lpstr>
      <vt:lpstr>Calibri</vt:lpstr>
      <vt:lpstr>Segoe Script</vt:lpstr>
      <vt:lpstr>Segoe UI</vt:lpstr>
      <vt:lpstr>Segoe UI Light</vt:lpstr>
      <vt:lpstr>Segoe UI Semibold</vt:lpstr>
      <vt:lpstr>Segoe UI Semilight</vt:lpstr>
      <vt:lpstr>Times New Roman</vt:lpstr>
      <vt:lpstr>Wingdings</vt:lpstr>
      <vt:lpstr>2016_Modèle</vt:lpstr>
      <vt:lpstr>think-cell Slide</vt:lpstr>
      <vt:lpstr>Workshop Data in use Protection Compass Keep the cape in the Cloud and on the Edge  Wrap-up and next steps for the workshop</vt:lpstr>
      <vt:lpstr>Data in use Protection Workshop</vt:lpstr>
      <vt:lpstr>A compass for protecting your (most) sensitive data </vt:lpstr>
      <vt:lpstr>Risks covered by discussed techniques A synthesis attempt ;-)</vt:lpstr>
      <vt:lpstr>Confidential Computing Technique sum-up</vt:lpstr>
      <vt:lpstr>Homomorphic encryption Technique sum-up</vt:lpstr>
      <vt:lpstr>Secure Multi-Party Computing Technique sum-up</vt:lpstr>
      <vt:lpstr>Combining techniques A winning formula?</vt:lpstr>
      <vt:lpstr>Differential Privacy Technique sum-up</vt:lpstr>
      <vt:lpstr>Data in use protection AI/ML scenarios</vt:lpstr>
      <vt:lpstr>As a conclusion</vt:lpstr>
      <vt:lpstr>PowerPoint Presentation</vt:lpstr>
      <vt:lpstr>Attacks covered by Privacy Preserving technologies </vt:lpstr>
      <vt:lpstr>Other areas to be covered</vt:lpstr>
      <vt:lpstr>Other areas to be covered</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65</cp:revision>
  <dcterms:created xsi:type="dcterms:W3CDTF">2017-12-28T18:14:41Z</dcterms:created>
  <dcterms:modified xsi:type="dcterms:W3CDTF">2020-07-22T08:11:37Z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