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9"/>
  </p:notesMasterIdLst>
  <p:handoutMasterIdLst>
    <p:handoutMasterId r:id="rId10"/>
  </p:handoutMasterIdLst>
  <p:sldIdLst>
    <p:sldId id="1028" r:id="rId2"/>
    <p:sldId id="1027" r:id="rId3"/>
    <p:sldId id="1026" r:id="rId4"/>
    <p:sldId id="1025" r:id="rId5"/>
    <p:sldId id="481" r:id="rId6"/>
    <p:sldId id="1030" r:id="rId7"/>
    <p:sldId id="1031" r:id="rId8"/>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6D15CE33-1E84-4D79-B2FB-DEA5E15BF54C}">
          <p14:sldIdLst>
            <p14:sldId id="1028"/>
            <p14:sldId id="1027"/>
            <p14:sldId id="1026"/>
            <p14:sldId id="1025"/>
          </p14:sldIdLst>
        </p14:section>
        <p14:section name="Main menu" id="{8B26C0E7-0EA4-4486-81BE-1CEBF25A55D9}">
          <p14:sldIdLst>
            <p14:sldId id="481"/>
          </p14:sldIdLst>
        </p14:section>
        <p14:section name="As a conclusion" id="{574C12B4-BBA4-4AF9-A16B-62914886696B}">
          <p14:sldIdLst>
            <p14:sldId id="1030"/>
            <p14:sldId id="1031"/>
          </p14:sldIdLst>
        </p14:section>
        <p14:section name="Appendix" id="{FCA4BD7C-2B99-442B-A787-0998D5CF33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3" name="Author" initials="A" lastIdx="0" clrIdx="2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505050"/>
    <a:srgbClr val="FFFBA3"/>
    <a:srgbClr val="008272"/>
    <a:srgbClr val="59B4D9"/>
    <a:srgbClr val="ACDAEC"/>
    <a:srgbClr val="3999C6"/>
    <a:srgbClr val="E7E6E6"/>
    <a:srgbClr val="DB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3" autoAdjust="0"/>
    <p:restoredTop sz="90558" autoAdjust="0"/>
  </p:normalViewPr>
  <p:slideViewPr>
    <p:cSldViewPr>
      <p:cViewPr varScale="1">
        <p:scale>
          <a:sx n="107" d="100"/>
          <a:sy n="107" d="100"/>
        </p:scale>
        <p:origin x="69" y="487"/>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46704"/>
    </p:cViewPr>
  </p:outlineViewPr>
  <p:notesTextViewPr>
    <p:cViewPr>
      <p:scale>
        <a:sx n="100" d="100"/>
        <a:sy n="100" d="100"/>
      </p:scale>
      <p:origin x="0" y="0"/>
    </p:cViewPr>
  </p:notesTextViewPr>
  <p:sorterViewPr>
    <p:cViewPr varScale="1">
      <p:scale>
        <a:sx n="1" d="1"/>
        <a:sy n="1" d="1"/>
      </p:scale>
      <p:origin x="0" y="-15534"/>
    </p:cViewPr>
  </p:sorterViewPr>
  <p:notesViewPr>
    <p:cSldViewPr showGuides="1">
      <p:cViewPr varScale="1">
        <p:scale>
          <a:sx n="59" d="100"/>
          <a:sy n="59" d="100"/>
        </p:scale>
        <p:origin x="2540" y="5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50E2-EF1E-4C7A-AF85-A0E8C85ED39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C3067FC6-C393-45B0-B9B4-61DA14157B0E}">
      <dgm:prSet phldrT="[Text]"/>
      <dgm:spPr/>
      <dgm:t>
        <a:bodyPr/>
        <a:lstStyle/>
        <a:p>
          <a:r>
            <a:rPr lang="en-US" dirty="0"/>
            <a:t>Name</a:t>
          </a:r>
        </a:p>
      </dgm:t>
    </dgm:pt>
    <dgm:pt modelId="{0DD655D3-FBDD-427D-918F-0E06AD86001A}" type="parTrans" cxnId="{528A60E7-857F-422F-A3DD-98857DD2D13C}">
      <dgm:prSet/>
      <dgm:spPr/>
      <dgm:t>
        <a:bodyPr/>
        <a:lstStyle/>
        <a:p>
          <a:endParaRPr lang="en-US"/>
        </a:p>
      </dgm:t>
    </dgm:pt>
    <dgm:pt modelId="{003CA83E-07E2-4FAD-BC60-B3D2F6F1657A}" type="sibTrans" cxnId="{528A60E7-857F-422F-A3DD-98857DD2D13C}">
      <dgm:prSet/>
      <dgm:spPr/>
      <dgm:t>
        <a:bodyPr/>
        <a:lstStyle/>
        <a:p>
          <a:endParaRPr lang="en-US"/>
        </a:p>
      </dgm:t>
    </dgm:pt>
    <dgm:pt modelId="{6BBEE4C3-F8F6-47FC-9EFB-D89DF37FD307}">
      <dgm:prSet/>
      <dgm:spPr/>
      <dgm:t>
        <a:bodyPr/>
        <a:lstStyle/>
        <a:p>
          <a:r>
            <a:rPr lang="en-US" dirty="0"/>
            <a:t>Role</a:t>
          </a:r>
        </a:p>
      </dgm:t>
    </dgm:pt>
    <dgm:pt modelId="{0E71A33A-9988-40C1-BE6E-53B582C0CF1D}" type="parTrans" cxnId="{3ED160C1-F007-4856-A82F-EDCCE1E2A04E}">
      <dgm:prSet/>
      <dgm:spPr/>
      <dgm:t>
        <a:bodyPr/>
        <a:lstStyle/>
        <a:p>
          <a:endParaRPr lang="en-US"/>
        </a:p>
      </dgm:t>
    </dgm:pt>
    <dgm:pt modelId="{633A7AC2-DA38-40AE-8EBA-6AED31D4266C}" type="sibTrans" cxnId="{3ED160C1-F007-4856-A82F-EDCCE1E2A04E}">
      <dgm:prSet/>
      <dgm:spPr/>
      <dgm:t>
        <a:bodyPr/>
        <a:lstStyle/>
        <a:p>
          <a:endParaRPr lang="en-US"/>
        </a:p>
      </dgm:t>
    </dgm:pt>
    <dgm:pt modelId="{22E8C501-3EFF-4F04-83D8-DC05D966DCA7}">
      <dgm:prSet/>
      <dgm:spPr/>
      <dgm:t>
        <a:bodyPr/>
        <a:lstStyle/>
        <a:p>
          <a:r>
            <a:rPr lang="en-US" dirty="0"/>
            <a:t>Expectations for today</a:t>
          </a:r>
        </a:p>
      </dgm:t>
    </dgm:pt>
    <dgm:pt modelId="{32F10253-3CF9-45DC-8E19-9B0B3D8545CF}" type="parTrans" cxnId="{9F1F149C-5268-4DE3-9FE2-12E2979330F2}">
      <dgm:prSet/>
      <dgm:spPr/>
      <dgm:t>
        <a:bodyPr/>
        <a:lstStyle/>
        <a:p>
          <a:endParaRPr lang="en-US"/>
        </a:p>
      </dgm:t>
    </dgm:pt>
    <dgm:pt modelId="{5A813B2F-A919-4A45-B03B-86501AF43F0D}" type="sibTrans" cxnId="{9F1F149C-5268-4DE3-9FE2-12E2979330F2}">
      <dgm:prSet/>
      <dgm:spPr/>
      <dgm:t>
        <a:bodyPr/>
        <a:lstStyle/>
        <a:p>
          <a:endParaRPr lang="en-US"/>
        </a:p>
      </dgm:t>
    </dgm:pt>
    <dgm:pt modelId="{F84472BA-E04C-4F44-B382-A8CFCE727389}" type="pres">
      <dgm:prSet presAssocID="{706C50E2-EF1E-4C7A-AF85-A0E8C85ED391}" presName="Name0" presStyleCnt="0">
        <dgm:presLayoutVars>
          <dgm:dir/>
          <dgm:resizeHandles val="exact"/>
        </dgm:presLayoutVars>
      </dgm:prSet>
      <dgm:spPr/>
    </dgm:pt>
    <dgm:pt modelId="{097042ED-2B2B-42F9-8C18-FE71408D23BF}" type="pres">
      <dgm:prSet presAssocID="{C3067FC6-C393-45B0-B9B4-61DA14157B0E}" presName="node" presStyleLbl="node1" presStyleIdx="0" presStyleCnt="3">
        <dgm:presLayoutVars>
          <dgm:bulletEnabled val="1"/>
        </dgm:presLayoutVars>
      </dgm:prSet>
      <dgm:spPr/>
    </dgm:pt>
    <dgm:pt modelId="{AECE2D6F-FBD1-4703-A4DE-A7E45E8702A5}" type="pres">
      <dgm:prSet presAssocID="{003CA83E-07E2-4FAD-BC60-B3D2F6F1657A}" presName="sibTrans" presStyleCnt="0"/>
      <dgm:spPr/>
    </dgm:pt>
    <dgm:pt modelId="{4132424F-9FC2-4CF0-B6DD-2B0A53A5D86C}" type="pres">
      <dgm:prSet presAssocID="{6BBEE4C3-F8F6-47FC-9EFB-D89DF37FD307}" presName="node" presStyleLbl="node1" presStyleIdx="1" presStyleCnt="3">
        <dgm:presLayoutVars>
          <dgm:bulletEnabled val="1"/>
        </dgm:presLayoutVars>
      </dgm:prSet>
      <dgm:spPr/>
    </dgm:pt>
    <dgm:pt modelId="{CAB26C21-C9CA-4A6E-9EBA-91C8C23175B9}" type="pres">
      <dgm:prSet presAssocID="{633A7AC2-DA38-40AE-8EBA-6AED31D4266C}" presName="sibTrans" presStyleCnt="0"/>
      <dgm:spPr/>
    </dgm:pt>
    <dgm:pt modelId="{1CB10B9E-F151-4BDA-8C06-9C4E22B8488F}" type="pres">
      <dgm:prSet presAssocID="{22E8C501-3EFF-4F04-83D8-DC05D966DCA7}" presName="node" presStyleLbl="node1" presStyleIdx="2" presStyleCnt="3">
        <dgm:presLayoutVars>
          <dgm:bulletEnabled val="1"/>
        </dgm:presLayoutVars>
      </dgm:prSet>
      <dgm:spPr/>
    </dgm:pt>
  </dgm:ptLst>
  <dgm:cxnLst>
    <dgm:cxn modelId="{C556AC4C-2D86-4B30-97D4-DC56739ECD99}" type="presOf" srcId="{C3067FC6-C393-45B0-B9B4-61DA14157B0E}" destId="{097042ED-2B2B-42F9-8C18-FE71408D23BF}" srcOrd="0" destOrd="0" presId="urn:microsoft.com/office/officeart/2005/8/layout/hList6"/>
    <dgm:cxn modelId="{9B5A6673-F173-4411-AE4B-81599BC40514}" type="presOf" srcId="{22E8C501-3EFF-4F04-83D8-DC05D966DCA7}" destId="{1CB10B9E-F151-4BDA-8C06-9C4E22B8488F}" srcOrd="0" destOrd="0" presId="urn:microsoft.com/office/officeart/2005/8/layout/hList6"/>
    <dgm:cxn modelId="{9F1F149C-5268-4DE3-9FE2-12E2979330F2}" srcId="{706C50E2-EF1E-4C7A-AF85-A0E8C85ED391}" destId="{22E8C501-3EFF-4F04-83D8-DC05D966DCA7}" srcOrd="2" destOrd="0" parTransId="{32F10253-3CF9-45DC-8E19-9B0B3D8545CF}" sibTransId="{5A813B2F-A919-4A45-B03B-86501AF43F0D}"/>
    <dgm:cxn modelId="{63D756C0-A990-421C-B9BD-8944EF9F0BD7}" type="presOf" srcId="{706C50E2-EF1E-4C7A-AF85-A0E8C85ED391}" destId="{F84472BA-E04C-4F44-B382-A8CFCE727389}" srcOrd="0" destOrd="0" presId="urn:microsoft.com/office/officeart/2005/8/layout/hList6"/>
    <dgm:cxn modelId="{3ED160C1-F007-4856-A82F-EDCCE1E2A04E}" srcId="{706C50E2-EF1E-4C7A-AF85-A0E8C85ED391}" destId="{6BBEE4C3-F8F6-47FC-9EFB-D89DF37FD307}" srcOrd="1" destOrd="0" parTransId="{0E71A33A-9988-40C1-BE6E-53B582C0CF1D}" sibTransId="{633A7AC2-DA38-40AE-8EBA-6AED31D4266C}"/>
    <dgm:cxn modelId="{528A60E7-857F-422F-A3DD-98857DD2D13C}" srcId="{706C50E2-EF1E-4C7A-AF85-A0E8C85ED391}" destId="{C3067FC6-C393-45B0-B9B4-61DA14157B0E}" srcOrd="0" destOrd="0" parTransId="{0DD655D3-FBDD-427D-918F-0E06AD86001A}" sibTransId="{003CA83E-07E2-4FAD-BC60-B3D2F6F1657A}"/>
    <dgm:cxn modelId="{1EB5B5F6-3E29-4BC6-A034-FB01648FEA82}" type="presOf" srcId="{6BBEE4C3-F8F6-47FC-9EFB-D89DF37FD307}" destId="{4132424F-9FC2-4CF0-B6DD-2B0A53A5D86C}" srcOrd="0" destOrd="0" presId="urn:microsoft.com/office/officeart/2005/8/layout/hList6"/>
    <dgm:cxn modelId="{86F907C7-0198-461A-96F3-39D23CC1B07F}" type="presParOf" srcId="{F84472BA-E04C-4F44-B382-A8CFCE727389}" destId="{097042ED-2B2B-42F9-8C18-FE71408D23BF}" srcOrd="0" destOrd="0" presId="urn:microsoft.com/office/officeart/2005/8/layout/hList6"/>
    <dgm:cxn modelId="{9C26FB16-D739-404D-9988-C337ADA75B0D}" type="presParOf" srcId="{F84472BA-E04C-4F44-B382-A8CFCE727389}" destId="{AECE2D6F-FBD1-4703-A4DE-A7E45E8702A5}" srcOrd="1" destOrd="0" presId="urn:microsoft.com/office/officeart/2005/8/layout/hList6"/>
    <dgm:cxn modelId="{C015D33E-4AA5-4C47-B228-1916B5D76497}" type="presParOf" srcId="{F84472BA-E04C-4F44-B382-A8CFCE727389}" destId="{4132424F-9FC2-4CF0-B6DD-2B0A53A5D86C}" srcOrd="2" destOrd="0" presId="urn:microsoft.com/office/officeart/2005/8/layout/hList6"/>
    <dgm:cxn modelId="{2DD1959F-687B-4EA4-AEA5-EEAAAFA628C0}" type="presParOf" srcId="{F84472BA-E04C-4F44-B382-A8CFCE727389}" destId="{CAB26C21-C9CA-4A6E-9EBA-91C8C23175B9}" srcOrd="3" destOrd="0" presId="urn:microsoft.com/office/officeart/2005/8/layout/hList6"/>
    <dgm:cxn modelId="{36DE4DD5-60A8-4668-AB8E-20D10C91A80B}" type="presParOf" srcId="{F84472BA-E04C-4F44-B382-A8CFCE727389}" destId="{1CB10B9E-F151-4BDA-8C06-9C4E22B8488F}"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042ED-2B2B-42F9-8C18-FE71408D23BF}">
      <dsp:nvSpPr>
        <dsp:cNvPr id="0" name=""/>
        <dsp:cNvSpPr/>
      </dsp:nvSpPr>
      <dsp:spPr>
        <a:xfrm rot="16200000">
          <a:off x="-1418497"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Name</a:t>
          </a:r>
        </a:p>
      </dsp:txBody>
      <dsp:txXfrm rot="5400000">
        <a:off x="993" y="1083732"/>
        <a:ext cx="2579687" cy="3251201"/>
      </dsp:txXfrm>
    </dsp:sp>
    <dsp:sp modelId="{4132424F-9FC2-4CF0-B6DD-2B0A53A5D86C}">
      <dsp:nvSpPr>
        <dsp:cNvPr id="0" name=""/>
        <dsp:cNvSpPr/>
      </dsp:nvSpPr>
      <dsp:spPr>
        <a:xfrm rot="16200000">
          <a:off x="1354666"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Role</a:t>
          </a:r>
        </a:p>
      </dsp:txBody>
      <dsp:txXfrm rot="5400000">
        <a:off x="2774156" y="1083732"/>
        <a:ext cx="2579687" cy="3251201"/>
      </dsp:txXfrm>
    </dsp:sp>
    <dsp:sp modelId="{1CB10B9E-F151-4BDA-8C06-9C4E22B8488F}">
      <dsp:nvSpPr>
        <dsp:cNvPr id="0" name=""/>
        <dsp:cNvSpPr/>
      </dsp:nvSpPr>
      <dsp:spPr>
        <a:xfrm rot="16200000">
          <a:off x="4127830"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Expectations for today</a:t>
          </a:r>
        </a:p>
      </dsp:txBody>
      <dsp:txXfrm rot="5400000">
        <a:off x="5547320" y="1083732"/>
        <a:ext cx="2579687"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2020 Microsoft France. All rights reserved. Microsoft, Windows, and other product names are or may be registered trademarks and/or trademarks in the U.S. and/or other countries.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3059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4817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go around the room and have everyone introduce themselves, their role in the organization, and what you expect to get out of this workshop</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1942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a:t>
            </a:r>
          </a:p>
          <a:p>
            <a:r>
              <a:rPr lang="en-US" dirty="0"/>
              <a:t>The Data in use Protection is designed to provide clear actionable guidance for </a:t>
            </a:r>
            <a:r>
              <a:rPr kumimoji="0" lang="en-US" sz="9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protecting the confidentiality and the integrity of your (most) sensitive data, and ease related technical and governance decisions</a:t>
            </a:r>
            <a:endParaRPr lang="en-US" dirty="0"/>
          </a:p>
          <a:p>
            <a:r>
              <a:rPr lang="en-US" dirty="0"/>
              <a:t>This is designed to help both organizations new to Azure as well as those who wish to increase their security and privacy posture on it (and on the Edge) to protect their (most) sensitive data and the IP they value the most. </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0949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lgn="l" defTabSz="932742" rtl="0" eaLnBrk="1" latinLnBrk="0" hangingPunct="1">
              <a:lnSpc>
                <a:spcPct val="90000"/>
              </a:lnSpc>
              <a:spcAft>
                <a:spcPts val="340"/>
              </a:spcAft>
            </a:pPr>
            <a:r>
              <a:rPr lang="en-US" sz="900" b="1" i="0" u="none" strike="noStrike" kern="1200" dirty="0">
                <a:solidFill>
                  <a:schemeClr val="tx1"/>
                </a:solidFill>
                <a:effectLst/>
                <a:latin typeface="Segoe UI Light" pitchFamily="34" charset="0"/>
                <a:ea typeface="+mn-ea"/>
                <a:cs typeface="+mn-cs"/>
              </a:rPr>
              <a:t>Important: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In order to make the presentation more dynamic and exciting, we are using Zoom for PowerPoint.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You can jump to and from specific slides, sections, and portions of the workshop in an order you decide while you're presenting.</a:t>
            </a:r>
          </a:p>
          <a:p>
            <a:pPr marL="0" algn="l" defTabSz="932742" rtl="0" eaLnBrk="1" latinLnBrk="0" hangingPunct="1">
              <a:lnSpc>
                <a:spcPct val="90000"/>
              </a:lnSpc>
              <a:spcAft>
                <a:spcPts val="340"/>
              </a:spcAft>
            </a:pPr>
            <a:br>
              <a:rPr lang="en-US" sz="900" b="0" i="0" u="none" strike="noStrike" kern="1200" dirty="0">
                <a:solidFill>
                  <a:schemeClr val="tx1"/>
                </a:solidFill>
                <a:effectLst/>
                <a:latin typeface="Segoe UI Light" pitchFamily="34" charset="0"/>
                <a:ea typeface="+mn-ea"/>
                <a:cs typeface="+mn-cs"/>
              </a:rPr>
            </a:br>
            <a:r>
              <a:rPr lang="en-US" sz="900" b="0" i="0" u="none" strike="noStrike" kern="1200" dirty="0">
                <a:solidFill>
                  <a:schemeClr val="tx1"/>
                </a:solidFill>
                <a:effectLst/>
                <a:latin typeface="Segoe UI Light" pitchFamily="34" charset="0"/>
                <a:ea typeface="+mn-ea"/>
                <a:cs typeface="+mn-cs"/>
              </a:rPr>
              <a:t>For best results, use Office 365 and PowerPoint 2019.</a:t>
            </a:r>
          </a:p>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4081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188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6/3/2020 6:35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60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endParaRPr lang="en-US" dirty="0"/>
          </a:p>
        </p:txBody>
      </p:sp>
      <p:pic>
        <p:nvPicPr>
          <p:cNvPr id="21" name="Picture 5">
            <a:extLst>
              <a:ext uri="{FF2B5EF4-FFF2-40B4-BE49-F238E27FC236}">
                <a16:creationId xmlns:a16="http://schemas.microsoft.com/office/drawing/2014/main" id="{6436CEF9-2BA9-4F0C-BCF1-C9538E9E5F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dirty="0"/>
              <a:t>Date</a:t>
            </a:r>
          </a:p>
        </p:txBody>
      </p:sp>
    </p:spTree>
    <p:extLst>
      <p:ext uri="{BB962C8B-B14F-4D97-AF65-F5344CB8AC3E}">
        <p14:creationId xmlns:p14="http://schemas.microsoft.com/office/powerpoint/2010/main" val="1793505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015663"/>
          </a:xfrm>
          <a:noFill/>
        </p:spPr>
        <p:txBody>
          <a:bodyPr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fr-FR" dirty="0"/>
              <a:t>Modifiez le style du titre</a:t>
            </a:r>
            <a:endParaRPr lang="en-US" dirty="0"/>
          </a:p>
        </p:txBody>
      </p:sp>
      <p:sp>
        <p:nvSpPr>
          <p:cNvPr id="6" name="Text Placeholder 5"/>
          <p:cNvSpPr>
            <a:spLocks noGrp="1"/>
          </p:cNvSpPr>
          <p:nvPr>
            <p:ph type="body" sz="quarter" idx="10"/>
          </p:nvPr>
        </p:nvSpPr>
        <p:spPr>
          <a:xfrm>
            <a:off x="274638" y="1212850"/>
            <a:ext cx="11887200" cy="1757404"/>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2000"/>
            </a:lvl2pPr>
            <a:lvl3pPr marL="228600" indent="0">
              <a:buNone/>
              <a:defRPr sz="1800"/>
            </a:lvl3pPr>
            <a:lvl4pPr marL="457200" indent="0">
              <a:buNone/>
              <a:defRPr sz="1600"/>
            </a:lvl4pPr>
            <a:lvl5pPr marL="685800" indent="0">
              <a:buNone/>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729704"/>
          </a:xfrm>
        </p:spPr>
        <p:txBody>
          <a:bodyPr>
            <a:spAutoFit/>
          </a:bodyPr>
          <a:lstStyle>
            <a:lvl1pPr>
              <a:defRPr sz="24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le 5"/>
          <p:cNvSpPr>
            <a:spLocks noGrp="1"/>
          </p:cNvSpPr>
          <p:nvPr>
            <p:ph type="title"/>
          </p:nvPr>
        </p:nvSpPr>
        <p:spPr>
          <a:xfrm>
            <a:off x="272274" y="362886"/>
            <a:ext cx="11889564" cy="917575"/>
          </a:xfrm>
        </p:spPr>
        <p:txBody>
          <a:bodyPr/>
          <a:lstStyle/>
          <a:p>
            <a:r>
              <a:rPr lang="fr-FR" dirty="0"/>
              <a:t>Modifiez le style du titre</a:t>
            </a:r>
            <a:endParaRPr lang="en-US" dirty="0"/>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fr-FR" dirty="0"/>
              <a:t>Modifiez le style du titre</a:t>
            </a:r>
            <a:endParaRPr lang="en-US" dirty="0"/>
          </a:p>
        </p:txBody>
      </p:sp>
      <p:sp>
        <p:nvSpPr>
          <p:cNvPr id="4" name="Text Placeholder 3"/>
          <p:cNvSpPr>
            <a:spLocks noGrp="1"/>
          </p:cNvSpPr>
          <p:nvPr>
            <p:ph type="body" sz="quarter" idx="10"/>
          </p:nvPr>
        </p:nvSpPr>
        <p:spPr>
          <a:xfrm>
            <a:off x="2746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3"/>
          <p:cNvSpPr>
            <a:spLocks noGrp="1"/>
          </p:cNvSpPr>
          <p:nvPr>
            <p:ph type="body" sz="quarter" idx="11"/>
          </p:nvPr>
        </p:nvSpPr>
        <p:spPr>
          <a:xfrm>
            <a:off x="66754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fr-FR" dirty="0"/>
              <a:t>Modifiez le style du titre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dirty="0"/>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729704"/>
          </a:xfrm>
        </p:spPr>
        <p:txBody>
          <a:bodyPr/>
          <a:lstStyle>
            <a:lvl1pPr marL="0" indent="0">
              <a:buNone/>
              <a:defRPr sz="2600">
                <a:solidFill>
                  <a:schemeClr val="tx1"/>
                </a:solidFill>
                <a:latin typeface="Segoe UI Semibold" panose="020B0702040204020203" pitchFamily="34" charset="0"/>
                <a:cs typeface="Segoe UI Semibold" panose="020B0702040204020203" pitchFamily="34" charset="0"/>
              </a:defRPr>
            </a:lvl1pPr>
            <a:lvl2pPr marL="346553" indent="0">
              <a:buNone/>
              <a:defRPr sz="20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8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6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600">
                <a:gradFill>
                  <a:gsLst>
                    <a:gs pos="1250">
                      <a:srgbClr val="000000"/>
                    </a:gs>
                    <a:gs pos="100000">
                      <a:srgbClr val="000000"/>
                    </a:gs>
                  </a:gsLst>
                  <a:lin ang="5400000" scaled="0"/>
                </a:gradFill>
                <a:latin typeface="Segoe UI" pitchFamily="34" charset="0"/>
                <a:cs typeface="Segoe UI"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117F375-D42E-44C6-8F82-01B216C19842}"/>
              </a:ext>
            </a:extLst>
          </p:cNvPr>
          <p:cNvSpPr txBox="1">
            <a:spLocks noChangeArrowheads="1"/>
          </p:cNvSpPr>
          <p:nvPr userDrawn="1"/>
        </p:nvSpPr>
        <p:spPr bwMode="blackWhite">
          <a:xfrm>
            <a:off x="273053" y="6233566"/>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2019 Copyright Microsoft France. </a:t>
            </a:r>
            <a:r>
              <a:rPr kumimoji="0" lang="fr-FR" sz="700" b="0" i="0" u="none" strike="noStrike" kern="1200" cap="none" spc="0" normalizeH="0" baseline="0" noProof="0" dirty="0">
                <a:ln>
                  <a:noFill/>
                </a:ln>
                <a:solidFill>
                  <a:srgbClr val="FFFFFF"/>
                </a:solidFill>
                <a:effectLst/>
                <a:uLnTx/>
                <a:uFillTx/>
                <a:latin typeface="Segoe UI"/>
                <a:ea typeface="+mn-ea"/>
                <a:cs typeface="Segoe UI" pitchFamily="34" charset="0"/>
              </a:rPr>
              <a:t>All </a:t>
            </a:r>
            <a:r>
              <a:rPr kumimoji="0" lang="fr-FR" sz="700" b="0" i="0" u="none" strike="noStrike" kern="1200" cap="none" spc="0" normalizeH="0" baseline="0" noProof="0" dirty="0" err="1">
                <a:ln>
                  <a:noFill/>
                </a:ln>
                <a:solidFill>
                  <a:srgbClr val="FFFFFF"/>
                </a:solidFill>
                <a:effectLst/>
                <a:uLnTx/>
                <a:uFillTx/>
                <a:latin typeface="Segoe UI"/>
                <a:ea typeface="+mn-ea"/>
                <a:cs typeface="Segoe UI" pitchFamily="34" charset="0"/>
              </a:rPr>
              <a:t>rights</a:t>
            </a:r>
            <a:r>
              <a:rPr kumimoji="0" lang="fr-FR" sz="700" b="0" i="0" u="none" strike="noStrike" kern="1200" cap="none" spc="0" normalizeH="0" baseline="0" noProof="0" dirty="0">
                <a:ln>
                  <a:noFill/>
                </a:ln>
                <a:solidFill>
                  <a:srgbClr val="FFFFFF"/>
                </a:solidFill>
                <a:effectLst/>
                <a:uLnTx/>
                <a:uFillTx/>
                <a:latin typeface="Segoe UI"/>
                <a:ea typeface="+mn-ea"/>
                <a:cs typeface="Segoe UI" pitchFamily="34" charset="0"/>
              </a:rPr>
              <a:t> </a:t>
            </a:r>
            <a:r>
              <a:rPr kumimoji="0" lang="en-US" sz="700" b="0" i="0" u="none" strike="noStrike" kern="1200" cap="none" spc="0" normalizeH="0" baseline="0" dirty="0" err="1">
                <a:ln>
                  <a:noFill/>
                </a:ln>
                <a:solidFill>
                  <a:srgbClr val="FFFFFF"/>
                </a:solidFill>
                <a:effectLst/>
                <a:uLnTx/>
                <a:uFillTx/>
                <a:latin typeface="Segoe UI"/>
                <a:ea typeface="+mn-ea"/>
                <a:cs typeface="Segoe UI" pitchFamily="34" charset="0"/>
              </a:rPr>
              <a:t>resevred</a:t>
            </a:r>
            <a:r>
              <a:rPr kumimoji="0" lang="fr-FR" sz="700" b="0" i="0" u="none" strike="noStrike" kern="1200" cap="none" spc="0" normalizeH="0" baseline="0" noProof="0" dirty="0">
                <a:ln>
                  <a:noFill/>
                </a:ln>
                <a:solidFill>
                  <a:srgbClr val="FFFFFF"/>
                </a:solidFill>
                <a:effectLst/>
                <a:uLnTx/>
                <a:uFillTx/>
                <a:latin typeface="Segoe UI"/>
                <a:ea typeface="+mn-ea"/>
                <a:cs typeface="Segoe UI" pitchFamily="34" charset="0"/>
              </a:rPr>
              <a:t>. </a:t>
            </a:r>
          </a:p>
        </p:txBody>
      </p:sp>
      <p:grpSp>
        <p:nvGrpSpPr>
          <p:cNvPr id="6" name="Group 5">
            <a:extLst>
              <a:ext uri="{FF2B5EF4-FFF2-40B4-BE49-F238E27FC236}">
                <a16:creationId xmlns:a16="http://schemas.microsoft.com/office/drawing/2014/main" id="{6F074177-4114-4E9B-89A9-4E05871B9B52}"/>
              </a:ext>
            </a:extLst>
          </p:cNvPr>
          <p:cNvGrpSpPr>
            <a:grpSpLocks noChangeAspect="1"/>
          </p:cNvGrpSpPr>
          <p:nvPr userDrawn="1"/>
        </p:nvGrpSpPr>
        <p:grpSpPr bwMode="black">
          <a:xfrm>
            <a:off x="466722" y="492382"/>
            <a:ext cx="1448129" cy="310896"/>
            <a:chOff x="457200" y="1643393"/>
            <a:chExt cx="4492753" cy="964540"/>
          </a:xfrm>
        </p:grpSpPr>
        <p:pic>
          <p:nvPicPr>
            <p:cNvPr id="7" name="Picture 6">
              <a:extLst>
                <a:ext uri="{FF2B5EF4-FFF2-40B4-BE49-F238E27FC236}">
                  <a16:creationId xmlns:a16="http://schemas.microsoft.com/office/drawing/2014/main" id="{5F0E1581-193B-440C-97C4-888626F2764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8" name="Freeform 12">
              <a:extLst>
                <a:ext uri="{FF2B5EF4-FFF2-40B4-BE49-F238E27FC236}">
                  <a16:creationId xmlns:a16="http://schemas.microsoft.com/office/drawing/2014/main" id="{F0400721-3F1F-4D39-9E5D-FC2862BF0A1E}"/>
                </a:ext>
              </a:extLst>
            </p:cNvPr>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dirty="0"/>
              <a:t>Modifiez le style du titre</a:t>
            </a:r>
            <a:endParaRPr lang="en-US" dirty="0"/>
          </a:p>
        </p:txBody>
      </p:sp>
      <p:sp>
        <p:nvSpPr>
          <p:cNvPr id="4" name="Text Placeholder 3"/>
          <p:cNvSpPr>
            <a:spLocks noGrp="1"/>
          </p:cNvSpPr>
          <p:nvPr>
            <p:ph type="body" idx="1"/>
          </p:nvPr>
        </p:nvSpPr>
        <p:spPr>
          <a:xfrm>
            <a:off x="274640" y="1212851"/>
            <a:ext cx="11887198" cy="1757404"/>
          </a:xfrm>
          <a:prstGeom prst="rect">
            <a:avLst/>
          </a:prstGeom>
        </p:spPr>
        <p:txBody>
          <a:bodyPr vert="horz" wrap="square" lIns="146304" tIns="91440" rIns="146304" bIns="91440"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30" r:id="rId1"/>
    <p:sldLayoutId id="2147484253" r:id="rId2"/>
    <p:sldLayoutId id="2147484087" r:id="rId3"/>
    <p:sldLayoutId id="2147484107" r:id="rId4"/>
    <p:sldLayoutId id="2147484099" r:id="rId5"/>
    <p:sldLayoutId id="2147484092" r:id="rId6"/>
    <p:sldLayoutId id="2147484094" r:id="rId7"/>
    <p:sldLayoutId id="2147484235" r:id="rId8"/>
    <p:sldLayoutId id="2147484251" r:id="rId9"/>
    <p:sldLayoutId id="2147484255" r:id="rId10"/>
  </p:sldLayoutIdLst>
  <p:transition>
    <p:fade/>
  </p:transition>
  <p:txStyles>
    <p:titleStyle>
      <a:lvl1pPr algn="l" defTabSz="932742" rtl="0" eaLnBrk="1" latinLnBrk="0" hangingPunct="1">
        <a:lnSpc>
          <a:spcPct val="90000"/>
        </a:lnSpc>
        <a:spcBef>
          <a:spcPct val="0"/>
        </a:spcBef>
        <a:buNone/>
        <a:defRPr lang="en-US" sz="3200" b="0" kern="1200" cap="none" spc="-102" baseline="0" dirty="0" smtClean="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78D7"/>
          </a:soli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Data%20in%20use%20Protection%20Compass%20-%20Confidential%20Computing%20v0.1.pptx" TargetMode="External"/><Relationship Id="rId7" Type="http://schemas.openxmlformats.org/officeDocument/2006/relationships/hyperlink" Target="Data%20in%20use%20Protection%20Compass%20-%20Secure%20Multi-party%20Computing%20v0.1.ppt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Data%20in%20use%20Protection%20Compass%20-%20Homomorphic%20Encryption%20v0.1.pptx"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Data%20in%20use%20Protection%20Compass%20-%20Common%20v0.1.ppt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274639" y="2125667"/>
            <a:ext cx="11887200" cy="1348061"/>
          </a:xfrm>
        </p:spPr>
        <p:txBody>
          <a:bodyPr/>
          <a:lstStyle/>
          <a:p>
            <a:r>
              <a:rPr lang="en-US" sz="1800" cap="all" spc="-51" dirty="0">
                <a:gradFill>
                  <a:gsLst>
                    <a:gs pos="62564">
                      <a:srgbClr val="FFFFFF"/>
                    </a:gs>
                    <a:gs pos="55000">
                      <a:srgbClr val="FFFFFF"/>
                    </a:gs>
                  </a:gsLst>
                  <a:lin ang="5400000" scaled="0"/>
                </a:gradFill>
                <a:latin typeface="+mn-lt"/>
                <a:cs typeface="Segoe UI" panose="020B0502040204020203" pitchFamily="34" charset="0"/>
              </a:rPr>
              <a:t>Workshop</a:t>
            </a:r>
            <a:br>
              <a:rPr lang="en-US" sz="2800" spc="-51" dirty="0">
                <a:gradFill>
                  <a:gsLst>
                    <a:gs pos="62564">
                      <a:srgbClr val="FFFFFF"/>
                    </a:gs>
                    <a:gs pos="55000">
                      <a:srgbClr val="FFFFFF"/>
                    </a:gs>
                  </a:gsLst>
                  <a:lin ang="5400000" scaled="0"/>
                </a:gradFill>
                <a:latin typeface="+mn-lt"/>
                <a:cs typeface="Segoe UI" panose="020B0502040204020203" pitchFamily="34" charset="0"/>
              </a:rPr>
            </a:br>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Data in use Protection Compass</a:t>
            </a:r>
            <a:br>
              <a:rPr lang="en-US" sz="3600" b="1" spc="-51" dirty="0">
                <a:gradFill>
                  <a:gsLst>
                    <a:gs pos="62564">
                      <a:srgbClr val="FFFFFF"/>
                    </a:gs>
                    <a:gs pos="55000">
                      <a:srgbClr val="FFFFFF"/>
                    </a:gs>
                  </a:gsLst>
                  <a:lin ang="5400000" scaled="0"/>
                </a:gradFill>
                <a:latin typeface="Segoe UI Semibold"/>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Keep the cape in the Cloud and on the Edge</a:t>
            </a:r>
            <a:endParaRPr lang="en-US" dirty="0">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
        <p:nvSpPr>
          <p:cNvPr id="11" name="TextBox 10">
            <a:extLst>
              <a:ext uri="{FF2B5EF4-FFF2-40B4-BE49-F238E27FC236}">
                <a16:creationId xmlns:a16="http://schemas.microsoft.com/office/drawing/2014/main" id="{93472AD9-4BEA-4828-B6EC-73DD5904A17B}"/>
              </a:ext>
            </a:extLst>
          </p:cNvPr>
          <p:cNvSpPr txBox="1"/>
          <p:nvPr/>
        </p:nvSpPr>
        <p:spPr>
          <a:xfrm>
            <a:off x="9038664" y="6449590"/>
            <a:ext cx="3164200" cy="276999"/>
          </a:xfrm>
          <a:prstGeom prst="rect">
            <a:avLst/>
          </a:prstGeom>
          <a:noFill/>
        </p:spPr>
        <p:txBody>
          <a:bodyPr wrap="none" lIns="0" tIns="0" rIns="0" bIns="0" rtlCol="0">
            <a:spAutoFit/>
          </a:bodyPr>
          <a:lstStyle/>
          <a:p>
            <a:pPr algn="l"/>
            <a:r>
              <a:rPr lang="en-US" sz="1800" dirty="0">
                <a:solidFill>
                  <a:srgbClr val="3393DD"/>
                </a:solidFill>
              </a:rPr>
              <a:t>Version 1.0 (Alpha) – June 2020</a:t>
            </a:r>
          </a:p>
        </p:txBody>
      </p:sp>
      <p:sp>
        <p:nvSpPr>
          <p:cNvPr id="13" name="Text Placeholder 4">
            <a:extLst>
              <a:ext uri="{FF2B5EF4-FFF2-40B4-BE49-F238E27FC236}">
                <a16:creationId xmlns:a16="http://schemas.microsoft.com/office/drawing/2014/main" id="{EA20CF47-C066-46DC-A9F2-6C4E8BD41954}"/>
              </a:ext>
            </a:extLst>
          </p:cNvPr>
          <p:cNvSpPr txBox="1">
            <a:spLocks/>
          </p:cNvSpPr>
          <p:nvPr/>
        </p:nvSpPr>
        <p:spPr>
          <a:xfrm>
            <a:off x="457597" y="3924406"/>
            <a:ext cx="6628130" cy="923330"/>
          </a:xfrm>
          <a:prstGeom prst="rect">
            <a:avLst/>
          </a:prstGeom>
          <a:noFill/>
        </p:spPr>
        <p:txBody>
          <a:bodyPr vert="horz" wrap="square" lIns="0" tIns="0" rIns="0" bIns="0" rtlCol="0">
            <a:spAutoFit/>
          </a:bodyPr>
          <a:lstStyle>
            <a:lvl1pPr marL="0" marR="0" indent="0" algn="l" defTabSz="932719"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19"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gradFill>
                  <a:gsLst>
                    <a:gs pos="91000">
                      <a:srgbClr val="FFFFFF"/>
                    </a:gs>
                    <a:gs pos="0">
                      <a:srgbClr val="FFFFFF"/>
                    </a:gs>
                  </a:gsLst>
                  <a:lin ang="5400000" scaled="0"/>
                </a:gradFill>
                <a:effectLst/>
                <a:uLnTx/>
                <a:uFillTx/>
                <a:latin typeface="Segoe UI"/>
                <a:ea typeface="+mn-ea"/>
                <a:cs typeface="Segoe UI" panose="020B0502040204020203" pitchFamily="34" charset="0"/>
              </a:rPr>
              <a:t>YOUR NAME HERE</a:t>
            </a:r>
          </a:p>
          <a:p>
            <a:pPr marL="0" marR="0" lvl="0" indent="0" algn="l" defTabSz="932719"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a:ea typeface="+mn-ea"/>
                <a:cs typeface="Segoe UI" panose="020B0502040204020203" pitchFamily="34" charset="0"/>
              </a:rPr>
              <a:t>Your entity here</a:t>
            </a:r>
          </a:p>
          <a:p>
            <a:pPr marL="0" marR="0" lvl="0" indent="0" algn="l" defTabSz="932719"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gradFill>
                  <a:gsLst>
                    <a:gs pos="91000">
                      <a:srgbClr val="FFFFFF"/>
                    </a:gs>
                    <a:gs pos="0">
                      <a:srgbClr val="FFFFFF"/>
                    </a:gs>
                  </a:gsLst>
                  <a:lin ang="5400000" scaled="0"/>
                </a:gradFill>
                <a:latin typeface="Segoe UI"/>
              </a:rPr>
              <a:t>Microsoft</a:t>
            </a:r>
            <a:endParaRPr kumimoji="0" lang="en-US" sz="20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a:ea typeface="+mn-ea"/>
              <a:cs typeface="Segoe UI" panose="020B0502040204020203" pitchFamily="34" charset="0"/>
            </a:endParaRPr>
          </a:p>
        </p:txBody>
      </p:sp>
      <p:pic>
        <p:nvPicPr>
          <p:cNvPr id="2" name="Picture 5">
            <a:extLst>
              <a:ext uri="{FF2B5EF4-FFF2-40B4-BE49-F238E27FC236}">
                <a16:creationId xmlns:a16="http://schemas.microsoft.com/office/drawing/2014/main" id="{7AFEBE2C-18D6-457D-A8DF-7E8A8836A1B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Tree>
    <p:extLst>
      <p:ext uri="{BB962C8B-B14F-4D97-AF65-F5344CB8AC3E}">
        <p14:creationId xmlns:p14="http://schemas.microsoft.com/office/powerpoint/2010/main" val="12110210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97F-66C3-4864-B198-194B8CA9A15B}"/>
              </a:ext>
            </a:extLst>
          </p:cNvPr>
          <p:cNvSpPr>
            <a:spLocks noGrp="1"/>
          </p:cNvSpPr>
          <p:nvPr>
            <p:ph type="title"/>
          </p:nvPr>
        </p:nvSpPr>
        <p:spPr/>
        <p:txBody>
          <a:bodyPr/>
          <a:lstStyle/>
          <a:p>
            <a:r>
              <a:rPr lang="en-US" dirty="0"/>
              <a:t>Data in use Protection Workshop</a:t>
            </a:r>
          </a:p>
        </p:txBody>
      </p:sp>
      <p:sp>
        <p:nvSpPr>
          <p:cNvPr id="60" name="Partial Circle 59">
            <a:extLst>
              <a:ext uri="{FF2B5EF4-FFF2-40B4-BE49-F238E27FC236}">
                <a16:creationId xmlns:a16="http://schemas.microsoft.com/office/drawing/2014/main" id="{0AFE3F11-80CD-4828-9917-0ED0C8EDDD48}"/>
              </a:ext>
            </a:extLst>
          </p:cNvPr>
          <p:cNvSpPr/>
          <p:nvPr/>
        </p:nvSpPr>
        <p:spPr bwMode="auto">
          <a:xfrm rot="1783079">
            <a:off x="609476" y="2152974"/>
            <a:ext cx="2796921" cy="2833673"/>
          </a:xfrm>
          <a:prstGeom prst="pie">
            <a:avLst>
              <a:gd name="adj1" fmla="val 9018777"/>
              <a:gd name="adj2" fmla="val 10742100"/>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1" name="Group 60">
            <a:extLst>
              <a:ext uri="{FF2B5EF4-FFF2-40B4-BE49-F238E27FC236}">
                <a16:creationId xmlns:a16="http://schemas.microsoft.com/office/drawing/2014/main" id="{FF601E24-0422-4371-995F-9F525D3CA878}"/>
              </a:ext>
            </a:extLst>
          </p:cNvPr>
          <p:cNvGrpSpPr/>
          <p:nvPr/>
        </p:nvGrpSpPr>
        <p:grpSpPr>
          <a:xfrm>
            <a:off x="653809" y="1704714"/>
            <a:ext cx="6344963" cy="1589148"/>
            <a:chOff x="5470474" y="1566224"/>
            <a:chExt cx="6086268" cy="1589148"/>
          </a:xfrm>
        </p:grpSpPr>
        <p:cxnSp>
          <p:nvCxnSpPr>
            <p:cNvPr id="62" name="Connector: Elbow 61">
              <a:extLst>
                <a:ext uri="{FF2B5EF4-FFF2-40B4-BE49-F238E27FC236}">
                  <a16:creationId xmlns:a16="http://schemas.microsoft.com/office/drawing/2014/main" id="{3CF5B9FE-F09A-454D-808F-B859FE53CF29}"/>
                </a:ext>
              </a:extLst>
            </p:cNvPr>
            <p:cNvCxnSpPr>
              <a:cxnSpLocks/>
            </p:cNvCxnSpPr>
            <p:nvPr/>
          </p:nvCxnSpPr>
          <p:spPr>
            <a:xfrm rot="10800000" flipV="1">
              <a:off x="5470474" y="1693850"/>
              <a:ext cx="2575119" cy="1461522"/>
            </a:xfrm>
            <a:prstGeom prst="bentConnector3">
              <a:avLst>
                <a:gd name="adj1" fmla="val 109252"/>
              </a:avLst>
            </a:prstGeom>
            <a:solidFill>
              <a:srgbClr val="FFFFFF"/>
            </a:solidFill>
            <a:ln w="57150" cap="rnd" cmpd="sng" algn="ctr">
              <a:solidFill>
                <a:srgbClr val="0078D4"/>
              </a:solidFill>
              <a:prstDash val="sysDot"/>
              <a:headEnd type="none" w="med" len="med"/>
              <a:tailEnd type="none" w="med" len="med"/>
            </a:ln>
            <a:effectLst/>
          </p:spPr>
        </p:cxnSp>
        <p:sp>
          <p:nvSpPr>
            <p:cNvPr id="63" name="TextBox 62">
              <a:extLst>
                <a:ext uri="{FF2B5EF4-FFF2-40B4-BE49-F238E27FC236}">
                  <a16:creationId xmlns:a16="http://schemas.microsoft.com/office/drawing/2014/main" id="{903D5B5A-4288-4977-9F95-13B6CC45885F}"/>
                </a:ext>
              </a:extLst>
            </p:cNvPr>
            <p:cNvSpPr txBox="1"/>
            <p:nvPr/>
          </p:nvSpPr>
          <p:spPr>
            <a:xfrm>
              <a:off x="6660619" y="1566224"/>
              <a:ext cx="4896123" cy="276999"/>
            </a:xfrm>
            <a:prstGeom prst="rect">
              <a:avLst/>
            </a:prstGeom>
            <a:solidFill>
              <a:srgbClr val="EAEAEA"/>
            </a:solid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Executive Summary + Your goals and strategy </a:t>
              </a:r>
            </a:p>
          </p:txBody>
        </p:sp>
      </p:grpSp>
      <p:sp>
        <p:nvSpPr>
          <p:cNvPr id="64" name="Rectangle 63">
            <a:extLst>
              <a:ext uri="{FF2B5EF4-FFF2-40B4-BE49-F238E27FC236}">
                <a16:creationId xmlns:a16="http://schemas.microsoft.com/office/drawing/2014/main" id="{7C8D0551-A9E1-49E0-8D78-B5AA494CFF5E}"/>
              </a:ext>
            </a:extLst>
          </p:cNvPr>
          <p:cNvSpPr/>
          <p:nvPr/>
        </p:nvSpPr>
        <p:spPr>
          <a:xfrm>
            <a:off x="-1" y="5531823"/>
            <a:ext cx="12436475" cy="1140958"/>
          </a:xfrm>
          <a:prstGeom prst="rect">
            <a:avLst/>
          </a:prstGeom>
          <a:solidFill>
            <a:srgbClr val="0078D4"/>
          </a:solidFill>
        </p:spPr>
        <p:txBody>
          <a:bodyPr wrap="square" lIns="1280160" tIns="182880" rIns="457200" bIns="18288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t>WORKSHOP OBJECTIVE: </a:t>
            </a:r>
            <a:b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br>
            <a:r>
              <a:rPr kumimoji="0" lang="en-US" b="0" i="0" u="none" strike="noStrike" kern="0" cap="none" spc="0" normalizeH="0" baseline="0" noProof="0" dirty="0">
                <a:ln>
                  <a:noFill/>
                </a:ln>
                <a:gradFill>
                  <a:gsLst>
                    <a:gs pos="0">
                      <a:srgbClr val="FFFFFF"/>
                    </a:gs>
                    <a:gs pos="100000">
                      <a:srgbClr val="FFFFFF"/>
                    </a:gs>
                  </a:gsLst>
                  <a:lin ang="5400000" scaled="1"/>
                </a:gradFill>
                <a:effectLst/>
                <a:uLnTx/>
                <a:uFillTx/>
              </a:rPr>
              <a:t>Learn how to adequately preserve the confidentiality and integrity of your (most) sensitive data while being in use, as well as the ones of your IP you most value both in the Cloud and in the Edge</a:t>
            </a:r>
            <a:endParaRPr kumimoji="0" lang="en-US" sz="2000" b="0" i="0" u="none" strike="noStrike" kern="0" cap="none" spc="0" normalizeH="0" baseline="0" noProof="0" dirty="0">
              <a:ln>
                <a:noFill/>
              </a:ln>
              <a:gradFill>
                <a:gsLst>
                  <a:gs pos="0">
                    <a:srgbClr val="FFFFFF"/>
                  </a:gs>
                  <a:gs pos="100000">
                    <a:srgbClr val="FFFFFF"/>
                  </a:gs>
                </a:gsLst>
                <a:lin ang="5400000" scaled="1"/>
              </a:gradFill>
              <a:effectLst/>
              <a:uLnTx/>
              <a:uFillTx/>
            </a:endParaRPr>
          </a:p>
        </p:txBody>
      </p:sp>
      <p:sp>
        <p:nvSpPr>
          <p:cNvPr id="65" name="Partial Circle 64">
            <a:extLst>
              <a:ext uri="{FF2B5EF4-FFF2-40B4-BE49-F238E27FC236}">
                <a16:creationId xmlns:a16="http://schemas.microsoft.com/office/drawing/2014/main" id="{95F6F19F-7DE8-466E-88B0-1A0267E7BF0A}"/>
              </a:ext>
            </a:extLst>
          </p:cNvPr>
          <p:cNvSpPr/>
          <p:nvPr/>
        </p:nvSpPr>
        <p:spPr bwMode="auto">
          <a:xfrm rot="16200000">
            <a:off x="643130" y="2156577"/>
            <a:ext cx="2757509" cy="2840543"/>
          </a:xfrm>
          <a:prstGeom prst="pie">
            <a:avLst>
              <a:gd name="adj1" fmla="val 17917206"/>
              <a:gd name="adj2" fmla="val 7407212"/>
            </a:avLst>
          </a:prstGeom>
          <a:solidFill>
            <a:srgbClr val="002050">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Partial Circle 65">
            <a:extLst>
              <a:ext uri="{FF2B5EF4-FFF2-40B4-BE49-F238E27FC236}">
                <a16:creationId xmlns:a16="http://schemas.microsoft.com/office/drawing/2014/main" id="{B2804405-AA8B-4CF2-9209-E03BE1082FA7}"/>
              </a:ext>
            </a:extLst>
          </p:cNvPr>
          <p:cNvSpPr/>
          <p:nvPr/>
        </p:nvSpPr>
        <p:spPr bwMode="auto">
          <a:xfrm rot="1783079">
            <a:off x="684145" y="2181883"/>
            <a:ext cx="2756890" cy="2833673"/>
          </a:xfrm>
          <a:prstGeom prst="pie">
            <a:avLst>
              <a:gd name="adj1" fmla="val 232043"/>
              <a:gd name="adj2" fmla="val 1939114"/>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7" name="Group 66">
            <a:extLst>
              <a:ext uri="{FF2B5EF4-FFF2-40B4-BE49-F238E27FC236}">
                <a16:creationId xmlns:a16="http://schemas.microsoft.com/office/drawing/2014/main" id="{13A5734F-49CE-4EA4-801C-B0368A6EC196}"/>
              </a:ext>
            </a:extLst>
          </p:cNvPr>
          <p:cNvGrpSpPr/>
          <p:nvPr/>
        </p:nvGrpSpPr>
        <p:grpSpPr>
          <a:xfrm>
            <a:off x="514322" y="2119094"/>
            <a:ext cx="2963545" cy="2959253"/>
            <a:chOff x="4614227" y="1798719"/>
            <a:chExt cx="2963545" cy="2959253"/>
          </a:xfrm>
        </p:grpSpPr>
        <p:sp>
          <p:nvSpPr>
            <p:cNvPr id="68" name="Freeform 22">
              <a:extLst>
                <a:ext uri="{FF2B5EF4-FFF2-40B4-BE49-F238E27FC236}">
                  <a16:creationId xmlns:a16="http://schemas.microsoft.com/office/drawing/2014/main" id="{304008AA-919C-4145-B691-9DA3F93ECBB3}"/>
                </a:ext>
              </a:extLst>
            </p:cNvPr>
            <p:cNvSpPr>
              <a:spLocks noEditPoints="1"/>
            </p:cNvSpPr>
            <p:nvPr/>
          </p:nvSpPr>
          <p:spPr bwMode="auto">
            <a:xfrm>
              <a:off x="4614227" y="1798719"/>
              <a:ext cx="2963545" cy="2959253"/>
            </a:xfrm>
            <a:custGeom>
              <a:avLst/>
              <a:gdLst>
                <a:gd name="T0" fmla="*/ 180 w 360"/>
                <a:gd name="T1" fmla="*/ 0 h 360"/>
                <a:gd name="T2" fmla="*/ 0 w 360"/>
                <a:gd name="T3" fmla="*/ 180 h 360"/>
                <a:gd name="T4" fmla="*/ 180 w 360"/>
                <a:gd name="T5" fmla="*/ 360 h 360"/>
                <a:gd name="T6" fmla="*/ 360 w 360"/>
                <a:gd name="T7" fmla="*/ 180 h 360"/>
                <a:gd name="T8" fmla="*/ 180 w 360"/>
                <a:gd name="T9" fmla="*/ 0 h 360"/>
                <a:gd name="T10" fmla="*/ 180 w 360"/>
                <a:gd name="T11" fmla="*/ 354 h 360"/>
                <a:gd name="T12" fmla="*/ 6 w 360"/>
                <a:gd name="T13" fmla="*/ 180 h 360"/>
                <a:gd name="T14" fmla="*/ 180 w 360"/>
                <a:gd name="T15" fmla="*/ 6 h 360"/>
                <a:gd name="T16" fmla="*/ 354 w 360"/>
                <a:gd name="T17" fmla="*/ 180 h 360"/>
                <a:gd name="T18" fmla="*/ 180 w 360"/>
                <a:gd name="T19" fmla="*/ 354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0"/>
                  </a:moveTo>
                  <a:cubicBezTo>
                    <a:pt x="81" y="0"/>
                    <a:pt x="0" y="81"/>
                    <a:pt x="0" y="180"/>
                  </a:cubicBezTo>
                  <a:cubicBezTo>
                    <a:pt x="0" y="279"/>
                    <a:pt x="81" y="360"/>
                    <a:pt x="180" y="360"/>
                  </a:cubicBezTo>
                  <a:cubicBezTo>
                    <a:pt x="279" y="360"/>
                    <a:pt x="360" y="279"/>
                    <a:pt x="360" y="180"/>
                  </a:cubicBezTo>
                  <a:cubicBezTo>
                    <a:pt x="360" y="81"/>
                    <a:pt x="279" y="0"/>
                    <a:pt x="180" y="0"/>
                  </a:cubicBezTo>
                  <a:close/>
                  <a:moveTo>
                    <a:pt x="180" y="354"/>
                  </a:moveTo>
                  <a:cubicBezTo>
                    <a:pt x="84" y="354"/>
                    <a:pt x="6" y="276"/>
                    <a:pt x="6" y="180"/>
                  </a:cubicBezTo>
                  <a:cubicBezTo>
                    <a:pt x="6" y="84"/>
                    <a:pt x="84" y="6"/>
                    <a:pt x="180" y="6"/>
                  </a:cubicBezTo>
                  <a:cubicBezTo>
                    <a:pt x="276" y="6"/>
                    <a:pt x="354" y="84"/>
                    <a:pt x="354" y="180"/>
                  </a:cubicBezTo>
                  <a:cubicBezTo>
                    <a:pt x="354" y="276"/>
                    <a:pt x="276" y="354"/>
                    <a:pt x="180" y="354"/>
                  </a:cubicBezTo>
                  <a:close/>
                </a:path>
              </a:pathLst>
            </a:custGeom>
            <a:solidFill>
              <a:srgbClr val="0D0D0D"/>
            </a:solidFill>
            <a:ln w="76200">
              <a:solidFill>
                <a:srgbClr val="0D0D0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69" name="Freeform 23">
              <a:extLst>
                <a:ext uri="{FF2B5EF4-FFF2-40B4-BE49-F238E27FC236}">
                  <a16:creationId xmlns:a16="http://schemas.microsoft.com/office/drawing/2014/main" id="{2E5A5F01-7088-4526-971D-FBCD8810DDC2}"/>
                </a:ext>
              </a:extLst>
            </p:cNvPr>
            <p:cNvSpPr>
              <a:spLocks/>
            </p:cNvSpPr>
            <p:nvPr/>
          </p:nvSpPr>
          <p:spPr bwMode="auto">
            <a:xfrm>
              <a:off x="5403933" y="4157108"/>
              <a:ext cx="197427" cy="287556"/>
            </a:xfrm>
            <a:custGeom>
              <a:avLst/>
              <a:gdLst>
                <a:gd name="T0" fmla="*/ 21 w 24"/>
                <a:gd name="T1" fmla="*/ 1 h 35"/>
                <a:gd name="T2" fmla="*/ 17 w 24"/>
                <a:gd name="T3" fmla="*/ 3 h 35"/>
                <a:gd name="T4" fmla="*/ 1 w 24"/>
                <a:gd name="T5" fmla="*/ 30 h 35"/>
                <a:gd name="T6" fmla="*/ 2 w 24"/>
                <a:gd name="T7" fmla="*/ 34 h 35"/>
                <a:gd name="T8" fmla="*/ 4 w 24"/>
                <a:gd name="T9" fmla="*/ 35 h 35"/>
                <a:gd name="T10" fmla="*/ 7 w 24"/>
                <a:gd name="T11" fmla="*/ 33 h 35"/>
                <a:gd name="T12" fmla="*/ 23 w 24"/>
                <a:gd name="T13" fmla="*/ 6 h 35"/>
                <a:gd name="T14" fmla="*/ 21 w 24"/>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21" y="1"/>
                  </a:moveTo>
                  <a:cubicBezTo>
                    <a:pt x="20" y="0"/>
                    <a:pt x="18" y="1"/>
                    <a:pt x="17" y="3"/>
                  </a:cubicBezTo>
                  <a:cubicBezTo>
                    <a:pt x="1" y="30"/>
                    <a:pt x="1" y="30"/>
                    <a:pt x="1" y="30"/>
                  </a:cubicBezTo>
                  <a:cubicBezTo>
                    <a:pt x="0" y="31"/>
                    <a:pt x="1" y="33"/>
                    <a:pt x="2" y="34"/>
                  </a:cubicBezTo>
                  <a:cubicBezTo>
                    <a:pt x="3" y="35"/>
                    <a:pt x="3" y="35"/>
                    <a:pt x="4" y="35"/>
                  </a:cubicBezTo>
                  <a:cubicBezTo>
                    <a:pt x="5" y="35"/>
                    <a:pt x="6" y="34"/>
                    <a:pt x="7" y="33"/>
                  </a:cubicBezTo>
                  <a:cubicBezTo>
                    <a:pt x="23" y="6"/>
                    <a:pt x="23" y="6"/>
                    <a:pt x="23" y="6"/>
                  </a:cubicBezTo>
                  <a:cubicBezTo>
                    <a:pt x="24" y="4"/>
                    <a:pt x="23" y="2"/>
                    <a:pt x="21"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0" name="Freeform 24">
              <a:extLst>
                <a:ext uri="{FF2B5EF4-FFF2-40B4-BE49-F238E27FC236}">
                  <a16:creationId xmlns:a16="http://schemas.microsoft.com/office/drawing/2014/main" id="{CE9C9945-D36D-460C-98A9-9AC317AA1763}"/>
                </a:ext>
              </a:extLst>
            </p:cNvPr>
            <p:cNvSpPr>
              <a:spLocks/>
            </p:cNvSpPr>
            <p:nvPr/>
          </p:nvSpPr>
          <p:spPr bwMode="auto">
            <a:xfrm>
              <a:off x="6590639" y="2112026"/>
              <a:ext cx="197427" cy="278972"/>
            </a:xfrm>
            <a:custGeom>
              <a:avLst/>
              <a:gdLst>
                <a:gd name="T0" fmla="*/ 2 w 24"/>
                <a:gd name="T1" fmla="*/ 34 h 34"/>
                <a:gd name="T2" fmla="*/ 4 w 24"/>
                <a:gd name="T3" fmla="*/ 34 h 34"/>
                <a:gd name="T4" fmla="*/ 7 w 24"/>
                <a:gd name="T5" fmla="*/ 32 h 34"/>
                <a:gd name="T6" fmla="*/ 23 w 24"/>
                <a:gd name="T7" fmla="*/ 5 h 34"/>
                <a:gd name="T8" fmla="*/ 22 w 24"/>
                <a:gd name="T9" fmla="*/ 1 h 34"/>
                <a:gd name="T10" fmla="*/ 17 w 24"/>
                <a:gd name="T11" fmla="*/ 2 h 34"/>
                <a:gd name="T12" fmla="*/ 1 w 24"/>
                <a:gd name="T13" fmla="*/ 29 h 34"/>
                <a:gd name="T14" fmla="*/ 2 w 2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2" y="34"/>
                  </a:moveTo>
                  <a:cubicBezTo>
                    <a:pt x="3" y="34"/>
                    <a:pt x="4" y="34"/>
                    <a:pt x="4" y="34"/>
                  </a:cubicBezTo>
                  <a:cubicBezTo>
                    <a:pt x="5" y="34"/>
                    <a:pt x="7" y="34"/>
                    <a:pt x="7" y="32"/>
                  </a:cubicBezTo>
                  <a:cubicBezTo>
                    <a:pt x="23" y="5"/>
                    <a:pt x="23" y="5"/>
                    <a:pt x="23" y="5"/>
                  </a:cubicBezTo>
                  <a:cubicBezTo>
                    <a:pt x="24" y="4"/>
                    <a:pt x="23" y="2"/>
                    <a:pt x="22" y="1"/>
                  </a:cubicBezTo>
                  <a:cubicBezTo>
                    <a:pt x="20" y="0"/>
                    <a:pt x="18" y="0"/>
                    <a:pt x="17" y="2"/>
                  </a:cubicBezTo>
                  <a:cubicBezTo>
                    <a:pt x="1" y="29"/>
                    <a:pt x="1" y="29"/>
                    <a:pt x="1" y="29"/>
                  </a:cubicBezTo>
                  <a:cubicBezTo>
                    <a:pt x="0" y="31"/>
                    <a:pt x="1" y="33"/>
                    <a:pt x="2" y="34"/>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1" name="Freeform 25">
              <a:extLst>
                <a:ext uri="{FF2B5EF4-FFF2-40B4-BE49-F238E27FC236}">
                  <a16:creationId xmlns:a16="http://schemas.microsoft.com/office/drawing/2014/main" id="{57B87E3E-C457-4C21-8728-22054784DA9D}"/>
                </a:ext>
              </a:extLst>
            </p:cNvPr>
            <p:cNvSpPr>
              <a:spLocks/>
            </p:cNvSpPr>
            <p:nvPr/>
          </p:nvSpPr>
          <p:spPr bwMode="auto">
            <a:xfrm>
              <a:off x="4918951" y="3770839"/>
              <a:ext cx="287556" cy="188843"/>
            </a:xfrm>
            <a:custGeom>
              <a:avLst/>
              <a:gdLst>
                <a:gd name="T0" fmla="*/ 30 w 35"/>
                <a:gd name="T1" fmla="*/ 1 h 23"/>
                <a:gd name="T2" fmla="*/ 3 w 35"/>
                <a:gd name="T3" fmla="*/ 17 h 23"/>
                <a:gd name="T4" fmla="*/ 1 w 35"/>
                <a:gd name="T5" fmla="*/ 22 h 23"/>
                <a:gd name="T6" fmla="*/ 4 w 35"/>
                <a:gd name="T7" fmla="*/ 23 h 23"/>
                <a:gd name="T8" fmla="*/ 6 w 35"/>
                <a:gd name="T9" fmla="*/ 23 h 23"/>
                <a:gd name="T10" fmla="*/ 33 w 35"/>
                <a:gd name="T11" fmla="*/ 7 h 23"/>
                <a:gd name="T12" fmla="*/ 35 w 35"/>
                <a:gd name="T13" fmla="*/ 3 h 23"/>
                <a:gd name="T14" fmla="*/ 30 w 35"/>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0" y="1"/>
                  </a:moveTo>
                  <a:cubicBezTo>
                    <a:pt x="3" y="17"/>
                    <a:pt x="3" y="17"/>
                    <a:pt x="3" y="17"/>
                  </a:cubicBezTo>
                  <a:cubicBezTo>
                    <a:pt x="1" y="18"/>
                    <a:pt x="0" y="20"/>
                    <a:pt x="1" y="22"/>
                  </a:cubicBezTo>
                  <a:cubicBezTo>
                    <a:pt x="2" y="23"/>
                    <a:pt x="3" y="23"/>
                    <a:pt x="4" y="23"/>
                  </a:cubicBezTo>
                  <a:cubicBezTo>
                    <a:pt x="5" y="23"/>
                    <a:pt x="6" y="23"/>
                    <a:pt x="6" y="23"/>
                  </a:cubicBezTo>
                  <a:cubicBezTo>
                    <a:pt x="33" y="7"/>
                    <a:pt x="33" y="7"/>
                    <a:pt x="33" y="7"/>
                  </a:cubicBezTo>
                  <a:cubicBezTo>
                    <a:pt x="35" y="6"/>
                    <a:pt x="35" y="4"/>
                    <a:pt x="35" y="3"/>
                  </a:cubicBezTo>
                  <a:cubicBezTo>
                    <a:pt x="34" y="1"/>
                    <a:pt x="31" y="0"/>
                    <a:pt x="30"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2" name="Freeform 26">
              <a:extLst>
                <a:ext uri="{FF2B5EF4-FFF2-40B4-BE49-F238E27FC236}">
                  <a16:creationId xmlns:a16="http://schemas.microsoft.com/office/drawing/2014/main" id="{5C1CEBA3-710C-4DB2-8987-A2F525EC80FB}"/>
                </a:ext>
              </a:extLst>
            </p:cNvPr>
            <p:cNvSpPr>
              <a:spLocks/>
            </p:cNvSpPr>
            <p:nvPr/>
          </p:nvSpPr>
          <p:spPr bwMode="auto">
            <a:xfrm>
              <a:off x="6976908" y="2588425"/>
              <a:ext cx="287556" cy="188843"/>
            </a:xfrm>
            <a:custGeom>
              <a:avLst/>
              <a:gdLst>
                <a:gd name="T0" fmla="*/ 4 w 35"/>
                <a:gd name="T1" fmla="*/ 23 h 23"/>
                <a:gd name="T2" fmla="*/ 6 w 35"/>
                <a:gd name="T3" fmla="*/ 23 h 23"/>
                <a:gd name="T4" fmla="*/ 33 w 35"/>
                <a:gd name="T5" fmla="*/ 7 h 23"/>
                <a:gd name="T6" fmla="*/ 34 w 35"/>
                <a:gd name="T7" fmla="*/ 2 h 23"/>
                <a:gd name="T8" fmla="*/ 30 w 35"/>
                <a:gd name="T9" fmla="*/ 1 h 23"/>
                <a:gd name="T10" fmla="*/ 2 w 35"/>
                <a:gd name="T11" fmla="*/ 17 h 23"/>
                <a:gd name="T12" fmla="*/ 1 w 35"/>
                <a:gd name="T13" fmla="*/ 21 h 23"/>
                <a:gd name="T14" fmla="*/ 4 w 3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4" y="23"/>
                  </a:moveTo>
                  <a:cubicBezTo>
                    <a:pt x="5" y="23"/>
                    <a:pt x="5" y="23"/>
                    <a:pt x="6" y="23"/>
                  </a:cubicBezTo>
                  <a:cubicBezTo>
                    <a:pt x="33" y="7"/>
                    <a:pt x="33" y="7"/>
                    <a:pt x="33" y="7"/>
                  </a:cubicBezTo>
                  <a:cubicBezTo>
                    <a:pt x="35" y="6"/>
                    <a:pt x="35" y="4"/>
                    <a:pt x="34" y="2"/>
                  </a:cubicBezTo>
                  <a:cubicBezTo>
                    <a:pt x="33" y="1"/>
                    <a:pt x="31" y="0"/>
                    <a:pt x="30" y="1"/>
                  </a:cubicBezTo>
                  <a:cubicBezTo>
                    <a:pt x="2" y="17"/>
                    <a:pt x="2" y="17"/>
                    <a:pt x="2" y="17"/>
                  </a:cubicBezTo>
                  <a:cubicBezTo>
                    <a:pt x="1" y="18"/>
                    <a:pt x="0" y="20"/>
                    <a:pt x="1" y="21"/>
                  </a:cubicBezTo>
                  <a:cubicBezTo>
                    <a:pt x="2" y="23"/>
                    <a:pt x="3" y="23"/>
                    <a:pt x="4" y="23"/>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3" name="Freeform 27">
              <a:extLst>
                <a:ext uri="{FF2B5EF4-FFF2-40B4-BE49-F238E27FC236}">
                  <a16:creationId xmlns:a16="http://schemas.microsoft.com/office/drawing/2014/main" id="{60EFDDF3-3F17-4142-8C3A-3D8F7D04BB5B}"/>
                </a:ext>
              </a:extLst>
            </p:cNvPr>
            <p:cNvSpPr>
              <a:spLocks/>
            </p:cNvSpPr>
            <p:nvPr/>
          </p:nvSpPr>
          <p:spPr bwMode="auto">
            <a:xfrm>
              <a:off x="4753713" y="3236500"/>
              <a:ext cx="313307" cy="57940"/>
            </a:xfrm>
            <a:custGeom>
              <a:avLst/>
              <a:gdLst>
                <a:gd name="T0" fmla="*/ 38 w 38"/>
                <a:gd name="T1" fmla="*/ 3 h 7"/>
                <a:gd name="T2" fmla="*/ 34 w 38"/>
                <a:gd name="T3" fmla="*/ 0 h 7"/>
                <a:gd name="T4" fmla="*/ 3 w 38"/>
                <a:gd name="T5" fmla="*/ 0 h 7"/>
                <a:gd name="T6" fmla="*/ 0 w 38"/>
                <a:gd name="T7" fmla="*/ 3 h 7"/>
                <a:gd name="T8" fmla="*/ 3 w 38"/>
                <a:gd name="T9" fmla="*/ 7 h 7"/>
                <a:gd name="T10" fmla="*/ 34 w 38"/>
                <a:gd name="T11" fmla="*/ 7 h 7"/>
                <a:gd name="T12" fmla="*/ 38 w 38"/>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8" y="3"/>
                  </a:moveTo>
                  <a:cubicBezTo>
                    <a:pt x="38" y="1"/>
                    <a:pt x="36" y="0"/>
                    <a:pt x="34" y="0"/>
                  </a:cubicBezTo>
                  <a:cubicBezTo>
                    <a:pt x="3" y="0"/>
                    <a:pt x="3" y="0"/>
                    <a:pt x="3" y="0"/>
                  </a:cubicBezTo>
                  <a:cubicBezTo>
                    <a:pt x="1" y="0"/>
                    <a:pt x="0" y="1"/>
                    <a:pt x="0" y="3"/>
                  </a:cubicBezTo>
                  <a:cubicBezTo>
                    <a:pt x="0" y="5"/>
                    <a:pt x="1" y="7"/>
                    <a:pt x="3" y="7"/>
                  </a:cubicBezTo>
                  <a:cubicBezTo>
                    <a:pt x="34" y="7"/>
                    <a:pt x="34" y="7"/>
                    <a:pt x="34" y="7"/>
                  </a:cubicBezTo>
                  <a:cubicBezTo>
                    <a:pt x="36" y="7"/>
                    <a:pt x="38" y="5"/>
                    <a:pt x="38" y="3"/>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4" name="Freeform 28">
              <a:extLst>
                <a:ext uri="{FF2B5EF4-FFF2-40B4-BE49-F238E27FC236}">
                  <a16:creationId xmlns:a16="http://schemas.microsoft.com/office/drawing/2014/main" id="{80D2EE1F-6D84-4AC9-9CA2-166881C8283B}"/>
                </a:ext>
              </a:extLst>
            </p:cNvPr>
            <p:cNvSpPr>
              <a:spLocks/>
            </p:cNvSpPr>
            <p:nvPr/>
          </p:nvSpPr>
          <p:spPr bwMode="auto">
            <a:xfrm>
              <a:off x="7124978" y="3236500"/>
              <a:ext cx="313307" cy="57940"/>
            </a:xfrm>
            <a:custGeom>
              <a:avLst/>
              <a:gdLst>
                <a:gd name="T0" fmla="*/ 35 w 38"/>
                <a:gd name="T1" fmla="*/ 0 h 7"/>
                <a:gd name="T2" fmla="*/ 4 w 38"/>
                <a:gd name="T3" fmla="*/ 0 h 7"/>
                <a:gd name="T4" fmla="*/ 0 w 38"/>
                <a:gd name="T5" fmla="*/ 3 h 7"/>
                <a:gd name="T6" fmla="*/ 4 w 38"/>
                <a:gd name="T7" fmla="*/ 7 h 7"/>
                <a:gd name="T8" fmla="*/ 35 w 38"/>
                <a:gd name="T9" fmla="*/ 7 h 7"/>
                <a:gd name="T10" fmla="*/ 38 w 38"/>
                <a:gd name="T11" fmla="*/ 3 h 7"/>
                <a:gd name="T12" fmla="*/ 35 w 3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5" y="0"/>
                  </a:moveTo>
                  <a:cubicBezTo>
                    <a:pt x="4" y="0"/>
                    <a:pt x="4" y="0"/>
                    <a:pt x="4" y="0"/>
                  </a:cubicBezTo>
                  <a:cubicBezTo>
                    <a:pt x="2" y="0"/>
                    <a:pt x="0" y="1"/>
                    <a:pt x="0" y="3"/>
                  </a:cubicBezTo>
                  <a:cubicBezTo>
                    <a:pt x="0" y="5"/>
                    <a:pt x="2" y="7"/>
                    <a:pt x="4" y="7"/>
                  </a:cubicBezTo>
                  <a:cubicBezTo>
                    <a:pt x="35" y="7"/>
                    <a:pt x="35" y="7"/>
                    <a:pt x="35" y="7"/>
                  </a:cubicBezTo>
                  <a:cubicBezTo>
                    <a:pt x="37" y="7"/>
                    <a:pt x="38" y="5"/>
                    <a:pt x="38" y="3"/>
                  </a:cubicBezTo>
                  <a:cubicBezTo>
                    <a:pt x="38" y="1"/>
                    <a:pt x="37" y="0"/>
                    <a:pt x="35" y="0"/>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5" name="Freeform 29">
              <a:extLst>
                <a:ext uri="{FF2B5EF4-FFF2-40B4-BE49-F238E27FC236}">
                  <a16:creationId xmlns:a16="http://schemas.microsoft.com/office/drawing/2014/main" id="{292F4313-D88F-47D8-AF49-49A061040463}"/>
                </a:ext>
              </a:extLst>
            </p:cNvPr>
            <p:cNvSpPr>
              <a:spLocks/>
            </p:cNvSpPr>
            <p:nvPr/>
          </p:nvSpPr>
          <p:spPr bwMode="auto">
            <a:xfrm>
              <a:off x="4918951" y="2588425"/>
              <a:ext cx="287556" cy="188843"/>
            </a:xfrm>
            <a:custGeom>
              <a:avLst/>
              <a:gdLst>
                <a:gd name="T0" fmla="*/ 33 w 35"/>
                <a:gd name="T1" fmla="*/ 17 h 23"/>
                <a:gd name="T2" fmla="*/ 6 w 35"/>
                <a:gd name="T3" fmla="*/ 1 h 23"/>
                <a:gd name="T4" fmla="*/ 1 w 35"/>
                <a:gd name="T5" fmla="*/ 2 h 23"/>
                <a:gd name="T6" fmla="*/ 3 w 35"/>
                <a:gd name="T7" fmla="*/ 7 h 23"/>
                <a:gd name="T8" fmla="*/ 30 w 35"/>
                <a:gd name="T9" fmla="*/ 23 h 23"/>
                <a:gd name="T10" fmla="*/ 32 w 35"/>
                <a:gd name="T11" fmla="*/ 23 h 23"/>
                <a:gd name="T12" fmla="*/ 35 w 35"/>
                <a:gd name="T13" fmla="*/ 21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5" y="0"/>
                    <a:pt x="2" y="1"/>
                    <a:pt x="1" y="2"/>
                  </a:cubicBezTo>
                  <a:cubicBezTo>
                    <a:pt x="0" y="4"/>
                    <a:pt x="1" y="6"/>
                    <a:pt x="3" y="7"/>
                  </a:cubicBezTo>
                  <a:cubicBezTo>
                    <a:pt x="30" y="23"/>
                    <a:pt x="30" y="23"/>
                    <a:pt x="30" y="23"/>
                  </a:cubicBezTo>
                  <a:cubicBezTo>
                    <a:pt x="30" y="23"/>
                    <a:pt x="31" y="23"/>
                    <a:pt x="32" y="23"/>
                  </a:cubicBezTo>
                  <a:cubicBezTo>
                    <a:pt x="33" y="23"/>
                    <a:pt x="34" y="23"/>
                    <a:pt x="35" y="21"/>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6" name="Freeform 30">
              <a:extLst>
                <a:ext uri="{FF2B5EF4-FFF2-40B4-BE49-F238E27FC236}">
                  <a16:creationId xmlns:a16="http://schemas.microsoft.com/office/drawing/2014/main" id="{C9A1FBF0-950D-4E9B-84DB-7B92807FC754}"/>
                </a:ext>
              </a:extLst>
            </p:cNvPr>
            <p:cNvSpPr>
              <a:spLocks/>
            </p:cNvSpPr>
            <p:nvPr/>
          </p:nvSpPr>
          <p:spPr bwMode="auto">
            <a:xfrm>
              <a:off x="6976908" y="3770839"/>
              <a:ext cx="287556" cy="188843"/>
            </a:xfrm>
            <a:custGeom>
              <a:avLst/>
              <a:gdLst>
                <a:gd name="T0" fmla="*/ 33 w 35"/>
                <a:gd name="T1" fmla="*/ 17 h 23"/>
                <a:gd name="T2" fmla="*/ 6 w 35"/>
                <a:gd name="T3" fmla="*/ 1 h 23"/>
                <a:gd name="T4" fmla="*/ 1 w 35"/>
                <a:gd name="T5" fmla="*/ 3 h 23"/>
                <a:gd name="T6" fmla="*/ 2 w 35"/>
                <a:gd name="T7" fmla="*/ 7 h 23"/>
                <a:gd name="T8" fmla="*/ 30 w 35"/>
                <a:gd name="T9" fmla="*/ 23 h 23"/>
                <a:gd name="T10" fmla="*/ 31 w 35"/>
                <a:gd name="T11" fmla="*/ 23 h 23"/>
                <a:gd name="T12" fmla="*/ 34 w 35"/>
                <a:gd name="T13" fmla="*/ 22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4" y="0"/>
                    <a:pt x="2" y="1"/>
                    <a:pt x="1" y="3"/>
                  </a:cubicBezTo>
                  <a:cubicBezTo>
                    <a:pt x="0" y="4"/>
                    <a:pt x="1" y="6"/>
                    <a:pt x="2" y="7"/>
                  </a:cubicBezTo>
                  <a:cubicBezTo>
                    <a:pt x="30" y="23"/>
                    <a:pt x="30" y="23"/>
                    <a:pt x="30" y="23"/>
                  </a:cubicBezTo>
                  <a:cubicBezTo>
                    <a:pt x="30" y="23"/>
                    <a:pt x="31" y="23"/>
                    <a:pt x="31" y="23"/>
                  </a:cubicBezTo>
                  <a:cubicBezTo>
                    <a:pt x="32" y="23"/>
                    <a:pt x="34" y="23"/>
                    <a:pt x="34" y="22"/>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7" name="Freeform 31">
              <a:extLst>
                <a:ext uri="{FF2B5EF4-FFF2-40B4-BE49-F238E27FC236}">
                  <a16:creationId xmlns:a16="http://schemas.microsoft.com/office/drawing/2014/main" id="{69ABCDEA-ED1C-4219-8889-426164F0488C}"/>
                </a:ext>
              </a:extLst>
            </p:cNvPr>
            <p:cNvSpPr>
              <a:spLocks/>
            </p:cNvSpPr>
            <p:nvPr/>
          </p:nvSpPr>
          <p:spPr bwMode="auto">
            <a:xfrm>
              <a:off x="5403933" y="2112026"/>
              <a:ext cx="197427" cy="278972"/>
            </a:xfrm>
            <a:custGeom>
              <a:avLst/>
              <a:gdLst>
                <a:gd name="T0" fmla="*/ 7 w 24"/>
                <a:gd name="T1" fmla="*/ 2 h 34"/>
                <a:gd name="T2" fmla="*/ 2 w 24"/>
                <a:gd name="T3" fmla="*/ 1 h 34"/>
                <a:gd name="T4" fmla="*/ 1 w 24"/>
                <a:gd name="T5" fmla="*/ 5 h 34"/>
                <a:gd name="T6" fmla="*/ 17 w 24"/>
                <a:gd name="T7" fmla="*/ 32 h 34"/>
                <a:gd name="T8" fmla="*/ 20 w 24"/>
                <a:gd name="T9" fmla="*/ 34 h 34"/>
                <a:gd name="T10" fmla="*/ 21 w 24"/>
                <a:gd name="T11" fmla="*/ 34 h 34"/>
                <a:gd name="T12" fmla="*/ 23 w 24"/>
                <a:gd name="T13" fmla="*/ 29 h 34"/>
                <a:gd name="T14" fmla="*/ 7 w 24"/>
                <a:gd name="T15" fmla="*/ 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7" y="2"/>
                  </a:moveTo>
                  <a:cubicBezTo>
                    <a:pt x="6" y="0"/>
                    <a:pt x="4" y="0"/>
                    <a:pt x="2" y="1"/>
                  </a:cubicBezTo>
                  <a:cubicBezTo>
                    <a:pt x="1" y="2"/>
                    <a:pt x="0" y="4"/>
                    <a:pt x="1" y="5"/>
                  </a:cubicBezTo>
                  <a:cubicBezTo>
                    <a:pt x="17" y="32"/>
                    <a:pt x="17" y="32"/>
                    <a:pt x="17" y="32"/>
                  </a:cubicBezTo>
                  <a:cubicBezTo>
                    <a:pt x="17" y="34"/>
                    <a:pt x="18" y="34"/>
                    <a:pt x="20" y="34"/>
                  </a:cubicBezTo>
                  <a:cubicBezTo>
                    <a:pt x="20" y="34"/>
                    <a:pt x="21" y="34"/>
                    <a:pt x="21" y="34"/>
                  </a:cubicBezTo>
                  <a:cubicBezTo>
                    <a:pt x="23" y="33"/>
                    <a:pt x="24" y="31"/>
                    <a:pt x="23" y="29"/>
                  </a:cubicBezTo>
                  <a:lnTo>
                    <a:pt x="7" y="2"/>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8" name="Freeform 32">
              <a:extLst>
                <a:ext uri="{FF2B5EF4-FFF2-40B4-BE49-F238E27FC236}">
                  <a16:creationId xmlns:a16="http://schemas.microsoft.com/office/drawing/2014/main" id="{CC1B22C3-5E62-490C-A6EE-B58457ECD011}"/>
                </a:ext>
              </a:extLst>
            </p:cNvPr>
            <p:cNvSpPr>
              <a:spLocks/>
            </p:cNvSpPr>
            <p:nvPr/>
          </p:nvSpPr>
          <p:spPr bwMode="auto">
            <a:xfrm>
              <a:off x="6590639" y="4157108"/>
              <a:ext cx="197427" cy="287556"/>
            </a:xfrm>
            <a:custGeom>
              <a:avLst/>
              <a:gdLst>
                <a:gd name="T0" fmla="*/ 7 w 24"/>
                <a:gd name="T1" fmla="*/ 3 h 35"/>
                <a:gd name="T2" fmla="*/ 2 w 24"/>
                <a:gd name="T3" fmla="*/ 1 h 35"/>
                <a:gd name="T4" fmla="*/ 1 w 24"/>
                <a:gd name="T5" fmla="*/ 6 h 35"/>
                <a:gd name="T6" fmla="*/ 17 w 24"/>
                <a:gd name="T7" fmla="*/ 33 h 35"/>
                <a:gd name="T8" fmla="*/ 20 w 24"/>
                <a:gd name="T9" fmla="*/ 35 h 35"/>
                <a:gd name="T10" fmla="*/ 22 w 24"/>
                <a:gd name="T11" fmla="*/ 34 h 35"/>
                <a:gd name="T12" fmla="*/ 23 w 24"/>
                <a:gd name="T13" fmla="*/ 30 h 35"/>
                <a:gd name="T14" fmla="*/ 7 w 24"/>
                <a:gd name="T15" fmla="*/ 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7" y="3"/>
                  </a:moveTo>
                  <a:cubicBezTo>
                    <a:pt x="6" y="1"/>
                    <a:pt x="4" y="0"/>
                    <a:pt x="2" y="1"/>
                  </a:cubicBezTo>
                  <a:cubicBezTo>
                    <a:pt x="1" y="2"/>
                    <a:pt x="0" y="4"/>
                    <a:pt x="1" y="6"/>
                  </a:cubicBezTo>
                  <a:cubicBezTo>
                    <a:pt x="17" y="33"/>
                    <a:pt x="17" y="33"/>
                    <a:pt x="17" y="33"/>
                  </a:cubicBezTo>
                  <a:cubicBezTo>
                    <a:pt x="17" y="34"/>
                    <a:pt x="19" y="35"/>
                    <a:pt x="20" y="35"/>
                  </a:cubicBezTo>
                  <a:cubicBezTo>
                    <a:pt x="20" y="35"/>
                    <a:pt x="21" y="35"/>
                    <a:pt x="22" y="34"/>
                  </a:cubicBezTo>
                  <a:cubicBezTo>
                    <a:pt x="23" y="33"/>
                    <a:pt x="24" y="31"/>
                    <a:pt x="23" y="30"/>
                  </a:cubicBezTo>
                  <a:lnTo>
                    <a:pt x="7" y="3"/>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9" name="Freeform 33">
              <a:extLst>
                <a:ext uri="{FF2B5EF4-FFF2-40B4-BE49-F238E27FC236}">
                  <a16:creationId xmlns:a16="http://schemas.microsoft.com/office/drawing/2014/main" id="{41DC41BD-6CFE-429B-B6EC-CCD80B41B849}"/>
                </a:ext>
              </a:extLst>
            </p:cNvPr>
            <p:cNvSpPr>
              <a:spLocks/>
            </p:cNvSpPr>
            <p:nvPr/>
          </p:nvSpPr>
          <p:spPr bwMode="auto">
            <a:xfrm>
              <a:off x="6071321" y="1921038"/>
              <a:ext cx="49357" cy="313307"/>
            </a:xfrm>
            <a:custGeom>
              <a:avLst/>
              <a:gdLst>
                <a:gd name="T0" fmla="*/ 3 w 6"/>
                <a:gd name="T1" fmla="*/ 38 h 38"/>
                <a:gd name="T2" fmla="*/ 6 w 6"/>
                <a:gd name="T3" fmla="*/ 35 h 38"/>
                <a:gd name="T4" fmla="*/ 6 w 6"/>
                <a:gd name="T5" fmla="*/ 3 h 38"/>
                <a:gd name="T6" fmla="*/ 3 w 6"/>
                <a:gd name="T7" fmla="*/ 0 h 38"/>
                <a:gd name="T8" fmla="*/ 0 w 6"/>
                <a:gd name="T9" fmla="*/ 3 h 38"/>
                <a:gd name="T10" fmla="*/ 0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5" y="38"/>
                    <a:pt x="6" y="37"/>
                    <a:pt x="6" y="35"/>
                  </a:cubicBezTo>
                  <a:cubicBezTo>
                    <a:pt x="6" y="3"/>
                    <a:pt x="6" y="3"/>
                    <a:pt x="6" y="3"/>
                  </a:cubicBezTo>
                  <a:cubicBezTo>
                    <a:pt x="6" y="1"/>
                    <a:pt x="5" y="0"/>
                    <a:pt x="3" y="0"/>
                  </a:cubicBezTo>
                  <a:cubicBezTo>
                    <a:pt x="1" y="0"/>
                    <a:pt x="0" y="1"/>
                    <a:pt x="0" y="3"/>
                  </a:cubicBezTo>
                  <a:cubicBezTo>
                    <a:pt x="0" y="35"/>
                    <a:pt x="0" y="35"/>
                    <a:pt x="0" y="35"/>
                  </a:cubicBezTo>
                  <a:cubicBezTo>
                    <a:pt x="0" y="37"/>
                    <a:pt x="1" y="38"/>
                    <a:pt x="3" y="38"/>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34">
              <a:extLst>
                <a:ext uri="{FF2B5EF4-FFF2-40B4-BE49-F238E27FC236}">
                  <a16:creationId xmlns:a16="http://schemas.microsoft.com/office/drawing/2014/main" id="{3385108D-EA1B-4B3C-A7F4-67C7F1CE3DC0}"/>
                </a:ext>
              </a:extLst>
            </p:cNvPr>
            <p:cNvSpPr>
              <a:spLocks/>
            </p:cNvSpPr>
            <p:nvPr/>
          </p:nvSpPr>
          <p:spPr bwMode="auto">
            <a:xfrm>
              <a:off x="6071321" y="4290157"/>
              <a:ext cx="49357" cy="319745"/>
            </a:xfrm>
            <a:custGeom>
              <a:avLst/>
              <a:gdLst>
                <a:gd name="T0" fmla="*/ 3 w 6"/>
                <a:gd name="T1" fmla="*/ 0 h 39"/>
                <a:gd name="T2" fmla="*/ 0 w 6"/>
                <a:gd name="T3" fmla="*/ 4 h 39"/>
                <a:gd name="T4" fmla="*/ 0 w 6"/>
                <a:gd name="T5" fmla="*/ 35 h 39"/>
                <a:gd name="T6" fmla="*/ 3 w 6"/>
                <a:gd name="T7" fmla="*/ 39 h 39"/>
                <a:gd name="T8" fmla="*/ 6 w 6"/>
                <a:gd name="T9" fmla="*/ 35 h 39"/>
                <a:gd name="T10" fmla="*/ 6 w 6"/>
                <a:gd name="T11" fmla="*/ 4 h 39"/>
                <a:gd name="T12" fmla="*/ 3 w 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 h="39">
                  <a:moveTo>
                    <a:pt x="3" y="0"/>
                  </a:moveTo>
                  <a:cubicBezTo>
                    <a:pt x="1" y="0"/>
                    <a:pt x="0" y="2"/>
                    <a:pt x="0" y="4"/>
                  </a:cubicBezTo>
                  <a:cubicBezTo>
                    <a:pt x="0" y="35"/>
                    <a:pt x="0" y="35"/>
                    <a:pt x="0" y="35"/>
                  </a:cubicBezTo>
                  <a:cubicBezTo>
                    <a:pt x="0" y="37"/>
                    <a:pt x="1" y="39"/>
                    <a:pt x="3" y="39"/>
                  </a:cubicBezTo>
                  <a:cubicBezTo>
                    <a:pt x="5" y="39"/>
                    <a:pt x="6" y="37"/>
                    <a:pt x="6" y="35"/>
                  </a:cubicBezTo>
                  <a:cubicBezTo>
                    <a:pt x="6" y="4"/>
                    <a:pt x="6" y="4"/>
                    <a:pt x="6" y="4"/>
                  </a:cubicBezTo>
                  <a:cubicBezTo>
                    <a:pt x="6" y="2"/>
                    <a:pt x="5" y="0"/>
                    <a:pt x="3" y="0"/>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35">
              <a:extLst>
                <a:ext uri="{FF2B5EF4-FFF2-40B4-BE49-F238E27FC236}">
                  <a16:creationId xmlns:a16="http://schemas.microsoft.com/office/drawing/2014/main" id="{6F1AA85B-83E3-4809-A10D-B5F3E4FD9D5B}"/>
                </a:ext>
              </a:extLst>
            </p:cNvPr>
            <p:cNvSpPr>
              <a:spLocks noEditPoints="1"/>
            </p:cNvSpPr>
            <p:nvPr/>
          </p:nvSpPr>
          <p:spPr bwMode="auto">
            <a:xfrm>
              <a:off x="5955440" y="2562674"/>
              <a:ext cx="1062241" cy="1643791"/>
            </a:xfrm>
            <a:custGeom>
              <a:avLst/>
              <a:gdLst>
                <a:gd name="T0" fmla="*/ 31 w 129"/>
                <a:gd name="T1" fmla="*/ 97 h 200"/>
                <a:gd name="T2" fmla="*/ 34 w 129"/>
                <a:gd name="T3" fmla="*/ 87 h 200"/>
                <a:gd name="T4" fmla="*/ 22 w 129"/>
                <a:gd name="T5" fmla="*/ 71 h 200"/>
                <a:gd name="T6" fmla="*/ 22 w 129"/>
                <a:gd name="T7" fmla="*/ 5 h 200"/>
                <a:gd name="T8" fmla="*/ 17 w 129"/>
                <a:gd name="T9" fmla="*/ 0 h 200"/>
                <a:gd name="T10" fmla="*/ 12 w 129"/>
                <a:gd name="T11" fmla="*/ 5 h 200"/>
                <a:gd name="T12" fmla="*/ 12 w 129"/>
                <a:gd name="T13" fmla="*/ 71 h 200"/>
                <a:gd name="T14" fmla="*/ 0 w 129"/>
                <a:gd name="T15" fmla="*/ 87 h 200"/>
                <a:gd name="T16" fmla="*/ 17 w 129"/>
                <a:gd name="T17" fmla="*/ 104 h 200"/>
                <a:gd name="T18" fmla="*/ 26 w 129"/>
                <a:gd name="T19" fmla="*/ 102 h 200"/>
                <a:gd name="T20" fmla="*/ 122 w 129"/>
                <a:gd name="T21" fmla="*/ 199 h 200"/>
                <a:gd name="T22" fmla="*/ 125 w 129"/>
                <a:gd name="T23" fmla="*/ 200 h 200"/>
                <a:gd name="T24" fmla="*/ 127 w 129"/>
                <a:gd name="T25" fmla="*/ 199 h 200"/>
                <a:gd name="T26" fmla="*/ 127 w 129"/>
                <a:gd name="T27" fmla="*/ 194 h 200"/>
                <a:gd name="T28" fmla="*/ 31 w 129"/>
                <a:gd name="T29" fmla="*/ 97 h 200"/>
                <a:gd name="T30" fmla="*/ 7 w 129"/>
                <a:gd name="T31" fmla="*/ 87 h 200"/>
                <a:gd name="T32" fmla="*/ 17 w 129"/>
                <a:gd name="T33" fmla="*/ 77 h 200"/>
                <a:gd name="T34" fmla="*/ 17 w 129"/>
                <a:gd name="T35" fmla="*/ 77 h 200"/>
                <a:gd name="T36" fmla="*/ 17 w 129"/>
                <a:gd name="T37" fmla="*/ 77 h 200"/>
                <a:gd name="T38" fmla="*/ 27 w 129"/>
                <a:gd name="T39" fmla="*/ 87 h 200"/>
                <a:gd name="T40" fmla="*/ 17 w 129"/>
                <a:gd name="T41" fmla="*/ 97 h 200"/>
                <a:gd name="T42" fmla="*/ 7 w 129"/>
                <a:gd name="T43" fmla="*/ 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9" h="200">
                  <a:moveTo>
                    <a:pt x="31" y="97"/>
                  </a:moveTo>
                  <a:cubicBezTo>
                    <a:pt x="33" y="95"/>
                    <a:pt x="34" y="91"/>
                    <a:pt x="34" y="87"/>
                  </a:cubicBezTo>
                  <a:cubicBezTo>
                    <a:pt x="34" y="79"/>
                    <a:pt x="29" y="73"/>
                    <a:pt x="22" y="71"/>
                  </a:cubicBezTo>
                  <a:cubicBezTo>
                    <a:pt x="22" y="5"/>
                    <a:pt x="22" y="5"/>
                    <a:pt x="22" y="5"/>
                  </a:cubicBezTo>
                  <a:cubicBezTo>
                    <a:pt x="22" y="3"/>
                    <a:pt x="20" y="0"/>
                    <a:pt x="17" y="0"/>
                  </a:cubicBezTo>
                  <a:cubicBezTo>
                    <a:pt x="14" y="0"/>
                    <a:pt x="12" y="3"/>
                    <a:pt x="12" y="5"/>
                  </a:cubicBezTo>
                  <a:cubicBezTo>
                    <a:pt x="12" y="71"/>
                    <a:pt x="12" y="71"/>
                    <a:pt x="12" y="71"/>
                  </a:cubicBezTo>
                  <a:cubicBezTo>
                    <a:pt x="5" y="73"/>
                    <a:pt x="0" y="79"/>
                    <a:pt x="0" y="87"/>
                  </a:cubicBezTo>
                  <a:cubicBezTo>
                    <a:pt x="0" y="97"/>
                    <a:pt x="7" y="104"/>
                    <a:pt x="17" y="104"/>
                  </a:cubicBezTo>
                  <a:cubicBezTo>
                    <a:pt x="20" y="104"/>
                    <a:pt x="23" y="103"/>
                    <a:pt x="26" y="102"/>
                  </a:cubicBezTo>
                  <a:cubicBezTo>
                    <a:pt x="122" y="199"/>
                    <a:pt x="122" y="199"/>
                    <a:pt x="122" y="199"/>
                  </a:cubicBezTo>
                  <a:cubicBezTo>
                    <a:pt x="123" y="200"/>
                    <a:pt x="124" y="200"/>
                    <a:pt x="125" y="200"/>
                  </a:cubicBezTo>
                  <a:cubicBezTo>
                    <a:pt x="126" y="200"/>
                    <a:pt x="127" y="200"/>
                    <a:pt x="127" y="199"/>
                  </a:cubicBezTo>
                  <a:cubicBezTo>
                    <a:pt x="129" y="198"/>
                    <a:pt x="129" y="195"/>
                    <a:pt x="127" y="194"/>
                  </a:cubicBezTo>
                  <a:lnTo>
                    <a:pt x="31" y="97"/>
                  </a:lnTo>
                  <a:close/>
                  <a:moveTo>
                    <a:pt x="7" y="87"/>
                  </a:moveTo>
                  <a:cubicBezTo>
                    <a:pt x="7" y="81"/>
                    <a:pt x="11" y="77"/>
                    <a:pt x="17" y="77"/>
                  </a:cubicBezTo>
                  <a:cubicBezTo>
                    <a:pt x="17" y="77"/>
                    <a:pt x="17" y="77"/>
                    <a:pt x="17" y="77"/>
                  </a:cubicBezTo>
                  <a:cubicBezTo>
                    <a:pt x="17" y="77"/>
                    <a:pt x="17" y="77"/>
                    <a:pt x="17" y="77"/>
                  </a:cubicBezTo>
                  <a:cubicBezTo>
                    <a:pt x="23" y="77"/>
                    <a:pt x="27" y="81"/>
                    <a:pt x="27" y="87"/>
                  </a:cubicBezTo>
                  <a:cubicBezTo>
                    <a:pt x="27" y="93"/>
                    <a:pt x="23" y="97"/>
                    <a:pt x="17" y="97"/>
                  </a:cubicBezTo>
                  <a:cubicBezTo>
                    <a:pt x="11" y="97"/>
                    <a:pt x="7" y="93"/>
                    <a:pt x="7" y="8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sp>
        <p:nvSpPr>
          <p:cNvPr id="82" name="Oval 81">
            <a:extLst>
              <a:ext uri="{FF2B5EF4-FFF2-40B4-BE49-F238E27FC236}">
                <a16:creationId xmlns:a16="http://schemas.microsoft.com/office/drawing/2014/main" id="{D143534E-E11E-4EC4-BB98-39E5201CD980}"/>
              </a:ext>
            </a:extLst>
          </p:cNvPr>
          <p:cNvSpPr/>
          <p:nvPr/>
        </p:nvSpPr>
        <p:spPr bwMode="auto">
          <a:xfrm>
            <a:off x="1894541" y="3452195"/>
            <a:ext cx="220460" cy="266575"/>
          </a:xfrm>
          <a:prstGeom prst="ellipse">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a:extLst>
              <a:ext uri="{FF2B5EF4-FFF2-40B4-BE49-F238E27FC236}">
                <a16:creationId xmlns:a16="http://schemas.microsoft.com/office/drawing/2014/main" id="{AB2E8073-C577-4DC9-A533-3959465602B4}"/>
              </a:ext>
            </a:extLst>
          </p:cNvPr>
          <p:cNvGrpSpPr/>
          <p:nvPr/>
        </p:nvGrpSpPr>
        <p:grpSpPr>
          <a:xfrm>
            <a:off x="3338380" y="2326400"/>
            <a:ext cx="4220632" cy="553998"/>
            <a:chOff x="7438285" y="2142659"/>
            <a:chExt cx="4220632" cy="553998"/>
          </a:xfrm>
        </p:grpSpPr>
        <p:sp>
          <p:nvSpPr>
            <p:cNvPr id="84" name="TextBox 83">
              <a:extLst>
                <a:ext uri="{FF2B5EF4-FFF2-40B4-BE49-F238E27FC236}">
                  <a16:creationId xmlns:a16="http://schemas.microsoft.com/office/drawing/2014/main" id="{9E592F8A-50BC-4B9F-A9AF-D3B82DB06AE2}"/>
                </a:ext>
              </a:extLst>
            </p:cNvPr>
            <p:cNvSpPr txBox="1"/>
            <p:nvPr/>
          </p:nvSpPr>
          <p:spPr>
            <a:xfrm>
              <a:off x="8300311" y="2142659"/>
              <a:ext cx="3358606"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Data in use Protection </a:t>
              </a:r>
              <a:b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b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Fundamentals</a:t>
              </a:r>
            </a:p>
          </p:txBody>
        </p:sp>
        <p:cxnSp>
          <p:nvCxnSpPr>
            <p:cNvPr id="85" name="Straight Connector 84">
              <a:extLst>
                <a:ext uri="{FF2B5EF4-FFF2-40B4-BE49-F238E27FC236}">
                  <a16:creationId xmlns:a16="http://schemas.microsoft.com/office/drawing/2014/main" id="{CA739562-DEC1-4B9E-B32F-5C370AB2C4F0}"/>
                </a:ext>
              </a:extLst>
            </p:cNvPr>
            <p:cNvCxnSpPr/>
            <p:nvPr/>
          </p:nvCxnSpPr>
          <p:spPr>
            <a:xfrm>
              <a:off x="7438285" y="2407230"/>
              <a:ext cx="792850"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6" name="Group 85">
            <a:extLst>
              <a:ext uri="{FF2B5EF4-FFF2-40B4-BE49-F238E27FC236}">
                <a16:creationId xmlns:a16="http://schemas.microsoft.com/office/drawing/2014/main" id="{71E8C3F8-6CEF-437A-8228-C9382BBA8735}"/>
              </a:ext>
            </a:extLst>
          </p:cNvPr>
          <p:cNvGrpSpPr/>
          <p:nvPr/>
        </p:nvGrpSpPr>
        <p:grpSpPr>
          <a:xfrm>
            <a:off x="3627333" y="3187154"/>
            <a:ext cx="3357664" cy="276999"/>
            <a:chOff x="7724934" y="3663660"/>
            <a:chExt cx="3357664" cy="276999"/>
          </a:xfrm>
        </p:grpSpPr>
        <p:sp>
          <p:nvSpPr>
            <p:cNvPr id="87" name="TextBox 86">
              <a:extLst>
                <a:ext uri="{FF2B5EF4-FFF2-40B4-BE49-F238E27FC236}">
                  <a16:creationId xmlns:a16="http://schemas.microsoft.com/office/drawing/2014/main" id="{CF382AB9-9749-4D51-A2FD-957AA5AA378B}"/>
                </a:ext>
              </a:extLst>
            </p:cNvPr>
            <p:cNvSpPr txBox="1"/>
            <p:nvPr/>
          </p:nvSpPr>
          <p:spPr>
            <a:xfrm>
              <a:off x="8324401" y="3663660"/>
              <a:ext cx="2758197"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Critical Design Decisions</a:t>
              </a:r>
            </a:p>
          </p:txBody>
        </p:sp>
        <p:cxnSp>
          <p:nvCxnSpPr>
            <p:cNvPr id="88" name="Straight Connector 87">
              <a:extLst>
                <a:ext uri="{FF2B5EF4-FFF2-40B4-BE49-F238E27FC236}">
                  <a16:creationId xmlns:a16="http://schemas.microsoft.com/office/drawing/2014/main" id="{63FF5524-B8C0-4834-8AE3-DB2C26802A48}"/>
                </a:ext>
              </a:extLst>
            </p:cNvPr>
            <p:cNvCxnSpPr>
              <a:cxnSpLocks/>
            </p:cNvCxnSpPr>
            <p:nvPr/>
          </p:nvCxnSpPr>
          <p:spPr>
            <a:xfrm>
              <a:off x="7724934" y="3815514"/>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9" name="Group 88">
            <a:extLst>
              <a:ext uri="{FF2B5EF4-FFF2-40B4-BE49-F238E27FC236}">
                <a16:creationId xmlns:a16="http://schemas.microsoft.com/office/drawing/2014/main" id="{96A02F32-8689-4722-83C9-1F364DA5AF3B}"/>
              </a:ext>
            </a:extLst>
          </p:cNvPr>
          <p:cNvGrpSpPr/>
          <p:nvPr/>
        </p:nvGrpSpPr>
        <p:grpSpPr>
          <a:xfrm>
            <a:off x="3227831" y="4540137"/>
            <a:ext cx="3042334" cy="276999"/>
            <a:chOff x="7348756" y="4356396"/>
            <a:chExt cx="3042334" cy="276999"/>
          </a:xfrm>
        </p:grpSpPr>
        <p:sp>
          <p:nvSpPr>
            <p:cNvPr id="90" name="TextBox 89">
              <a:extLst>
                <a:ext uri="{FF2B5EF4-FFF2-40B4-BE49-F238E27FC236}">
                  <a16:creationId xmlns:a16="http://schemas.microsoft.com/office/drawing/2014/main" id="{EE4B420D-374A-4892-90AC-0CBEB0F30959}"/>
                </a:ext>
              </a:extLst>
            </p:cNvPr>
            <p:cNvSpPr txBox="1"/>
            <p:nvPr/>
          </p:nvSpPr>
          <p:spPr>
            <a:xfrm>
              <a:off x="7999295" y="4356396"/>
              <a:ext cx="2391795"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Planning Next Steps</a:t>
              </a:r>
            </a:p>
          </p:txBody>
        </p:sp>
        <p:cxnSp>
          <p:nvCxnSpPr>
            <p:cNvPr id="91" name="Straight Connector 90">
              <a:extLst>
                <a:ext uri="{FF2B5EF4-FFF2-40B4-BE49-F238E27FC236}">
                  <a16:creationId xmlns:a16="http://schemas.microsoft.com/office/drawing/2014/main" id="{E3A801BB-E321-4C3D-ACDA-97D4A89382B5}"/>
                </a:ext>
              </a:extLst>
            </p:cNvPr>
            <p:cNvCxnSpPr>
              <a:cxnSpLocks/>
            </p:cNvCxnSpPr>
            <p:nvPr/>
          </p:nvCxnSpPr>
          <p:spPr>
            <a:xfrm>
              <a:off x="7348756" y="4494896"/>
              <a:ext cx="601476" cy="0"/>
            </a:xfrm>
            <a:prstGeom prst="line">
              <a:avLst/>
            </a:prstGeom>
            <a:solidFill>
              <a:srgbClr val="FFFFFF"/>
            </a:solidFill>
            <a:ln w="57150" cap="rnd" cmpd="sng" algn="ctr">
              <a:solidFill>
                <a:srgbClr val="0078D4"/>
              </a:solidFill>
              <a:prstDash val="sysDot"/>
              <a:headEnd type="none" w="med" len="med"/>
              <a:tailEnd type="none" w="med" len="med"/>
            </a:ln>
            <a:effectLst/>
          </p:spPr>
        </p:cxnSp>
      </p:grpSp>
      <p:sp>
        <p:nvSpPr>
          <p:cNvPr id="92" name="target_2" title="Icon of a target with an arrow hitting the bullseye">
            <a:extLst>
              <a:ext uri="{FF2B5EF4-FFF2-40B4-BE49-F238E27FC236}">
                <a16:creationId xmlns:a16="http://schemas.microsoft.com/office/drawing/2014/main" id="{9EB497DE-143A-4AC8-984F-B9A51EA2A96C}"/>
              </a:ext>
            </a:extLst>
          </p:cNvPr>
          <p:cNvSpPr>
            <a:spLocks noChangeAspect="1" noEditPoints="1"/>
          </p:cNvSpPr>
          <p:nvPr/>
        </p:nvSpPr>
        <p:spPr bwMode="auto">
          <a:xfrm>
            <a:off x="518386" y="5772947"/>
            <a:ext cx="661346" cy="65871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38100" cap="flat">
            <a:solidFill>
              <a:srgbClr val="FFFFFF"/>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nvGrpSpPr>
          <p:cNvPr id="93" name="Group 92">
            <a:extLst>
              <a:ext uri="{FF2B5EF4-FFF2-40B4-BE49-F238E27FC236}">
                <a16:creationId xmlns:a16="http://schemas.microsoft.com/office/drawing/2014/main" id="{F113E24D-CC40-4A5B-917F-E43B938C5EA5}"/>
              </a:ext>
            </a:extLst>
          </p:cNvPr>
          <p:cNvGrpSpPr/>
          <p:nvPr/>
        </p:nvGrpSpPr>
        <p:grpSpPr>
          <a:xfrm>
            <a:off x="3554190" y="3842305"/>
            <a:ext cx="3689613" cy="276999"/>
            <a:chOff x="3428388" y="3692088"/>
            <a:chExt cx="3689613" cy="276999"/>
          </a:xfrm>
        </p:grpSpPr>
        <p:sp>
          <p:nvSpPr>
            <p:cNvPr id="94" name="TextBox 93">
              <a:extLst>
                <a:ext uri="{FF2B5EF4-FFF2-40B4-BE49-F238E27FC236}">
                  <a16:creationId xmlns:a16="http://schemas.microsoft.com/office/drawing/2014/main" id="{F1C6DEDF-0592-4733-B2FE-D37473502A5F}"/>
                </a:ext>
              </a:extLst>
            </p:cNvPr>
            <p:cNvSpPr txBox="1"/>
            <p:nvPr/>
          </p:nvSpPr>
          <p:spPr>
            <a:xfrm>
              <a:off x="4075034" y="3692088"/>
              <a:ext cx="3042967"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Technical Illustrations</a:t>
              </a:r>
            </a:p>
          </p:txBody>
        </p:sp>
        <p:cxnSp>
          <p:nvCxnSpPr>
            <p:cNvPr id="95" name="Straight Connector 94">
              <a:extLst>
                <a:ext uri="{FF2B5EF4-FFF2-40B4-BE49-F238E27FC236}">
                  <a16:creationId xmlns:a16="http://schemas.microsoft.com/office/drawing/2014/main" id="{E4593A00-4BD4-4BAB-B6DF-ACEEF46C6160}"/>
                </a:ext>
              </a:extLst>
            </p:cNvPr>
            <p:cNvCxnSpPr>
              <a:cxnSpLocks/>
            </p:cNvCxnSpPr>
            <p:nvPr/>
          </p:nvCxnSpPr>
          <p:spPr>
            <a:xfrm>
              <a:off x="3428388" y="3847123"/>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sp>
        <p:nvSpPr>
          <p:cNvPr id="96" name="Rectangle 95">
            <a:extLst>
              <a:ext uri="{FF2B5EF4-FFF2-40B4-BE49-F238E27FC236}">
                <a16:creationId xmlns:a16="http://schemas.microsoft.com/office/drawing/2014/main" id="{1CE639AE-E75F-4449-96E2-C07FFE6B2EF7}"/>
              </a:ext>
            </a:extLst>
          </p:cNvPr>
          <p:cNvSpPr/>
          <p:nvPr/>
        </p:nvSpPr>
        <p:spPr>
          <a:xfrm>
            <a:off x="862052" y="1206060"/>
            <a:ext cx="231967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Schedule</a:t>
            </a:r>
          </a:p>
        </p:txBody>
      </p:sp>
      <p:sp>
        <p:nvSpPr>
          <p:cNvPr id="97" name="Rectangle 96">
            <a:extLst>
              <a:ext uri="{FF2B5EF4-FFF2-40B4-BE49-F238E27FC236}">
                <a16:creationId xmlns:a16="http://schemas.microsoft.com/office/drawing/2014/main" id="{63CF252C-2605-4316-8C36-2E5EDE4631C5}"/>
              </a:ext>
            </a:extLst>
          </p:cNvPr>
          <p:cNvSpPr/>
          <p:nvPr/>
        </p:nvSpPr>
        <p:spPr>
          <a:xfrm>
            <a:off x="8120144" y="1206060"/>
            <a:ext cx="289348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Stakeholders</a:t>
            </a:r>
          </a:p>
        </p:txBody>
      </p:sp>
      <p:grpSp>
        <p:nvGrpSpPr>
          <p:cNvPr id="98" name="Group 97">
            <a:extLst>
              <a:ext uri="{FF2B5EF4-FFF2-40B4-BE49-F238E27FC236}">
                <a16:creationId xmlns:a16="http://schemas.microsoft.com/office/drawing/2014/main" id="{D08FDBE6-FF3E-4E94-8EA1-ACEAE7410EC9}"/>
              </a:ext>
            </a:extLst>
          </p:cNvPr>
          <p:cNvGrpSpPr/>
          <p:nvPr/>
        </p:nvGrpSpPr>
        <p:grpSpPr>
          <a:xfrm>
            <a:off x="7190650" y="1714239"/>
            <a:ext cx="4795328" cy="3364108"/>
            <a:chOff x="7064848" y="1716422"/>
            <a:chExt cx="4795328" cy="3364108"/>
          </a:xfrm>
        </p:grpSpPr>
        <p:grpSp>
          <p:nvGrpSpPr>
            <p:cNvPr id="99" name="Group 98">
              <a:extLst>
                <a:ext uri="{FF2B5EF4-FFF2-40B4-BE49-F238E27FC236}">
                  <a16:creationId xmlns:a16="http://schemas.microsoft.com/office/drawing/2014/main" id="{114A6B9F-2331-400F-969C-E53C7AD37D22}"/>
                </a:ext>
              </a:extLst>
            </p:cNvPr>
            <p:cNvGrpSpPr/>
            <p:nvPr/>
          </p:nvGrpSpPr>
          <p:grpSpPr>
            <a:xfrm>
              <a:off x="7064848" y="1716422"/>
              <a:ext cx="4795328" cy="3364108"/>
              <a:chOff x="7064848" y="1716422"/>
              <a:chExt cx="4795328" cy="3364108"/>
            </a:xfrm>
          </p:grpSpPr>
          <p:sp>
            <p:nvSpPr>
              <p:cNvPr id="101" name="Rectangle 100">
                <a:extLst>
                  <a:ext uri="{FF2B5EF4-FFF2-40B4-BE49-F238E27FC236}">
                    <a16:creationId xmlns:a16="http://schemas.microsoft.com/office/drawing/2014/main" id="{8F7B58E3-1ABE-4E10-AF94-C9ED4B84B0B3}"/>
                  </a:ext>
                </a:extLst>
              </p:cNvPr>
              <p:cNvSpPr/>
              <p:nvPr/>
            </p:nvSpPr>
            <p:spPr bwMode="auto">
              <a:xfrm>
                <a:off x="7230743" y="1716422"/>
                <a:ext cx="4514746" cy="3364108"/>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274320" tIns="137160" rIns="182880" bIns="13716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ts val="40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2" name="Rectangle 101">
                <a:extLst>
                  <a:ext uri="{FF2B5EF4-FFF2-40B4-BE49-F238E27FC236}">
                    <a16:creationId xmlns:a16="http://schemas.microsoft.com/office/drawing/2014/main" id="{FED1D625-AE2E-4935-B889-A3CDE0EA16E4}"/>
                  </a:ext>
                </a:extLst>
              </p:cNvPr>
              <p:cNvSpPr/>
              <p:nvPr/>
            </p:nvSpPr>
            <p:spPr>
              <a:xfrm>
                <a:off x="7532316" y="3602192"/>
                <a:ext cx="3911600" cy="1341235"/>
              </a:xfrm>
              <a:prstGeom prst="rect">
                <a:avLst/>
              </a:prstGeom>
              <a:noFill/>
              <a:ln w="10795" cap="flat" cmpd="sng" algn="ctr">
                <a:noFill/>
                <a:prstDash val="solid"/>
              </a:ln>
              <a:effectLst/>
            </p:spPr>
            <p:txBody>
              <a:bodyPr lIns="91440" tIns="137160" rIns="91440" bIns="137160" numCol="1" rtlCol="0" anchor="t"/>
              <a:lstStyle/>
              <a:p>
                <a:pPr marL="0" marR="0" lvl="1" indent="0" algn="ctr" defTabSz="914400" eaLnBrk="1" fontAlgn="ctr" latinLnBrk="0" hangingPunct="1">
                  <a:lnSpc>
                    <a:spcPct val="10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a:ea typeface="+mn-ea"/>
                    <a:cs typeface="Segoe UI" panose="020B0502040204020203" pitchFamily="34" charset="0"/>
                  </a:rPr>
                  <a:t>Architecture &amp; Technical Team Stakeholders</a:t>
                </a:r>
              </a:p>
              <a:p>
                <a:pPr marL="0" lvl="1" algn="ctr" defTabSz="914400" fontAlgn="ctr">
                  <a:spcAft>
                    <a:spcPts val="600"/>
                  </a:spcAf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Governance Teams, </a:t>
                </a:r>
                <a:r>
                  <a:rPr lang="en-US" sz="1200" b="1" kern="0" dirty="0">
                    <a:gradFill>
                      <a:gsLst>
                        <a:gs pos="83000">
                          <a:srgbClr val="002050"/>
                        </a:gs>
                        <a:gs pos="100000">
                          <a:srgbClr val="002050"/>
                        </a:gs>
                      </a:gsLst>
                      <a:lin ang="5400000" scaled="1"/>
                    </a:gradFill>
                    <a:latin typeface="Segoe UI Semibold" panose="020B0702040204020203" pitchFamily="34" charset="0"/>
                    <a:cs typeface="Segoe UI Semibold" panose="020B0702040204020203" pitchFamily="34" charset="0"/>
                  </a:rPr>
                  <a:t>Risk and Compliance Team(s), Operations </a:t>
                </a: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Teams, and Business Stakeholders</a:t>
                </a:r>
              </a:p>
            </p:txBody>
          </p:sp>
          <p:sp>
            <p:nvSpPr>
              <p:cNvPr id="103" name="Rectangle 102">
                <a:extLst>
                  <a:ext uri="{FF2B5EF4-FFF2-40B4-BE49-F238E27FC236}">
                    <a16:creationId xmlns:a16="http://schemas.microsoft.com/office/drawing/2014/main" id="{1913370D-4104-496C-9B5E-35E11CA2F9D4}"/>
                  </a:ext>
                </a:extLst>
              </p:cNvPr>
              <p:cNvSpPr/>
              <p:nvPr/>
            </p:nvSpPr>
            <p:spPr>
              <a:xfrm>
                <a:off x="7064848" y="1842657"/>
                <a:ext cx="4795328" cy="625522"/>
              </a:xfrm>
              <a:prstGeom prst="rect">
                <a:avLst/>
              </a:prstGeom>
              <a:noFill/>
              <a:ln w="10795" cap="flat" cmpd="sng" algn="ctr">
                <a:noFill/>
                <a:prstDash val="solid"/>
              </a:ln>
              <a:effectLst/>
            </p:spPr>
            <p:txBody>
              <a:bodyPr lIns="274320" tIns="137160" rIns="182880" bIns="137160" rtlCol="0" anchor="t"/>
              <a:lstStyle/>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a:ea typeface="+mn-ea"/>
                    <a:cs typeface="Segoe UI" panose="020B0502040204020203" pitchFamily="34" charset="0"/>
                  </a:rPr>
                  <a:t>Leadership Kickoff and Closeout</a:t>
                </a:r>
              </a:p>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Semibold" panose="020B0702040204020203" pitchFamily="34" charset="0"/>
                    <a:ea typeface="+mn-ea"/>
                    <a:cs typeface="Segoe UI Semibold" panose="020B0702040204020203" pitchFamily="34" charset="0"/>
                  </a:rPr>
                  <a:t>Chief Information Officer (CIO), Others as needed</a:t>
                </a:r>
              </a:p>
            </p:txBody>
          </p:sp>
          <p:sp>
            <p:nvSpPr>
              <p:cNvPr id="104" name="Rectangle 103">
                <a:extLst>
                  <a:ext uri="{FF2B5EF4-FFF2-40B4-BE49-F238E27FC236}">
                    <a16:creationId xmlns:a16="http://schemas.microsoft.com/office/drawing/2014/main" id="{326A10C3-EE5A-4C71-9735-BCD634169092}"/>
                  </a:ext>
                </a:extLst>
              </p:cNvPr>
              <p:cNvSpPr/>
              <p:nvPr/>
            </p:nvSpPr>
            <p:spPr bwMode="auto">
              <a:xfrm>
                <a:off x="7506313" y="3290666"/>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1B359413-7CCA-4673-A3AA-A5745923F3E1}"/>
                  </a:ext>
                </a:extLst>
              </p:cNvPr>
              <p:cNvSpPr/>
              <p:nvPr/>
            </p:nvSpPr>
            <p:spPr bwMode="auto">
              <a:xfrm>
                <a:off x="7506312" y="2695493"/>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00" name="Straight Arrow Connector 99">
              <a:extLst>
                <a:ext uri="{FF2B5EF4-FFF2-40B4-BE49-F238E27FC236}">
                  <a16:creationId xmlns:a16="http://schemas.microsoft.com/office/drawing/2014/main" id="{96528251-E8B6-4824-A016-DBA3206FA110}"/>
                </a:ext>
              </a:extLst>
            </p:cNvPr>
            <p:cNvCxnSpPr>
              <a:cxnSpLocks/>
            </p:cNvCxnSpPr>
            <p:nvPr/>
          </p:nvCxnSpPr>
          <p:spPr>
            <a:xfrm>
              <a:off x="7492239" y="3074964"/>
              <a:ext cx="3911600" cy="0"/>
            </a:xfrm>
            <a:prstGeom prst="straightConnector1">
              <a:avLst/>
            </a:prstGeom>
            <a:noFill/>
            <a:ln w="38100" cap="flat" cmpd="sng" algn="ctr">
              <a:solidFill>
                <a:srgbClr val="1A1A1A"/>
              </a:solidFill>
              <a:prstDash val="solid"/>
              <a:headEnd type="oval" w="med" len="med"/>
              <a:tailEnd type="arrow" w="med" len="med"/>
            </a:ln>
            <a:effectLst/>
          </p:spPr>
        </p:cxnSp>
      </p:grpSp>
      <p:sp>
        <p:nvSpPr>
          <p:cNvPr id="106" name="Rectangle 105">
            <a:extLst>
              <a:ext uri="{FF2B5EF4-FFF2-40B4-BE49-F238E27FC236}">
                <a16:creationId xmlns:a16="http://schemas.microsoft.com/office/drawing/2014/main" id="{28E8B244-E4B9-4D61-82FD-31E1534EFAE8}"/>
              </a:ext>
            </a:extLst>
          </p:cNvPr>
          <p:cNvSpPr/>
          <p:nvPr/>
        </p:nvSpPr>
        <p:spPr bwMode="auto">
          <a:xfrm>
            <a:off x="10838814" y="3290138"/>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a:extLst>
              <a:ext uri="{FF2B5EF4-FFF2-40B4-BE49-F238E27FC236}">
                <a16:creationId xmlns:a16="http://schemas.microsoft.com/office/drawing/2014/main" id="{91186B86-A48C-4B9F-9DEE-44961DD3C724}"/>
              </a:ext>
            </a:extLst>
          </p:cNvPr>
          <p:cNvSpPr/>
          <p:nvPr/>
        </p:nvSpPr>
        <p:spPr bwMode="auto">
          <a:xfrm>
            <a:off x="10838813" y="2697231"/>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8" name="Group 107">
            <a:extLst>
              <a:ext uri="{FF2B5EF4-FFF2-40B4-BE49-F238E27FC236}">
                <a16:creationId xmlns:a16="http://schemas.microsoft.com/office/drawing/2014/main" id="{3B0566D3-8DEC-4AD7-9C27-F4AFD2FF9712}"/>
              </a:ext>
            </a:extLst>
          </p:cNvPr>
          <p:cNvGrpSpPr/>
          <p:nvPr/>
        </p:nvGrpSpPr>
        <p:grpSpPr>
          <a:xfrm>
            <a:off x="8432466" y="2628624"/>
            <a:ext cx="2349976" cy="802483"/>
            <a:chOff x="8306664" y="2768393"/>
            <a:chExt cx="2349976" cy="802483"/>
          </a:xfrm>
        </p:grpSpPr>
        <p:sp>
          <p:nvSpPr>
            <p:cNvPr id="109" name="Rectangle 108">
              <a:extLst>
                <a:ext uri="{FF2B5EF4-FFF2-40B4-BE49-F238E27FC236}">
                  <a16:creationId xmlns:a16="http://schemas.microsoft.com/office/drawing/2014/main" id="{6042E9A1-92C0-46E7-8CB5-3CEB95CA72E2}"/>
                </a:ext>
              </a:extLst>
            </p:cNvPr>
            <p:cNvSpPr/>
            <p:nvPr/>
          </p:nvSpPr>
          <p:spPr bwMode="auto">
            <a:xfrm>
              <a:off x="8307988"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a:extLst>
                <a:ext uri="{FF2B5EF4-FFF2-40B4-BE49-F238E27FC236}">
                  <a16:creationId xmlns:a16="http://schemas.microsoft.com/office/drawing/2014/main" id="{AC57210E-5111-4565-AB68-2A0CBBF062DA}"/>
                </a:ext>
              </a:extLst>
            </p:cNvPr>
            <p:cNvSpPr/>
            <p:nvPr/>
          </p:nvSpPr>
          <p:spPr bwMode="auto">
            <a:xfrm>
              <a:off x="9109662"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ABEB1EA0-8D2B-4A1C-B687-A12715934B73}"/>
                </a:ext>
              </a:extLst>
            </p:cNvPr>
            <p:cNvSpPr/>
            <p:nvPr/>
          </p:nvSpPr>
          <p:spPr bwMode="auto">
            <a:xfrm>
              <a:off x="9911337"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79B02BD9-B36E-4F20-B528-F059337DD332}"/>
                </a:ext>
              </a:extLst>
            </p:cNvPr>
            <p:cNvSpPr/>
            <p:nvPr/>
          </p:nvSpPr>
          <p:spPr bwMode="auto">
            <a:xfrm>
              <a:off x="8307987"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a:extLst>
                <a:ext uri="{FF2B5EF4-FFF2-40B4-BE49-F238E27FC236}">
                  <a16:creationId xmlns:a16="http://schemas.microsoft.com/office/drawing/2014/main" id="{02AB3AA9-99E1-45FE-9450-66C66B752B1E}"/>
                </a:ext>
              </a:extLst>
            </p:cNvPr>
            <p:cNvSpPr/>
            <p:nvPr/>
          </p:nvSpPr>
          <p:spPr bwMode="auto">
            <a:xfrm>
              <a:off x="9109661"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F44A4E62-3C5F-43B4-9B98-B0E840BD257D}"/>
                </a:ext>
              </a:extLst>
            </p:cNvPr>
            <p:cNvSpPr/>
            <p:nvPr/>
          </p:nvSpPr>
          <p:spPr bwMode="auto">
            <a:xfrm>
              <a:off x="9911336"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a:extLst>
                <a:ext uri="{FF2B5EF4-FFF2-40B4-BE49-F238E27FC236}">
                  <a16:creationId xmlns:a16="http://schemas.microsoft.com/office/drawing/2014/main" id="{CF030B32-5876-4A8E-BA24-99F08533F079}"/>
                </a:ext>
              </a:extLst>
            </p:cNvPr>
            <p:cNvSpPr/>
            <p:nvPr/>
          </p:nvSpPr>
          <p:spPr>
            <a:xfrm>
              <a:off x="8306664" y="2768393"/>
              <a:ext cx="2349976" cy="26161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400"/>
                </a:spcAft>
                <a:buClrTx/>
                <a:buSzTx/>
                <a:buFontTx/>
                <a:buNone/>
                <a:tabLst/>
                <a:defRPr/>
              </a:pPr>
              <a:r>
                <a:rPr kumimoji="0" lang="en-US" sz="1100" b="1" i="0" u="none" strike="noStrike" kern="0" cap="all" spc="0" normalizeH="0" baseline="0" noProof="0" dirty="0">
                  <a:ln>
                    <a:noFill/>
                  </a:ln>
                  <a:gradFill>
                    <a:gsLst>
                      <a:gs pos="83000">
                        <a:srgbClr val="737373"/>
                      </a:gs>
                      <a:gs pos="100000">
                        <a:srgbClr val="737373"/>
                      </a:gs>
                    </a:gsLst>
                    <a:lin ang="5400000" scaled="1"/>
                  </a:gradFill>
                  <a:effectLst/>
                  <a:uLnTx/>
                  <a:uFillTx/>
                </a:rPr>
                <a:t>Optional PARTICIPATION</a:t>
              </a:r>
            </a:p>
          </p:txBody>
        </p:sp>
      </p:grpSp>
    </p:spTree>
    <p:extLst>
      <p:ext uri="{BB962C8B-B14F-4D97-AF65-F5344CB8AC3E}">
        <p14:creationId xmlns:p14="http://schemas.microsoft.com/office/powerpoint/2010/main" val="1644416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400"/>
                                        <p:tgtEl>
                                          <p:spTgt spid="60"/>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400"/>
                                        <p:tgtEl>
                                          <p:spTgt spid="6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400"/>
                                        <p:tgtEl>
                                          <p:spTgt spid="65"/>
                                        </p:tgtEl>
                                      </p:cBhvr>
                                    </p:animEffect>
                                  </p:childTnLst>
                                </p:cTn>
                              </p:par>
                            </p:childTnLst>
                          </p:cTn>
                        </p:par>
                        <p:par>
                          <p:cTn id="21" fill="hold">
                            <p:stCondLst>
                              <p:cond delay="400"/>
                            </p:stCondLst>
                            <p:childTnLst>
                              <p:par>
                                <p:cTn id="22" presetID="22" presetClass="entr" presetSubtype="8"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400"/>
                                        <p:tgtEl>
                                          <p:spTgt spid="83"/>
                                        </p:tgtEl>
                                      </p:cBhvr>
                                    </p:animEffect>
                                  </p:childTnLst>
                                </p:cTn>
                              </p:par>
                              <p:par>
                                <p:cTn id="25" presetID="2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1200"/>
                                        <p:tgtEl>
                                          <p:spTgt spid="108"/>
                                        </p:tgtEl>
                                      </p:cBhvr>
                                    </p:animEffect>
                                  </p:childTnLst>
                                </p:cTn>
                              </p:par>
                              <p:par>
                                <p:cTn id="28" presetID="22" presetClass="entr" presetSubtype="8" fill="hold" nodeType="withEffect">
                                  <p:stCondLst>
                                    <p:cond delay="40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400"/>
                                        <p:tgtEl>
                                          <p:spTgt spid="86"/>
                                        </p:tgtEl>
                                      </p:cBhvr>
                                    </p:animEffect>
                                  </p:childTnLst>
                                </p:cTn>
                              </p:par>
                              <p:par>
                                <p:cTn id="31" presetID="10" presetClass="entr" presetSubtype="0" fill="hold" nodeType="withEffect">
                                  <p:stCondLst>
                                    <p:cond delay="80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400"/>
                                        <p:tgtEl>
                                          <p:spTgt spid="66"/>
                                        </p:tgtEl>
                                      </p:cBhvr>
                                    </p:animEffect>
                                  </p:childTnLst>
                                </p:cTn>
                              </p:par>
                            </p:childTnLst>
                          </p:cTn>
                        </p:par>
                        <p:par>
                          <p:cTn id="39" fill="hold">
                            <p:stCondLst>
                              <p:cond delay="400"/>
                            </p:stCondLst>
                            <p:childTnLst>
                              <p:par>
                                <p:cTn id="40" presetID="22" presetClass="entr" presetSubtype="8"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left)">
                                      <p:cBhvr>
                                        <p:cTn id="42" dur="400"/>
                                        <p:tgtEl>
                                          <p:spTgt spid="8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500"/>
                                        <p:tgtEl>
                                          <p:spTgt spid="10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6"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EF3D-17CB-4003-94A9-2981A697490F}"/>
              </a:ext>
            </a:extLst>
          </p:cNvPr>
          <p:cNvSpPr>
            <a:spLocks noGrp="1"/>
          </p:cNvSpPr>
          <p:nvPr>
            <p:ph type="title"/>
          </p:nvPr>
        </p:nvSpPr>
        <p:spPr/>
        <p:txBody>
          <a:bodyPr/>
          <a:lstStyle/>
          <a:p>
            <a:r>
              <a:rPr lang="en-US">
                <a:latin typeface="Segoe UI Semibold"/>
                <a:cs typeface="Segoe UI Semibold"/>
              </a:rPr>
              <a:t>Introduction</a:t>
            </a:r>
            <a:endParaRPr lang="fr-FR"/>
          </a:p>
        </p:txBody>
      </p:sp>
      <p:graphicFrame>
        <p:nvGraphicFramePr>
          <p:cNvPr id="4" name="Diagram 3">
            <a:extLst>
              <a:ext uri="{FF2B5EF4-FFF2-40B4-BE49-F238E27FC236}">
                <a16:creationId xmlns:a16="http://schemas.microsoft.com/office/drawing/2014/main" id="{2DAA5ABC-32D6-4C45-824F-D80AD6C24590}"/>
              </a:ext>
            </a:extLst>
          </p:cNvPr>
          <p:cNvGraphicFramePr/>
          <p:nvPr>
            <p:extLst>
              <p:ext uri="{D42A27DB-BD31-4B8C-83A1-F6EECF244321}">
                <p14:modId xmlns:p14="http://schemas.microsoft.com/office/powerpoint/2010/main" val="2271056453"/>
              </p:ext>
            </p:extLst>
          </p:nvPr>
        </p:nvGraphicFramePr>
        <p:xfrm>
          <a:off x="2689845" y="112099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83768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7C17-870F-47E6-8BEA-F1A7C22906D5}"/>
              </a:ext>
            </a:extLst>
          </p:cNvPr>
          <p:cNvSpPr>
            <a:spLocks noGrp="1"/>
          </p:cNvSpPr>
          <p:nvPr>
            <p:ph type="title"/>
          </p:nvPr>
        </p:nvSpPr>
        <p:spPr>
          <a:xfrm>
            <a:off x="1537717" y="352425"/>
            <a:ext cx="10626486" cy="860424"/>
          </a:xfrm>
        </p:spPr>
        <p:txBody>
          <a:bodyPr/>
          <a:lstStyle/>
          <a:p>
            <a:r>
              <a:rPr lang="en-US" dirty="0"/>
              <a:t>Data in use Protection Workshop – Purpose</a:t>
            </a:r>
            <a:br>
              <a:rPr lang="fr-FR" dirty="0"/>
            </a:br>
            <a:endParaRPr lang="en-US" dirty="0"/>
          </a:p>
        </p:txBody>
      </p:sp>
      <p:grpSp>
        <p:nvGrpSpPr>
          <p:cNvPr id="10" name="Group 9">
            <a:extLst>
              <a:ext uri="{FF2B5EF4-FFF2-40B4-BE49-F238E27FC236}">
                <a16:creationId xmlns:a16="http://schemas.microsoft.com/office/drawing/2014/main" id="{F6D703FD-6266-4AE7-AC3C-E0FC67C475C9}"/>
              </a:ext>
            </a:extLst>
          </p:cNvPr>
          <p:cNvGrpSpPr/>
          <p:nvPr/>
        </p:nvGrpSpPr>
        <p:grpSpPr>
          <a:xfrm>
            <a:off x="429480" y="136306"/>
            <a:ext cx="868174" cy="1122285"/>
            <a:chOff x="7578734" y="1050025"/>
            <a:chExt cx="3222616" cy="4165860"/>
          </a:xfrm>
        </p:grpSpPr>
        <p:grpSp>
          <p:nvGrpSpPr>
            <p:cNvPr id="11" name="Group 10">
              <a:extLst>
                <a:ext uri="{FF2B5EF4-FFF2-40B4-BE49-F238E27FC236}">
                  <a16:creationId xmlns:a16="http://schemas.microsoft.com/office/drawing/2014/main" id="{1C3A6081-F591-4CEE-BC65-3368634C1543}"/>
                </a:ext>
              </a:extLst>
            </p:cNvPr>
            <p:cNvGrpSpPr/>
            <p:nvPr/>
          </p:nvGrpSpPr>
          <p:grpSpPr>
            <a:xfrm>
              <a:off x="7578734" y="1050025"/>
              <a:ext cx="3222616" cy="4165860"/>
              <a:chOff x="7830194" y="1537438"/>
              <a:chExt cx="2518414" cy="3255545"/>
            </a:xfrm>
          </p:grpSpPr>
          <p:sp>
            <p:nvSpPr>
              <p:cNvPr id="13" name="Oval 12">
                <a:extLst>
                  <a:ext uri="{FF2B5EF4-FFF2-40B4-BE49-F238E27FC236}">
                    <a16:creationId xmlns:a16="http://schemas.microsoft.com/office/drawing/2014/main" id="{8B71F2A4-A52D-4AD9-8DEC-2E240D8E4BF7}"/>
                  </a:ext>
                </a:extLst>
              </p:cNvPr>
              <p:cNvSpPr/>
              <p:nvPr/>
            </p:nvSpPr>
            <p:spPr bwMode="auto">
              <a:xfrm>
                <a:off x="7830194" y="2274571"/>
                <a:ext cx="2518414" cy="2518412"/>
              </a:xfrm>
              <a:prstGeom prst="ellipse">
                <a:avLst/>
              </a:prstGeom>
              <a:noFill/>
              <a:ln w="76200" cap="sq">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14" name="Graphic 7">
                <a:extLst>
                  <a:ext uri="{FF2B5EF4-FFF2-40B4-BE49-F238E27FC236}">
                    <a16:creationId xmlns:a16="http://schemas.microsoft.com/office/drawing/2014/main" id="{500B6F01-6DCF-46C4-BCEC-4327955CEA2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5" name="TextBox 8">
                <a:extLst>
                  <a:ext uri="{FF2B5EF4-FFF2-40B4-BE49-F238E27FC236}">
                    <a16:creationId xmlns:a16="http://schemas.microsoft.com/office/drawing/2014/main" id="{96CD81F0-5F8D-42D6-9AD9-B8FA991C86E3}"/>
                  </a:ext>
                </a:extLst>
              </p:cNvPr>
              <p:cNvSpPr txBox="1"/>
              <p:nvPr/>
            </p:nvSpPr>
            <p:spPr>
              <a:xfrm>
                <a:off x="8853106" y="1537438"/>
                <a:ext cx="409201" cy="62496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BFBFBF"/>
                    </a:solidFill>
                    <a:effectLst/>
                    <a:uLnTx/>
                    <a:uFillTx/>
                    <a:latin typeface="Segoe UI"/>
                    <a:ea typeface="+mn-ea"/>
                    <a:cs typeface="+mn-cs"/>
                  </a:rPr>
                  <a:t>N</a:t>
                </a:r>
              </a:p>
            </p:txBody>
          </p:sp>
        </p:grpSp>
        <p:sp>
          <p:nvSpPr>
            <p:cNvPr id="12" name="key">
              <a:extLst>
                <a:ext uri="{FF2B5EF4-FFF2-40B4-BE49-F238E27FC236}">
                  <a16:creationId xmlns:a16="http://schemas.microsoft.com/office/drawing/2014/main" id="{E7D44D55-5952-4C29-9243-74067F49A27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rgbClr val="EAEAEA"/>
            </a:solidFill>
            <a:ln w="6350" cap="sq">
              <a:solidFill>
                <a:srgbClr val="EAEAEA"/>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714F4D37-05CD-4194-95AA-3B3C7A0143E4}"/>
              </a:ext>
            </a:extLst>
          </p:cNvPr>
          <p:cNvGrpSpPr/>
          <p:nvPr/>
        </p:nvGrpSpPr>
        <p:grpSpPr>
          <a:xfrm>
            <a:off x="778443" y="1913086"/>
            <a:ext cx="10879587" cy="3077766"/>
            <a:chOff x="759313" y="1942567"/>
            <a:chExt cx="10879587" cy="2980714"/>
          </a:xfrm>
        </p:grpSpPr>
        <p:sp>
          <p:nvSpPr>
            <p:cNvPr id="32" name="Rectangle 31">
              <a:extLst>
                <a:ext uri="{FF2B5EF4-FFF2-40B4-BE49-F238E27FC236}">
                  <a16:creationId xmlns:a16="http://schemas.microsoft.com/office/drawing/2014/main" id="{D6D670A8-D7E5-418C-8E01-B8A5C622D106}"/>
                </a:ext>
              </a:extLst>
            </p:cNvPr>
            <p:cNvSpPr/>
            <p:nvPr/>
          </p:nvSpPr>
          <p:spPr bwMode="auto">
            <a:xfrm>
              <a:off x="759313" y="1942567"/>
              <a:ext cx="10879587" cy="2980714"/>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274320" tIns="274320" rIns="182880" bIns="27432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300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Designed to rapidly increase your security and privacy posture</a:t>
              </a:r>
            </a:p>
            <a:p>
              <a:pPr marL="738188" marR="0" lvl="1" indent="0" defTabSz="914400" eaLnBrk="1" fontAlgn="auto" latinLnBrk="0" hangingPunct="1">
                <a:lnSpc>
                  <a:spcPct val="100000"/>
                </a:lnSpc>
                <a:spcBef>
                  <a:spcPts val="60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Make the right technical decisions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best practices, choices and context/recommendations for protecting the confidentiality and the integrity of your (most) sensitive data</a:t>
              </a:r>
              <a:endParaRPr kumimoji="0" lang="en-US" sz="1600" b="0" i="0" u="none" strike="noStrike" kern="0" cap="none" spc="0" normalizeH="0" baseline="0" noProof="0" dirty="0">
                <a:ln>
                  <a:noFill/>
                </a:ln>
                <a:gradFill>
                  <a:gsLst>
                    <a:gs pos="1250">
                      <a:srgbClr val="1A1A1A"/>
                    </a:gs>
                    <a:gs pos="100000">
                      <a:srgbClr val="1A1A1A"/>
                    </a:gs>
                  </a:gsLst>
                  <a:lin ang="5400000" scaled="0"/>
                </a:gradFill>
                <a:effectLst/>
                <a:highlight>
                  <a:srgbClr val="FFFF00"/>
                </a:highlight>
                <a:uLnTx/>
                <a:uFillTx/>
                <a:latin typeface="Segoe UI"/>
                <a:ea typeface="+mn-ea"/>
                <a:cs typeface="+mn-cs"/>
              </a:endParaRPr>
            </a:p>
            <a:p>
              <a:pPr marL="738188" marR="0" lvl="1" indent="0" defTabSz="914400" eaLnBrk="1" fontAlgn="auto" latinLnBrk="0" hangingPunct="1">
                <a:lnSpc>
                  <a:spcPct val="100000"/>
                </a:lnSpc>
                <a:spcBef>
                  <a:spcPts val="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Increase Familiarity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a:t>
              </a:r>
              <a:r>
                <a:rPr kumimoji="0" lang="en-US" sz="1600" b="0" i="0" u="none" strike="noStrike" kern="0" cap="none" spc="0" normalizeH="0" baseline="0" noProof="0">
                  <a:ln>
                    <a:noFill/>
                  </a:ln>
                  <a:gradFill>
                    <a:gsLst>
                      <a:gs pos="1250">
                        <a:srgbClr val="1A1A1A"/>
                      </a:gs>
                      <a:gs pos="100000">
                        <a:srgbClr val="1A1A1A"/>
                      </a:gs>
                    </a:gsLst>
                    <a:lin ang="5400000" scaled="0"/>
                  </a:gradFill>
                  <a:effectLst/>
                  <a:uLnTx/>
                  <a:uFillTx/>
                  <a:latin typeface="Segoe UI"/>
                  <a:ea typeface="+mn-ea"/>
                  <a:cs typeface="+mn-cs"/>
                </a:rPr>
                <a:t>mitigation) techniques</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 (open-source) libraries, and services already </a:t>
              </a:r>
              <a:r>
                <a:rPr lang="en-US" sz="1600" kern="0" dirty="0">
                  <a:gradFill>
                    <a:gsLst>
                      <a:gs pos="1250">
                        <a:srgbClr val="1A1A1A"/>
                      </a:gs>
                      <a:gs pos="100000">
                        <a:srgbClr val="1A1A1A"/>
                      </a:gs>
                    </a:gsLst>
                    <a:lin ang="5400000" scaled="0"/>
                  </a:gradFill>
                  <a:latin typeface="Segoe UI"/>
                </a:rPr>
                <a:t>available in the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Azure Platform and/or on the Edge</a:t>
              </a:r>
            </a:p>
          </p:txBody>
        </p:sp>
        <p:grpSp>
          <p:nvGrpSpPr>
            <p:cNvPr id="33" name="Group 32">
              <a:extLst>
                <a:ext uri="{FF2B5EF4-FFF2-40B4-BE49-F238E27FC236}">
                  <a16:creationId xmlns:a16="http://schemas.microsoft.com/office/drawing/2014/main" id="{8CE80672-25A6-4EB2-93F2-10B9113CEC50}"/>
                </a:ext>
              </a:extLst>
            </p:cNvPr>
            <p:cNvGrpSpPr/>
            <p:nvPr/>
          </p:nvGrpSpPr>
          <p:grpSpPr>
            <a:xfrm>
              <a:off x="1046187" y="2835421"/>
              <a:ext cx="532937" cy="532937"/>
              <a:chOff x="588263" y="4701951"/>
              <a:chExt cx="636741" cy="636741"/>
            </a:xfrm>
          </p:grpSpPr>
          <p:sp>
            <p:nvSpPr>
              <p:cNvPr id="37" name="Oval 36">
                <a:extLst>
                  <a:ext uri="{FF2B5EF4-FFF2-40B4-BE49-F238E27FC236}">
                    <a16:creationId xmlns:a16="http://schemas.microsoft.com/office/drawing/2014/main" id="{02DE86CE-3B3D-4EF6-B021-1A7168C0271D}"/>
                  </a:ext>
                </a:extLst>
              </p:cNvPr>
              <p:cNvSpPr/>
              <p:nvPr/>
            </p:nvSpPr>
            <p:spPr bwMode="auto">
              <a:xfrm>
                <a:off x="588263" y="4701951"/>
                <a:ext cx="636741" cy="636741"/>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magnify">
                <a:extLst>
                  <a:ext uri="{FF2B5EF4-FFF2-40B4-BE49-F238E27FC236}">
                    <a16:creationId xmlns:a16="http://schemas.microsoft.com/office/drawing/2014/main" id="{56DF928E-85BA-451A-8B1A-6427CBE215B5}"/>
                  </a:ext>
                </a:extLst>
              </p:cNvPr>
              <p:cNvSpPr>
                <a:spLocks noChangeAspect="1" noEditPoints="1"/>
              </p:cNvSpPr>
              <p:nvPr/>
            </p:nvSpPr>
            <p:spPr bwMode="auto">
              <a:xfrm flipH="1">
                <a:off x="720190" y="4837439"/>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nvGrpSpPr>
            <p:cNvPr id="34" name="Group 33">
              <a:extLst>
                <a:ext uri="{FF2B5EF4-FFF2-40B4-BE49-F238E27FC236}">
                  <a16:creationId xmlns:a16="http://schemas.microsoft.com/office/drawing/2014/main" id="{90691E19-6ADB-4FB9-95A3-A2D346B444EE}"/>
                </a:ext>
              </a:extLst>
            </p:cNvPr>
            <p:cNvGrpSpPr/>
            <p:nvPr/>
          </p:nvGrpSpPr>
          <p:grpSpPr>
            <a:xfrm>
              <a:off x="1046186" y="3784305"/>
              <a:ext cx="532937" cy="532936"/>
              <a:chOff x="1835509" y="5195814"/>
              <a:chExt cx="636741" cy="636740"/>
            </a:xfrm>
          </p:grpSpPr>
          <p:sp>
            <p:nvSpPr>
              <p:cNvPr id="35" name="Oval 34">
                <a:extLst>
                  <a:ext uri="{FF2B5EF4-FFF2-40B4-BE49-F238E27FC236}">
                    <a16:creationId xmlns:a16="http://schemas.microsoft.com/office/drawing/2014/main" id="{3FC4A2DC-A74D-42D3-9711-FCA69C7858BB}"/>
                  </a:ext>
                </a:extLst>
              </p:cNvPr>
              <p:cNvSpPr/>
              <p:nvPr/>
            </p:nvSpPr>
            <p:spPr bwMode="auto">
              <a:xfrm>
                <a:off x="1835509" y="5195814"/>
                <a:ext cx="636741" cy="636740"/>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Manufacturing_E99C">
                <a:extLst>
                  <a:ext uri="{FF2B5EF4-FFF2-40B4-BE49-F238E27FC236}">
                    <a16:creationId xmlns:a16="http://schemas.microsoft.com/office/drawing/2014/main" id="{7B4BDC11-3113-4BBA-9190-BC6EA292771A}"/>
                  </a:ext>
                </a:extLst>
              </p:cNvPr>
              <p:cNvSpPr>
                <a:spLocks noChangeAspect="1" noEditPoints="1"/>
              </p:cNvSpPr>
              <p:nvPr/>
            </p:nvSpPr>
            <p:spPr bwMode="auto">
              <a:xfrm>
                <a:off x="1966798" y="53313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grpSp>
        <p:nvGrpSpPr>
          <p:cNvPr id="39" name="Group 38">
            <a:extLst>
              <a:ext uri="{FF2B5EF4-FFF2-40B4-BE49-F238E27FC236}">
                <a16:creationId xmlns:a16="http://schemas.microsoft.com/office/drawing/2014/main" id="{5843413F-01BC-436D-80B3-BE1491217C10}"/>
              </a:ext>
            </a:extLst>
          </p:cNvPr>
          <p:cNvGrpSpPr/>
          <p:nvPr/>
        </p:nvGrpSpPr>
        <p:grpSpPr>
          <a:xfrm>
            <a:off x="725107" y="5287005"/>
            <a:ext cx="10932922" cy="1111073"/>
            <a:chOff x="573740" y="5341434"/>
            <a:chExt cx="10932922" cy="1111073"/>
          </a:xfrm>
        </p:grpSpPr>
        <p:grpSp>
          <p:nvGrpSpPr>
            <p:cNvPr id="40" name="Group 39">
              <a:extLst>
                <a:ext uri="{FF2B5EF4-FFF2-40B4-BE49-F238E27FC236}">
                  <a16:creationId xmlns:a16="http://schemas.microsoft.com/office/drawing/2014/main" id="{D07DF526-39CA-41A7-A896-CEB1C65277FB}"/>
                </a:ext>
              </a:extLst>
            </p:cNvPr>
            <p:cNvGrpSpPr/>
            <p:nvPr/>
          </p:nvGrpSpPr>
          <p:grpSpPr>
            <a:xfrm>
              <a:off x="875135" y="5341434"/>
              <a:ext cx="10631527" cy="1111073"/>
              <a:chOff x="1599283" y="5341434"/>
              <a:chExt cx="10631528" cy="1111073"/>
            </a:xfrm>
          </p:grpSpPr>
          <p:sp>
            <p:nvSpPr>
              <p:cNvPr id="43" name="Rectangle 42">
                <a:extLst>
                  <a:ext uri="{FF2B5EF4-FFF2-40B4-BE49-F238E27FC236}">
                    <a16:creationId xmlns:a16="http://schemas.microsoft.com/office/drawing/2014/main" id="{9D3282C5-2BE7-4644-A612-13411806CDEB}"/>
                  </a:ext>
                </a:extLst>
              </p:cNvPr>
              <p:cNvSpPr/>
              <p:nvPr/>
            </p:nvSpPr>
            <p:spPr bwMode="auto">
              <a:xfrm>
                <a:off x="1599283" y="5341434"/>
                <a:ext cx="10631528" cy="1111073"/>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457200" tIns="146304" rIns="91440" bIns="146304" numCol="1" spcCol="0" rtlCol="0" fromWordArt="0" anchor="t" anchorCtr="0" forceAA="0" compatLnSpc="1">
                <a:prstTxWarp prst="textNoShape">
                  <a:avLst/>
                </a:prstTxWarp>
                <a:spAutoFit/>
              </a:bodyPr>
              <a:lstStyle/>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Mix of old &amp; new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Bring your experience and knowledge, but expect (breakthrough) changes ;-)</a:t>
                </a:r>
              </a:p>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You can’t learn everything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Research, and cloud capabilities evolve too fast to master them all, prioritization is critical to meet your business objective</a:t>
                </a:r>
              </a:p>
            </p:txBody>
          </p:sp>
          <p:sp>
            <p:nvSpPr>
              <p:cNvPr id="44" name="TextBox 43">
                <a:extLst>
                  <a:ext uri="{FF2B5EF4-FFF2-40B4-BE49-F238E27FC236}">
                    <a16:creationId xmlns:a16="http://schemas.microsoft.com/office/drawing/2014/main" id="{3C4FB4F4-0F06-43A1-9A5A-2C65B2FC3D82}"/>
                  </a:ext>
                </a:extLst>
              </p:cNvPr>
              <p:cNvSpPr txBox="1"/>
              <p:nvPr/>
            </p:nvSpPr>
            <p:spPr>
              <a:xfrm>
                <a:off x="1900677" y="5562008"/>
                <a:ext cx="712363"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cs typeface="Segoe UI Semibold" panose="020B0702040204020203" pitchFamily="34" charset="0"/>
                  </a:rPr>
                  <a:t>Tips</a:t>
                </a:r>
              </a:p>
            </p:txBody>
          </p:sp>
        </p:grpSp>
        <p:sp>
          <p:nvSpPr>
            <p:cNvPr id="41" name="Oval 40">
              <a:extLst>
                <a:ext uri="{FF2B5EF4-FFF2-40B4-BE49-F238E27FC236}">
                  <a16:creationId xmlns:a16="http://schemas.microsoft.com/office/drawing/2014/main" id="{319C0B81-8E19-42E5-A589-9A2729144427}"/>
                </a:ext>
              </a:extLst>
            </p:cNvPr>
            <p:cNvSpPr/>
            <p:nvPr/>
          </p:nvSpPr>
          <p:spPr bwMode="auto">
            <a:xfrm>
              <a:off x="573740" y="5472464"/>
              <a:ext cx="602792" cy="602792"/>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light" title="Icon of a lightbulb">
              <a:extLst>
                <a:ext uri="{FF2B5EF4-FFF2-40B4-BE49-F238E27FC236}">
                  <a16:creationId xmlns:a16="http://schemas.microsoft.com/office/drawing/2014/main" id="{223A31E0-FE3A-4EEF-85D5-CD3B95833F18}"/>
                </a:ext>
              </a:extLst>
            </p:cNvPr>
            <p:cNvSpPr>
              <a:spLocks noChangeAspect="1" noEditPoints="1"/>
            </p:cNvSpPr>
            <p:nvPr/>
          </p:nvSpPr>
          <p:spPr bwMode="auto">
            <a:xfrm>
              <a:off x="751955" y="5565580"/>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1A1A1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spTree>
    <p:extLst>
      <p:ext uri="{BB962C8B-B14F-4D97-AF65-F5344CB8AC3E}">
        <p14:creationId xmlns:p14="http://schemas.microsoft.com/office/powerpoint/2010/main" val="2931284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EEC34E-0489-4D2D-A3C2-F3FA9EC69C0D}"/>
              </a:ext>
            </a:extLst>
          </p:cNvPr>
          <p:cNvSpPr>
            <a:spLocks noGrp="1"/>
          </p:cNvSpPr>
          <p:nvPr>
            <p:ph type="title"/>
          </p:nvPr>
        </p:nvSpPr>
        <p:spPr/>
        <p:txBody>
          <a:bodyPr/>
          <a:lstStyle/>
          <a:p>
            <a:r>
              <a:rPr lang="en-US" dirty="0"/>
              <a:t>A compass for protecting your (most) sensitive data </a:t>
            </a:r>
          </a:p>
        </p:txBody>
      </p:sp>
      <p:grpSp>
        <p:nvGrpSpPr>
          <p:cNvPr id="9" name="Group 8">
            <a:extLst>
              <a:ext uri="{FF2B5EF4-FFF2-40B4-BE49-F238E27FC236}">
                <a16:creationId xmlns:a16="http://schemas.microsoft.com/office/drawing/2014/main" id="{F2FCD42C-3A00-4262-A0CE-73F6C9832AFC}"/>
              </a:ext>
            </a:extLst>
          </p:cNvPr>
          <p:cNvGrpSpPr/>
          <p:nvPr/>
        </p:nvGrpSpPr>
        <p:grpSpPr>
          <a:xfrm>
            <a:off x="674281" y="2839756"/>
            <a:ext cx="10801200" cy="3938054"/>
            <a:chOff x="3475275" y="1145548"/>
            <a:chExt cx="8500938" cy="5442800"/>
          </a:xfrm>
        </p:grpSpPr>
        <p:sp>
          <p:nvSpPr>
            <p:cNvPr id="10" name="Rectangle: Rounded Corners 9">
              <a:extLst>
                <a:ext uri="{FF2B5EF4-FFF2-40B4-BE49-F238E27FC236}">
                  <a16:creationId xmlns:a16="http://schemas.microsoft.com/office/drawing/2014/main" id="{B2F6B77C-A1DF-4F2D-B494-C496278B133C}"/>
                </a:ext>
              </a:extLst>
            </p:cNvPr>
            <p:cNvSpPr/>
            <p:nvPr/>
          </p:nvSpPr>
          <p:spPr bwMode="auto">
            <a:xfrm>
              <a:off x="3475275" y="1259510"/>
              <a:ext cx="8500938" cy="5328838"/>
            </a:xfrm>
            <a:prstGeom prst="roundRect">
              <a:avLst>
                <a:gd name="adj" fmla="val 0"/>
              </a:avLst>
            </a:prstGeom>
            <a:solidFill>
              <a:schemeClr val="bg1">
                <a:alpha val="81000"/>
              </a:schemeClr>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3B636C9-26F0-43A8-B7B8-E265FFD7A37E}"/>
                </a:ext>
              </a:extLst>
            </p:cNvPr>
            <p:cNvSpPr/>
            <p:nvPr/>
          </p:nvSpPr>
          <p:spPr bwMode="auto">
            <a:xfrm>
              <a:off x="3475275" y="1145548"/>
              <a:ext cx="8500938" cy="450077"/>
            </a:xfrm>
            <a:prstGeom prst="rect">
              <a:avLst/>
            </a:prstGeom>
            <a:solidFill>
              <a:schemeClr val="accent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lang="en-US" sz="1600" b="1" kern="0" cap="all" dirty="0">
                  <a:gradFill>
                    <a:gsLst>
                      <a:gs pos="0">
                        <a:srgbClr val="FFFFFF"/>
                      </a:gs>
                      <a:gs pos="100000">
                        <a:srgbClr val="FFFFFF"/>
                      </a:gs>
                    </a:gsLst>
                    <a:lin ang="5400000" scaled="0"/>
                  </a:gradFill>
                  <a:latin typeface="Segoe UI"/>
                  <a:cs typeface="Segoe UI" pitchFamily="34" charset="0"/>
                </a:rPr>
                <a:t>A series of additional Specific tracks</a:t>
              </a:r>
              <a:endParaRPr kumimoji="0" lang="en-US" sz="1600" b="1" i="0" u="none" strike="noStrike" kern="0" cap="all" spc="0" normalizeH="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sp>
        <p:nvSpPr>
          <p:cNvPr id="23" name="TextBox 22">
            <a:extLst>
              <a:ext uri="{FF2B5EF4-FFF2-40B4-BE49-F238E27FC236}">
                <a16:creationId xmlns:a16="http://schemas.microsoft.com/office/drawing/2014/main" id="{133346B7-D850-491F-9D44-1153B9577853}"/>
              </a:ext>
            </a:extLst>
          </p:cNvPr>
          <p:cNvSpPr txBox="1"/>
          <p:nvPr/>
        </p:nvSpPr>
        <p:spPr>
          <a:xfrm>
            <a:off x="8090444" y="4193260"/>
            <a:ext cx="3154316"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tx1">
                    <a:lumMod val="50000"/>
                  </a:schemeClr>
                </a:solidFill>
                <a:effectLst/>
                <a:uLnTx/>
                <a:uFillTx/>
                <a:latin typeface="Segoe UI"/>
                <a:ea typeface="Segoe UI Black" pitchFamily="34"/>
              </a:rPr>
              <a:t>Secure Multi-party Computing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cxnSp>
        <p:nvCxnSpPr>
          <p:cNvPr id="26" name="Straight Connector 25">
            <a:extLst>
              <a:ext uri="{FF2B5EF4-FFF2-40B4-BE49-F238E27FC236}">
                <a16:creationId xmlns:a16="http://schemas.microsoft.com/office/drawing/2014/main" id="{E9E85A6B-4C03-4FA4-B684-AF94687883C6}"/>
              </a:ext>
            </a:extLst>
          </p:cNvPr>
          <p:cNvCxnSpPr>
            <a:cxnSpLocks/>
          </p:cNvCxnSpPr>
          <p:nvPr/>
        </p:nvCxnSpPr>
        <p:spPr>
          <a:xfrm>
            <a:off x="1105668" y="4212320"/>
            <a:ext cx="10131451" cy="0"/>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EC8E425-9ADC-4611-A120-B5C479391482}"/>
              </a:ext>
            </a:extLst>
          </p:cNvPr>
          <p:cNvSpPr/>
          <p:nvPr/>
        </p:nvSpPr>
        <p:spPr>
          <a:xfrm>
            <a:off x="1033660" y="3229327"/>
            <a:ext cx="7056784" cy="815608"/>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Applicable techniques for data in use protection</a:t>
            </a:r>
          </a:p>
          <a:p>
            <a:pPr marL="171450" lvl="0" indent="-171450" defTabSz="914400" fontAlgn="base">
              <a:spcBef>
                <a:spcPct val="0"/>
              </a:spcBef>
              <a:spcAft>
                <a:spcPts val="300"/>
              </a:spcAft>
              <a:buFont typeface="Arial" panose="020B0604020202020204" pitchFamily="34" charset="0"/>
              <a:buChar char="•"/>
              <a:defRPr/>
            </a:pPr>
            <a:r>
              <a:rPr lang="en-US" sz="1000" dirty="0"/>
              <a:t>Can serve as a guide to help inform on state-of-the-art and align specific investments, technical skills, and related toolchains to sustain your sensitive workloads in the Cloud and on the Edge</a:t>
            </a:r>
          </a:p>
          <a:p>
            <a:pPr marL="171450" lvl="0" indent="-171450" defTabSz="914400" fontAlgn="base">
              <a:spcBef>
                <a:spcPct val="0"/>
              </a:spcBef>
              <a:spcAft>
                <a:spcPts val="300"/>
              </a:spcAft>
              <a:buFont typeface="Arial" panose="020B0604020202020204" pitchFamily="34" charset="0"/>
              <a:buChar char="•"/>
              <a:defRPr/>
            </a:pPr>
            <a:r>
              <a:rPr lang="en-US" sz="1000" dirty="0"/>
              <a:t>Guide decisions regarding the proper level of protection of your (most) sensitive data and/or the IP you most value </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 name="TextBox 1">
            <a:extLst>
              <a:ext uri="{FF2B5EF4-FFF2-40B4-BE49-F238E27FC236}">
                <a16:creationId xmlns:a16="http://schemas.microsoft.com/office/drawing/2014/main" id="{909264AD-0F4E-40C2-8CE9-315ED317A31D}"/>
              </a:ext>
            </a:extLst>
          </p:cNvPr>
          <p:cNvSpPr txBox="1"/>
          <p:nvPr/>
        </p:nvSpPr>
        <p:spPr>
          <a:xfrm>
            <a:off x="1131037" y="4193260"/>
            <a:ext cx="262140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tx1">
                    <a:lumMod val="50000"/>
                  </a:schemeClr>
                </a:solidFill>
                <a:effectLst/>
                <a:uLnTx/>
                <a:uFillTx/>
                <a:latin typeface="Segoe UI"/>
                <a:ea typeface="Segoe UI Black" pitchFamily="34"/>
              </a:rPr>
              <a:t>Confidential Computing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sp>
        <p:nvSpPr>
          <p:cNvPr id="3" name="TextBox 2">
            <a:extLst>
              <a:ext uri="{FF2B5EF4-FFF2-40B4-BE49-F238E27FC236}">
                <a16:creationId xmlns:a16="http://schemas.microsoft.com/office/drawing/2014/main" id="{3F0AE431-FFB2-4D02-A44A-ACC48E4698A7}"/>
              </a:ext>
            </a:extLst>
          </p:cNvPr>
          <p:cNvSpPr txBox="1"/>
          <p:nvPr/>
        </p:nvSpPr>
        <p:spPr>
          <a:xfrm>
            <a:off x="4693734" y="4193261"/>
            <a:ext cx="276229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dirty="0">
                <a:ln w="3175">
                  <a:noFill/>
                </a:ln>
                <a:solidFill>
                  <a:schemeClr val="tx1">
                    <a:lumMod val="50000"/>
                  </a:schemeClr>
                </a:solidFill>
                <a:effectLst/>
                <a:uLnTx/>
                <a:uFillTx/>
                <a:latin typeface="Segoe UI"/>
                <a:ea typeface="Segoe UI Black" pitchFamily="34"/>
              </a:rPr>
              <a:t>Homomorphic Encryption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cxnSp>
        <p:nvCxnSpPr>
          <p:cNvPr id="43" name="Straight Connector 42">
            <a:extLst>
              <a:ext uri="{FF2B5EF4-FFF2-40B4-BE49-F238E27FC236}">
                <a16:creationId xmlns:a16="http://schemas.microsoft.com/office/drawing/2014/main" id="{CA88C630-9F5A-4A88-AE6B-BC41A4CB1177}"/>
              </a:ext>
            </a:extLst>
          </p:cNvPr>
          <p:cNvCxnSpPr>
            <a:cxnSpLocks/>
          </p:cNvCxnSpPr>
          <p:nvPr/>
        </p:nvCxnSpPr>
        <p:spPr>
          <a:xfrm>
            <a:off x="4147535" y="4212320"/>
            <a:ext cx="8836"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698B07-748B-4607-BB14-BEEC50ADE42A}"/>
              </a:ext>
            </a:extLst>
          </p:cNvPr>
          <p:cNvCxnSpPr>
            <a:cxnSpLocks/>
          </p:cNvCxnSpPr>
          <p:nvPr/>
        </p:nvCxnSpPr>
        <p:spPr>
          <a:xfrm>
            <a:off x="7847182" y="4212320"/>
            <a:ext cx="0"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66BD976-A3F8-41E2-B570-37E2AEE23E2D}"/>
              </a:ext>
            </a:extLst>
          </p:cNvPr>
          <p:cNvSpPr/>
          <p:nvPr/>
        </p:nvSpPr>
        <p:spPr>
          <a:xfrm>
            <a:off x="1045677" y="6155891"/>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9" name="Rectangle 28">
            <a:extLst>
              <a:ext uri="{FF2B5EF4-FFF2-40B4-BE49-F238E27FC236}">
                <a16:creationId xmlns:a16="http://schemas.microsoft.com/office/drawing/2014/main" id="{08044027-4CF5-4538-945E-48C36315578D}"/>
              </a:ext>
            </a:extLst>
          </p:cNvPr>
          <p:cNvSpPr/>
          <p:nvPr/>
        </p:nvSpPr>
        <p:spPr>
          <a:xfrm>
            <a:off x="4447559" y="6155891"/>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30" name="Rectangle 29">
            <a:extLst>
              <a:ext uri="{FF2B5EF4-FFF2-40B4-BE49-F238E27FC236}">
                <a16:creationId xmlns:a16="http://schemas.microsoft.com/office/drawing/2014/main" id="{4B85B400-914A-4629-9947-1135253F9699}"/>
              </a:ext>
            </a:extLst>
          </p:cNvPr>
          <p:cNvSpPr/>
          <p:nvPr/>
        </p:nvSpPr>
        <p:spPr>
          <a:xfrm>
            <a:off x="8013629" y="6155890"/>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104" name="TextBox 103">
            <a:extLst>
              <a:ext uri="{FF2B5EF4-FFF2-40B4-BE49-F238E27FC236}">
                <a16:creationId xmlns:a16="http://schemas.microsoft.com/office/drawing/2014/main" id="{0476454C-696E-43BC-83AE-0E20721206A6}"/>
              </a:ext>
            </a:extLst>
          </p:cNvPr>
          <p:cNvSpPr txBox="1"/>
          <p:nvPr/>
        </p:nvSpPr>
        <p:spPr>
          <a:xfrm>
            <a:off x="601613" y="1563607"/>
            <a:ext cx="3901254" cy="590931"/>
          </a:xfrm>
          <a:prstGeom prst="rect">
            <a:avLst/>
          </a:prstGeom>
          <a:noFill/>
        </p:spPr>
        <p:txBody>
          <a:bodyPr wrap="square">
            <a:spAutoFit/>
          </a:bodyPr>
          <a:lstStyle/>
          <a:p>
            <a:pPr marL="0" marR="0" lvl="0" indent="0" algn="r" defTabSz="914102" rtl="0" eaLnBrk="1" fontAlgn="base" latinLnBrk="0" hangingPunct="1">
              <a:lnSpc>
                <a:spcPct val="90000"/>
              </a:lnSpc>
              <a:spcBef>
                <a:spcPct val="0"/>
              </a:spcBef>
              <a:spcAft>
                <a:spcPct val="0"/>
              </a:spcAft>
              <a:buClrTx/>
              <a:buSzTx/>
              <a:buFontTx/>
              <a:buNone/>
              <a:tabLst/>
              <a:defRPr/>
            </a:pPr>
            <a:r>
              <a:rPr lang="en-US" sz="1800" b="1" kern="0" cap="all" dirty="0">
                <a:solidFill>
                  <a:srgbClr val="0070C0"/>
                </a:solidFill>
                <a:latin typeface="Segoe UI"/>
                <a:cs typeface="Segoe UI" pitchFamily="34" charset="0"/>
              </a:rPr>
              <a:t>A common track in the Morning</a:t>
            </a:r>
            <a:endParaRPr kumimoji="0" lang="en-US" sz="1800" b="1" i="0" u="none" strike="noStrike" kern="0" cap="all" spc="0" normalizeH="0" dirty="0">
              <a:ln>
                <a:noFill/>
              </a:ln>
              <a:solidFill>
                <a:srgbClr val="0070C0"/>
              </a:solidFill>
              <a:effectLst/>
              <a:uLnTx/>
              <a:uFillTx/>
              <a:latin typeface="Segoe UI"/>
              <a:cs typeface="Segoe UI" pitchFamily="34" charset="0"/>
            </a:endParaRPr>
          </a:p>
        </p:txBody>
      </p:sp>
      <p:pic>
        <p:nvPicPr>
          <p:cNvPr id="4" name="Picture 3">
            <a:hlinkClick r:id="rId3" action="ppaction://hlinkpres?slideindex=1&amp;slidetitle="/>
            <a:extLst>
              <a:ext uri="{FF2B5EF4-FFF2-40B4-BE49-F238E27FC236}">
                <a16:creationId xmlns:a16="http://schemas.microsoft.com/office/drawing/2014/main" id="{289A0E9F-D436-46A4-A30F-6DEEF5434749}"/>
              </a:ext>
            </a:extLst>
          </p:cNvPr>
          <p:cNvPicPr>
            <a:picLocks noChangeAspect="1"/>
          </p:cNvPicPr>
          <p:nvPr/>
        </p:nvPicPr>
        <p:blipFill>
          <a:blip r:embed="rId4"/>
          <a:stretch>
            <a:fillRect/>
          </a:stretch>
        </p:blipFill>
        <p:spPr>
          <a:xfrm>
            <a:off x="1443901" y="4811891"/>
            <a:ext cx="2131321" cy="1202284"/>
          </a:xfrm>
          <a:prstGeom prst="rect">
            <a:avLst/>
          </a:prstGeom>
          <a:effectLst>
            <a:outerShdw blurRad="190500" dist="38100" dir="2700000" algn="tl" rotWithShape="0">
              <a:prstClr val="black">
                <a:alpha val="30000"/>
              </a:prstClr>
            </a:outerShdw>
          </a:effectLst>
        </p:spPr>
      </p:pic>
      <p:pic>
        <p:nvPicPr>
          <p:cNvPr id="5" name="Picture 4">
            <a:hlinkClick r:id="rId5" action="ppaction://hlinkpres?slideindex=1&amp;slidetitle="/>
            <a:extLst>
              <a:ext uri="{FF2B5EF4-FFF2-40B4-BE49-F238E27FC236}">
                <a16:creationId xmlns:a16="http://schemas.microsoft.com/office/drawing/2014/main" id="{29CA8AA0-0CCB-4037-85A4-E2830A3BA5F4}"/>
              </a:ext>
            </a:extLst>
          </p:cNvPr>
          <p:cNvPicPr>
            <a:picLocks noChangeAspect="1"/>
          </p:cNvPicPr>
          <p:nvPr/>
        </p:nvPicPr>
        <p:blipFill>
          <a:blip r:embed="rId6"/>
          <a:stretch>
            <a:fillRect/>
          </a:stretch>
        </p:blipFill>
        <p:spPr>
          <a:xfrm>
            <a:off x="4936116" y="4814958"/>
            <a:ext cx="2131321" cy="1196149"/>
          </a:xfrm>
          <a:prstGeom prst="rect">
            <a:avLst/>
          </a:prstGeom>
          <a:effectLst>
            <a:outerShdw blurRad="190500" dist="38100" dir="2700000" algn="tl" rotWithShape="0">
              <a:prstClr val="black">
                <a:alpha val="30000"/>
              </a:prstClr>
            </a:outerShdw>
          </a:effectLst>
        </p:spPr>
      </p:pic>
      <p:pic>
        <p:nvPicPr>
          <p:cNvPr id="6" name="Picture 5">
            <a:hlinkClick r:id="rId7" action="ppaction://hlinkpres?slideindex=1&amp;slidetitle="/>
            <a:extLst>
              <a:ext uri="{FF2B5EF4-FFF2-40B4-BE49-F238E27FC236}">
                <a16:creationId xmlns:a16="http://schemas.microsoft.com/office/drawing/2014/main" id="{0E4979C2-5615-490E-8250-C3F45889A4B4}"/>
              </a:ext>
            </a:extLst>
          </p:cNvPr>
          <p:cNvPicPr>
            <a:picLocks noChangeAspect="1"/>
          </p:cNvPicPr>
          <p:nvPr/>
        </p:nvPicPr>
        <p:blipFill>
          <a:blip r:embed="rId8"/>
          <a:stretch>
            <a:fillRect/>
          </a:stretch>
        </p:blipFill>
        <p:spPr>
          <a:xfrm>
            <a:off x="8632841" y="4830950"/>
            <a:ext cx="2133430" cy="1199216"/>
          </a:xfrm>
          <a:prstGeom prst="rect">
            <a:avLst/>
          </a:prstGeom>
          <a:effectLst>
            <a:outerShdw blurRad="190500" dist="38100" dir="2700000" algn="tl" rotWithShape="0">
              <a:prstClr val="black">
                <a:alpha val="30000"/>
              </a:prstClr>
            </a:outerShdw>
          </a:effectLst>
        </p:spPr>
      </p:pic>
      <p:pic>
        <p:nvPicPr>
          <p:cNvPr id="13" name="Picture 12">
            <a:hlinkClick r:id="rId9" action="ppaction://hlinkpres?slideindex=1&amp;slidetitle="/>
            <a:extLst>
              <a:ext uri="{FF2B5EF4-FFF2-40B4-BE49-F238E27FC236}">
                <a16:creationId xmlns:a16="http://schemas.microsoft.com/office/drawing/2014/main" id="{E11D6353-D1B2-4432-89BA-2BEFED797E84}"/>
              </a:ext>
            </a:extLst>
          </p:cNvPr>
          <p:cNvPicPr>
            <a:picLocks noChangeAspect="1"/>
          </p:cNvPicPr>
          <p:nvPr/>
        </p:nvPicPr>
        <p:blipFill>
          <a:blip r:embed="rId10"/>
          <a:stretch>
            <a:fillRect/>
          </a:stretch>
        </p:blipFill>
        <p:spPr>
          <a:xfrm>
            <a:off x="4762015" y="1118826"/>
            <a:ext cx="2573207" cy="1444785"/>
          </a:xfrm>
          <a:prstGeom prst="rect">
            <a:avLst/>
          </a:prstGeom>
          <a:effectLst>
            <a:outerShdw blurRad="190500" dist="38100" dir="2700000" algn="tl" rotWithShape="0">
              <a:prstClr val="black">
                <a:alpha val="30000"/>
              </a:prstClr>
            </a:outerShdw>
          </a:effectLst>
        </p:spPr>
      </p:pic>
    </p:spTree>
    <p:extLst>
      <p:ext uri="{BB962C8B-B14F-4D97-AF65-F5344CB8AC3E}">
        <p14:creationId xmlns:p14="http://schemas.microsoft.com/office/powerpoint/2010/main" val="17402015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fr-FR" sz="4800" dirty="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Q&amp;A</a:t>
            </a:r>
            <a:endParaRPr kumimoji="0" lang="fr-FR" sz="48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CF1ADC3-FF93-49DF-9E9A-033CF3F4BE85}"/>
              </a:ext>
            </a:extLst>
          </p:cNvPr>
          <p:cNvGrpSpPr>
            <a:grpSpLocks noChangeAspect="1"/>
          </p:cNvGrpSpPr>
          <p:nvPr/>
        </p:nvGrpSpPr>
        <p:grpSpPr bwMode="black">
          <a:xfrm>
            <a:off x="468308" y="479425"/>
            <a:ext cx="1448129" cy="310896"/>
            <a:chOff x="457200" y="1643393"/>
            <a:chExt cx="4492753" cy="964540"/>
          </a:xfrm>
        </p:grpSpPr>
        <p:pic>
          <p:nvPicPr>
            <p:cNvPr id="6" name="Picture 5">
              <a:extLst>
                <a:ext uri="{FF2B5EF4-FFF2-40B4-BE49-F238E27FC236}">
                  <a16:creationId xmlns:a16="http://schemas.microsoft.com/office/drawing/2014/main" id="{869BFFA3-FA94-4773-9018-D2082EDF83AF}"/>
                </a:ext>
              </a:extLst>
            </p:cNvPr>
            <p:cNvPicPr>
              <a:picLocks noChangeAspect="1"/>
            </p:cNvPicPr>
            <p:nvPr/>
          </p:nvPicPr>
          <p:blipFill>
            <a:blip r:embed="rId3"/>
            <a:stretch>
              <a:fillRect/>
            </a:stretch>
          </p:blipFill>
          <p:spPr bwMode="black">
            <a:xfrm>
              <a:off x="457200" y="1643393"/>
              <a:ext cx="964540" cy="964540"/>
            </a:xfrm>
            <a:prstGeom prst="rect">
              <a:avLst/>
            </a:prstGeom>
          </p:spPr>
        </p:pic>
        <p:sp>
          <p:nvSpPr>
            <p:cNvPr id="7" name="Freeform 12">
              <a:extLst>
                <a:ext uri="{FF2B5EF4-FFF2-40B4-BE49-F238E27FC236}">
                  <a16:creationId xmlns:a16="http://schemas.microsoft.com/office/drawing/2014/main" id="{ADDBC991-AF73-46AF-A37B-8EDFCAB7DF86}"/>
                </a:ext>
              </a:extLst>
            </p:cNvPr>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2" name="Text Box 3">
            <a:extLst>
              <a:ext uri="{FF2B5EF4-FFF2-40B4-BE49-F238E27FC236}">
                <a16:creationId xmlns:a16="http://schemas.microsoft.com/office/drawing/2014/main" id="{87FD21FB-D8BA-4FA0-8C00-7E17C18CDDE1}"/>
              </a:ext>
            </a:extLst>
          </p:cNvPr>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2020 Copyright Microsoft France. </a:t>
            </a:r>
            <a:r>
              <a:rPr kumimoji="0" lang="fr-FR" sz="700" b="0" i="0" u="none" strike="noStrike" kern="1200" cap="none" spc="0" normalizeH="0" baseline="0" noProof="0" dirty="0">
                <a:ln>
                  <a:noFill/>
                </a:ln>
                <a:solidFill>
                  <a:srgbClr val="FFFFFF"/>
                </a:solidFill>
                <a:effectLst/>
                <a:uLnTx/>
                <a:uFillTx/>
                <a:latin typeface="Segoe UI"/>
                <a:ea typeface="+mn-ea"/>
                <a:cs typeface="Segoe UI" pitchFamily="34" charset="0"/>
              </a:rPr>
              <a:t>All </a:t>
            </a:r>
            <a:r>
              <a:rPr kumimoji="0" lang="fr-FR" sz="700" b="0" i="0" u="none" strike="noStrike" kern="1200" cap="none" spc="0" normalizeH="0" baseline="0" noProof="0" dirty="0" err="1">
                <a:ln>
                  <a:noFill/>
                </a:ln>
                <a:solidFill>
                  <a:srgbClr val="FFFFFF"/>
                </a:solidFill>
                <a:effectLst/>
                <a:uLnTx/>
                <a:uFillTx/>
                <a:latin typeface="Segoe UI"/>
                <a:ea typeface="+mn-ea"/>
                <a:cs typeface="Segoe UI" pitchFamily="34" charset="0"/>
              </a:rPr>
              <a:t>rights</a:t>
            </a:r>
            <a:r>
              <a:rPr kumimoji="0" lang="fr-FR" sz="700" b="0" i="0" u="none" strike="noStrike" kern="1200" cap="none" spc="0" normalizeH="0" baseline="0" noProof="0" dirty="0">
                <a:ln>
                  <a:noFill/>
                </a:ln>
                <a:solidFill>
                  <a:srgbClr val="FFFFFF"/>
                </a:solidFill>
                <a:effectLst/>
                <a:uLnTx/>
                <a:uFillTx/>
                <a:latin typeface="Segoe UI"/>
                <a:ea typeface="+mn-ea"/>
                <a:cs typeface="Segoe UI" pitchFamily="34" charset="0"/>
              </a:rPr>
              <a:t> </a:t>
            </a:r>
            <a:r>
              <a:rPr kumimoji="0" lang="en-US" sz="700" b="0" i="0" u="none" strike="noStrike" kern="1200" cap="none" spc="0" normalizeH="0" baseline="0">
                <a:ln>
                  <a:noFill/>
                </a:ln>
                <a:solidFill>
                  <a:srgbClr val="FFFFFF"/>
                </a:solidFill>
                <a:effectLst/>
                <a:uLnTx/>
                <a:uFillTx/>
                <a:latin typeface="Segoe UI"/>
                <a:ea typeface="+mn-ea"/>
                <a:cs typeface="Segoe UI" pitchFamily="34" charset="0"/>
              </a:rPr>
              <a:t>reserved</a:t>
            </a:r>
            <a:r>
              <a:rPr kumimoji="0" lang="fr-FR" sz="700" b="0" i="0" u="none" strike="noStrike" kern="1200" cap="none" spc="0" normalizeH="0" baseline="0" noProof="0" dirty="0">
                <a:ln>
                  <a:noFill/>
                </a:ln>
                <a:solidFill>
                  <a:srgbClr val="FFFFFF"/>
                </a:solidFill>
                <a:effectLst/>
                <a:uLnTx/>
                <a:uFillTx/>
                <a:latin typeface="Segoe UI"/>
                <a:ea typeface="+mn-ea"/>
                <a:cs typeface="Segoe UI" pitchFamily="34" charset="0"/>
              </a:rPr>
              <a:t>. </a:t>
            </a:r>
          </a:p>
        </p:txBody>
      </p:sp>
      <p:sp>
        <p:nvSpPr>
          <p:cNvPr id="3" name="Rectangle 2">
            <a:extLst>
              <a:ext uri="{FF2B5EF4-FFF2-40B4-BE49-F238E27FC236}">
                <a16:creationId xmlns:a16="http://schemas.microsoft.com/office/drawing/2014/main" id="{DB8DFCD6-0505-47E4-B08A-56B0A26183D8}"/>
              </a:ext>
            </a:extLst>
          </p:cNvPr>
          <p:cNvSpPr/>
          <p:nvPr/>
        </p:nvSpPr>
        <p:spPr bwMode="auto">
          <a:xfrm>
            <a:off x="1736284" y="755574"/>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761172" y="1238055"/>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362284" y="2528818"/>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4"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288006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endez-vous de la sécurité - Template.pptx" id="{514EB829-111D-4746-B6CD-CE67A0843A16}" vid="{DF2274BD-F257-48D6-8333-C1FA5A6D86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0620C63-9971-49B1-9B21-798B4AC9D2C1}">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Rendez-vous de la Direction technique et Sécurité - Modèle</Template>
  <TotalTime>0</TotalTime>
  <Words>773</Words>
  <Application>Microsoft Office PowerPoint</Application>
  <PresentationFormat>Custom</PresentationFormat>
  <Paragraphs>71</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Segoe UI</vt:lpstr>
      <vt:lpstr>Segoe UI Light</vt:lpstr>
      <vt:lpstr>Segoe UI Semibold</vt:lpstr>
      <vt:lpstr>Wingdings</vt:lpstr>
      <vt:lpstr>2016_Modèle</vt:lpstr>
      <vt:lpstr>Workshop Data in use Protection Compass Keep the cape in the Cloud and on the Edge</vt:lpstr>
      <vt:lpstr>Data in use Protection Workshop</vt:lpstr>
      <vt:lpstr>Introduction</vt:lpstr>
      <vt:lpstr>Data in use Protection Workshop – Purpose </vt:lpstr>
      <vt:lpstr>A compass for protecting your (most) sensitive data </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 use Protection Compass v1 - Introduction</dc:title>
  <dc:subject/>
  <dc:creator/>
  <cp:keywords/>
  <dc:description/>
  <cp:lastModifiedBy/>
  <cp:revision>62</cp:revision>
  <dcterms:created xsi:type="dcterms:W3CDTF">2017-12-28T18:14:41Z</dcterms:created>
  <dcterms:modified xsi:type="dcterms:W3CDTF">2020-06-03T16:36:03Z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philber@microsoft.com</vt:lpwstr>
  </property>
  <property fmtid="{D5CDD505-2E9C-101B-9397-08002B2CF9AE}" pid="6" name="MSIP_Label_f42aa342-8706-4288-bd11-ebb85995028c_SetDate">
    <vt:lpwstr>2017-12-28T19:11:38.6670179+01:00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