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0"/>
  </p:notesMasterIdLst>
  <p:handoutMasterIdLst>
    <p:handoutMasterId r:id="rId11"/>
  </p:handoutMasterIdLst>
  <p:sldIdLst>
    <p:sldId id="1028" r:id="rId2"/>
    <p:sldId id="1027" r:id="rId3"/>
    <p:sldId id="1026" r:id="rId4"/>
    <p:sldId id="1025" r:id="rId5"/>
    <p:sldId id="481" r:id="rId6"/>
    <p:sldId id="1030" r:id="rId7"/>
    <p:sldId id="1031" r:id="rId8"/>
    <p:sldId id="1032" r:id="rId9"/>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27"/>
            <p14:sldId id="1026"/>
            <p14:sldId id="1025"/>
          </p14:sldIdLst>
        </p14:section>
        <p14:section name="Main menu" id="{8B26C0E7-0EA4-4486-81BE-1CEBF25A55D9}">
          <p14:sldIdLst>
            <p14:sldId id="481"/>
          </p14:sldIdLst>
        </p14:section>
        <p14:section name="As a conclusion" id="{574C12B4-BBA4-4AF9-A16B-62914886696B}">
          <p14:sldIdLst>
            <p14:sldId id="1030"/>
            <p14:sldId id="1031"/>
            <p14:sldId id="1032"/>
          </p14:sldIdLst>
        </p14:section>
        <p14:section name="Appendix" id="{FCA4BD7C-2B99-442B-A787-0998D5CF33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3" name="Author" initials="A" lastIdx="0"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505050"/>
    <a:srgbClr val="FFFBA3"/>
    <a:srgbClr val="008272"/>
    <a:srgbClr val="59B4D9"/>
    <a:srgbClr val="ACDAEC"/>
    <a:srgbClr val="3999C6"/>
    <a:srgbClr val="E7E6E6"/>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E422D-2F08-4054-B924-9BDDA10CD8BD}" v="1" dt="2020-06-29T12:45:48.55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3" autoAdjust="0"/>
    <p:restoredTop sz="80000" autoAdjust="0"/>
  </p:normalViewPr>
  <p:slideViewPr>
    <p:cSldViewPr>
      <p:cViewPr varScale="1">
        <p:scale>
          <a:sx n="107" d="100"/>
          <a:sy n="107" d="100"/>
        </p:scale>
        <p:origin x="69" y="15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126" d="100"/>
          <a:sy n="126" d="100"/>
        </p:scale>
        <p:origin x="4848" y="64"/>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50E2-EF1E-4C7A-AF85-A0E8C85ED39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3067FC6-C393-45B0-B9B4-61DA14157B0E}">
      <dgm:prSet phldrT="[Text]"/>
      <dgm:spPr/>
      <dgm:t>
        <a:bodyPr/>
        <a:lstStyle/>
        <a:p>
          <a:r>
            <a:rPr lang="en-US" dirty="0"/>
            <a:t>Name</a:t>
          </a:r>
        </a:p>
      </dgm:t>
    </dgm:pt>
    <dgm:pt modelId="{0DD655D3-FBDD-427D-918F-0E06AD86001A}" type="parTrans" cxnId="{528A60E7-857F-422F-A3DD-98857DD2D13C}">
      <dgm:prSet/>
      <dgm:spPr/>
      <dgm:t>
        <a:bodyPr/>
        <a:lstStyle/>
        <a:p>
          <a:endParaRPr lang="en-US"/>
        </a:p>
      </dgm:t>
    </dgm:pt>
    <dgm:pt modelId="{003CA83E-07E2-4FAD-BC60-B3D2F6F1657A}" type="sibTrans" cxnId="{528A60E7-857F-422F-A3DD-98857DD2D13C}">
      <dgm:prSet/>
      <dgm:spPr/>
      <dgm:t>
        <a:bodyPr/>
        <a:lstStyle/>
        <a:p>
          <a:endParaRPr lang="en-US"/>
        </a:p>
      </dgm:t>
    </dgm:pt>
    <dgm:pt modelId="{6BBEE4C3-F8F6-47FC-9EFB-D89DF37FD307}">
      <dgm:prSet/>
      <dgm:spPr/>
      <dgm:t>
        <a:bodyPr/>
        <a:lstStyle/>
        <a:p>
          <a:r>
            <a:rPr lang="en-US" dirty="0"/>
            <a:t>Role</a:t>
          </a:r>
        </a:p>
      </dgm:t>
    </dgm:pt>
    <dgm:pt modelId="{0E71A33A-9988-40C1-BE6E-53B582C0CF1D}" type="parTrans" cxnId="{3ED160C1-F007-4856-A82F-EDCCE1E2A04E}">
      <dgm:prSet/>
      <dgm:spPr/>
      <dgm:t>
        <a:bodyPr/>
        <a:lstStyle/>
        <a:p>
          <a:endParaRPr lang="en-US"/>
        </a:p>
      </dgm:t>
    </dgm:pt>
    <dgm:pt modelId="{633A7AC2-DA38-40AE-8EBA-6AED31D4266C}" type="sibTrans" cxnId="{3ED160C1-F007-4856-A82F-EDCCE1E2A04E}">
      <dgm:prSet/>
      <dgm:spPr/>
      <dgm:t>
        <a:bodyPr/>
        <a:lstStyle/>
        <a:p>
          <a:endParaRPr lang="en-US"/>
        </a:p>
      </dgm:t>
    </dgm:pt>
    <dgm:pt modelId="{22E8C501-3EFF-4F04-83D8-DC05D966DCA7}">
      <dgm:prSet/>
      <dgm:spPr/>
      <dgm:t>
        <a:bodyPr/>
        <a:lstStyle/>
        <a:p>
          <a:r>
            <a:rPr lang="en-US" dirty="0"/>
            <a:t>Expectations for today</a:t>
          </a:r>
        </a:p>
      </dgm:t>
    </dgm:pt>
    <dgm:pt modelId="{32F10253-3CF9-45DC-8E19-9B0B3D8545CF}" type="parTrans" cxnId="{9F1F149C-5268-4DE3-9FE2-12E2979330F2}">
      <dgm:prSet/>
      <dgm:spPr/>
      <dgm:t>
        <a:bodyPr/>
        <a:lstStyle/>
        <a:p>
          <a:endParaRPr lang="en-US"/>
        </a:p>
      </dgm:t>
    </dgm:pt>
    <dgm:pt modelId="{5A813B2F-A919-4A45-B03B-86501AF43F0D}" type="sibTrans" cxnId="{9F1F149C-5268-4DE3-9FE2-12E2979330F2}">
      <dgm:prSet/>
      <dgm:spPr/>
      <dgm:t>
        <a:bodyPr/>
        <a:lstStyle/>
        <a:p>
          <a:endParaRPr lang="en-US"/>
        </a:p>
      </dgm:t>
    </dgm:pt>
    <dgm:pt modelId="{F84472BA-E04C-4F44-B382-A8CFCE727389}" type="pres">
      <dgm:prSet presAssocID="{706C50E2-EF1E-4C7A-AF85-A0E8C85ED391}" presName="Name0" presStyleCnt="0">
        <dgm:presLayoutVars>
          <dgm:dir/>
          <dgm:resizeHandles val="exact"/>
        </dgm:presLayoutVars>
      </dgm:prSet>
      <dgm:spPr/>
    </dgm:pt>
    <dgm:pt modelId="{097042ED-2B2B-42F9-8C18-FE71408D23BF}" type="pres">
      <dgm:prSet presAssocID="{C3067FC6-C393-45B0-B9B4-61DA14157B0E}" presName="node" presStyleLbl="node1" presStyleIdx="0" presStyleCnt="3">
        <dgm:presLayoutVars>
          <dgm:bulletEnabled val="1"/>
        </dgm:presLayoutVars>
      </dgm:prSet>
      <dgm:spPr/>
    </dgm:pt>
    <dgm:pt modelId="{AECE2D6F-FBD1-4703-A4DE-A7E45E8702A5}" type="pres">
      <dgm:prSet presAssocID="{003CA83E-07E2-4FAD-BC60-B3D2F6F1657A}" presName="sibTrans" presStyleCnt="0"/>
      <dgm:spPr/>
    </dgm:pt>
    <dgm:pt modelId="{4132424F-9FC2-4CF0-B6DD-2B0A53A5D86C}" type="pres">
      <dgm:prSet presAssocID="{6BBEE4C3-F8F6-47FC-9EFB-D89DF37FD307}" presName="node" presStyleLbl="node1" presStyleIdx="1" presStyleCnt="3">
        <dgm:presLayoutVars>
          <dgm:bulletEnabled val="1"/>
        </dgm:presLayoutVars>
      </dgm:prSet>
      <dgm:spPr/>
    </dgm:pt>
    <dgm:pt modelId="{CAB26C21-C9CA-4A6E-9EBA-91C8C23175B9}" type="pres">
      <dgm:prSet presAssocID="{633A7AC2-DA38-40AE-8EBA-6AED31D4266C}" presName="sibTrans" presStyleCnt="0"/>
      <dgm:spPr/>
    </dgm:pt>
    <dgm:pt modelId="{1CB10B9E-F151-4BDA-8C06-9C4E22B8488F}" type="pres">
      <dgm:prSet presAssocID="{22E8C501-3EFF-4F04-83D8-DC05D966DCA7}" presName="node" presStyleLbl="node1" presStyleIdx="2" presStyleCnt="3">
        <dgm:presLayoutVars>
          <dgm:bulletEnabled val="1"/>
        </dgm:presLayoutVars>
      </dgm:prSet>
      <dgm:spPr/>
    </dgm:pt>
  </dgm:ptLst>
  <dgm:cxnLst>
    <dgm:cxn modelId="{C556AC4C-2D86-4B30-97D4-DC56739ECD99}" type="presOf" srcId="{C3067FC6-C393-45B0-B9B4-61DA14157B0E}" destId="{097042ED-2B2B-42F9-8C18-FE71408D23BF}" srcOrd="0" destOrd="0" presId="urn:microsoft.com/office/officeart/2005/8/layout/hList6"/>
    <dgm:cxn modelId="{9B5A6673-F173-4411-AE4B-81599BC40514}" type="presOf" srcId="{22E8C501-3EFF-4F04-83D8-DC05D966DCA7}" destId="{1CB10B9E-F151-4BDA-8C06-9C4E22B8488F}" srcOrd="0" destOrd="0" presId="urn:microsoft.com/office/officeart/2005/8/layout/hList6"/>
    <dgm:cxn modelId="{9F1F149C-5268-4DE3-9FE2-12E2979330F2}" srcId="{706C50E2-EF1E-4C7A-AF85-A0E8C85ED391}" destId="{22E8C501-3EFF-4F04-83D8-DC05D966DCA7}" srcOrd="2" destOrd="0" parTransId="{32F10253-3CF9-45DC-8E19-9B0B3D8545CF}" sibTransId="{5A813B2F-A919-4A45-B03B-86501AF43F0D}"/>
    <dgm:cxn modelId="{63D756C0-A990-421C-B9BD-8944EF9F0BD7}" type="presOf" srcId="{706C50E2-EF1E-4C7A-AF85-A0E8C85ED391}" destId="{F84472BA-E04C-4F44-B382-A8CFCE727389}" srcOrd="0" destOrd="0" presId="urn:microsoft.com/office/officeart/2005/8/layout/hList6"/>
    <dgm:cxn modelId="{3ED160C1-F007-4856-A82F-EDCCE1E2A04E}" srcId="{706C50E2-EF1E-4C7A-AF85-A0E8C85ED391}" destId="{6BBEE4C3-F8F6-47FC-9EFB-D89DF37FD307}" srcOrd="1" destOrd="0" parTransId="{0E71A33A-9988-40C1-BE6E-53B582C0CF1D}" sibTransId="{633A7AC2-DA38-40AE-8EBA-6AED31D4266C}"/>
    <dgm:cxn modelId="{528A60E7-857F-422F-A3DD-98857DD2D13C}" srcId="{706C50E2-EF1E-4C7A-AF85-A0E8C85ED391}" destId="{C3067FC6-C393-45B0-B9B4-61DA14157B0E}" srcOrd="0" destOrd="0" parTransId="{0DD655D3-FBDD-427D-918F-0E06AD86001A}" sibTransId="{003CA83E-07E2-4FAD-BC60-B3D2F6F1657A}"/>
    <dgm:cxn modelId="{1EB5B5F6-3E29-4BC6-A034-FB01648FEA82}" type="presOf" srcId="{6BBEE4C3-F8F6-47FC-9EFB-D89DF37FD307}" destId="{4132424F-9FC2-4CF0-B6DD-2B0A53A5D86C}" srcOrd="0" destOrd="0" presId="urn:microsoft.com/office/officeart/2005/8/layout/hList6"/>
    <dgm:cxn modelId="{86F907C7-0198-461A-96F3-39D23CC1B07F}" type="presParOf" srcId="{F84472BA-E04C-4F44-B382-A8CFCE727389}" destId="{097042ED-2B2B-42F9-8C18-FE71408D23BF}" srcOrd="0" destOrd="0" presId="urn:microsoft.com/office/officeart/2005/8/layout/hList6"/>
    <dgm:cxn modelId="{9C26FB16-D739-404D-9988-C337ADA75B0D}" type="presParOf" srcId="{F84472BA-E04C-4F44-B382-A8CFCE727389}" destId="{AECE2D6F-FBD1-4703-A4DE-A7E45E8702A5}" srcOrd="1" destOrd="0" presId="urn:microsoft.com/office/officeart/2005/8/layout/hList6"/>
    <dgm:cxn modelId="{C015D33E-4AA5-4C47-B228-1916B5D76497}" type="presParOf" srcId="{F84472BA-E04C-4F44-B382-A8CFCE727389}" destId="{4132424F-9FC2-4CF0-B6DD-2B0A53A5D86C}" srcOrd="2" destOrd="0" presId="urn:microsoft.com/office/officeart/2005/8/layout/hList6"/>
    <dgm:cxn modelId="{2DD1959F-687B-4EA4-AEA5-EEAAAFA628C0}" type="presParOf" srcId="{F84472BA-E04C-4F44-B382-A8CFCE727389}" destId="{CAB26C21-C9CA-4A6E-9EBA-91C8C23175B9}" srcOrd="3" destOrd="0" presId="urn:microsoft.com/office/officeart/2005/8/layout/hList6"/>
    <dgm:cxn modelId="{36DE4DD5-60A8-4668-AB8E-20D10C91A80B}" type="presParOf" srcId="{F84472BA-E04C-4F44-B382-A8CFCE727389}" destId="{1CB10B9E-F151-4BDA-8C06-9C4E22B8488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2ED-2B2B-42F9-8C18-FE71408D23BF}">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Name</a:t>
          </a:r>
        </a:p>
      </dsp:txBody>
      <dsp:txXfrm rot="5400000">
        <a:off x="993" y="1083732"/>
        <a:ext cx="2579687" cy="3251201"/>
      </dsp:txXfrm>
    </dsp:sp>
    <dsp:sp modelId="{4132424F-9FC2-4CF0-B6DD-2B0A53A5D86C}">
      <dsp:nvSpPr>
        <dsp:cNvPr id="0" name=""/>
        <dsp:cNvSpPr/>
      </dsp:nvSpPr>
      <dsp:spPr>
        <a:xfrm rot="16200000">
          <a:off x="1354666"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Role</a:t>
          </a:r>
        </a:p>
      </dsp:txBody>
      <dsp:txXfrm rot="5400000">
        <a:off x="2774156" y="1083732"/>
        <a:ext cx="2579687" cy="3251201"/>
      </dsp:txXfrm>
    </dsp:sp>
    <dsp:sp modelId="{1CB10B9E-F151-4BDA-8C06-9C4E22B8488F}">
      <dsp:nvSpPr>
        <dsp:cNvPr id="0" name=""/>
        <dsp:cNvSpPr/>
      </dsp:nvSpPr>
      <dsp:spPr>
        <a:xfrm rot="16200000">
          <a:off x="4127830"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Expectations for today</a:t>
          </a:r>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8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8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go around the room and have everyone introduce themselves, their role in the organization, and what you expect to get out of this workshop</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194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p>
          <a:p>
            <a:r>
              <a:rPr lang="en-US" dirty="0"/>
              <a:t>The Data in use Protection is designed to provide clear actionable guidance for </a:t>
            </a:r>
            <a:r>
              <a:rPr kumimoji="0" lang="en-US" sz="9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protecting the confidentiality and the integrity of your (most) sensitive data, and ease related technical and governance decisions</a:t>
            </a:r>
            <a:endParaRPr lang="en-US" dirty="0"/>
          </a:p>
          <a:p>
            <a:r>
              <a:rPr lang="en-US" dirty="0"/>
              <a:t>This is designed to help both organizations new to Azure as well as those who wish to increase their security and privacy posture on it (and on the Edge) to protect their (most) sensitive data and the IP they value the most. </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0949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6/29/2020 2:41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6/29/2020 2:41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90AB14-58F9-4D1C-9B60-F6C6BEEB282A}"/>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5" name="Rectangle 14">
            <a:extLst>
              <a:ext uri="{FF2B5EF4-FFF2-40B4-BE49-F238E27FC236}">
                <a16:creationId xmlns:a16="http://schemas.microsoft.com/office/drawing/2014/main" id="{69839BF6-F198-43A2-8F44-7171654FE9D8}"/>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6" name="Group 15">
            <a:extLst>
              <a:ext uri="{FF2B5EF4-FFF2-40B4-BE49-F238E27FC236}">
                <a16:creationId xmlns:a16="http://schemas.microsoft.com/office/drawing/2014/main" id="{5997B23B-B0F9-4FB7-97BB-099D6CC394C2}"/>
              </a:ext>
            </a:extLst>
          </p:cNvPr>
          <p:cNvGrpSpPr/>
          <p:nvPr userDrawn="1"/>
        </p:nvGrpSpPr>
        <p:grpSpPr>
          <a:xfrm>
            <a:off x="512485" y="5393093"/>
            <a:ext cx="668631" cy="310109"/>
            <a:chOff x="4799902" y="2538784"/>
            <a:chExt cx="3223641" cy="1575159"/>
          </a:xfrm>
        </p:grpSpPr>
        <p:pic>
          <p:nvPicPr>
            <p:cNvPr id="17" name="Picture 16" descr="A close up of a logo&#10;&#10;Description automatically generated">
              <a:extLst>
                <a:ext uri="{FF2B5EF4-FFF2-40B4-BE49-F238E27FC236}">
                  <a16:creationId xmlns:a16="http://schemas.microsoft.com/office/drawing/2014/main" id="{23E21886-1780-48BB-85AC-4A65CF69236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8" name="Picture 17" descr="A close up of a logo&#10;&#10;Description automatically generated">
              <a:extLst>
                <a:ext uri="{FF2B5EF4-FFF2-40B4-BE49-F238E27FC236}">
                  <a16:creationId xmlns:a16="http://schemas.microsoft.com/office/drawing/2014/main" id="{D1C17B79-047C-4DBA-BDFD-ED57F69E50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Common%20v0.1.ppt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Data%20in%20use%20Protection%20Compass%20-%20Homomorphic%20Encryption%20v0.1.pptx"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1348061"/>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11" name="TextBox 10">
            <a:extLst>
              <a:ext uri="{FF2B5EF4-FFF2-40B4-BE49-F238E27FC236}">
                <a16:creationId xmlns:a16="http://schemas.microsoft.com/office/drawing/2014/main" id="{93472AD9-4BEA-4828-B6EC-73DD5904A17B}"/>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June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rgbClr val="0078D4"/>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Data in use Protection </a:t>
              </a:r>
              <a:b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b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67303" y="3804527"/>
            <a:ext cx="3689613" cy="553998"/>
            <a:chOff x="3428388" y="3692088"/>
            <a:chExt cx="3689613" cy="553998"/>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Technical Illustrations and Hands-On Labs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83213" y="1714239"/>
            <a:ext cx="4795328" cy="3364108"/>
            <a:chOff x="7057411"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57411" y="1716422"/>
              <a:ext cx="4795328" cy="3364108"/>
              <a:chOff x="7057411"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57411" y="178073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Digital Officer (CDO), Chief Information Officer (CIO), Chief Information &amp; Security Officer (CISO),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Tree>
    <p:extLst>
      <p:ext uri="{BB962C8B-B14F-4D97-AF65-F5344CB8AC3E}">
        <p14:creationId xmlns:p14="http://schemas.microsoft.com/office/powerpoint/2010/main" val="1644416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F3D-17CB-4003-94A9-2981A697490F}"/>
              </a:ext>
            </a:extLst>
          </p:cNvPr>
          <p:cNvSpPr>
            <a:spLocks noGrp="1"/>
          </p:cNvSpPr>
          <p:nvPr>
            <p:ph type="title"/>
          </p:nvPr>
        </p:nvSpPr>
        <p:spPr/>
        <p:txBody>
          <a:bodyPr/>
          <a:lstStyle/>
          <a:p>
            <a:r>
              <a:rPr lang="en-US">
                <a:latin typeface="Segoe UI Semibold"/>
                <a:cs typeface="Segoe UI Semibold"/>
              </a:rPr>
              <a:t>Introduction</a:t>
            </a:r>
            <a:endParaRPr lang="fr-FR"/>
          </a:p>
        </p:txBody>
      </p:sp>
      <p:graphicFrame>
        <p:nvGraphicFramePr>
          <p:cNvPr id="4" name="Diagram 3">
            <a:extLst>
              <a:ext uri="{FF2B5EF4-FFF2-40B4-BE49-F238E27FC236}">
                <a16:creationId xmlns:a16="http://schemas.microsoft.com/office/drawing/2014/main" id="{2DAA5ABC-32D6-4C45-824F-D80AD6C24590}"/>
              </a:ext>
            </a:extLst>
          </p:cNvPr>
          <p:cNvGraphicFramePr/>
          <p:nvPr>
            <p:extLst>
              <p:ext uri="{D42A27DB-BD31-4B8C-83A1-F6EECF244321}">
                <p14:modId xmlns:p14="http://schemas.microsoft.com/office/powerpoint/2010/main" val="2271056453"/>
              </p:ext>
            </p:extLst>
          </p:nvPr>
        </p:nvGraphicFramePr>
        <p:xfrm>
          <a:off x="2689845" y="1120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3768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C17-870F-47E6-8BEA-F1A7C22906D5}"/>
              </a:ext>
            </a:extLst>
          </p:cNvPr>
          <p:cNvSpPr>
            <a:spLocks noGrp="1"/>
          </p:cNvSpPr>
          <p:nvPr>
            <p:ph type="title"/>
          </p:nvPr>
        </p:nvSpPr>
        <p:spPr>
          <a:xfrm>
            <a:off x="1537717" y="352425"/>
            <a:ext cx="10626486" cy="860424"/>
          </a:xfrm>
        </p:spPr>
        <p:txBody>
          <a:bodyPr/>
          <a:lstStyle/>
          <a:p>
            <a:r>
              <a:rPr lang="en-US" dirty="0"/>
              <a:t>Data in use Protection Workshop – Purpose</a:t>
            </a:r>
            <a:br>
              <a:rPr lang="fr-FR" dirty="0"/>
            </a:br>
            <a:endParaRPr lang="en-US" dirty="0"/>
          </a:p>
        </p:txBody>
      </p:sp>
      <p:grpSp>
        <p:nvGrpSpPr>
          <p:cNvPr id="10" name="Group 9">
            <a:extLst>
              <a:ext uri="{FF2B5EF4-FFF2-40B4-BE49-F238E27FC236}">
                <a16:creationId xmlns:a16="http://schemas.microsoft.com/office/drawing/2014/main" id="{F6D703FD-6266-4AE7-AC3C-E0FC67C475C9}"/>
              </a:ext>
            </a:extLst>
          </p:cNvPr>
          <p:cNvGrpSpPr/>
          <p:nvPr/>
        </p:nvGrpSpPr>
        <p:grpSpPr>
          <a:xfrm>
            <a:off x="429480" y="136306"/>
            <a:ext cx="868174" cy="1122285"/>
            <a:chOff x="7578734" y="1050025"/>
            <a:chExt cx="3222616" cy="4165860"/>
          </a:xfrm>
        </p:grpSpPr>
        <p:grpSp>
          <p:nvGrpSpPr>
            <p:cNvPr id="11" name="Group 10">
              <a:extLst>
                <a:ext uri="{FF2B5EF4-FFF2-40B4-BE49-F238E27FC236}">
                  <a16:creationId xmlns:a16="http://schemas.microsoft.com/office/drawing/2014/main" id="{1C3A6081-F591-4CEE-BC65-3368634C1543}"/>
                </a:ext>
              </a:extLst>
            </p:cNvPr>
            <p:cNvGrpSpPr/>
            <p:nvPr/>
          </p:nvGrpSpPr>
          <p:grpSpPr>
            <a:xfrm>
              <a:off x="7578734" y="1050025"/>
              <a:ext cx="3222616" cy="4165860"/>
              <a:chOff x="7830194" y="1537438"/>
              <a:chExt cx="2518414" cy="3255545"/>
            </a:xfrm>
          </p:grpSpPr>
          <p:sp>
            <p:nvSpPr>
              <p:cNvPr id="13" name="Oval 12">
                <a:extLst>
                  <a:ext uri="{FF2B5EF4-FFF2-40B4-BE49-F238E27FC236}">
                    <a16:creationId xmlns:a16="http://schemas.microsoft.com/office/drawing/2014/main" id="{8B71F2A4-A52D-4AD9-8DEC-2E240D8E4BF7}"/>
                  </a:ext>
                </a:extLst>
              </p:cNvPr>
              <p:cNvSpPr/>
              <p:nvPr/>
            </p:nvSpPr>
            <p:spPr bwMode="auto">
              <a:xfrm>
                <a:off x="7830194" y="2274571"/>
                <a:ext cx="2518414" cy="2518412"/>
              </a:xfrm>
              <a:prstGeom prst="ellipse">
                <a:avLst/>
              </a:prstGeom>
              <a:noFill/>
              <a:ln w="76200"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14" name="Graphic 7">
                <a:extLst>
                  <a:ext uri="{FF2B5EF4-FFF2-40B4-BE49-F238E27FC236}">
                    <a16:creationId xmlns:a16="http://schemas.microsoft.com/office/drawing/2014/main" id="{500B6F01-6DCF-46C4-BCEC-4327955C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5" name="TextBox 8">
                <a:extLst>
                  <a:ext uri="{FF2B5EF4-FFF2-40B4-BE49-F238E27FC236}">
                    <a16:creationId xmlns:a16="http://schemas.microsoft.com/office/drawing/2014/main" id="{96CD81F0-5F8D-42D6-9AD9-B8FA991C86E3}"/>
                  </a:ext>
                </a:extLst>
              </p:cNvPr>
              <p:cNvSpPr txBox="1"/>
              <p:nvPr/>
            </p:nvSpPr>
            <p:spPr>
              <a:xfrm>
                <a:off x="8853106" y="1537438"/>
                <a:ext cx="409201" cy="62496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BFBFBF"/>
                    </a:solidFill>
                    <a:effectLst/>
                    <a:uLnTx/>
                    <a:uFillTx/>
                    <a:latin typeface="Segoe UI"/>
                    <a:ea typeface="+mn-ea"/>
                    <a:cs typeface="+mn-cs"/>
                  </a:rPr>
                  <a:t>N</a:t>
                </a:r>
              </a:p>
            </p:txBody>
          </p:sp>
        </p:grpSp>
        <p:sp>
          <p:nvSpPr>
            <p:cNvPr id="12" name="key">
              <a:extLst>
                <a:ext uri="{FF2B5EF4-FFF2-40B4-BE49-F238E27FC236}">
                  <a16:creationId xmlns:a16="http://schemas.microsoft.com/office/drawing/2014/main" id="{E7D44D55-5952-4C29-9243-74067F49A27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rgbClr val="EAEAEA"/>
            </a:solidFill>
            <a:ln w="6350" cap="sq">
              <a:solidFill>
                <a:srgbClr val="EAEAEA"/>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714F4D37-05CD-4194-95AA-3B3C7A0143E4}"/>
              </a:ext>
            </a:extLst>
          </p:cNvPr>
          <p:cNvGrpSpPr/>
          <p:nvPr/>
        </p:nvGrpSpPr>
        <p:grpSpPr>
          <a:xfrm>
            <a:off x="778443" y="1913086"/>
            <a:ext cx="10879587" cy="3077766"/>
            <a:chOff x="759313" y="1942567"/>
            <a:chExt cx="10879587" cy="2980714"/>
          </a:xfrm>
        </p:grpSpPr>
        <p:sp>
          <p:nvSpPr>
            <p:cNvPr id="32" name="Rectangle 31">
              <a:extLst>
                <a:ext uri="{FF2B5EF4-FFF2-40B4-BE49-F238E27FC236}">
                  <a16:creationId xmlns:a16="http://schemas.microsoft.com/office/drawing/2014/main" id="{D6D670A8-D7E5-418C-8E01-B8A5C622D106}"/>
                </a:ext>
              </a:extLst>
            </p:cNvPr>
            <p:cNvSpPr/>
            <p:nvPr/>
          </p:nvSpPr>
          <p:spPr bwMode="auto">
            <a:xfrm>
              <a:off x="759313" y="1942567"/>
              <a:ext cx="10879587" cy="2980714"/>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274320" tIns="274320" rIns="182880" bIns="27432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3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Designed to rapidly increase your security and privacy posture</a:t>
              </a:r>
            </a:p>
            <a:p>
              <a:pPr marL="738188" marR="0" lvl="1" indent="0" defTabSz="914400" eaLnBrk="1" fontAlgn="auto" latinLnBrk="0" hangingPunct="1">
                <a:lnSpc>
                  <a:spcPct val="100000"/>
                </a:lnSpc>
                <a:spcBef>
                  <a:spcPts val="60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Make the right technical decisions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best practices, choices and context/recommendations for protecting the confidentiality and the integrity of your (most) sensitive data</a:t>
              </a:r>
              <a:endParaRPr kumimoji="0" lang="en-US" sz="1600" b="0" i="0" u="none" strike="noStrike" kern="0" cap="none" spc="0" normalizeH="0" baseline="0" noProof="0" dirty="0">
                <a:ln>
                  <a:noFill/>
                </a:ln>
                <a:gradFill>
                  <a:gsLst>
                    <a:gs pos="1250">
                      <a:srgbClr val="1A1A1A"/>
                    </a:gs>
                    <a:gs pos="100000">
                      <a:srgbClr val="1A1A1A"/>
                    </a:gs>
                  </a:gsLst>
                  <a:lin ang="5400000" scaled="0"/>
                </a:gradFill>
                <a:effectLst/>
                <a:highlight>
                  <a:srgbClr val="FFFF00"/>
                </a:highlight>
                <a:uLnTx/>
                <a:uFillTx/>
                <a:latin typeface="Segoe UI"/>
                <a:ea typeface="+mn-ea"/>
                <a:cs typeface="+mn-cs"/>
              </a:endParaRPr>
            </a:p>
            <a:p>
              <a:pPr marL="738188" marR="0" lvl="1" indent="0" defTabSz="914400" eaLnBrk="1" fontAlgn="auto" latinLnBrk="0" hangingPunct="1">
                <a:lnSpc>
                  <a:spcPct val="100000"/>
                </a:lnSpc>
                <a:spcBef>
                  <a:spcPts val="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Increase Familiarity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a:t>
              </a:r>
              <a:r>
                <a:rPr kumimoji="0" lang="en-US" sz="1600" b="0" i="0" u="none" strike="noStrike" kern="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t>mitigation) techniques</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 (open-source) libraries, and services already </a:t>
              </a:r>
              <a:r>
                <a:rPr lang="en-US" sz="1600" kern="0" dirty="0">
                  <a:gradFill>
                    <a:gsLst>
                      <a:gs pos="1250">
                        <a:srgbClr val="1A1A1A"/>
                      </a:gs>
                      <a:gs pos="100000">
                        <a:srgbClr val="1A1A1A"/>
                      </a:gs>
                    </a:gsLst>
                    <a:lin ang="5400000" scaled="0"/>
                  </a:gradFill>
                  <a:latin typeface="Segoe UI"/>
                </a:rPr>
                <a:t>available in the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Platform and/or on the Edge</a:t>
              </a:r>
            </a:p>
          </p:txBody>
        </p:sp>
        <p:grpSp>
          <p:nvGrpSpPr>
            <p:cNvPr id="33" name="Group 32">
              <a:extLst>
                <a:ext uri="{FF2B5EF4-FFF2-40B4-BE49-F238E27FC236}">
                  <a16:creationId xmlns:a16="http://schemas.microsoft.com/office/drawing/2014/main" id="{8CE80672-25A6-4EB2-93F2-10B9113CEC50}"/>
                </a:ext>
              </a:extLst>
            </p:cNvPr>
            <p:cNvGrpSpPr/>
            <p:nvPr/>
          </p:nvGrpSpPr>
          <p:grpSpPr>
            <a:xfrm>
              <a:off x="1046187" y="2835421"/>
              <a:ext cx="532937" cy="532937"/>
              <a:chOff x="588263" y="4701951"/>
              <a:chExt cx="636741" cy="636741"/>
            </a:xfrm>
          </p:grpSpPr>
          <p:sp>
            <p:nvSpPr>
              <p:cNvPr id="37" name="Oval 36">
                <a:extLst>
                  <a:ext uri="{FF2B5EF4-FFF2-40B4-BE49-F238E27FC236}">
                    <a16:creationId xmlns:a16="http://schemas.microsoft.com/office/drawing/2014/main" id="{02DE86CE-3B3D-4EF6-B021-1A7168C0271D}"/>
                  </a:ext>
                </a:extLst>
              </p:cNvPr>
              <p:cNvSpPr/>
              <p:nvPr/>
            </p:nvSpPr>
            <p:spPr bwMode="auto">
              <a:xfrm>
                <a:off x="588263" y="4701951"/>
                <a:ext cx="636741" cy="636741"/>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magnify">
                <a:extLst>
                  <a:ext uri="{FF2B5EF4-FFF2-40B4-BE49-F238E27FC236}">
                    <a16:creationId xmlns:a16="http://schemas.microsoft.com/office/drawing/2014/main" id="{56DF928E-85BA-451A-8B1A-6427CBE215B5}"/>
                  </a:ext>
                </a:extLst>
              </p:cNvPr>
              <p:cNvSpPr>
                <a:spLocks noChangeAspect="1" noEditPoints="1"/>
              </p:cNvSpPr>
              <p:nvPr/>
            </p:nvSpPr>
            <p:spPr bwMode="auto">
              <a:xfrm flipH="1">
                <a:off x="720190" y="4837439"/>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nvGrpSpPr>
            <p:cNvPr id="34" name="Group 33">
              <a:extLst>
                <a:ext uri="{FF2B5EF4-FFF2-40B4-BE49-F238E27FC236}">
                  <a16:creationId xmlns:a16="http://schemas.microsoft.com/office/drawing/2014/main" id="{90691E19-6ADB-4FB9-95A3-A2D346B444EE}"/>
                </a:ext>
              </a:extLst>
            </p:cNvPr>
            <p:cNvGrpSpPr/>
            <p:nvPr/>
          </p:nvGrpSpPr>
          <p:grpSpPr>
            <a:xfrm>
              <a:off x="1046186" y="3784305"/>
              <a:ext cx="532937" cy="532936"/>
              <a:chOff x="1835509" y="5195814"/>
              <a:chExt cx="636741" cy="636740"/>
            </a:xfrm>
          </p:grpSpPr>
          <p:sp>
            <p:nvSpPr>
              <p:cNvPr id="35" name="Oval 34">
                <a:extLst>
                  <a:ext uri="{FF2B5EF4-FFF2-40B4-BE49-F238E27FC236}">
                    <a16:creationId xmlns:a16="http://schemas.microsoft.com/office/drawing/2014/main" id="{3FC4A2DC-A74D-42D3-9711-FCA69C7858BB}"/>
                  </a:ext>
                </a:extLst>
              </p:cNvPr>
              <p:cNvSpPr/>
              <p:nvPr/>
            </p:nvSpPr>
            <p:spPr bwMode="auto">
              <a:xfrm>
                <a:off x="1835509" y="5195814"/>
                <a:ext cx="636741" cy="63674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Manufacturing_E99C">
                <a:extLst>
                  <a:ext uri="{FF2B5EF4-FFF2-40B4-BE49-F238E27FC236}">
                    <a16:creationId xmlns:a16="http://schemas.microsoft.com/office/drawing/2014/main" id="{7B4BDC11-3113-4BBA-9190-BC6EA292771A}"/>
                  </a:ext>
                </a:extLst>
              </p:cNvPr>
              <p:cNvSpPr>
                <a:spLocks noChangeAspect="1" noEditPoints="1"/>
              </p:cNvSpPr>
              <p:nvPr/>
            </p:nvSpPr>
            <p:spPr bwMode="auto">
              <a:xfrm>
                <a:off x="1966798" y="53313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grpSp>
        <p:nvGrpSpPr>
          <p:cNvPr id="39" name="Group 38">
            <a:extLst>
              <a:ext uri="{FF2B5EF4-FFF2-40B4-BE49-F238E27FC236}">
                <a16:creationId xmlns:a16="http://schemas.microsoft.com/office/drawing/2014/main" id="{5843413F-01BC-436D-80B3-BE1491217C10}"/>
              </a:ext>
            </a:extLst>
          </p:cNvPr>
          <p:cNvGrpSpPr/>
          <p:nvPr/>
        </p:nvGrpSpPr>
        <p:grpSpPr>
          <a:xfrm>
            <a:off x="725107" y="5287005"/>
            <a:ext cx="10932922" cy="1111073"/>
            <a:chOff x="573740" y="5341434"/>
            <a:chExt cx="10932922" cy="1111073"/>
          </a:xfrm>
        </p:grpSpPr>
        <p:grpSp>
          <p:nvGrpSpPr>
            <p:cNvPr id="40" name="Group 39">
              <a:extLst>
                <a:ext uri="{FF2B5EF4-FFF2-40B4-BE49-F238E27FC236}">
                  <a16:creationId xmlns:a16="http://schemas.microsoft.com/office/drawing/2014/main" id="{D07DF526-39CA-41A7-A896-CEB1C65277FB}"/>
                </a:ext>
              </a:extLst>
            </p:cNvPr>
            <p:cNvGrpSpPr/>
            <p:nvPr/>
          </p:nvGrpSpPr>
          <p:grpSpPr>
            <a:xfrm>
              <a:off x="875135" y="5341434"/>
              <a:ext cx="10631527" cy="1111073"/>
              <a:chOff x="1599283" y="5341434"/>
              <a:chExt cx="10631528" cy="1111073"/>
            </a:xfrm>
          </p:grpSpPr>
          <p:sp>
            <p:nvSpPr>
              <p:cNvPr id="43" name="Rectangle 42">
                <a:extLst>
                  <a:ext uri="{FF2B5EF4-FFF2-40B4-BE49-F238E27FC236}">
                    <a16:creationId xmlns:a16="http://schemas.microsoft.com/office/drawing/2014/main" id="{9D3282C5-2BE7-4644-A612-13411806CDEB}"/>
                  </a:ext>
                </a:extLst>
              </p:cNvPr>
              <p:cNvSpPr/>
              <p:nvPr/>
            </p:nvSpPr>
            <p:spPr bwMode="auto">
              <a:xfrm>
                <a:off x="1599283" y="5341434"/>
                <a:ext cx="10631528" cy="1111073"/>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457200" tIns="146304" rIns="91440" bIns="146304" numCol="1" spcCol="0" rtlCol="0" fromWordArt="0" anchor="t" anchorCtr="0" forceAA="0" compatLnSpc="1">
                <a:prstTxWarp prst="textNoShape">
                  <a:avLst/>
                </a:prstTxWarp>
                <a:spAutoFit/>
              </a:bodyPr>
              <a:lstStyle/>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Mix of old &amp; new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Bring your experience and knowledge, but expect (breakthrough) changes ;-)</a:t>
                </a:r>
              </a:p>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You can’t learn everything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Research, and cloud capabilities evolve too fast to master them all, prioritization is critical to meet your business objective</a:t>
                </a:r>
              </a:p>
            </p:txBody>
          </p:sp>
          <p:sp>
            <p:nvSpPr>
              <p:cNvPr id="44" name="TextBox 43">
                <a:extLst>
                  <a:ext uri="{FF2B5EF4-FFF2-40B4-BE49-F238E27FC236}">
                    <a16:creationId xmlns:a16="http://schemas.microsoft.com/office/drawing/2014/main" id="{3C4FB4F4-0F06-43A1-9A5A-2C65B2FC3D82}"/>
                  </a:ext>
                </a:extLst>
              </p:cNvPr>
              <p:cNvSpPr txBox="1"/>
              <p:nvPr/>
            </p:nvSpPr>
            <p:spPr>
              <a:xfrm>
                <a:off x="1900677" y="5562008"/>
                <a:ext cx="712363"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Tips</a:t>
                </a:r>
              </a:p>
            </p:txBody>
          </p:sp>
        </p:grpSp>
        <p:sp>
          <p:nvSpPr>
            <p:cNvPr id="41" name="Oval 40">
              <a:extLst>
                <a:ext uri="{FF2B5EF4-FFF2-40B4-BE49-F238E27FC236}">
                  <a16:creationId xmlns:a16="http://schemas.microsoft.com/office/drawing/2014/main" id="{319C0B81-8E19-42E5-A589-9A2729144427}"/>
                </a:ext>
              </a:extLst>
            </p:cNvPr>
            <p:cNvSpPr/>
            <p:nvPr/>
          </p:nvSpPr>
          <p:spPr bwMode="auto">
            <a:xfrm>
              <a:off x="573740" y="5472464"/>
              <a:ext cx="602792" cy="60279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light" title="Icon of a lightbulb">
              <a:extLst>
                <a:ext uri="{FF2B5EF4-FFF2-40B4-BE49-F238E27FC236}">
                  <a16:creationId xmlns:a16="http://schemas.microsoft.com/office/drawing/2014/main" id="{223A31E0-FE3A-4EEF-85D5-CD3B95833F18}"/>
                </a:ext>
              </a:extLst>
            </p:cNvPr>
            <p:cNvSpPr>
              <a:spLocks noChangeAspect="1" noEditPoints="1"/>
            </p:cNvSpPr>
            <p:nvPr/>
          </p:nvSpPr>
          <p:spPr bwMode="auto">
            <a:xfrm>
              <a:off x="751955" y="5565580"/>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1A1A1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spTree>
    <p:extLst>
      <p:ext uri="{BB962C8B-B14F-4D97-AF65-F5344CB8AC3E}">
        <p14:creationId xmlns:p14="http://schemas.microsoft.com/office/powerpoint/2010/main" val="293128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9" name="Group 8">
            <a:extLst>
              <a:ext uri="{FF2B5EF4-FFF2-40B4-BE49-F238E27FC236}">
                <a16:creationId xmlns:a16="http://schemas.microsoft.com/office/drawing/2014/main" id="{F2FCD42C-3A00-4262-A0CE-73F6C9832AFC}"/>
              </a:ext>
            </a:extLst>
          </p:cNvPr>
          <p:cNvGrpSpPr/>
          <p:nvPr/>
        </p:nvGrpSpPr>
        <p:grpSpPr>
          <a:xfrm>
            <a:off x="1081831" y="2849190"/>
            <a:ext cx="7488172" cy="3802344"/>
            <a:chOff x="3475275" y="1145548"/>
            <a:chExt cx="8500938" cy="5442800"/>
          </a:xfrm>
        </p:grpSpPr>
        <p:sp>
          <p:nvSpPr>
            <p:cNvPr id="10" name="Rectangle: Rounded Corners 9">
              <a:extLst>
                <a:ext uri="{FF2B5EF4-FFF2-40B4-BE49-F238E27FC236}">
                  <a16:creationId xmlns:a16="http://schemas.microsoft.com/office/drawing/2014/main" id="{B2F6B77C-A1DF-4F2D-B494-C496278B133C}"/>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3B636C9-26F0-43A8-B7B8-E265FFD7A37E}"/>
                </a:ext>
              </a:extLst>
            </p:cNvPr>
            <p:cNvSpPr/>
            <p:nvPr/>
          </p:nvSpPr>
          <p:spPr bwMode="auto">
            <a:xfrm>
              <a:off x="3475275" y="1145548"/>
              <a:ext cx="8500938" cy="450077"/>
            </a:xfrm>
            <a:prstGeom prst="rect">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26" name="Straight Connector 25">
            <a:extLst>
              <a:ext uri="{FF2B5EF4-FFF2-40B4-BE49-F238E27FC236}">
                <a16:creationId xmlns:a16="http://schemas.microsoft.com/office/drawing/2014/main" id="{E9E85A6B-4C03-4FA4-B684-AF94687883C6}"/>
              </a:ext>
            </a:extLst>
          </p:cNvPr>
          <p:cNvCxnSpPr>
            <a:cxnSpLocks/>
          </p:cNvCxnSpPr>
          <p:nvPr/>
        </p:nvCxnSpPr>
        <p:spPr>
          <a:xfrm>
            <a:off x="1513218" y="4137353"/>
            <a:ext cx="6768753"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C8E425-9ADC-4611-A120-B5C479391482}"/>
              </a:ext>
            </a:extLst>
          </p:cNvPr>
          <p:cNvSpPr/>
          <p:nvPr/>
        </p:nvSpPr>
        <p:spPr>
          <a:xfrm>
            <a:off x="1441210" y="3238761"/>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 name="TextBox 1">
            <a:extLst>
              <a:ext uri="{FF2B5EF4-FFF2-40B4-BE49-F238E27FC236}">
                <a16:creationId xmlns:a16="http://schemas.microsoft.com/office/drawing/2014/main" id="{909264AD-0F4E-40C2-8CE9-315ED317A31D}"/>
              </a:ext>
            </a:extLst>
          </p:cNvPr>
          <p:cNvSpPr txBox="1"/>
          <p:nvPr/>
        </p:nvSpPr>
        <p:spPr>
          <a:xfrm>
            <a:off x="1538587" y="4118293"/>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Confidential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sp>
        <p:nvSpPr>
          <p:cNvPr id="3" name="TextBox 2">
            <a:extLst>
              <a:ext uri="{FF2B5EF4-FFF2-40B4-BE49-F238E27FC236}">
                <a16:creationId xmlns:a16="http://schemas.microsoft.com/office/drawing/2014/main" id="{3F0AE431-FFB2-4D02-A44A-ACC48E4698A7}"/>
              </a:ext>
            </a:extLst>
          </p:cNvPr>
          <p:cNvSpPr txBox="1"/>
          <p:nvPr/>
        </p:nvSpPr>
        <p:spPr>
          <a:xfrm>
            <a:off x="5101284" y="4118294"/>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tx1">
                    <a:lumMod val="50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43" name="Straight Connector 42">
            <a:extLst>
              <a:ext uri="{FF2B5EF4-FFF2-40B4-BE49-F238E27FC236}">
                <a16:creationId xmlns:a16="http://schemas.microsoft.com/office/drawing/2014/main" id="{CA88C630-9F5A-4A88-AE6B-BC41A4CB1177}"/>
              </a:ext>
            </a:extLst>
          </p:cNvPr>
          <p:cNvCxnSpPr>
            <a:cxnSpLocks/>
          </p:cNvCxnSpPr>
          <p:nvPr/>
        </p:nvCxnSpPr>
        <p:spPr>
          <a:xfrm>
            <a:off x="4555085" y="4137353"/>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6BD976-A3F8-41E2-B570-37E2AEE23E2D}"/>
              </a:ext>
            </a:extLst>
          </p:cNvPr>
          <p:cNvSpPr/>
          <p:nvPr/>
        </p:nvSpPr>
        <p:spPr>
          <a:xfrm>
            <a:off x="1453227" y="6080924"/>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9" name="Rectangle 28">
            <a:extLst>
              <a:ext uri="{FF2B5EF4-FFF2-40B4-BE49-F238E27FC236}">
                <a16:creationId xmlns:a16="http://schemas.microsoft.com/office/drawing/2014/main" id="{08044027-4CF5-4538-945E-48C36315578D}"/>
              </a:ext>
            </a:extLst>
          </p:cNvPr>
          <p:cNvSpPr/>
          <p:nvPr/>
        </p:nvSpPr>
        <p:spPr>
          <a:xfrm>
            <a:off x="4855109" y="6080924"/>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104" name="TextBox 103">
            <a:extLst>
              <a:ext uri="{FF2B5EF4-FFF2-40B4-BE49-F238E27FC236}">
                <a16:creationId xmlns:a16="http://schemas.microsoft.com/office/drawing/2014/main" id="{0476454C-696E-43BC-83AE-0E20721206A6}"/>
              </a:ext>
            </a:extLst>
          </p:cNvPr>
          <p:cNvSpPr txBox="1"/>
          <p:nvPr/>
        </p:nvSpPr>
        <p:spPr>
          <a:xfrm>
            <a:off x="937155" y="1599309"/>
            <a:ext cx="2405148" cy="341632"/>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rgbClr val="0070C0"/>
                </a:solidFill>
                <a:latin typeface="Segoe UI"/>
                <a:cs typeface="Segoe UI" pitchFamily="34" charset="0"/>
              </a:rPr>
              <a:t>A common track</a:t>
            </a:r>
            <a:endParaRPr kumimoji="0" lang="en-US" sz="1800" b="1" i="0" u="none" strike="noStrike" kern="0" cap="all" spc="0" normalizeH="0" dirty="0">
              <a:ln>
                <a:noFill/>
              </a:ln>
              <a:solidFill>
                <a:srgbClr val="0070C0"/>
              </a:solidFill>
              <a:effectLst/>
              <a:uLnTx/>
              <a:uFillTx/>
              <a:latin typeface="Segoe UI"/>
              <a:cs typeface="Segoe UI" pitchFamily="34" charset="0"/>
            </a:endParaRPr>
          </a:p>
        </p:txBody>
      </p:sp>
      <p:pic>
        <p:nvPicPr>
          <p:cNvPr id="4" name="Picture 3">
            <a:hlinkClick r:id="rId3" action="ppaction://hlinkpres?slideindex=1&amp;slidetitle="/>
            <a:extLst>
              <a:ext uri="{FF2B5EF4-FFF2-40B4-BE49-F238E27FC236}">
                <a16:creationId xmlns:a16="http://schemas.microsoft.com/office/drawing/2014/main" id="{289A0E9F-D436-46A4-A30F-6DEEF5434749}"/>
              </a:ext>
            </a:extLst>
          </p:cNvPr>
          <p:cNvPicPr>
            <a:picLocks noChangeAspect="1"/>
          </p:cNvPicPr>
          <p:nvPr/>
        </p:nvPicPr>
        <p:blipFill>
          <a:blip r:embed="rId4"/>
          <a:stretch>
            <a:fillRect/>
          </a:stretch>
        </p:blipFill>
        <p:spPr>
          <a:xfrm>
            <a:off x="1851451" y="4736924"/>
            <a:ext cx="2131321" cy="1202284"/>
          </a:xfrm>
          <a:prstGeom prst="rect">
            <a:avLst/>
          </a:prstGeom>
          <a:effectLst>
            <a:outerShdw blurRad="190500" dist="38100" dir="2700000" algn="tl" rotWithShape="0">
              <a:prstClr val="black">
                <a:alpha val="30000"/>
              </a:prstClr>
            </a:outerShdw>
          </a:effectLst>
        </p:spPr>
      </p:pic>
      <p:pic>
        <p:nvPicPr>
          <p:cNvPr id="5" name="Picture 4">
            <a:hlinkClick r:id="rId5" action="ppaction://hlinkpres?slideindex=1&amp;slidetitle="/>
            <a:extLst>
              <a:ext uri="{FF2B5EF4-FFF2-40B4-BE49-F238E27FC236}">
                <a16:creationId xmlns:a16="http://schemas.microsoft.com/office/drawing/2014/main" id="{29CA8AA0-0CCB-4037-85A4-E2830A3BA5F4}"/>
              </a:ext>
            </a:extLst>
          </p:cNvPr>
          <p:cNvPicPr>
            <a:picLocks noChangeAspect="1"/>
          </p:cNvPicPr>
          <p:nvPr/>
        </p:nvPicPr>
        <p:blipFill>
          <a:blip r:embed="rId6"/>
          <a:stretch>
            <a:fillRect/>
          </a:stretch>
        </p:blipFill>
        <p:spPr>
          <a:xfrm>
            <a:off x="5343666" y="4739991"/>
            <a:ext cx="2131321" cy="1196149"/>
          </a:xfrm>
          <a:prstGeom prst="rect">
            <a:avLst/>
          </a:prstGeom>
          <a:effectLst>
            <a:outerShdw blurRad="190500" dist="38100" dir="2700000" algn="tl" rotWithShape="0">
              <a:prstClr val="black">
                <a:alpha val="30000"/>
              </a:prstClr>
            </a:outerShdw>
          </a:effectLst>
        </p:spPr>
      </p:pic>
      <p:pic>
        <p:nvPicPr>
          <p:cNvPr id="13" name="Picture 12">
            <a:hlinkClick r:id="rId7" action="ppaction://hlinkpres?slideindex=1&amp;slidetitle="/>
            <a:extLst>
              <a:ext uri="{FF2B5EF4-FFF2-40B4-BE49-F238E27FC236}">
                <a16:creationId xmlns:a16="http://schemas.microsoft.com/office/drawing/2014/main" id="{E11D6353-D1B2-4432-89BA-2BEFED797E84}"/>
              </a:ext>
            </a:extLst>
          </p:cNvPr>
          <p:cNvPicPr>
            <a:picLocks noChangeAspect="1"/>
          </p:cNvPicPr>
          <p:nvPr/>
        </p:nvPicPr>
        <p:blipFill>
          <a:blip r:embed="rId8"/>
          <a:stretch>
            <a:fillRect/>
          </a:stretch>
        </p:blipFill>
        <p:spPr>
          <a:xfrm>
            <a:off x="3601451" y="1154528"/>
            <a:ext cx="2573207" cy="1444785"/>
          </a:xfrm>
          <a:prstGeom prst="rect">
            <a:avLst/>
          </a:prstGeom>
          <a:effectLst>
            <a:outerShdw blurRad="190500" dist="38100" dir="2700000" algn="tl" rotWithShape="0">
              <a:prstClr val="black">
                <a:alpha val="30000"/>
              </a:prstClr>
            </a:outerShdw>
          </a:effectLst>
        </p:spPr>
      </p:pic>
      <p:pic>
        <p:nvPicPr>
          <p:cNvPr id="18" name="Picture 17">
            <a:extLst>
              <a:ext uri="{FF2B5EF4-FFF2-40B4-BE49-F238E27FC236}">
                <a16:creationId xmlns:a16="http://schemas.microsoft.com/office/drawing/2014/main" id="{6823D95B-0D86-48E0-9486-8A9531B3C604}"/>
              </a:ext>
            </a:extLst>
          </p:cNvPr>
          <p:cNvPicPr>
            <a:picLocks noChangeAspect="1"/>
          </p:cNvPicPr>
          <p:nvPr/>
        </p:nvPicPr>
        <p:blipFill>
          <a:blip r:embed="rId9"/>
          <a:stretch>
            <a:fillRect/>
          </a:stretch>
        </p:blipFill>
        <p:spPr>
          <a:xfrm>
            <a:off x="9596537" y="4623191"/>
            <a:ext cx="2573207" cy="1444644"/>
          </a:xfrm>
          <a:prstGeom prst="rect">
            <a:avLst/>
          </a:prstGeom>
          <a:effectLst>
            <a:outerShdw blurRad="190500" dist="38100" dir="2700000" algn="tl" rotWithShape="0">
              <a:prstClr val="black">
                <a:alpha val="30000"/>
              </a:prstClr>
            </a:outerShdw>
          </a:effectLst>
        </p:spPr>
      </p:pic>
      <p:sp>
        <p:nvSpPr>
          <p:cNvPr id="20" name="TextBox 19">
            <a:extLst>
              <a:ext uri="{FF2B5EF4-FFF2-40B4-BE49-F238E27FC236}">
                <a16:creationId xmlns:a16="http://schemas.microsoft.com/office/drawing/2014/main" id="{A58D256A-B624-4050-955E-A30440608843}"/>
              </a:ext>
            </a:extLst>
          </p:cNvPr>
          <p:cNvSpPr txBox="1"/>
          <p:nvPr/>
        </p:nvSpPr>
        <p:spPr>
          <a:xfrm>
            <a:off x="9471865" y="3717238"/>
            <a:ext cx="2706521" cy="840230"/>
          </a:xfrm>
          <a:prstGeom prst="rect">
            <a:avLst/>
          </a:prstGeom>
          <a:noFill/>
        </p:spPr>
        <p:txBody>
          <a:bodyPr wrap="square">
            <a:sp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fr-FR" b="1" i="0" u="none" strike="noStrike" kern="0" cap="all" spc="0" normalizeH="0" dirty="0">
                <a:ln>
                  <a:noFill/>
                </a:ln>
                <a:solidFill>
                  <a:srgbClr val="0070C0"/>
                </a:solidFill>
                <a:effectLst/>
                <a:uLnTx/>
                <a:uFillTx/>
                <a:latin typeface="Segoe UI"/>
                <a:cs typeface="Segoe UI" pitchFamily="34" charset="0"/>
              </a:rPr>
              <a:t>A Wrap-UP and</a:t>
            </a:r>
            <a:r>
              <a:rPr lang="fr-FR" b="1" kern="0" cap="all" dirty="0">
                <a:solidFill>
                  <a:srgbClr val="0070C0"/>
                </a:solidFill>
                <a:latin typeface="Segoe UI"/>
                <a:cs typeface="Segoe UI" pitchFamily="34" charset="0"/>
              </a:rPr>
              <a:t> SPECIFIC PERSPECTIVES</a:t>
            </a:r>
            <a:endParaRPr kumimoji="0" lang="fr-FR" sz="1800" b="1" i="0" u="none" strike="noStrike" kern="0" cap="all" spc="0" normalizeH="0" dirty="0">
              <a:ln>
                <a:noFill/>
              </a:ln>
              <a:solidFill>
                <a:srgbClr val="0070C0"/>
              </a:solidFill>
              <a:effectLst/>
              <a:uLnTx/>
              <a:uFillTx/>
              <a:latin typeface="Segoe UI"/>
              <a:cs typeface="Segoe UI" pitchFamily="34" charset="0"/>
            </a:endParaRPr>
          </a:p>
        </p:txBody>
      </p:sp>
      <p:sp>
        <p:nvSpPr>
          <p:cNvPr id="21" name="Arrow: Right 20">
            <a:extLst>
              <a:ext uri="{FF2B5EF4-FFF2-40B4-BE49-F238E27FC236}">
                <a16:creationId xmlns:a16="http://schemas.microsoft.com/office/drawing/2014/main" id="{FCB08A03-42F8-47BF-AC3E-51FA73E3BFEB}"/>
              </a:ext>
            </a:extLst>
          </p:cNvPr>
          <p:cNvSpPr/>
          <p:nvPr/>
        </p:nvSpPr>
        <p:spPr bwMode="auto">
          <a:xfrm>
            <a:off x="8777154" y="4949129"/>
            <a:ext cx="694711" cy="946674"/>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Right 21">
            <a:extLst>
              <a:ext uri="{FF2B5EF4-FFF2-40B4-BE49-F238E27FC236}">
                <a16:creationId xmlns:a16="http://schemas.microsoft.com/office/drawing/2014/main" id="{B507E573-E2AF-4D54-8E8E-760B92F48586}"/>
              </a:ext>
            </a:extLst>
          </p:cNvPr>
          <p:cNvSpPr/>
          <p:nvPr/>
        </p:nvSpPr>
        <p:spPr bwMode="auto">
          <a:xfrm rot="5400000">
            <a:off x="1977432" y="1897944"/>
            <a:ext cx="694711" cy="946674"/>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402015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288006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6DC60927-DB68-4EF6-BA4E-DDDED9945E54}"/>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C019D693-F1D0-449D-829E-94904002501D}"/>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87196DD0-7C30-424A-99D1-BC537C9BA1AA}"/>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2680ACF1-E6DE-4227-A7C4-90D5CD615A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4F4C2878-B29E-4022-8AE5-9FAAB93CA6A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1090</Words>
  <Application>Microsoft Office PowerPoint</Application>
  <PresentationFormat>Custom</PresentationFormat>
  <Paragraphs>79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2016_Modèle</vt:lpstr>
      <vt:lpstr>Workshop Data in use Protection Compass Keep the cape in the Cloud and on the Edge</vt:lpstr>
      <vt:lpstr>Data in use Protection Workshop</vt:lpstr>
      <vt:lpstr>Introduction</vt:lpstr>
      <vt:lpstr>Data in use Protection Workshop – Purpose </vt:lpstr>
      <vt:lpstr>A compass for protecting your (most) sensitive data </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62</cp:revision>
  <dcterms:created xsi:type="dcterms:W3CDTF">2017-12-28T18:14:41Z</dcterms:created>
  <dcterms:modified xsi:type="dcterms:W3CDTF">2020-06-29T13:45:29Z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