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  <p:sldMasterId id="214748366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y="5143500" cx="9144000"/>
  <p:notesSz cx="6858000" cy="9144000"/>
  <p:embeddedFontLst>
    <p:embeddedFont>
      <p:font typeface="Corbel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60AA241-5805-4F91-8C5C-B307743AAF99}">
  <a:tblStyle styleId="{060AA241-5805-4F91-8C5C-B307743AAF9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84FFCEDE-D2E1-4872-A7FD-4C2A9A440E4D}" styleName="Table_1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CF1E6"/>
          </a:solidFill>
        </a:fill>
      </a:tcStyle>
    </a:wholeTbl>
    <a:band1H>
      <a:tcTxStyle/>
      <a:tcStyle>
        <a:fill>
          <a:solidFill>
            <a:srgbClr val="F9E2CA"/>
          </a:solidFill>
        </a:fill>
      </a:tcStyle>
    </a:band1H>
    <a:band2H>
      <a:tcTxStyle/>
    </a:band2H>
    <a:band1V>
      <a:tcTxStyle/>
      <a:tcStyle>
        <a:fill>
          <a:solidFill>
            <a:srgbClr val="F9E2CA"/>
          </a:solidFill>
        </a:fill>
      </a:tcStyle>
    </a:band1V>
    <a:band2V>
      <a:tcTxStyle/>
    </a:band2V>
    <a:lastCol>
      <a:tcTxStyle b="on" i="off">
        <a:font>
          <a:latin typeface="Corbel"/>
          <a:ea typeface="Corbel"/>
          <a:cs typeface="Corbe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orbel"/>
          <a:ea typeface="Corbel"/>
          <a:cs typeface="Corbe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font" Target="fonts/Corbel-regular.fntdata"/><Relationship Id="rId21" Type="http://schemas.openxmlformats.org/officeDocument/2006/relationships/slide" Target="slides/slide14.xml"/><Relationship Id="rId24" Type="http://schemas.openxmlformats.org/officeDocument/2006/relationships/font" Target="fonts/Corbel-italic.fntdata"/><Relationship Id="rId23" Type="http://schemas.openxmlformats.org/officeDocument/2006/relationships/font" Target="fonts/Corbel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5" Type="http://schemas.openxmlformats.org/officeDocument/2006/relationships/font" Target="fonts/Corbel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showMasterSp="0" type="title">
  <p:cSld name="TITLE">
    <p:bg>
      <p:bgPr>
        <a:gradFill>
          <a:gsLst>
            <a:gs pos="0">
              <a:srgbClr val="BEC4D3"/>
            </a:gs>
            <a:gs pos="12000">
              <a:srgbClr val="BEC4D3"/>
            </a:gs>
            <a:gs pos="20000">
              <a:srgbClr val="BDC3D1"/>
            </a:gs>
            <a:gs pos="100000">
              <a:srgbClr val="343945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1" y="0"/>
            <a:ext cx="9143999" cy="385157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" name="Google Shape;19;p2"/>
          <p:cNvSpPr txBox="1"/>
          <p:nvPr>
            <p:ph type="ctrTitle"/>
          </p:nvPr>
        </p:nvSpPr>
        <p:spPr>
          <a:xfrm>
            <a:off x="685800" y="2516886"/>
            <a:ext cx="8077200" cy="12550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4570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700"/>
              <a:buFont typeface="Corbel"/>
              <a:buNone/>
              <a:defRPr b="1" sz="47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685800" y="1371600"/>
            <a:ext cx="8077200" cy="11247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18850" spcFirstLastPara="1" rIns="4570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FFFFFF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SzPts val="252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0" type="dt"/>
          </p:nvPr>
        </p:nvSpPr>
        <p:spPr>
          <a:xfrm>
            <a:off x="457200" y="4857749"/>
            <a:ext cx="2133600" cy="2057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9725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1" type="ftr"/>
          </p:nvPr>
        </p:nvSpPr>
        <p:spPr>
          <a:xfrm>
            <a:off x="2640597" y="4857749"/>
            <a:ext cx="5507719" cy="2057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8204396" y="4857749"/>
            <a:ext cx="733864" cy="2057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0" y="3846251"/>
            <a:ext cx="9144000" cy="3429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" rotWithShape="0" algn="tl" dir="5400000" dist="1016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bg>
      <p:bgPr>
        <a:solidFill>
          <a:schemeClr val="lt2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/>
          <p:nvPr>
            <p:ph type="title"/>
          </p:nvPr>
        </p:nvSpPr>
        <p:spPr>
          <a:xfrm>
            <a:off x="164592" y="116586"/>
            <a:ext cx="2525150" cy="73380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73150" spcFirstLastPara="1" rIns="4570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2000"/>
              <a:buFont typeface="Corbel"/>
              <a:buNone/>
              <a:defRPr b="0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/>
          <p:nvPr>
            <p:ph idx="2" type="pic"/>
          </p:nvPr>
        </p:nvSpPr>
        <p:spPr>
          <a:xfrm>
            <a:off x="2903806" y="1113606"/>
            <a:ext cx="6247397" cy="4029894"/>
          </a:xfrm>
          <a:prstGeom prst="rect">
            <a:avLst/>
          </a:prstGeom>
          <a:solidFill>
            <a:srgbClr val="BABABB"/>
          </a:solidFill>
          <a:ln>
            <a:noFill/>
          </a:ln>
        </p:spPr>
      </p:sp>
      <p:sp>
        <p:nvSpPr>
          <p:cNvPr id="92" name="Google Shape;92;p12"/>
          <p:cNvSpPr txBox="1"/>
          <p:nvPr>
            <p:ph idx="1" type="body"/>
          </p:nvPr>
        </p:nvSpPr>
        <p:spPr>
          <a:xfrm>
            <a:off x="164592" y="1296162"/>
            <a:ext cx="246888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8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3" name="Google Shape;93;p12"/>
          <p:cNvSpPr txBox="1"/>
          <p:nvPr>
            <p:ph idx="10" type="dt"/>
          </p:nvPr>
        </p:nvSpPr>
        <p:spPr>
          <a:xfrm>
            <a:off x="164592" y="877824"/>
            <a:ext cx="2523744" cy="15087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9725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/>
          <p:nvPr/>
        </p:nvSpPr>
        <p:spPr>
          <a:xfrm>
            <a:off x="2855737" y="0"/>
            <a:ext cx="4572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5" name="Google Shape;95;p12"/>
          <p:cNvSpPr/>
          <p:nvPr/>
        </p:nvSpPr>
        <p:spPr>
          <a:xfrm>
            <a:off x="2855737" y="0"/>
            <a:ext cx="4572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6" name="Google Shape;96;p12"/>
          <p:cNvSpPr txBox="1"/>
          <p:nvPr>
            <p:ph idx="11" type="ftr"/>
          </p:nvPr>
        </p:nvSpPr>
        <p:spPr>
          <a:xfrm>
            <a:off x="3035808" y="877824"/>
            <a:ext cx="5193792" cy="15087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BABAB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2" type="sldNum"/>
          </p:nvPr>
        </p:nvSpPr>
        <p:spPr>
          <a:xfrm>
            <a:off x="8339328" y="877824"/>
            <a:ext cx="733864" cy="15087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/>
          <p:nvPr>
            <p:ph type="title"/>
          </p:nvPr>
        </p:nvSpPr>
        <p:spPr>
          <a:xfrm>
            <a:off x="457200" y="114300"/>
            <a:ext cx="8229600" cy="9382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1" type="body"/>
          </p:nvPr>
        </p:nvSpPr>
        <p:spPr>
          <a:xfrm rot="5400000">
            <a:off x="2837397" y="-1048803"/>
            <a:ext cx="3469207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rmAutofit/>
          </a:bodyPr>
          <a:lstStyle>
            <a:lvl1pPr indent="-320040" lvl="0" marL="457200" algn="l">
              <a:spcBef>
                <a:spcPts val="0"/>
              </a:spcBef>
              <a:spcAft>
                <a:spcPts val="0"/>
              </a:spcAft>
              <a:buSzPts val="1440"/>
              <a:buChar char="◼"/>
              <a:defRPr/>
            </a:lvl1pPr>
            <a:lvl2pPr indent="-331469" lvl="1" marL="914400" algn="l">
              <a:spcBef>
                <a:spcPts val="360"/>
              </a:spcBef>
              <a:spcAft>
                <a:spcPts val="0"/>
              </a:spcAft>
              <a:buSzPts val="162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10" type="dt"/>
          </p:nvPr>
        </p:nvSpPr>
        <p:spPr>
          <a:xfrm>
            <a:off x="457200" y="4857749"/>
            <a:ext cx="2133600" cy="2057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9725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11" type="ftr"/>
          </p:nvPr>
        </p:nvSpPr>
        <p:spPr>
          <a:xfrm>
            <a:off x="2640597" y="4857749"/>
            <a:ext cx="5507719" cy="2057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idx="12" type="sldNum"/>
          </p:nvPr>
        </p:nvSpPr>
        <p:spPr>
          <a:xfrm>
            <a:off x="8204396" y="4857749"/>
            <a:ext cx="733864" cy="2057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showMasterSp="0" type="vertTitleAndTx">
  <p:cSld name="VERTICAL_TITLE_AND_VERTICAL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/>
          <p:nvPr/>
        </p:nvSpPr>
        <p:spPr>
          <a:xfrm>
            <a:off x="6598920" y="0"/>
            <a:ext cx="4572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" rotWithShape="0" algn="tl" dir="10800000" dist="1016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6647688" y="0"/>
            <a:ext cx="2514601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7" name="Google Shape;107;p14"/>
          <p:cNvSpPr txBox="1"/>
          <p:nvPr>
            <p:ph type="title"/>
          </p:nvPr>
        </p:nvSpPr>
        <p:spPr>
          <a:xfrm rot="5400000">
            <a:off x="5539978" y="1447802"/>
            <a:ext cx="4388644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1" type="body"/>
          </p:nvPr>
        </p:nvSpPr>
        <p:spPr>
          <a:xfrm rot="5400000">
            <a:off x="1272778" y="-586978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rmAutofit/>
          </a:bodyPr>
          <a:lstStyle>
            <a:lvl1pPr indent="-320040" lvl="0" marL="457200" algn="l">
              <a:spcBef>
                <a:spcPts val="0"/>
              </a:spcBef>
              <a:spcAft>
                <a:spcPts val="0"/>
              </a:spcAft>
              <a:buSzPts val="1440"/>
              <a:buChar char="◼"/>
              <a:defRPr/>
            </a:lvl1pPr>
            <a:lvl2pPr indent="-331469" lvl="1" marL="914400" algn="l">
              <a:spcBef>
                <a:spcPts val="360"/>
              </a:spcBef>
              <a:spcAft>
                <a:spcPts val="0"/>
              </a:spcAft>
              <a:buSzPts val="162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09" name="Google Shape;109;p14"/>
          <p:cNvSpPr txBox="1"/>
          <p:nvPr>
            <p:ph idx="10" type="dt"/>
          </p:nvPr>
        </p:nvSpPr>
        <p:spPr>
          <a:xfrm>
            <a:off x="457200" y="4857749"/>
            <a:ext cx="2133600" cy="2057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9725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4"/>
          <p:cNvSpPr txBox="1"/>
          <p:nvPr>
            <p:ph idx="11" type="ftr"/>
          </p:nvPr>
        </p:nvSpPr>
        <p:spPr>
          <a:xfrm>
            <a:off x="2640597" y="4783095"/>
            <a:ext cx="38364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4"/>
          <p:cNvSpPr txBox="1"/>
          <p:nvPr>
            <p:ph idx="12" type="sldNum"/>
          </p:nvPr>
        </p:nvSpPr>
        <p:spPr>
          <a:xfrm>
            <a:off x="8204396" y="4857749"/>
            <a:ext cx="733864" cy="2057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type="title"/>
          </p:nvPr>
        </p:nvSpPr>
        <p:spPr>
          <a:xfrm>
            <a:off x="457200" y="116586"/>
            <a:ext cx="8229600" cy="9395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457200" y="1331394"/>
            <a:ext cx="8229600" cy="34692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rmAutofit/>
          </a:bodyPr>
          <a:lstStyle>
            <a:lvl1pPr indent="-320040" lvl="0" marL="457200" algn="l">
              <a:spcBef>
                <a:spcPts val="0"/>
              </a:spcBef>
              <a:spcAft>
                <a:spcPts val="0"/>
              </a:spcAft>
              <a:buSzPts val="1440"/>
              <a:buChar char="◼"/>
              <a:defRPr/>
            </a:lvl1pPr>
            <a:lvl2pPr indent="-331469" lvl="1" marL="914400" algn="l">
              <a:spcBef>
                <a:spcPts val="360"/>
              </a:spcBef>
              <a:spcAft>
                <a:spcPts val="0"/>
              </a:spcAft>
              <a:buSzPts val="162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0" type="dt"/>
          </p:nvPr>
        </p:nvSpPr>
        <p:spPr>
          <a:xfrm>
            <a:off x="457200" y="4857749"/>
            <a:ext cx="2133600" cy="2057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9725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1" type="ftr"/>
          </p:nvPr>
        </p:nvSpPr>
        <p:spPr>
          <a:xfrm>
            <a:off x="2640597" y="4857749"/>
            <a:ext cx="5507719" cy="2057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2" type="sldNum"/>
          </p:nvPr>
        </p:nvSpPr>
        <p:spPr>
          <a:xfrm>
            <a:off x="8204396" y="4857749"/>
            <a:ext cx="733864" cy="2057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showMasterSp="0" type="title">
  <p:cSld name="TITLE">
    <p:bg>
      <p:bgPr>
        <a:gradFill>
          <a:gsLst>
            <a:gs pos="0">
              <a:srgbClr val="BEC4D3"/>
            </a:gs>
            <a:gs pos="12000">
              <a:srgbClr val="BEC4D3"/>
            </a:gs>
            <a:gs pos="20000">
              <a:srgbClr val="BDC3D1"/>
            </a:gs>
            <a:gs pos="100000">
              <a:srgbClr val="343945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>
            <a:off x="1" y="0"/>
            <a:ext cx="9143999" cy="385157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1" name="Google Shape;41;p5"/>
          <p:cNvSpPr txBox="1"/>
          <p:nvPr>
            <p:ph type="ctrTitle"/>
          </p:nvPr>
        </p:nvSpPr>
        <p:spPr>
          <a:xfrm>
            <a:off x="685800" y="2516886"/>
            <a:ext cx="8077200" cy="12550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4570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700"/>
              <a:buFont typeface="Corbel"/>
              <a:buNone/>
              <a:defRPr b="1" sz="47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subTitle"/>
          </p:nvPr>
        </p:nvSpPr>
        <p:spPr>
          <a:xfrm>
            <a:off x="685800" y="1371600"/>
            <a:ext cx="8077200" cy="11247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18850" spcFirstLastPara="1" rIns="4570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FFFFFF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SzPts val="252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0" type="dt"/>
          </p:nvPr>
        </p:nvSpPr>
        <p:spPr>
          <a:xfrm>
            <a:off x="457200" y="4857749"/>
            <a:ext cx="2133600" cy="2057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9725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1" type="ftr"/>
          </p:nvPr>
        </p:nvSpPr>
        <p:spPr>
          <a:xfrm>
            <a:off x="2640597" y="4857749"/>
            <a:ext cx="5507719" cy="2057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8204396" y="4857749"/>
            <a:ext cx="733864" cy="2057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6" name="Google Shape;46;p5"/>
          <p:cNvSpPr/>
          <p:nvPr/>
        </p:nvSpPr>
        <p:spPr>
          <a:xfrm>
            <a:off x="0" y="3846251"/>
            <a:ext cx="9144000" cy="3429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" rotWithShape="0" algn="tl" dir="5400000" dist="1016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showMasterSp="0" type="secHead">
  <p:cSld name="SECTION_HEADER">
    <p:bg>
      <p:bgPr>
        <a:gradFill>
          <a:gsLst>
            <a:gs pos="0">
              <a:srgbClr val="BEC4D3"/>
            </a:gs>
            <a:gs pos="12000">
              <a:srgbClr val="BEC4D3"/>
            </a:gs>
            <a:gs pos="20000">
              <a:srgbClr val="BDC3D1"/>
            </a:gs>
            <a:gs pos="100000">
              <a:srgbClr val="343945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/>
          <p:nvPr/>
        </p:nvSpPr>
        <p:spPr>
          <a:xfrm>
            <a:off x="0" y="1"/>
            <a:ext cx="9144000" cy="195189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9" name="Google Shape;49;p6"/>
          <p:cNvSpPr/>
          <p:nvPr/>
        </p:nvSpPr>
        <p:spPr>
          <a:xfrm>
            <a:off x="0" y="1951890"/>
            <a:ext cx="9144000" cy="3429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" rotWithShape="0" algn="tl" dir="5400000" dist="1016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0" name="Google Shape;50;p6"/>
          <p:cNvSpPr txBox="1"/>
          <p:nvPr>
            <p:ph type="title"/>
          </p:nvPr>
        </p:nvSpPr>
        <p:spPr>
          <a:xfrm>
            <a:off x="749808" y="89154"/>
            <a:ext cx="8013192" cy="122758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700"/>
              <a:buFont typeface="Corbel"/>
              <a:buNone/>
              <a:defRPr b="1" sz="47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" type="body"/>
          </p:nvPr>
        </p:nvSpPr>
        <p:spPr>
          <a:xfrm>
            <a:off x="740664" y="1371600"/>
            <a:ext cx="8022336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46300" spcFirstLastPara="1" rIns="4570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6"/>
          <p:cNvSpPr txBox="1"/>
          <p:nvPr>
            <p:ph idx="10" type="dt"/>
          </p:nvPr>
        </p:nvSpPr>
        <p:spPr>
          <a:xfrm>
            <a:off x="457200" y="4857749"/>
            <a:ext cx="2133600" cy="2057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9725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1" type="ftr"/>
          </p:nvPr>
        </p:nvSpPr>
        <p:spPr>
          <a:xfrm>
            <a:off x="2640597" y="4857749"/>
            <a:ext cx="5507719" cy="2057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2" type="sldNum"/>
          </p:nvPr>
        </p:nvSpPr>
        <p:spPr>
          <a:xfrm>
            <a:off x="8204396" y="4857749"/>
            <a:ext cx="733864" cy="2057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457200" y="114300"/>
            <a:ext cx="8229600" cy="9382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457200" y="1330452"/>
            <a:ext cx="4038600" cy="3467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rmAutofit/>
          </a:bodyPr>
          <a:lstStyle>
            <a:lvl1pPr indent="-370840" lvl="0" marL="457200" algn="l">
              <a:spcBef>
                <a:spcPts val="0"/>
              </a:spcBef>
              <a:spcAft>
                <a:spcPts val="0"/>
              </a:spcAft>
              <a:buSzPts val="2240"/>
              <a:buChar char="◼"/>
              <a:defRPr sz="2800"/>
            </a:lvl1pPr>
            <a:lvl2pPr indent="-365760" lvl="1" marL="914400" algn="l">
              <a:spcBef>
                <a:spcPts val="480"/>
              </a:spcBef>
              <a:spcAft>
                <a:spcPts val="0"/>
              </a:spcAft>
              <a:buSzPts val="216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9pPr>
          </a:lstStyle>
          <a:p/>
        </p:txBody>
      </p:sp>
      <p:sp>
        <p:nvSpPr>
          <p:cNvPr id="58" name="Google Shape;58;p7"/>
          <p:cNvSpPr txBox="1"/>
          <p:nvPr>
            <p:ph idx="2" type="body"/>
          </p:nvPr>
        </p:nvSpPr>
        <p:spPr>
          <a:xfrm>
            <a:off x="4648200" y="1330452"/>
            <a:ext cx="4038600" cy="3467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rmAutofit/>
          </a:bodyPr>
          <a:lstStyle>
            <a:lvl1pPr indent="-370840" lvl="0" marL="457200" algn="l">
              <a:spcBef>
                <a:spcPts val="0"/>
              </a:spcBef>
              <a:spcAft>
                <a:spcPts val="0"/>
              </a:spcAft>
              <a:buSzPts val="2240"/>
              <a:buChar char="◼"/>
              <a:defRPr sz="2800"/>
            </a:lvl1pPr>
            <a:lvl2pPr indent="-365760" lvl="1" marL="914400" algn="l">
              <a:spcBef>
                <a:spcPts val="480"/>
              </a:spcBef>
              <a:spcAft>
                <a:spcPts val="0"/>
              </a:spcAft>
              <a:buSzPts val="216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9pPr>
          </a:lstStyle>
          <a:p/>
        </p:txBody>
      </p:sp>
      <p:sp>
        <p:nvSpPr>
          <p:cNvPr id="59" name="Google Shape;59;p7"/>
          <p:cNvSpPr txBox="1"/>
          <p:nvPr>
            <p:ph idx="10" type="dt"/>
          </p:nvPr>
        </p:nvSpPr>
        <p:spPr>
          <a:xfrm>
            <a:off x="457200" y="4857749"/>
            <a:ext cx="2133600" cy="2057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9725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1" type="ftr"/>
          </p:nvPr>
        </p:nvSpPr>
        <p:spPr>
          <a:xfrm>
            <a:off x="2640597" y="4857749"/>
            <a:ext cx="5507719" cy="2057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8204396" y="4857749"/>
            <a:ext cx="733864" cy="2057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>
            <p:ph type="title"/>
          </p:nvPr>
        </p:nvSpPr>
        <p:spPr>
          <a:xfrm>
            <a:off x="457200" y="114300"/>
            <a:ext cx="8229600" cy="9382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500"/>
              <a:buFont typeface="Corbe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" type="body"/>
          </p:nvPr>
        </p:nvSpPr>
        <p:spPr>
          <a:xfrm>
            <a:off x="457200" y="1274241"/>
            <a:ext cx="4040188" cy="536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46300" spcFirstLastPara="1" rIns="91425" wrap="square" tIns="91425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40"/>
              <a:buNone/>
              <a:defRPr b="1" sz="2300" cap="none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5" name="Google Shape;65;p8"/>
          <p:cNvSpPr txBox="1"/>
          <p:nvPr>
            <p:ph idx="2" type="body"/>
          </p:nvPr>
        </p:nvSpPr>
        <p:spPr>
          <a:xfrm>
            <a:off x="457200" y="1837134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rmAutofit/>
          </a:bodyPr>
          <a:lstStyle>
            <a:lvl1pPr indent="-350520" lvl="0" marL="457200" algn="l">
              <a:spcBef>
                <a:spcPts val="0"/>
              </a:spcBef>
              <a:spcAft>
                <a:spcPts val="0"/>
              </a:spcAft>
              <a:buSzPts val="1920"/>
              <a:buChar char="◼"/>
              <a:defRPr sz="2400"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Char char="▪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🢝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9pPr>
          </a:lstStyle>
          <a:p/>
        </p:txBody>
      </p:sp>
      <p:sp>
        <p:nvSpPr>
          <p:cNvPr id="66" name="Google Shape;66;p8"/>
          <p:cNvSpPr txBox="1"/>
          <p:nvPr>
            <p:ph idx="3" type="body"/>
          </p:nvPr>
        </p:nvSpPr>
        <p:spPr>
          <a:xfrm>
            <a:off x="4645026" y="1274241"/>
            <a:ext cx="4041775" cy="536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46300" spcFirstLastPara="1" rIns="91425" wrap="square" tIns="91425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40"/>
              <a:buNone/>
              <a:defRPr b="1" sz="2300" cap="none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7" name="Google Shape;67;p8"/>
          <p:cNvSpPr txBox="1"/>
          <p:nvPr>
            <p:ph idx="4" type="body"/>
          </p:nvPr>
        </p:nvSpPr>
        <p:spPr>
          <a:xfrm>
            <a:off x="4645026" y="1837134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rmAutofit/>
          </a:bodyPr>
          <a:lstStyle>
            <a:lvl1pPr indent="-350520" lvl="0" marL="457200" algn="l">
              <a:spcBef>
                <a:spcPts val="0"/>
              </a:spcBef>
              <a:spcAft>
                <a:spcPts val="0"/>
              </a:spcAft>
              <a:buSzPts val="1920"/>
              <a:buChar char="◼"/>
              <a:defRPr sz="2400"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Char char="▪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🢝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9pPr>
          </a:lstStyle>
          <a:p/>
        </p:txBody>
      </p:sp>
      <p:sp>
        <p:nvSpPr>
          <p:cNvPr id="68" name="Google Shape;68;p8"/>
          <p:cNvSpPr txBox="1"/>
          <p:nvPr>
            <p:ph idx="10" type="dt"/>
          </p:nvPr>
        </p:nvSpPr>
        <p:spPr>
          <a:xfrm>
            <a:off x="457200" y="4857749"/>
            <a:ext cx="2133600" cy="2057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9725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1" type="ftr"/>
          </p:nvPr>
        </p:nvSpPr>
        <p:spPr>
          <a:xfrm>
            <a:off x="2640597" y="4857749"/>
            <a:ext cx="5507719" cy="2057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8"/>
          <p:cNvSpPr txBox="1"/>
          <p:nvPr>
            <p:ph idx="12" type="sldNum"/>
          </p:nvPr>
        </p:nvSpPr>
        <p:spPr>
          <a:xfrm>
            <a:off x="8204396" y="4857749"/>
            <a:ext cx="733864" cy="2057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 txBox="1"/>
          <p:nvPr>
            <p:ph type="title"/>
          </p:nvPr>
        </p:nvSpPr>
        <p:spPr>
          <a:xfrm>
            <a:off x="457200" y="114300"/>
            <a:ext cx="8229600" cy="9382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0" type="dt"/>
          </p:nvPr>
        </p:nvSpPr>
        <p:spPr>
          <a:xfrm>
            <a:off x="457200" y="4857749"/>
            <a:ext cx="2133600" cy="2057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9725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1" type="ftr"/>
          </p:nvPr>
        </p:nvSpPr>
        <p:spPr>
          <a:xfrm>
            <a:off x="2640597" y="4857749"/>
            <a:ext cx="5507719" cy="2057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2" type="sldNum"/>
          </p:nvPr>
        </p:nvSpPr>
        <p:spPr>
          <a:xfrm>
            <a:off x="8204396" y="4857749"/>
            <a:ext cx="733864" cy="2057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showMasterSp="0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/>
          <p:nvPr>
            <p:ph idx="10" type="dt"/>
          </p:nvPr>
        </p:nvSpPr>
        <p:spPr>
          <a:xfrm>
            <a:off x="457200" y="4857749"/>
            <a:ext cx="2133600" cy="2057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9725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1" type="ftr"/>
          </p:nvPr>
        </p:nvSpPr>
        <p:spPr>
          <a:xfrm>
            <a:off x="2640597" y="4857749"/>
            <a:ext cx="5507719" cy="2057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8204396" y="4857749"/>
            <a:ext cx="733864" cy="2057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type="title"/>
          </p:nvPr>
        </p:nvSpPr>
        <p:spPr>
          <a:xfrm>
            <a:off x="167838" y="114300"/>
            <a:ext cx="2523744" cy="73380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73150" spcFirstLastPara="1" rIns="4570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2000"/>
              <a:buFont typeface="Corbel"/>
              <a:buNone/>
              <a:defRPr b="0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3019378" y="1307350"/>
            <a:ext cx="5920641" cy="3419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rmAutofit/>
          </a:bodyPr>
          <a:lstStyle>
            <a:lvl1pPr indent="-391160" lvl="0" marL="457200" algn="l">
              <a:spcBef>
                <a:spcPts val="0"/>
              </a:spcBef>
              <a:spcAft>
                <a:spcPts val="0"/>
              </a:spcAft>
              <a:buSzPts val="2560"/>
              <a:buChar char="◼"/>
              <a:defRPr sz="3200"/>
            </a:lvl1pPr>
            <a:lvl2pPr indent="-388619" lvl="1" marL="914400" algn="l">
              <a:spcBef>
                <a:spcPts val="560"/>
              </a:spcBef>
              <a:spcAft>
                <a:spcPts val="0"/>
              </a:spcAft>
              <a:buSzPts val="2520"/>
              <a:buChar char="▪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🢝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9pPr>
          </a:lstStyle>
          <a:p/>
        </p:txBody>
      </p:sp>
      <p:sp>
        <p:nvSpPr>
          <p:cNvPr id="83" name="Google Shape;83;p11"/>
          <p:cNvSpPr txBox="1"/>
          <p:nvPr>
            <p:ph idx="2" type="body"/>
          </p:nvPr>
        </p:nvSpPr>
        <p:spPr>
          <a:xfrm>
            <a:off x="167838" y="1297514"/>
            <a:ext cx="246888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8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4" name="Google Shape;84;p11"/>
          <p:cNvSpPr txBox="1"/>
          <p:nvPr>
            <p:ph idx="10" type="dt"/>
          </p:nvPr>
        </p:nvSpPr>
        <p:spPr>
          <a:xfrm>
            <a:off x="457200" y="4857749"/>
            <a:ext cx="2133600" cy="2057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9725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1" type="ftr"/>
          </p:nvPr>
        </p:nvSpPr>
        <p:spPr>
          <a:xfrm>
            <a:off x="2640597" y="4857749"/>
            <a:ext cx="5507719" cy="2057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2" type="sldNum"/>
          </p:nvPr>
        </p:nvSpPr>
        <p:spPr>
          <a:xfrm>
            <a:off x="8204396" y="4857749"/>
            <a:ext cx="733864" cy="2057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87" name="Google Shape;87;p11"/>
          <p:cNvSpPr/>
          <p:nvPr/>
        </p:nvSpPr>
        <p:spPr>
          <a:xfrm>
            <a:off x="2855737" y="0"/>
            <a:ext cx="45720" cy="10904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8" name="Google Shape;88;p11"/>
          <p:cNvSpPr/>
          <p:nvPr/>
        </p:nvSpPr>
        <p:spPr>
          <a:xfrm>
            <a:off x="2855737" y="0"/>
            <a:ext cx="45720" cy="10904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1076921"/>
            <a:ext cx="9144000" cy="3429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" rotWithShape="0" algn="tl" dir="5400000" dist="1016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1" y="0"/>
            <a:ext cx="9143999" cy="1075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457200" y="114300"/>
            <a:ext cx="8229600" cy="9382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500"/>
              <a:buFont typeface="Corbel"/>
              <a:buNone/>
              <a:defRPr b="1" i="0" sz="4500" u="none" cap="none" strike="noStrike">
                <a:solidFill>
                  <a:srgbClr val="FFC7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457200" y="1331394"/>
            <a:ext cx="8229600" cy="34692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rmAutofit/>
          </a:bodyPr>
          <a:lstStyle>
            <a:lvl1pPr indent="-39116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◼"/>
              <a:defRPr b="0" i="0" sz="3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88619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520"/>
              <a:buFont typeface="Noto Sans Symbols"/>
              <a:buChar char="▪"/>
              <a:defRPr b="0" i="0" sz="2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▪"/>
              <a:defRPr b="0" i="0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▪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🢝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457200" y="4857749"/>
            <a:ext cx="2133600" cy="2057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9725" spcFirstLastPara="1" rIns="4570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2640597" y="4857749"/>
            <a:ext cx="5507719" cy="2057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8204396" y="4857749"/>
            <a:ext cx="733864" cy="2057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/>
          <p:nvPr/>
        </p:nvSpPr>
        <p:spPr>
          <a:xfrm>
            <a:off x="0" y="1076921"/>
            <a:ext cx="9144000" cy="3429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" rotWithShape="0" algn="tl" dir="5400000" dist="1016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1" y="0"/>
            <a:ext cx="9143999" cy="1075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8" name="Google Shape;28;p3"/>
          <p:cNvSpPr txBox="1"/>
          <p:nvPr>
            <p:ph type="title"/>
          </p:nvPr>
        </p:nvSpPr>
        <p:spPr>
          <a:xfrm>
            <a:off x="457200" y="114300"/>
            <a:ext cx="8229600" cy="9382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500"/>
              <a:buFont typeface="Corbel"/>
              <a:buNone/>
              <a:defRPr b="1" i="0" sz="4500" u="none" cap="none" strike="noStrike">
                <a:solidFill>
                  <a:srgbClr val="FFC7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457200" y="1331394"/>
            <a:ext cx="8229600" cy="34692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rmAutofit/>
          </a:bodyPr>
          <a:lstStyle>
            <a:lvl1pPr indent="-39116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◼"/>
              <a:defRPr b="0" i="0" sz="3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88619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52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▪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▪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🢝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0" type="dt"/>
          </p:nvPr>
        </p:nvSpPr>
        <p:spPr>
          <a:xfrm>
            <a:off x="457200" y="4857749"/>
            <a:ext cx="2133600" cy="2057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9725" spcFirstLastPara="1" rIns="4570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1" type="ftr"/>
          </p:nvPr>
        </p:nvSpPr>
        <p:spPr>
          <a:xfrm>
            <a:off x="2640597" y="4857749"/>
            <a:ext cx="5507719" cy="2057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8204396" y="4857749"/>
            <a:ext cx="733864" cy="2057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Relationship Id="rId4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gif"/><Relationship Id="rId4" Type="http://schemas.openxmlformats.org/officeDocument/2006/relationships/image" Target="../media/image2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/>
          <p:nvPr>
            <p:ph type="ctrTitle"/>
          </p:nvPr>
        </p:nvSpPr>
        <p:spPr>
          <a:xfrm>
            <a:off x="1142976" y="571486"/>
            <a:ext cx="7143800" cy="16609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45700" wrap="square" tIns="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ct val="100000"/>
              <a:buFont typeface="Times New Roman"/>
              <a:buNone/>
            </a:pPr>
            <a:r>
              <a:rPr lang="ru-RU" sz="4400">
                <a:latin typeface="Times New Roman"/>
                <a:ea typeface="Times New Roman"/>
                <a:cs typeface="Times New Roman"/>
                <a:sym typeface="Times New Roman"/>
              </a:rPr>
              <a:t>Программное обеспечение для изучения работоспособности мозга</a:t>
            </a:r>
            <a:endParaRPr sz="4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15"/>
          <p:cNvSpPr txBox="1"/>
          <p:nvPr/>
        </p:nvSpPr>
        <p:spPr>
          <a:xfrm>
            <a:off x="5929322" y="3000378"/>
            <a:ext cx="2790788" cy="7496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18850" spcFirstLastPara="1" rIns="45700" wrap="square" tIns="0">
            <a:normAutofit fontScale="92500" lnSpcReduction="20000"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r>
              <a:rPr b="0" i="0" lang="ru-RU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Соловьев Николай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r>
              <a:rPr b="0" i="0" lang="ru-RU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ГБОУ Школа №1547 Класс 11 И</a:t>
            </a:r>
            <a:endParaRPr b="0" i="0" sz="2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285720" y="142858"/>
            <a:ext cx="8643998" cy="9395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3000"/>
              <a:buFont typeface="Times New Roman"/>
              <a:buNone/>
            </a:pPr>
            <a:r>
              <a:rPr lang="ru-RU" sz="3000">
                <a:latin typeface="Times New Roman"/>
                <a:ea typeface="Times New Roman"/>
                <a:cs typeface="Times New Roman"/>
                <a:sym typeface="Times New Roman"/>
              </a:rPr>
              <a:t>Тестирование интеграции с ЭЭГ-регистратором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24"/>
          <p:cNvSpPr txBox="1"/>
          <p:nvPr>
            <p:ph idx="1" type="body"/>
          </p:nvPr>
        </p:nvSpPr>
        <p:spPr>
          <a:xfrm>
            <a:off x="142844" y="1214428"/>
            <a:ext cx="4929222" cy="1571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rmAutofit/>
          </a:bodyPr>
          <a:lstStyle/>
          <a:p>
            <a:pPr indent="-320040" lvl="0" marL="438912" rtl="0" algn="l">
              <a:spcBef>
                <a:spcPts val="0"/>
              </a:spcBef>
              <a:spcAft>
                <a:spcPts val="0"/>
              </a:spcAft>
              <a:buSzPts val="1440"/>
              <a:buChar char="◼"/>
            </a:pP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В отсутствие регистрирующего комплекса для проверки программы пришлось собрать его модель, которая эмулирует функцию обработки полученных от программы сообщений.</a:t>
            </a:r>
            <a:endParaRPr/>
          </a:p>
          <a:p>
            <a:pPr indent="-157480" lvl="0" marL="438912" rtl="0" algn="l"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  <p:pic>
        <p:nvPicPr>
          <p:cNvPr id="202" name="Google Shape;20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57818" y="1500180"/>
            <a:ext cx="3523534" cy="2571768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4"/>
          <p:cNvSpPr txBox="1"/>
          <p:nvPr/>
        </p:nvSpPr>
        <p:spPr>
          <a:xfrm>
            <a:off x="5929322" y="4071948"/>
            <a:ext cx="3000396" cy="375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rmAutofit/>
          </a:bodyPr>
          <a:lstStyle/>
          <a:p>
            <a:pPr indent="-320040" lvl="0" marL="4389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</a:pPr>
            <a:r>
              <a:rPr b="1" lang="ru-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Эмулирующее устройство</a:t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04" name="Google Shape;204;p24"/>
          <p:cNvGraphicFramePr/>
          <p:nvPr/>
        </p:nvGraphicFramePr>
        <p:xfrm>
          <a:off x="214282" y="285750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{84FFCEDE-D2E1-4872-A7FD-4C2A9A440E4D}</a:tableStyleId>
              </a:tblPr>
              <a:tblGrid>
                <a:gridCol w="1619250"/>
                <a:gridCol w="1619250"/>
                <a:gridCol w="1619250"/>
              </a:tblGrid>
              <a:tr h="313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Сообщение от программы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Реакция</a:t>
                      </a:r>
                      <a:r>
                        <a:rPr lang="ru-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собранного модуля (сообщение на экране)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Реакция</a:t>
                      </a:r>
                      <a:r>
                        <a:rPr lang="ru-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ЭЭГ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(метки на энцефалограмме)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13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Байт</a:t>
                      </a:r>
                      <a:r>
                        <a:rPr lang="ru-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 “1”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“Tone”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Метка</a:t>
                      </a:r>
                      <a:r>
                        <a:rPr lang="ru-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№1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13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Байт</a:t>
                      </a:r>
                      <a:r>
                        <a:rPr lang="ru-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 “2”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“New Task”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Метка</a:t>
                      </a:r>
                      <a:r>
                        <a:rPr lang="ru-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№2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13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Байт</a:t>
                      </a:r>
                      <a:r>
                        <a:rPr lang="ru-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 “3”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“New Mouse”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Метка</a:t>
                      </a:r>
                      <a:r>
                        <a:rPr lang="ru-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№3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13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Байт</a:t>
                      </a:r>
                      <a:r>
                        <a:rPr lang="ru-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 “4”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“Done”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Метка</a:t>
                      </a:r>
                      <a:r>
                        <a:rPr lang="ru-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№4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type="title"/>
          </p:nvPr>
        </p:nvSpPr>
        <p:spPr>
          <a:xfrm>
            <a:off x="457200" y="116586"/>
            <a:ext cx="8229600" cy="9395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5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Результат интеграции с ЭЭГ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E:\Documents\~Анькины программы\Индивидуальный проект\Скрины меток для проекта\скрин_Задачки.png" id="210" name="Google Shape;21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282" y="1214428"/>
            <a:ext cx="5821791" cy="3000396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5"/>
          <p:cNvSpPr txBox="1"/>
          <p:nvPr/>
        </p:nvSpPr>
        <p:spPr>
          <a:xfrm>
            <a:off x="214282" y="4214824"/>
            <a:ext cx="5857916" cy="7858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rmAutofit/>
          </a:bodyPr>
          <a:lstStyle/>
          <a:p>
            <a:pPr indent="-320040" lvl="0" marL="43891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</a:pPr>
            <a:r>
              <a:rPr b="1" lang="ru-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Пример работы временных меток в программе “Энцефалан” </a:t>
            </a:r>
            <a:endParaRPr/>
          </a:p>
          <a:p>
            <a:pPr indent="-320040" lvl="0" marL="43891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</a:pPr>
            <a:r>
              <a:rPr b="1" lang="ru-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 работе программы ”Задачки”</a:t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2" name="Google Shape;21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86512" y="2071684"/>
            <a:ext cx="2528246" cy="142876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5"/>
          <p:cNvSpPr txBox="1"/>
          <p:nvPr/>
        </p:nvSpPr>
        <p:spPr>
          <a:xfrm>
            <a:off x="6286512" y="3571882"/>
            <a:ext cx="2500330" cy="428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-320040" lvl="0" marL="43891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</a:pPr>
            <a:r>
              <a:rPr b="1" i="0" lang="ru-RU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Номера</a:t>
            </a:r>
            <a:r>
              <a:rPr b="1" i="0" lang="ru-RU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на метках</a:t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>
            <p:ph type="title"/>
          </p:nvPr>
        </p:nvSpPr>
        <p:spPr>
          <a:xfrm>
            <a:off x="428596" y="71420"/>
            <a:ext cx="8229600" cy="7858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3600"/>
              <a:buFont typeface="Times New Roman"/>
              <a:buNone/>
            </a:pPr>
            <a:r>
              <a:rPr lang="ru-RU" sz="3600">
                <a:latin typeface="Times New Roman"/>
                <a:ea typeface="Times New Roman"/>
                <a:cs typeface="Times New Roman"/>
                <a:sym typeface="Times New Roman"/>
              </a:rPr>
              <a:t>Добавление конфигурационного окна и сборка всех программ в одну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26"/>
          <p:cNvSpPr txBox="1"/>
          <p:nvPr>
            <p:ph idx="1" type="body"/>
          </p:nvPr>
        </p:nvSpPr>
        <p:spPr>
          <a:xfrm>
            <a:off x="214282" y="1357304"/>
            <a:ext cx="4329114" cy="32861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rmAutofit fontScale="85000" lnSpcReduction="10000"/>
          </a:bodyPr>
          <a:lstStyle/>
          <a:p>
            <a:pPr indent="-320040" lvl="0" marL="438912" rtl="0" algn="l">
              <a:spcBef>
                <a:spcPts val="0"/>
              </a:spcBef>
              <a:spcAft>
                <a:spcPts val="0"/>
              </a:spcAft>
              <a:buSzPct val="80000"/>
              <a:buChar char="◼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Для удобства проведения экспериментов был разработан графический интерфейс для настройки и запуска программ «Мыши» и «Задачки» из одного окна.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0" name="Google Shape;22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86314" y="1571618"/>
            <a:ext cx="4010973" cy="2286016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6"/>
          <p:cNvSpPr/>
          <p:nvPr/>
        </p:nvSpPr>
        <p:spPr>
          <a:xfrm>
            <a:off x="5643570" y="4000510"/>
            <a:ext cx="219714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Конфигурационное окно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/>
          <p:nvPr>
            <p:ph type="title"/>
          </p:nvPr>
        </p:nvSpPr>
        <p:spPr>
          <a:xfrm>
            <a:off x="457200" y="116586"/>
            <a:ext cx="8229600" cy="9395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5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Итоги проекта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" name="Google Shape;228;p27"/>
          <p:cNvSpPr txBox="1"/>
          <p:nvPr>
            <p:ph idx="1" type="body"/>
          </p:nvPr>
        </p:nvSpPr>
        <p:spPr>
          <a:xfrm>
            <a:off x="457200" y="1331394"/>
            <a:ext cx="8229600" cy="34692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rmAutofit/>
          </a:bodyPr>
          <a:lstStyle/>
          <a:p>
            <a:pPr indent="-320040" lvl="0" marL="438912" rtl="0" algn="l">
              <a:spcBef>
                <a:spcPts val="0"/>
              </a:spcBef>
              <a:spcAft>
                <a:spcPts val="0"/>
              </a:spcAft>
              <a:buSzPts val="1600"/>
              <a:buChar char="◼"/>
            </a:pP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Данный проект реализован. На сегодняшний день было поставлено несколько экспериментов с использованием этого программного обеспечения. </a:t>
            </a:r>
            <a:endParaRPr/>
          </a:p>
          <a:p>
            <a:pPr indent="-218440" lvl="0" marL="438912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040" lvl="0" marL="438912" rtl="0" algn="l">
              <a:spcBef>
                <a:spcPts val="0"/>
              </a:spcBef>
              <a:spcAft>
                <a:spcPts val="0"/>
              </a:spcAft>
              <a:buSzPts val="1600"/>
              <a:buChar char="◼"/>
            </a:pP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Исследовательский проект биологов вышел на стадию массовых экспериментов с участием добровольцев,  поэтому и программный продукт еще будет развиваться по мере появлений новых требований для повышения точности результатов экспериментов.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 txBox="1"/>
          <p:nvPr>
            <p:ph type="ctrTitle"/>
          </p:nvPr>
        </p:nvSpPr>
        <p:spPr>
          <a:xfrm>
            <a:off x="714348" y="1714494"/>
            <a:ext cx="8077200" cy="12550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4570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7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Спасибо за внимание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>
            <p:ph type="title"/>
          </p:nvPr>
        </p:nvSpPr>
        <p:spPr>
          <a:xfrm>
            <a:off x="457200" y="116586"/>
            <a:ext cx="8229600" cy="9395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5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Введение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16"/>
          <p:cNvSpPr txBox="1"/>
          <p:nvPr>
            <p:ph idx="1" type="body"/>
          </p:nvPr>
        </p:nvSpPr>
        <p:spPr>
          <a:xfrm>
            <a:off x="214282" y="1331394"/>
            <a:ext cx="8472518" cy="34692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rmAutofit fontScale="92500"/>
          </a:bodyPr>
          <a:lstStyle/>
          <a:p>
            <a:pPr indent="-320040" lvl="0" marL="438912" rtl="0" algn="l">
              <a:spcBef>
                <a:spcPts val="0"/>
              </a:spcBef>
              <a:spcAft>
                <a:spcPts val="0"/>
              </a:spcAft>
              <a:buSzPct val="79999"/>
              <a:buChar char="◼"/>
            </a:pPr>
            <a:r>
              <a:rPr lang="ru-RU" sz="2600">
                <a:latin typeface="Times New Roman"/>
                <a:ea typeface="Times New Roman"/>
                <a:cs typeface="Times New Roman"/>
                <a:sym typeface="Times New Roman"/>
              </a:rPr>
              <a:t>Этот проект является частью исследовательской работы, проводимой в институте ВНД (Высшей  Нервной Деятельности). 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7866" lvl="0" marL="438912" rtl="0" algn="l">
              <a:spcBef>
                <a:spcPts val="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040" lvl="0" marL="438912" rtl="0" algn="l">
              <a:spcBef>
                <a:spcPts val="0"/>
              </a:spcBef>
              <a:spcAft>
                <a:spcPts val="0"/>
              </a:spcAft>
              <a:buSzPct val="79999"/>
              <a:buChar char="◼"/>
            </a:pPr>
            <a:r>
              <a:rPr lang="ru-RU" sz="2600">
                <a:latin typeface="Times New Roman"/>
                <a:ea typeface="Times New Roman"/>
                <a:cs typeface="Times New Roman"/>
                <a:sym typeface="Times New Roman"/>
              </a:rPr>
              <a:t>Исследование состоит в изучении работы человеческого мозга: доказать (или опровергнуть), что моторные зоны головного мозга (мелкая моторика) просыпаются из глубокого сна быстрее, чем когнитивные зоны (способность решать аналитические задачи).</a:t>
            </a:r>
            <a:endParaRPr/>
          </a:p>
          <a:p>
            <a:pPr indent="-320040" lvl="0" marL="438912" rtl="0" algn="l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type="title"/>
          </p:nvPr>
        </p:nvSpPr>
        <p:spPr>
          <a:xfrm>
            <a:off x="457200" y="116586"/>
            <a:ext cx="8229600" cy="9395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5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Цель проекта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17"/>
          <p:cNvSpPr txBox="1"/>
          <p:nvPr>
            <p:ph idx="1" type="body"/>
          </p:nvPr>
        </p:nvSpPr>
        <p:spPr>
          <a:xfrm>
            <a:off x="285720" y="1285867"/>
            <a:ext cx="4429156" cy="3268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rmAutofit fontScale="55000" lnSpcReduction="20000"/>
          </a:bodyPr>
          <a:lstStyle/>
          <a:p>
            <a:pPr indent="-514350" lvl="0" marL="633222" rtl="0" algn="l">
              <a:spcBef>
                <a:spcPts val="0"/>
              </a:spcBef>
              <a:spcAft>
                <a:spcPts val="0"/>
              </a:spcAft>
              <a:buSzPct val="80000"/>
              <a:buChar char="◼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Разработать ПО для проведения опытов: графическое приложение, предназначенное для оценки выполнения моторно-зрительных и когнитивных задач испытуемым. </a:t>
            </a:r>
            <a:endParaRPr/>
          </a:p>
          <a:p>
            <a:pPr indent="-424942" lvl="0" marL="633222" rtl="0" algn="l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633222" rtl="0" algn="l">
              <a:spcBef>
                <a:spcPts val="0"/>
              </a:spcBef>
              <a:spcAft>
                <a:spcPts val="0"/>
              </a:spcAft>
              <a:buSzPct val="80000"/>
              <a:buChar char="◼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Задачи состояли в управлении движущимся по экрану объектом, а также в оценке верности арифметических равенств. Управление осуществляется вращением колесика мышки, закрепленной у добровольца на пальце (Finger Mouse).</a:t>
            </a:r>
            <a:endParaRPr/>
          </a:p>
          <a:p>
            <a:pPr indent="-424942" lvl="0" marL="633222" rtl="0" algn="l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E:\Desktop\Письмо\Finger Mouse.jpg" id="130" name="Google Shape;13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29322" y="3161113"/>
            <a:ext cx="1928826" cy="144662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131" name="Google Shape;131;p17"/>
          <p:cNvSpPr txBox="1"/>
          <p:nvPr/>
        </p:nvSpPr>
        <p:spPr>
          <a:xfrm>
            <a:off x="6143636" y="4607733"/>
            <a:ext cx="1714512" cy="2678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-514350" lvl="0" marL="63322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Finger Mouse</a:t>
            </a:r>
            <a:endParaRPr b="1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descr="https://sun9-46.userapi.com/impg/AGLWhJlggaNYHvV84hZX9HbrtK8lG5yzeyLCTQ/iw-j67jBoKY.jpg?size=1600x777&amp;quality=96&amp;sign=2db50f9d0d7d260720c9a595ba14ea45&amp;type=album" id="132" name="Google Shape;13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86315" y="1285867"/>
            <a:ext cx="4092653" cy="1490621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133" name="Google Shape;133;p17"/>
          <p:cNvSpPr txBox="1"/>
          <p:nvPr/>
        </p:nvSpPr>
        <p:spPr>
          <a:xfrm>
            <a:off x="4929190" y="2732485"/>
            <a:ext cx="3857652" cy="642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rmAutofit/>
          </a:bodyPr>
          <a:lstStyle/>
          <a:p>
            <a:pPr indent="-514350" lvl="0" marL="63322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Экспериментальная установка</a:t>
            </a:r>
            <a:endParaRPr b="1" i="0" sz="2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>
            <p:ph type="title"/>
          </p:nvPr>
        </p:nvSpPr>
        <p:spPr>
          <a:xfrm>
            <a:off x="457200" y="116586"/>
            <a:ext cx="8229600" cy="9395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5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Реализация проекта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18"/>
          <p:cNvSpPr txBox="1"/>
          <p:nvPr>
            <p:ph idx="1" type="body"/>
          </p:nvPr>
        </p:nvSpPr>
        <p:spPr>
          <a:xfrm>
            <a:off x="142844" y="1071552"/>
            <a:ext cx="8572560" cy="1785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-320040" lvl="0" marL="438912" rtl="0" algn="l">
              <a:spcBef>
                <a:spcPts val="0"/>
              </a:spcBef>
              <a:spcAft>
                <a:spcPts val="0"/>
              </a:spcAft>
              <a:buSzPts val="1360"/>
              <a:buChar char="◼"/>
            </a:pPr>
            <a:r>
              <a:rPr lang="ru-RU" sz="1700">
                <a:latin typeface="Times New Roman"/>
                <a:ea typeface="Times New Roman"/>
                <a:cs typeface="Times New Roman"/>
                <a:sym typeface="Times New Roman"/>
              </a:rPr>
              <a:t>Для изучения когнитивной и моторной функций мною были разработаны две программы. Они написаны на языке Python c использованием библиотек: 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19" lvl="1" marL="731520" rtl="0" algn="l">
              <a:spcBef>
                <a:spcPts val="150"/>
              </a:spcBef>
              <a:spcAft>
                <a:spcPts val="0"/>
              </a:spcAft>
              <a:buSzPts val="1260"/>
              <a:buChar char="▪"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Pygame – графическая библиотека</a:t>
            </a:r>
            <a:endParaRPr/>
          </a:p>
          <a:p>
            <a:pPr indent="-274319" lvl="1" marL="731520" rtl="0" algn="l">
              <a:spcBef>
                <a:spcPts val="150"/>
              </a:spcBef>
              <a:spcAft>
                <a:spcPts val="0"/>
              </a:spcAft>
              <a:buSzPts val="1260"/>
              <a:buChar char="▪"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OS – библиотека для работы с файлами и директориями (папками)</a:t>
            </a:r>
            <a:endParaRPr/>
          </a:p>
          <a:p>
            <a:pPr indent="-274319" lvl="1" marL="731520" rtl="0" algn="l">
              <a:spcBef>
                <a:spcPts val="150"/>
              </a:spcBef>
              <a:spcAft>
                <a:spcPts val="0"/>
              </a:spcAft>
              <a:buSzPts val="1260"/>
              <a:buChar char="▪"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pySerial - предоставляет функции работы с USB – портом</a:t>
            </a:r>
            <a:endParaRPr/>
          </a:p>
          <a:p>
            <a:pPr indent="-274319" lvl="1" marL="731520" rtl="0" algn="l">
              <a:spcBef>
                <a:spcPts val="150"/>
              </a:spcBef>
              <a:spcAft>
                <a:spcPts val="0"/>
              </a:spcAft>
              <a:buSzPts val="1260"/>
              <a:buChar char="▪"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Tkinter – создание графических интерфейсов пользователя</a:t>
            </a:r>
            <a:endParaRPr/>
          </a:p>
          <a:p>
            <a:pPr indent="-194309" lvl="1" marL="731520" rtl="0" algn="l">
              <a:spcBef>
                <a:spcPts val="28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4309" lvl="1" marL="731520" rtl="0" algn="l">
              <a:spcBef>
                <a:spcPts val="28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4309" lvl="1" marL="731520" rtl="0" algn="l">
              <a:spcBef>
                <a:spcPts val="28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18"/>
          <p:cNvSpPr txBox="1"/>
          <p:nvPr/>
        </p:nvSpPr>
        <p:spPr>
          <a:xfrm>
            <a:off x="142844" y="4429120"/>
            <a:ext cx="4286248" cy="7143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-320040" lvl="0" marL="43891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Программа “Мыши” для оценки </a:t>
            </a:r>
            <a:endParaRPr/>
          </a:p>
          <a:p>
            <a:pPr indent="-320040" lvl="0" marL="43891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моторной функции</a:t>
            </a:r>
            <a:endParaRPr b="1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18"/>
          <p:cNvSpPr txBox="1"/>
          <p:nvPr/>
        </p:nvSpPr>
        <p:spPr>
          <a:xfrm>
            <a:off x="4500562" y="4429120"/>
            <a:ext cx="4071966" cy="642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-320040" lvl="0" marL="43891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Программа “Задачки” для оценки когнитивной функции</a:t>
            </a:r>
            <a:endParaRPr b="1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3" name="Google Shape;14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325" y="2669750"/>
            <a:ext cx="2415401" cy="1811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7175" y="2669741"/>
            <a:ext cx="2415401" cy="18115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>
            <p:ph type="title"/>
          </p:nvPr>
        </p:nvSpPr>
        <p:spPr>
          <a:xfrm>
            <a:off x="457200" y="116586"/>
            <a:ext cx="8229600" cy="9395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5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Программа “Мыши”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19"/>
          <p:cNvSpPr txBox="1"/>
          <p:nvPr>
            <p:ph idx="1" type="body"/>
          </p:nvPr>
        </p:nvSpPr>
        <p:spPr>
          <a:xfrm>
            <a:off x="214282" y="1285866"/>
            <a:ext cx="8715436" cy="1214446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-257175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◼"/>
            </a:pP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Программа воспроизводит звуковой тон для пробуждения испытуемого.</a:t>
            </a:r>
            <a:endParaRPr/>
          </a:p>
          <a:p>
            <a:pPr indent="-257175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◼"/>
            </a:pP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На экране отображаются две окружности: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7175" lvl="1" marL="635508" rtl="0" algn="l">
              <a:spcBef>
                <a:spcPts val="100"/>
              </a:spcBef>
              <a:spcAft>
                <a:spcPts val="0"/>
              </a:spcAft>
              <a:buSzPts val="1620"/>
              <a:buChar char="▪"/>
            </a:pP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Красная, подвижная – «Мышь»;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7175" lvl="1" marL="635508" rtl="0" algn="l">
              <a:spcBef>
                <a:spcPts val="100"/>
              </a:spcBef>
              <a:spcAft>
                <a:spcPts val="0"/>
              </a:spcAft>
              <a:buSzPts val="1620"/>
              <a:buChar char="▪"/>
            </a:pP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Черная, неподвижная, находящаяся только в правом углу – «Нора».</a:t>
            </a:r>
            <a:endParaRPr/>
          </a:p>
          <a:p>
            <a:pPr indent="0" lvl="0" marL="85725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85725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19"/>
          <p:cNvSpPr txBox="1"/>
          <p:nvPr/>
        </p:nvSpPr>
        <p:spPr>
          <a:xfrm>
            <a:off x="285720" y="2714626"/>
            <a:ext cx="4357718" cy="20313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Программа строит траекторию «мыши», при которой она не попадет в «нору» самостоятельно. Испытуемый должен с помощью колесика мыши смещать эту заданную траекторию вверх или вниз. Его задача: довести «мышь» в «нору», чтобы она не коснулась краев экрана.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2" name="Google Shape;152;p19"/>
          <p:cNvSpPr txBox="1"/>
          <p:nvPr/>
        </p:nvSpPr>
        <p:spPr>
          <a:xfrm>
            <a:off x="5786446" y="4714890"/>
            <a:ext cx="207620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Интерфейс программы</a:t>
            </a:r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3" name="Google Shape;15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1363" y="2775399"/>
            <a:ext cx="2546371" cy="19097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/>
          <p:nvPr>
            <p:ph type="title"/>
          </p:nvPr>
        </p:nvSpPr>
        <p:spPr>
          <a:xfrm>
            <a:off x="500034" y="107139"/>
            <a:ext cx="8229600" cy="9395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ct val="1000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Результаты программы “Мыши”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E:\Desktop\Письмо\Мыши\log_img\1.png" id="159" name="Google Shape;15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4348" y="3125394"/>
            <a:ext cx="2857519" cy="160735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0"/>
          <p:cNvSpPr txBox="1"/>
          <p:nvPr/>
        </p:nvSpPr>
        <p:spPr>
          <a:xfrm>
            <a:off x="642910" y="4697030"/>
            <a:ext cx="3000396" cy="375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rmAutofit/>
          </a:bodyPr>
          <a:lstStyle/>
          <a:p>
            <a:pPr indent="-320040" lvl="0" marL="43891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</a:pPr>
            <a:r>
              <a:rPr b="1" i="0" lang="ru-RU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Пример снимка траектории</a:t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61" name="Google Shape;161;p20"/>
          <p:cNvGraphicFramePr/>
          <p:nvPr/>
        </p:nvGraphicFramePr>
        <p:xfrm>
          <a:off x="4429124" y="141732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{060AA241-5805-4F91-8C5C-B307743AAF99}</a:tableStyleId>
              </a:tblPr>
              <a:tblGrid>
                <a:gridCol w="872025"/>
                <a:gridCol w="174400"/>
                <a:gridCol w="1133650"/>
                <a:gridCol w="436025"/>
                <a:gridCol w="523225"/>
                <a:gridCol w="1146950"/>
              </a:tblGrid>
              <a:tr h="181100">
                <a:tc>
                  <a:txBody>
                    <a:bodyPr/>
                    <a:lstStyle/>
                    <a:p>
                      <a:pPr indent="360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Траектории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37875" marL="378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360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Разрешение окна: 1024x768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37875" marL="378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2">
                  <a:txBody>
                    <a:bodyPr/>
                    <a:lstStyle/>
                    <a:p>
                      <a:pPr indent="360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Частота (в секундах): 0.25</a:t>
                      </a:r>
                      <a:endParaRPr/>
                    </a:p>
                  </a:txBody>
                  <a:tcPr marT="0" marB="0" marR="37875" marL="378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42875">
                <a:tc gridSpan="3">
                  <a:txBody>
                    <a:bodyPr/>
                    <a:lstStyle/>
                    <a:p>
                      <a:pPr indent="360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Зеленая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37875" marL="378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360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Синяя</a:t>
                      </a:r>
                      <a:endParaRPr/>
                    </a:p>
                  </a:txBody>
                  <a:tcPr marT="0" marB="0" marR="37875" marL="378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142875">
                <a:tc gridSpan="2">
                  <a:txBody>
                    <a:bodyPr/>
                    <a:lstStyle/>
                    <a:p>
                      <a:pPr indent="360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37875" marL="378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360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37875" marL="378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360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37875" marL="378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360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37875" marL="378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2875">
                <a:tc gridSpan="2">
                  <a:txBody>
                    <a:bodyPr/>
                    <a:lstStyle/>
                    <a:p>
                      <a:pPr indent="360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215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37875" marL="378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360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510</a:t>
                      </a:r>
                      <a:endParaRPr/>
                    </a:p>
                  </a:txBody>
                  <a:tcPr marT="0" marB="0" marR="37875" marL="378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360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215</a:t>
                      </a:r>
                      <a:endParaRPr/>
                    </a:p>
                  </a:txBody>
                  <a:tcPr marT="0" marB="0" marR="37875" marL="378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360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511</a:t>
                      </a:r>
                      <a:endParaRPr/>
                    </a:p>
                  </a:txBody>
                  <a:tcPr marT="0" marB="0" marR="37875" marL="378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2875">
                <a:tc gridSpan="2">
                  <a:txBody>
                    <a:bodyPr/>
                    <a:lstStyle/>
                    <a:p>
                      <a:pPr indent="360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370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37875" marL="378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360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347</a:t>
                      </a:r>
                      <a:endParaRPr/>
                    </a:p>
                  </a:txBody>
                  <a:tcPr marT="0" marB="0" marR="37875" marL="378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360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370</a:t>
                      </a:r>
                      <a:endParaRPr/>
                    </a:p>
                  </a:txBody>
                  <a:tcPr marT="0" marB="0" marR="37875" marL="378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360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349</a:t>
                      </a:r>
                      <a:endParaRPr/>
                    </a:p>
                  </a:txBody>
                  <a:tcPr marT="0" marB="0" marR="37875" marL="378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2875">
                <a:tc gridSpan="2">
                  <a:txBody>
                    <a:bodyPr/>
                    <a:lstStyle/>
                    <a:p>
                      <a:pPr indent="360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525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37875" marL="378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360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217</a:t>
                      </a:r>
                      <a:endParaRPr/>
                    </a:p>
                  </a:txBody>
                  <a:tcPr marT="0" marB="0" marR="37875" marL="378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360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525</a:t>
                      </a:r>
                      <a:endParaRPr/>
                    </a:p>
                  </a:txBody>
                  <a:tcPr marT="0" marB="0" marR="37875" marL="378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360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220</a:t>
                      </a:r>
                      <a:endParaRPr/>
                    </a:p>
                  </a:txBody>
                  <a:tcPr marT="0" marB="0" marR="37875" marL="378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2875">
                <a:tc gridSpan="2">
                  <a:txBody>
                    <a:bodyPr/>
                    <a:lstStyle/>
                    <a:p>
                      <a:pPr indent="360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680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37875" marL="378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360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260</a:t>
                      </a:r>
                      <a:endParaRPr/>
                    </a:p>
                  </a:txBody>
                  <a:tcPr marT="0" marB="0" marR="37875" marL="378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360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680</a:t>
                      </a:r>
                      <a:endParaRPr/>
                    </a:p>
                  </a:txBody>
                  <a:tcPr marT="0" marB="0" marR="37875" marL="378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360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125</a:t>
                      </a:r>
                      <a:endParaRPr/>
                    </a:p>
                  </a:txBody>
                  <a:tcPr marT="0" marB="0" marR="37875" marL="378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2875">
                <a:tc gridSpan="2">
                  <a:txBody>
                    <a:bodyPr/>
                    <a:lstStyle/>
                    <a:p>
                      <a:pPr indent="360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835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37875" marL="378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360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78</a:t>
                      </a:r>
                      <a:endParaRPr/>
                    </a:p>
                  </a:txBody>
                  <a:tcPr marT="0" marB="0" marR="37875" marL="378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360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835</a:t>
                      </a:r>
                      <a:endParaRPr/>
                    </a:p>
                  </a:txBody>
                  <a:tcPr marT="0" marB="0" marR="37875" marL="378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360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63</a:t>
                      </a:r>
                      <a:endParaRPr/>
                    </a:p>
                  </a:txBody>
                  <a:tcPr marT="0" marB="0" marR="37875" marL="378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2875">
                <a:tc gridSpan="2">
                  <a:txBody>
                    <a:bodyPr/>
                    <a:lstStyle/>
                    <a:p>
                      <a:pPr indent="360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930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37875" marL="378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360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53</a:t>
                      </a:r>
                      <a:endParaRPr/>
                    </a:p>
                  </a:txBody>
                  <a:tcPr marT="0" marB="0" marR="37875" marL="378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360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950</a:t>
                      </a:r>
                      <a:endParaRPr/>
                    </a:p>
                  </a:txBody>
                  <a:tcPr marT="0" marB="0" marR="37875" marL="378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360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39</a:t>
                      </a:r>
                      <a:endParaRPr/>
                    </a:p>
                  </a:txBody>
                  <a:tcPr marT="0" marB="0" marR="37875" marL="378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2" name="Google Shape;162;p20"/>
          <p:cNvGraphicFramePr/>
          <p:nvPr/>
        </p:nvGraphicFramePr>
        <p:xfrm>
          <a:off x="4429124" y="35604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{060AA241-5805-4F91-8C5C-B307743AAF99}</a:tableStyleId>
              </a:tblPr>
              <a:tblGrid>
                <a:gridCol w="544675"/>
                <a:gridCol w="473625"/>
                <a:gridCol w="544675"/>
                <a:gridCol w="544675"/>
                <a:gridCol w="544675"/>
                <a:gridCol w="544675"/>
                <a:gridCol w="544675"/>
                <a:gridCol w="544675"/>
              </a:tblGrid>
              <a:tr h="187775">
                <a:tc>
                  <a:txBody>
                    <a:bodyPr/>
                    <a:lstStyle/>
                    <a:p>
                      <a:pPr indent="360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Мыши: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360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Добравшиеся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360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Пропавшие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360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Разрешение окна: 1024x768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187775">
                <a:tc>
                  <a:txBody>
                    <a:bodyPr/>
                    <a:lstStyle/>
                    <a:p>
                      <a:pPr indent="360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360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360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360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360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Финиш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87775">
                <a:tc>
                  <a:txBody>
                    <a:bodyPr/>
                    <a:lstStyle/>
                    <a:p>
                      <a:pPr indent="360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Опыт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360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Попал?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360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Длина: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360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Синий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360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Зеленый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360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Разница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360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360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775">
                <a:tc>
                  <a:txBody>
                    <a:bodyPr/>
                    <a:lstStyle/>
                    <a:p>
                      <a:pPr indent="720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720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True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720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720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1374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720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998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720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376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720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945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720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775">
                <a:tc>
                  <a:txBody>
                    <a:bodyPr/>
                    <a:lstStyle/>
                    <a:p>
                      <a:pPr indent="720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720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False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720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720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1233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720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978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720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255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720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925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720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42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775">
                <a:tc>
                  <a:txBody>
                    <a:bodyPr/>
                    <a:lstStyle/>
                    <a:p>
                      <a:pPr indent="720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720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False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720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720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1314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720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1144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720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170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720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950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720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775">
                <a:tc>
                  <a:txBody>
                    <a:bodyPr/>
                    <a:lstStyle/>
                    <a:p>
                      <a:pPr indent="720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720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True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720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720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1364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720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1143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720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221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720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930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720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53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3" name="Google Shape;163;p20"/>
          <p:cNvSpPr/>
          <p:nvPr/>
        </p:nvSpPr>
        <p:spPr>
          <a:xfrm>
            <a:off x="5214942" y="1131570"/>
            <a:ext cx="21867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Координаты траекторий</a:t>
            </a:r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20"/>
          <p:cNvSpPr/>
          <p:nvPr/>
        </p:nvSpPr>
        <p:spPr>
          <a:xfrm>
            <a:off x="5072066" y="3274710"/>
            <a:ext cx="281295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Главный отчет по эксперименту</a:t>
            </a:r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20"/>
          <p:cNvSpPr txBox="1"/>
          <p:nvPr/>
        </p:nvSpPr>
        <p:spPr>
          <a:xfrm>
            <a:off x="214282" y="1255934"/>
            <a:ext cx="4000528" cy="181588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ru-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Снимки траекторий “Мыши” всех опытов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ru-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Траектории, представленные в виде таблицы координат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ru-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Полный отчет по эксперименту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ru-RU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Довел ли испытуемый “мышь до норы” 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ru-RU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Длина траектории испытуемого и заданной и их разница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ru-RU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Финальные координаты. </a:t>
            </a:r>
            <a:endParaRPr b="0" i="0" sz="1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/>
          <p:nvPr>
            <p:ph type="title"/>
          </p:nvPr>
        </p:nvSpPr>
        <p:spPr>
          <a:xfrm>
            <a:off x="457200" y="116586"/>
            <a:ext cx="8543956" cy="9395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5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Программа “Задачки”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21"/>
          <p:cNvSpPr txBox="1"/>
          <p:nvPr>
            <p:ph idx="1" type="body"/>
          </p:nvPr>
        </p:nvSpPr>
        <p:spPr>
          <a:xfrm>
            <a:off x="428596" y="1142990"/>
            <a:ext cx="8543956" cy="12144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rmAutofit fontScale="25000" lnSpcReduction="20000"/>
          </a:bodyPr>
          <a:lstStyle/>
          <a:p>
            <a:pPr indent="-342900" lvl="0" marL="519113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79999"/>
              <a:buChar char="◼"/>
            </a:pPr>
            <a:r>
              <a:rPr lang="ru-RU" sz="7200">
                <a:latin typeface="Times New Roman"/>
                <a:ea typeface="Times New Roman"/>
                <a:cs typeface="Times New Roman"/>
                <a:sym typeface="Times New Roman"/>
              </a:rPr>
              <a:t>Программа воспроизводит звуковой тон для пробуждения испытуемого.</a:t>
            </a:r>
            <a:endParaRPr/>
          </a:p>
          <a:p>
            <a:pPr indent="-342900" lvl="0" marL="519113" rtl="0" algn="l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SzPct val="79999"/>
              <a:buChar char="◼"/>
            </a:pPr>
            <a:r>
              <a:rPr lang="ru-RU" sz="7200">
                <a:latin typeface="Times New Roman"/>
                <a:ea typeface="Times New Roman"/>
                <a:cs typeface="Times New Roman"/>
                <a:sym typeface="Times New Roman"/>
              </a:rPr>
              <a:t>На экране отображаются простые равенства, которые надо проверить. Например: “2+5=7” – правильное, “15+4=17” - неправильное. Задача испытуемого определить верные равенства.</a:t>
            </a:r>
            <a:endParaRPr/>
          </a:p>
          <a:p>
            <a:pPr indent="0" lvl="0" marL="176213" rtl="0" algn="l">
              <a:spcBef>
                <a:spcPts val="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21"/>
          <p:cNvSpPr txBox="1"/>
          <p:nvPr/>
        </p:nvSpPr>
        <p:spPr>
          <a:xfrm>
            <a:off x="5214942" y="4643452"/>
            <a:ext cx="3429024" cy="285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-320040" lvl="0" marL="43891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</a:pPr>
            <a:r>
              <a:rPr b="1" lang="ru-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Интерфейс программы</a:t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21"/>
          <p:cNvSpPr txBox="1"/>
          <p:nvPr/>
        </p:nvSpPr>
        <p:spPr>
          <a:xfrm>
            <a:off x="285720" y="2571750"/>
            <a:ext cx="4357718" cy="230832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7621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Испытуемый должен вращать колесико мыши вверх или вниз, чтобы ответить “Правильно” или “Неправильно”. Для визуализации отображаются квадраты, которые заполняются цветом в зависимости от направления вращения колесика. </a:t>
            </a:r>
            <a:endParaRPr/>
          </a:p>
          <a:p>
            <a:pPr indent="0" lvl="0" marL="17621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Если испытуемый не успевает ответить за определенное время, то программа определяет эту реакцию, как “Пропущено”.</a:t>
            </a:r>
            <a:endParaRPr sz="16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74" name="Google Shape;17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8650" y="2662236"/>
            <a:ext cx="2641620" cy="1981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>
            <p:ph type="title"/>
          </p:nvPr>
        </p:nvSpPr>
        <p:spPr>
          <a:xfrm>
            <a:off x="457200" y="116586"/>
            <a:ext cx="8401080" cy="9395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ct val="1000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Результаты программы “Задачки”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22"/>
          <p:cNvSpPr txBox="1"/>
          <p:nvPr/>
        </p:nvSpPr>
        <p:spPr>
          <a:xfrm>
            <a:off x="4714876" y="4071948"/>
            <a:ext cx="4071966" cy="428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rmAutofit/>
          </a:bodyPr>
          <a:lstStyle/>
          <a:p>
            <a:pPr indent="-320040" lvl="0" marL="43891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</a:pPr>
            <a:r>
              <a:rPr b="1" i="0" lang="ru-RU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Отчет по эксперименту</a:t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82" name="Google Shape;182;p22"/>
          <p:cNvGraphicFramePr/>
          <p:nvPr/>
        </p:nvGraphicFramePr>
        <p:xfrm>
          <a:off x="4643438" y="142874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{060AA241-5805-4F91-8C5C-B307743AAF99}</a:tableStyleId>
              </a:tblPr>
              <a:tblGrid>
                <a:gridCol w="514350"/>
                <a:gridCol w="447875"/>
                <a:gridCol w="409400"/>
                <a:gridCol w="202925"/>
                <a:gridCol w="524850"/>
                <a:gridCol w="729575"/>
                <a:gridCol w="725500"/>
                <a:gridCol w="731800"/>
              </a:tblGrid>
              <a:tr h="351125">
                <a:tc>
                  <a:txBody>
                    <a:bodyPr/>
                    <a:lstStyle/>
                    <a:p>
                      <a:pPr indent="360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Опыт</a:t>
                      </a:r>
                      <a:endParaRPr/>
                    </a:p>
                  </a:txBody>
                  <a:tcPr marT="0" marB="0" marR="15550" marL="155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360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Равенство</a:t>
                      </a:r>
                      <a:endParaRPr/>
                    </a:p>
                  </a:txBody>
                  <a:tcPr marT="0" marB="0" marR="15550" marL="155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360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Оценка равенства</a:t>
                      </a:r>
                      <a:endParaRPr/>
                    </a:p>
                  </a:txBody>
                  <a:tcPr marT="0" marB="0" marR="15550" marL="155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2">
                  <a:txBody>
                    <a:bodyPr/>
                    <a:lstStyle/>
                    <a:p>
                      <a:pPr indent="360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Ответ</a:t>
                      </a:r>
                      <a:endParaRPr/>
                    </a:p>
                  </a:txBody>
                  <a:tcPr marT="0" marB="0" marR="15550" marL="155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73100">
                <a:tc>
                  <a:txBody>
                    <a:bodyPr/>
                    <a:lstStyle/>
                    <a:p>
                      <a:pPr indent="360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0" marB="0" marR="15550" marL="155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360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14+8=22</a:t>
                      </a:r>
                      <a:endParaRPr/>
                    </a:p>
                  </a:txBody>
                  <a:tcPr marT="0" marB="0" marR="15550" marL="155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360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True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5550" marL="155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2">
                  <a:txBody>
                    <a:bodyPr/>
                    <a:lstStyle/>
                    <a:p>
                      <a:pPr indent="360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True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5550" marL="155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73100">
                <a:tc>
                  <a:txBody>
                    <a:bodyPr/>
                    <a:lstStyle/>
                    <a:p>
                      <a:pPr indent="360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0" marB="0" marR="15550" marL="155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360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39+8=47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5550" marL="155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360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True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5550" marL="155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2">
                  <a:txBody>
                    <a:bodyPr/>
                    <a:lstStyle/>
                    <a:p>
                      <a:pPr indent="360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True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5550" marL="155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73100">
                <a:tc>
                  <a:txBody>
                    <a:bodyPr/>
                    <a:lstStyle/>
                    <a:p>
                      <a:pPr indent="360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0" marB="0" marR="15550" marL="155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360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49+0=57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5550" marL="155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360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False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5550" marL="155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2">
                  <a:txBody>
                    <a:bodyPr/>
                    <a:lstStyle/>
                    <a:p>
                      <a:pPr indent="360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False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5550" marL="155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34075">
                <a:tc>
                  <a:txBody>
                    <a:bodyPr/>
                    <a:lstStyle/>
                    <a:p>
                      <a:pPr indent="360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0" marB="0" marR="15550" marL="155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360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3+2=27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5550" marL="155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360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False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5550" marL="155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2">
                  <a:txBody>
                    <a:bodyPr/>
                    <a:lstStyle/>
                    <a:p>
                      <a:pPr indent="360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True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5550" marL="155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95075">
                <a:tc>
                  <a:txBody>
                    <a:bodyPr/>
                    <a:lstStyle/>
                    <a:p>
                      <a:pPr indent="360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0" marB="0" marR="15550" marL="155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360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1+5=6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5550" marL="155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360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True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5550" marL="155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2">
                  <a:txBody>
                    <a:bodyPr/>
                    <a:lstStyle/>
                    <a:p>
                      <a:pPr indent="360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Missed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5550" marL="155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73100">
                <a:tc>
                  <a:txBody>
                    <a:bodyPr/>
                    <a:lstStyle/>
                    <a:p>
                      <a:pPr indent="360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0" marB="0" marR="15550" marL="155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360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44+7=31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5550" marL="155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360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False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5550" marL="155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2">
                  <a:txBody>
                    <a:bodyPr/>
                    <a:lstStyle/>
                    <a:p>
                      <a:pPr indent="360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False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5550" marL="155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71375">
                <a:tc gridSpan="2">
                  <a:txBody>
                    <a:bodyPr/>
                    <a:lstStyle/>
                    <a:p>
                      <a:pPr indent="3600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Задачи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5550" marL="155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6">
                  <a:txBody>
                    <a:bodyPr/>
                    <a:lstStyle/>
                    <a:p>
                      <a:pPr indent="3600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r>
                        <a:rPr lang="ru-RU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Ответил</a:t>
                      </a:r>
                      <a:endParaRPr/>
                    </a:p>
                  </a:txBody>
                  <a:tcPr marT="0" marB="0" marR="15550" marL="155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</a:tr>
              <a:tr h="245800">
                <a:tc>
                  <a:txBody>
                    <a:bodyPr/>
                    <a:lstStyle/>
                    <a:p>
                      <a:pPr indent="360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True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5550" marL="155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360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False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5550" marL="155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360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 -&gt; T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5550" marL="155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360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 -&gt; F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5550" marL="155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360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 -&gt; F 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5550" marL="155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360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 -&gt; T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5550" marL="155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360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Missed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5550" marL="155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375">
                <a:tc>
                  <a:txBody>
                    <a:bodyPr/>
                    <a:lstStyle/>
                    <a:p>
                      <a:pPr indent="360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0" marB="0" marR="15550" marL="155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360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0" marB="0" marR="15550" marL="155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360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0" marB="0" marR="15550" marL="155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360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0" marB="0" marR="15550" marL="155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360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15550" marL="155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360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0" marB="0" marR="15550" marL="155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360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0" marB="0" marR="15550" marL="155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3" name="Google Shape;183;p22"/>
          <p:cNvSpPr txBox="1"/>
          <p:nvPr/>
        </p:nvSpPr>
        <p:spPr>
          <a:xfrm>
            <a:off x="357158" y="1428742"/>
            <a:ext cx="3571900" cy="286232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Отчет по всему эксперименту в виде текстового файла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каких опытах какое равенство проверял испытуемый и как он ответил.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Сколько было сгенерировано верных и неверных равенств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Сколько разных ситуаций ответов было за весь эксперимент.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>
            <p:ph type="title"/>
          </p:nvPr>
        </p:nvSpPr>
        <p:spPr>
          <a:xfrm>
            <a:off x="428596" y="71420"/>
            <a:ext cx="8358246" cy="857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3600"/>
              <a:buFont typeface="Times New Roman"/>
              <a:buNone/>
            </a:pPr>
            <a:r>
              <a:rPr lang="ru-RU" sz="3600">
                <a:latin typeface="Times New Roman"/>
                <a:ea typeface="Times New Roman"/>
                <a:cs typeface="Times New Roman"/>
                <a:sym typeface="Times New Roman"/>
              </a:rPr>
              <a:t>Связь действий человека с Электроэнцефалограммой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23"/>
          <p:cNvSpPr txBox="1"/>
          <p:nvPr>
            <p:ph idx="1" type="body"/>
          </p:nvPr>
        </p:nvSpPr>
        <p:spPr>
          <a:xfrm>
            <a:off x="0" y="1285866"/>
            <a:ext cx="4286248" cy="1357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-320040" lvl="0" marL="438912" rtl="0" algn="l">
              <a:spcBef>
                <a:spcPts val="0"/>
              </a:spcBef>
              <a:spcAft>
                <a:spcPts val="0"/>
              </a:spcAft>
              <a:buSzPts val="1280"/>
              <a:buChar char="◼"/>
            </a:pPr>
            <a:r>
              <a:rPr lang="ru-RU" sz="1600">
                <a:latin typeface="Times New Roman"/>
                <a:ea typeface="Times New Roman"/>
                <a:cs typeface="Times New Roman"/>
                <a:sym typeface="Times New Roman"/>
              </a:rPr>
              <a:t>Для обеспечения более точной интерпретации результатов эксперимента, биологи попросили связать мою программу с электроэнцефалограф-регистратором «Энцефалан-ЭЭГР-19/26».</a:t>
            </a:r>
            <a:endParaRPr/>
          </a:p>
          <a:p>
            <a:pPr indent="-320040" lvl="0" marL="438912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E:\Documents\~Анькины программы\Индивидуальный проект\Скрины меток для проекта\20220201_135718.jpg" id="191" name="Google Shape;19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0628" y="1428742"/>
            <a:ext cx="3749475" cy="1822661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3"/>
          <p:cNvSpPr/>
          <p:nvPr/>
        </p:nvSpPr>
        <p:spPr>
          <a:xfrm>
            <a:off x="5000628" y="1142990"/>
            <a:ext cx="38576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Электродная система «Энцефалан-КЭ»</a:t>
            </a:r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23"/>
          <p:cNvSpPr txBox="1"/>
          <p:nvPr/>
        </p:nvSpPr>
        <p:spPr>
          <a:xfrm>
            <a:off x="4929190" y="3571882"/>
            <a:ext cx="4071966" cy="1357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-320040" lvl="0" marL="438912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◼"/>
            </a:pPr>
            <a:r>
              <a:rPr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Приложение должно предоставлять возможность  ставить временные метки в начале эксперимента, начале каждого нового опыта и в конце эксперимента.</a:t>
            </a:r>
            <a:endParaRPr/>
          </a:p>
        </p:txBody>
      </p:sp>
      <p:pic>
        <p:nvPicPr>
          <p:cNvPr id="194" name="Google Shape;194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720" y="2643188"/>
            <a:ext cx="4572032" cy="211866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3"/>
          <p:cNvSpPr/>
          <p:nvPr/>
        </p:nvSpPr>
        <p:spPr>
          <a:xfrm>
            <a:off x="571472" y="4714890"/>
            <a:ext cx="38576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Энцефалограмма проведенного опыта</a:t>
            </a:r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Модульная">
  <a:themeElements>
    <a:clrScheme name="Модульная">
      <a:dk1>
        <a:srgbClr val="000000"/>
      </a:dk1>
      <a:lt1>
        <a:srgbClr val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Модульная">
  <a:themeElements>
    <a:clrScheme name="Модульная">
      <a:dk1>
        <a:srgbClr val="000000"/>
      </a:dk1>
      <a:lt1>
        <a:srgbClr val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