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2" r:id="rId7"/>
    <p:sldId id="265" r:id="rId8"/>
    <p:sldId id="260" r:id="rId9"/>
    <p:sldId id="266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Николай Соловьев" initials="Никола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5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BD28-185A-41F5-90F5-EA0D51FC5786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059A6-9A4B-4E86-9C5C-98A1B221A6D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059A6-9A4B-4E86-9C5C-98A1B221A6D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704B02-6999-4082-896F-CA3E0780C114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EE38983-9492-4846-A86E-0BF765F3187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8077200" cy="2214578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cs typeface="Times New Roman" pitchFamily="18" charset="0"/>
              </a:rPr>
              <a:t>Вспомогательное программное обеспечение для изучения работоспособности мозга</a:t>
            </a:r>
            <a:endParaRPr lang="ru-RU" sz="4400" dirty="0"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71480"/>
            <a:ext cx="8077200" cy="285170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>
                <a:latin typeface="+mj-lt"/>
                <a:cs typeface="Times New Roman" pitchFamily="18" charset="0"/>
              </a:rPr>
              <a:t>Индивидуальный проект</a:t>
            </a:r>
            <a:r>
              <a:rPr lang="en-US" dirty="0" smtClean="0">
                <a:latin typeface="+mj-lt"/>
                <a:cs typeface="Times New Roman" pitchFamily="18" charset="0"/>
              </a:rPr>
              <a:t>: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29322" y="4000504"/>
            <a:ext cx="2790788" cy="999550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u-RU" sz="2000" dirty="0" smtClean="0">
                <a:solidFill>
                  <a:srgbClr val="FFFFFF"/>
                </a:solidFill>
                <a:cs typeface="Times New Roman" pitchFamily="18" charset="0"/>
              </a:rPr>
              <a:t>Соловьев Николай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u-RU" sz="2000" dirty="0" smtClean="0">
                <a:solidFill>
                  <a:srgbClr val="FFFFFF"/>
                </a:solidFill>
                <a:cs typeface="Times New Roman" pitchFamily="18" charset="0"/>
              </a:rPr>
              <a:t>ГБОУ Школа №1547 Класс 11 И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программы </a:t>
            </a:r>
            <a:r>
              <a:rPr lang="en-US" dirty="0" smtClean="0"/>
              <a:t>“</a:t>
            </a:r>
            <a:r>
              <a:rPr lang="ru-RU" dirty="0" smtClean="0"/>
              <a:t>Задачки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00066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Алгоритм программы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pPr marL="576072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700" dirty="0" smtClean="0"/>
              <a:t> </a:t>
            </a:r>
            <a:r>
              <a:rPr lang="ru-RU" sz="1700" dirty="0" smtClean="0"/>
              <a:t>Инициализация. Программа открывается с настройкам, описанные в созданном заранее файле </a:t>
            </a:r>
            <a:r>
              <a:rPr lang="en-US" sz="1700" dirty="0" smtClean="0"/>
              <a:t>“config.txt”</a:t>
            </a:r>
            <a:r>
              <a:rPr lang="ru-RU" sz="1700" dirty="0" smtClean="0"/>
              <a:t>, где описаны настройки размера экрана, кол-во проводимых опытов, </a:t>
            </a:r>
            <a:r>
              <a:rPr lang="ru-RU" sz="1700" dirty="0" smtClean="0"/>
              <a:t>время выбора ответа </a:t>
            </a:r>
            <a:r>
              <a:rPr lang="ru-RU" sz="1700" dirty="0" smtClean="0"/>
              <a:t>и.т.д</a:t>
            </a:r>
            <a:r>
              <a:rPr lang="ru-RU" sz="1700" dirty="0" smtClean="0"/>
              <a:t>. Также программа создает директорию</a:t>
            </a:r>
            <a:r>
              <a:rPr lang="en-US" sz="1700" dirty="0" smtClean="0"/>
              <a:t> “blocks”</a:t>
            </a:r>
            <a:r>
              <a:rPr lang="ru-RU" sz="1700" dirty="0" smtClean="0"/>
              <a:t>, где будут использоваться загруженные в неё равенства. Название используемого файла также прописывается в конфигурацию программы. Если же оно не будет прописано, программа будет создавать равенства из </a:t>
            </a:r>
            <a:r>
              <a:rPr lang="ru-RU" sz="1700" dirty="0" smtClean="0"/>
              <a:t>суммы</a:t>
            </a:r>
            <a:r>
              <a:rPr lang="ru-RU" sz="1700" dirty="0" smtClean="0"/>
              <a:t> случайных двузначного и однозначного числа.</a:t>
            </a:r>
          </a:p>
          <a:p>
            <a:pPr marL="576072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700" dirty="0" smtClean="0"/>
              <a:t>С каждым новым опытом на экране отображается равенство</a:t>
            </a:r>
            <a:r>
              <a:rPr lang="en-US" sz="1700" dirty="0" smtClean="0"/>
              <a:t> </a:t>
            </a:r>
            <a:r>
              <a:rPr lang="ru-RU" sz="1700" dirty="0" smtClean="0"/>
              <a:t>либо загруженное из файла, либо составленное программой. Испытуемому отведено определенное время ответа выбора. Если он не успевает ответить, программа автоматически переходит к новому равенству.</a:t>
            </a:r>
            <a:r>
              <a:rPr lang="ru-RU" sz="1700" dirty="0" smtClean="0"/>
              <a:t> Действия повторяются пока, не будет достигнуто определенное кол-во опытов</a:t>
            </a:r>
            <a:r>
              <a:rPr lang="ru-RU" sz="1700" dirty="0" smtClean="0"/>
              <a:t>.</a:t>
            </a:r>
          </a:p>
          <a:p>
            <a:pPr marL="576072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700" dirty="0" smtClean="0"/>
              <a:t>В конце эксперимента программа составляет отчет в виде текстового файла </a:t>
            </a:r>
            <a:r>
              <a:rPr lang="en-US" sz="1700" dirty="0" smtClean="0"/>
              <a:t>“log.txt”, </a:t>
            </a:r>
            <a:r>
              <a:rPr lang="ru-RU" sz="1700" dirty="0" smtClean="0"/>
              <a:t>где хранятся результаты всех опытов.</a:t>
            </a:r>
          </a:p>
          <a:p>
            <a:pPr marL="576072" indent="-457200">
              <a:buClr>
                <a:schemeClr val="tx1"/>
              </a:buClr>
              <a:buSzPct val="100000"/>
              <a:buNone/>
            </a:pPr>
            <a:endParaRPr lang="ru-RU" sz="1600" dirty="0" smtClean="0"/>
          </a:p>
          <a:p>
            <a:pPr marL="576072" indent="-4572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2000" dirty="0" smtClean="0"/>
          </a:p>
          <a:p>
            <a:pPr marL="176213" indent="0"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программы </a:t>
            </a:r>
            <a:r>
              <a:rPr lang="en-US" dirty="0" smtClean="0"/>
              <a:t>“</a:t>
            </a:r>
            <a:r>
              <a:rPr lang="ru-RU" dirty="0" smtClean="0"/>
              <a:t>Задачки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285784" y="1428736"/>
            <a:ext cx="8229600" cy="57150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 smtClean="0"/>
              <a:t>Пример работ программ</a:t>
            </a:r>
            <a:endParaRPr lang="ru-RU" b="1" dirty="0"/>
          </a:p>
        </p:txBody>
      </p:sp>
      <p:pic>
        <p:nvPicPr>
          <p:cNvPr id="3074" name="Picture 2" descr="E:\Desktop\Письмо\Задачки\movie2.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2643182"/>
            <a:ext cx="3500462" cy="2625347"/>
          </a:xfrm>
          <a:prstGeom prst="rect">
            <a:avLst/>
          </a:prstGeom>
          <a:noFill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5357818" y="2000240"/>
            <a:ext cx="3429024" cy="571504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Версия 2.0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3286124"/>
            <a:ext cx="8429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Опыт	Пример	</a:t>
            </a:r>
            <a:r>
              <a:rPr lang="ru-RU" dirty="0" err="1" smtClean="0"/>
              <a:t>Оценка_примера</a:t>
            </a:r>
            <a:r>
              <a:rPr lang="ru-RU" dirty="0" smtClean="0"/>
              <a:t>	Ответил</a:t>
            </a:r>
          </a:p>
          <a:p>
            <a:r>
              <a:rPr lang="ru-RU" dirty="0" smtClean="0"/>
              <a:t>1	8+6=11	</a:t>
            </a:r>
            <a:r>
              <a:rPr lang="en-US" dirty="0" smtClean="0"/>
              <a:t>False		True</a:t>
            </a:r>
          </a:p>
          <a:p>
            <a:r>
              <a:rPr lang="en-US" dirty="0" smtClean="0"/>
              <a:t>2	28+9=53	False		</a:t>
            </a:r>
            <a:r>
              <a:rPr lang="en-US" dirty="0" err="1" smtClean="0"/>
              <a:t>False</a:t>
            </a:r>
            <a:endParaRPr lang="en-US" dirty="0" smtClean="0"/>
          </a:p>
          <a:p>
            <a:r>
              <a:rPr lang="en-US" dirty="0" smtClean="0"/>
              <a:t>3	20+7=13	False		Skipped</a:t>
            </a:r>
          </a:p>
          <a:p>
            <a:r>
              <a:rPr lang="en-US" dirty="0" smtClean="0"/>
              <a:t>4	50+1=54	False		</a:t>
            </a:r>
            <a:r>
              <a:rPr lang="en-US" dirty="0" err="1" smtClean="0"/>
              <a:t>False</a:t>
            </a:r>
            <a:endParaRPr lang="en-US" dirty="0" smtClean="0"/>
          </a:p>
          <a:p>
            <a:pPr marL="342900" indent="-342900">
              <a:buAutoNum type="arabicPlain" startAt="5"/>
            </a:pPr>
            <a:r>
              <a:rPr lang="ru-RU" dirty="0" smtClean="0"/>
              <a:t>             </a:t>
            </a:r>
            <a:r>
              <a:rPr lang="en-US" dirty="0" smtClean="0"/>
              <a:t>31+4=35	True		</a:t>
            </a:r>
            <a:r>
              <a:rPr lang="en-US" dirty="0" err="1" smtClean="0"/>
              <a:t>True</a:t>
            </a:r>
            <a:endParaRPr lang="ru-RU" dirty="0" smtClean="0"/>
          </a:p>
          <a:p>
            <a:pPr marL="342900" indent="-342900">
              <a:buAutoNum type="arabicPlain" startAt="5"/>
            </a:pPr>
            <a:endParaRPr lang="en-US" dirty="0" smtClean="0"/>
          </a:p>
          <a:p>
            <a:r>
              <a:rPr lang="ru-RU" dirty="0" smtClean="0"/>
              <a:t>Задачи			Ответил</a:t>
            </a:r>
          </a:p>
          <a:p>
            <a:r>
              <a:rPr lang="en-US" dirty="0" smtClean="0"/>
              <a:t>True	False		T-&gt;T	F-&gt;F	T-&gt;F	</a:t>
            </a:r>
            <a:r>
              <a:rPr lang="en-US" dirty="0" err="1" smtClean="0"/>
              <a:t>F</a:t>
            </a:r>
            <a:r>
              <a:rPr lang="en-US" dirty="0" smtClean="0"/>
              <a:t>-&gt;T	Skipped</a:t>
            </a:r>
          </a:p>
          <a:p>
            <a:r>
              <a:rPr lang="en-US" dirty="0" smtClean="0"/>
              <a:t>1	4		1	2	0	1	1</a:t>
            </a:r>
            <a:endParaRPr lang="en-US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571472" y="2571744"/>
            <a:ext cx="4071966" cy="571504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Отчет по эксперименту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Проект реализован. На сегодняшний день было поставлены несколько экспериментов с использованием этого вспомогательного программного обеспечения. </a:t>
            </a:r>
          </a:p>
          <a:p>
            <a:r>
              <a:rPr lang="ru-RU" sz="2000" dirty="0" smtClean="0"/>
              <a:t>Но этот проект также имеет продолжение, так как появляются новые нерешенные </a:t>
            </a:r>
            <a:r>
              <a:rPr lang="ru-RU" sz="2000" dirty="0" smtClean="0"/>
              <a:t>задачи </a:t>
            </a:r>
            <a:r>
              <a:rPr lang="ru-RU" sz="2000" dirty="0" smtClean="0"/>
              <a:t>и требования ученых для повышения точности результатов </a:t>
            </a:r>
            <a:r>
              <a:rPr lang="ru-RU" sz="2000" dirty="0" smtClean="0"/>
              <a:t>экспериментов. </a:t>
            </a:r>
            <a:endParaRPr lang="ru-RU" sz="2000" dirty="0" smtClean="0"/>
          </a:p>
          <a:p>
            <a:r>
              <a:rPr lang="ru-RU" sz="2000" dirty="0" smtClean="0"/>
              <a:t>Пока из нерешенных </a:t>
            </a:r>
            <a:r>
              <a:rPr lang="ru-RU" sz="2000" dirty="0" smtClean="0"/>
              <a:t>задач</a:t>
            </a:r>
            <a:r>
              <a:rPr lang="en-US" sz="2000" dirty="0" smtClean="0"/>
              <a:t>: </a:t>
            </a:r>
            <a:r>
              <a:rPr lang="ru-RU" sz="2000" dirty="0" smtClean="0"/>
              <a:t>Б</a:t>
            </a:r>
            <a:r>
              <a:rPr lang="ru-RU" sz="2000" dirty="0" smtClean="0"/>
              <a:t>олее точный </a:t>
            </a:r>
            <a:r>
              <a:rPr lang="ru-RU" sz="2000" dirty="0" smtClean="0"/>
              <a:t>расчёт траектории мышей, чтобы они не могли “сами” забежать в нору.</a:t>
            </a:r>
          </a:p>
          <a:p>
            <a:r>
              <a:rPr lang="ru-RU" sz="2000" dirty="0" smtClean="0"/>
              <a:t>А из новых требований на сегодняшний момент нужно добавить </a:t>
            </a:r>
            <a:r>
              <a:rPr lang="ru-RU" sz="2000" dirty="0" smtClean="0"/>
              <a:t>автоматическую сигнализацию </a:t>
            </a:r>
            <a:r>
              <a:rPr lang="ru-RU" sz="2000" dirty="0" smtClean="0"/>
              <a:t>для пробуждения </a:t>
            </a:r>
            <a:r>
              <a:rPr lang="ru-RU" sz="2000" dirty="0" smtClean="0"/>
              <a:t>пациента из быстрого сна </a:t>
            </a:r>
            <a:r>
              <a:rPr lang="ru-RU" sz="2000" dirty="0" smtClean="0"/>
              <a:t>и привязку программы к осциллографу, </a:t>
            </a:r>
            <a:r>
              <a:rPr lang="ru-RU" sz="2000" dirty="0" smtClean="0"/>
              <a:t>чтобы с помощью неё </a:t>
            </a:r>
            <a:r>
              <a:rPr lang="ru-RU" sz="2000" dirty="0" smtClean="0"/>
              <a:t>ставить временные метки на записи. </a:t>
            </a:r>
          </a:p>
          <a:p>
            <a:endParaRPr lang="ru-RU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8077200" cy="167335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itchFamily="18" charset="0"/>
              </a:rPr>
              <a:t>Введение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cs typeface="Times New Roman" pitchFamily="18" charset="0"/>
              </a:rPr>
              <a:t>Этот проект является продолжением исследовательской работы </a:t>
            </a:r>
            <a:r>
              <a:rPr lang="ru-RU" sz="2800" dirty="0" smtClean="0">
                <a:cs typeface="Times New Roman" pitchFamily="18" charset="0"/>
              </a:rPr>
              <a:t>магистров и аспирантов </a:t>
            </a:r>
            <a:r>
              <a:rPr lang="ru-RU" sz="2800" dirty="0" smtClean="0">
                <a:cs typeface="Times New Roman" pitchFamily="18" charset="0"/>
              </a:rPr>
              <a:t>Биологического Факультета МГУ </a:t>
            </a:r>
            <a:r>
              <a:rPr lang="ru-RU" sz="2800" dirty="0" smtClean="0">
                <a:cs typeface="Times New Roman" pitchFamily="18" charset="0"/>
              </a:rPr>
              <a:t>на базе института </a:t>
            </a:r>
            <a:r>
              <a:rPr lang="ru-RU" sz="2800" dirty="0" smtClean="0">
                <a:cs typeface="Times New Roman" pitchFamily="18" charset="0"/>
              </a:rPr>
              <a:t>ВНД (Высшей  Нервной Деятельности). </a:t>
            </a:r>
          </a:p>
          <a:p>
            <a:r>
              <a:rPr lang="ru-RU" sz="2800" dirty="0" smtClean="0">
                <a:cs typeface="Times New Roman" pitchFamily="18" charset="0"/>
              </a:rPr>
              <a:t>Их работа заключается в </a:t>
            </a:r>
            <a:r>
              <a:rPr lang="ru-RU" sz="2800" dirty="0" smtClean="0">
                <a:cs typeface="Times New Roman" pitchFamily="18" charset="0"/>
              </a:rPr>
              <a:t>изучении работы человеческого мозга: доказать (или опровергнуть), что моторные функции головного мозга просыпаются из глубокого сна быстрее, чем когнитивные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714489"/>
            <a:ext cx="4429156" cy="4357718"/>
          </a:xfrm>
        </p:spPr>
        <p:txBody>
          <a:bodyPr>
            <a:normAutofit fontScale="70000" lnSpcReduction="20000"/>
          </a:bodyPr>
          <a:lstStyle/>
          <a:p>
            <a:pPr marL="633222" indent="-514350"/>
            <a:r>
              <a:rPr lang="ru-RU" dirty="0" smtClean="0"/>
              <a:t>Разработать вспомогательное программное обеспечение для проведения опытов</a:t>
            </a:r>
            <a:r>
              <a:rPr lang="en-US" dirty="0" smtClean="0"/>
              <a:t>.</a:t>
            </a:r>
          </a:p>
          <a:p>
            <a:pPr marL="633222" indent="-514350">
              <a:buNone/>
            </a:pPr>
            <a:r>
              <a:rPr lang="ru-RU" dirty="0" smtClean="0"/>
              <a:t> </a:t>
            </a:r>
          </a:p>
          <a:p>
            <a:pPr marL="633222" indent="-514350"/>
            <a:r>
              <a:rPr lang="ru-RU" dirty="0" smtClean="0"/>
              <a:t>Это должна быть графические программы, которые должны быть видны </a:t>
            </a:r>
            <a:r>
              <a:rPr lang="ru-RU" dirty="0" smtClean="0"/>
              <a:t>лежащему </a:t>
            </a:r>
            <a:r>
              <a:rPr lang="ru-RU" dirty="0" smtClean="0"/>
              <a:t>пациенту</a:t>
            </a:r>
            <a:r>
              <a:rPr lang="en-US" dirty="0" smtClean="0"/>
              <a:t> c </a:t>
            </a:r>
            <a:r>
              <a:rPr lang="ru-RU" dirty="0" smtClean="0"/>
              <a:t>помощью монитора, в которых управление происходит с помощью компьютерной мышки, надетой на палец </a:t>
            </a:r>
            <a:r>
              <a:rPr lang="en-US" dirty="0" smtClean="0"/>
              <a:t>(Finger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en-US" dirty="0" smtClean="0"/>
              <a:t>ouse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1026" name="Picture 2" descr="E:\Desktop\Письмо\Finger Mou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4214818"/>
            <a:ext cx="1928826" cy="19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6143636" y="6143644"/>
            <a:ext cx="1714512" cy="35719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b="1" dirty="0" smtClean="0"/>
              <a:t>F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inger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/>
              <a:t>M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ouse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https://sun9-46.userapi.com/impg/AGLWhJlggaNYHvV84hZX9HbrtK8lG5yzeyLCTQ/iw-j67jBoKY.jpg?size=1600x777&amp;quality=96&amp;sign=2db50f9d0d7d260720c9a595ba14ea45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714488"/>
            <a:ext cx="4092653" cy="1987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929190" y="3643314"/>
            <a:ext cx="3857652" cy="85725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ru-RU" sz="2000" b="1" dirty="0" smtClean="0"/>
              <a:t>Экспериментальная установка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00174"/>
            <a:ext cx="8572560" cy="1357322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изучения когнитивной и моторной функций нужны соответствующие программы. Они будут написаны на языке </a:t>
            </a:r>
            <a:r>
              <a:rPr lang="en-US" sz="2400" dirty="0" smtClean="0"/>
              <a:t>Python c </a:t>
            </a:r>
            <a:r>
              <a:rPr lang="ru-RU" sz="2400" dirty="0" smtClean="0"/>
              <a:t>использованием графической библиотеки </a:t>
            </a:r>
            <a:r>
              <a:rPr lang="en-US" sz="2400" dirty="0" err="1" smtClean="0"/>
              <a:t>Pygame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pic>
        <p:nvPicPr>
          <p:cNvPr id="20481" name="Picture 1" descr="C:\Users\SNK\AppData\Local\Temp\Rar$DRa1932.7758\Мыши\movi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86058"/>
            <a:ext cx="3139434" cy="2354576"/>
          </a:xfrm>
          <a:prstGeom prst="rect">
            <a:avLst/>
          </a:prstGeom>
          <a:noFill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5072074"/>
            <a:ext cx="3286148" cy="1143008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ru-RU" sz="2400" dirty="0" smtClean="0"/>
              <a:t>Программа </a:t>
            </a:r>
            <a:r>
              <a:rPr lang="en-US" sz="2400" dirty="0" smtClean="0"/>
              <a:t>“</a:t>
            </a:r>
            <a:r>
              <a:rPr lang="ru-RU" sz="2400" dirty="0" smtClean="0"/>
              <a:t>Мыши</a:t>
            </a:r>
            <a:r>
              <a:rPr lang="en-US" sz="2400" dirty="0" smtClean="0"/>
              <a:t>”</a:t>
            </a:r>
            <a:r>
              <a:rPr lang="ru-RU" sz="2400" dirty="0" smtClean="0"/>
              <a:t> для проверки моторной функции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E:\Desktop\Письмо\Задачки\movie2.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786058"/>
            <a:ext cx="3143272" cy="2357454"/>
          </a:xfrm>
          <a:prstGeom prst="rect">
            <a:avLst/>
          </a:prstGeom>
          <a:noFill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714876" y="5072074"/>
            <a:ext cx="3571900" cy="1143008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ru-RU" sz="2400" dirty="0" smtClean="0"/>
              <a:t>Программа </a:t>
            </a:r>
            <a:r>
              <a:rPr lang="en-US" sz="2400" dirty="0" smtClean="0"/>
              <a:t>“</a:t>
            </a:r>
            <a:r>
              <a:rPr lang="ru-RU" sz="2400" dirty="0" smtClean="0"/>
              <a:t>Задачки</a:t>
            </a:r>
            <a:r>
              <a:rPr lang="en-US" sz="2400" dirty="0" smtClean="0"/>
              <a:t>”</a:t>
            </a:r>
            <a:r>
              <a:rPr lang="ru-RU" sz="2400" dirty="0" smtClean="0"/>
              <a:t> для проверки когнитивной функции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программы </a:t>
            </a:r>
            <a:r>
              <a:rPr lang="en-US" dirty="0" smtClean="0"/>
              <a:t>“</a:t>
            </a:r>
            <a:r>
              <a:rPr lang="ru-RU" dirty="0" smtClean="0"/>
              <a:t>Мыши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714488"/>
            <a:ext cx="7786742" cy="421484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ru-RU" sz="2000" b="1" dirty="0" smtClean="0"/>
              <a:t>Задумка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pPr marL="85725" indent="0">
              <a:buNone/>
            </a:pPr>
            <a:r>
              <a:rPr lang="ru-RU" sz="2000" dirty="0" smtClean="0"/>
              <a:t>На экране отображаются две окружности</a:t>
            </a:r>
            <a:r>
              <a:rPr lang="en-US" sz="2000" dirty="0" smtClean="0"/>
              <a:t>: </a:t>
            </a:r>
            <a:endParaRPr lang="ru-RU" sz="2000" dirty="0" smtClean="0"/>
          </a:p>
          <a:p>
            <a:pPr marL="85725" indent="0">
              <a:buNone/>
            </a:pPr>
            <a:r>
              <a:rPr lang="ru-RU" sz="2000" dirty="0" smtClean="0"/>
              <a:t>К</a:t>
            </a:r>
            <a:r>
              <a:rPr lang="ru-RU" sz="2000" dirty="0" smtClean="0"/>
              <a:t>расная, подвижная – Мышь</a:t>
            </a:r>
            <a:r>
              <a:rPr lang="en-US" sz="2000" dirty="0" smtClean="0"/>
              <a:t>; </a:t>
            </a:r>
            <a:endParaRPr lang="ru-RU" sz="2000" dirty="0" smtClean="0"/>
          </a:p>
          <a:p>
            <a:pPr marL="85725" indent="0">
              <a:buNone/>
            </a:pPr>
            <a:r>
              <a:rPr lang="ru-RU" sz="2000" dirty="0" smtClean="0"/>
              <a:t>Ч</a:t>
            </a:r>
            <a:r>
              <a:rPr lang="ru-RU" sz="2000" dirty="0" smtClean="0"/>
              <a:t>ерная, неподвижная, находящаяся только в правом углу – Нора.</a:t>
            </a:r>
          </a:p>
          <a:p>
            <a:pPr>
              <a:buNone/>
            </a:pPr>
            <a:endParaRPr lang="ru-RU" sz="2000" dirty="0" smtClean="0"/>
          </a:p>
          <a:p>
            <a:pPr marL="85725" indent="0">
              <a:buNone/>
            </a:pPr>
            <a:r>
              <a:rPr lang="ru-RU" sz="2000" dirty="0" smtClean="0"/>
              <a:t>Программа строит траекторию Мыши, которая не попадет в нору самостоятельно. Испытуемый же должен с помощью колесика мыши смещать эту заданную траекторию либо вверх, либо вниз. Его задача</a:t>
            </a:r>
            <a:r>
              <a:rPr lang="en-US" sz="2000" dirty="0" smtClean="0"/>
              <a:t>: </a:t>
            </a:r>
            <a:r>
              <a:rPr lang="ru-RU" sz="2000" dirty="0" smtClean="0"/>
              <a:t>довести мышь в нору, чтобы она не коснулась краев экрана.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программы </a:t>
            </a:r>
            <a:r>
              <a:rPr lang="en-US" dirty="0" smtClean="0"/>
              <a:t>“</a:t>
            </a:r>
            <a:r>
              <a:rPr lang="ru-RU" dirty="0" smtClean="0"/>
              <a:t>Мыши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/>
              <a:t>Алгоритм программы</a:t>
            </a:r>
            <a:r>
              <a:rPr lang="en-US" sz="1800" b="1" dirty="0" smtClean="0"/>
              <a:t>:</a:t>
            </a:r>
            <a:endParaRPr lang="ru-RU" sz="1800" b="1" dirty="0" smtClean="0"/>
          </a:p>
          <a:p>
            <a:endParaRPr lang="ru-RU" sz="1800" dirty="0" smtClean="0"/>
          </a:p>
          <a:p>
            <a:pPr marL="461772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Инициализация. Программа открывается с настройкам, описанные в созданном заранее файле </a:t>
            </a:r>
            <a:r>
              <a:rPr lang="en-US" sz="1600" dirty="0" smtClean="0"/>
              <a:t>“config.txt”</a:t>
            </a:r>
            <a:r>
              <a:rPr lang="ru-RU" sz="1600" dirty="0" smtClean="0"/>
              <a:t>, где описаны настройки размера экрана, кол-во проводимых опытов, период записи координат и.т.д. Также создаются директории </a:t>
            </a:r>
            <a:r>
              <a:rPr lang="en-US" sz="1600" dirty="0" smtClean="0"/>
              <a:t>“</a:t>
            </a:r>
            <a:r>
              <a:rPr lang="en-US" sz="1600" dirty="0" err="1" smtClean="0"/>
              <a:t>log_img</a:t>
            </a:r>
            <a:r>
              <a:rPr lang="en-US" sz="1600" dirty="0" smtClean="0"/>
              <a:t>”, </a:t>
            </a:r>
            <a:r>
              <a:rPr lang="ru-RU" sz="1600" dirty="0" smtClean="0"/>
              <a:t>где будут храниться фотографии траектории заданной и проведенной пациентом, и </a:t>
            </a:r>
            <a:r>
              <a:rPr lang="en-US" sz="1600" dirty="0" smtClean="0"/>
              <a:t>“</a:t>
            </a:r>
            <a:r>
              <a:rPr lang="en-US" sz="1600" dirty="0" err="1" smtClean="0"/>
              <a:t>log_txt</a:t>
            </a:r>
            <a:r>
              <a:rPr lang="en-US" sz="1600" dirty="0" smtClean="0"/>
              <a:t>”, </a:t>
            </a:r>
            <a:r>
              <a:rPr lang="ru-RU" sz="1600" dirty="0" smtClean="0"/>
              <a:t>где будут храниться текстовое представление траекторий в виде таблицы координат, для дальнейших представлений графиков.</a:t>
            </a:r>
          </a:p>
          <a:p>
            <a:pPr marL="461772" indent="-3429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61772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 каждым новым опытом программа рассчитывает новую траекторию мыши в виде параболы, вершина которой находиться либо, в начальной позиции мышь (левый нижний угол экрана), либо за </a:t>
            </a:r>
            <a:r>
              <a:rPr lang="en-US" sz="1600" dirty="0" smtClean="0"/>
              <a:t>“</a:t>
            </a:r>
            <a:r>
              <a:rPr lang="ru-RU" sz="1600" dirty="0" smtClean="0"/>
              <a:t>норой</a:t>
            </a:r>
            <a:r>
              <a:rPr lang="en-US" sz="1600" dirty="0" smtClean="0"/>
              <a:t>”</a:t>
            </a:r>
            <a:r>
              <a:rPr lang="ru-RU" sz="1600" dirty="0" smtClean="0"/>
              <a:t>, то есть в области экрана функция </a:t>
            </a:r>
            <a:r>
              <a:rPr lang="ru-RU" sz="1600" i="1" dirty="0" smtClean="0"/>
              <a:t>монотонна</a:t>
            </a:r>
            <a:r>
              <a:rPr lang="ru-RU" sz="1600" dirty="0" smtClean="0"/>
              <a:t>. Действия повторяются пока, не будет достигнуто определенное кол-во опытов.</a:t>
            </a:r>
          </a:p>
          <a:p>
            <a:pPr marL="461772" indent="-3429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61772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В конце эксперимента программа загружает записанные снимки траекторий и таблицы координат в определенные директории и создает отчет в виде текстового файла </a:t>
            </a:r>
            <a:r>
              <a:rPr lang="en-US" sz="1600" dirty="0" smtClean="0"/>
              <a:t>“main_log.txt”, </a:t>
            </a:r>
            <a:r>
              <a:rPr lang="ru-RU" sz="1600" dirty="0" smtClean="0"/>
              <a:t>где общие описаны результаты эксперимента.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252728"/>
          </a:xfrm>
        </p:spPr>
        <p:txBody>
          <a:bodyPr/>
          <a:lstStyle/>
          <a:p>
            <a:r>
              <a:rPr lang="ru-RU" dirty="0" smtClean="0"/>
              <a:t>Итог программы </a:t>
            </a:r>
            <a:r>
              <a:rPr lang="en-US" dirty="0" smtClean="0"/>
              <a:t>“</a:t>
            </a:r>
            <a:r>
              <a:rPr lang="ru-RU" dirty="0" smtClean="0"/>
              <a:t>Мыши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22530" name="Picture 2" descr="E:\Desktop\Анькины программы\2. Моторка\movi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2857520" cy="2143140"/>
          </a:xfrm>
          <a:prstGeom prst="rect">
            <a:avLst/>
          </a:prstGeom>
          <a:noFill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571868" y="1428736"/>
            <a:ext cx="3714776" cy="50006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2400" b="1" dirty="0" smtClean="0"/>
              <a:t>Пример таблицы координат</a:t>
            </a:r>
            <a:endParaRPr lang="ru-RU" sz="2400" b="1" dirty="0"/>
          </a:p>
        </p:txBody>
      </p:sp>
      <p:pic>
        <p:nvPicPr>
          <p:cNvPr id="22532" name="Picture 4" descr="E:\Desktop\Письмо\Мыши\log_img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071942"/>
            <a:ext cx="2857519" cy="2143140"/>
          </a:xfrm>
          <a:prstGeom prst="rect">
            <a:avLst/>
          </a:prstGeom>
          <a:noFill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214282" y="6215082"/>
            <a:ext cx="3000396" cy="500066"/>
          </a:xfrm>
          <a:prstGeom prst="rect">
            <a:avLst/>
          </a:prstGeom>
        </p:spPr>
        <p:txBody>
          <a:bodyPr vert="horz" lIns="54864" tIns="91440" rtlCol="0">
            <a:normAutofit fontScale="70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снимка траектории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43306" y="1785926"/>
            <a:ext cx="44291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Траектории | Разрешение: 1024x768 | Частота в секундах: 0.1</a:t>
            </a:r>
          </a:p>
          <a:p>
            <a:r>
              <a:rPr lang="ru-RU" sz="1200" dirty="0" smtClean="0"/>
              <a:t>Зеленая		Синяя</a:t>
            </a:r>
          </a:p>
          <a:p>
            <a:r>
              <a:rPr lang="ru-RU" sz="1200" dirty="0" err="1" smtClean="0"/>
              <a:t>x</a:t>
            </a:r>
            <a:r>
              <a:rPr lang="ru-RU" sz="1200" dirty="0" smtClean="0"/>
              <a:t>	</a:t>
            </a:r>
            <a:r>
              <a:rPr lang="ru-RU" sz="1200" dirty="0" err="1" smtClean="0"/>
              <a:t>y</a:t>
            </a:r>
            <a:r>
              <a:rPr lang="ru-RU" sz="1200" dirty="0" smtClean="0"/>
              <a:t>	</a:t>
            </a:r>
            <a:r>
              <a:rPr lang="ru-RU" sz="1200" dirty="0" err="1" smtClean="0"/>
              <a:t>x</a:t>
            </a:r>
            <a:r>
              <a:rPr lang="ru-RU" sz="1200" dirty="0" smtClean="0"/>
              <a:t>	</a:t>
            </a:r>
            <a:r>
              <a:rPr lang="ru-RU" sz="1200" dirty="0" err="1" smtClean="0"/>
              <a:t>y</a:t>
            </a:r>
            <a:endParaRPr lang="ru-RU" sz="1200" dirty="0" smtClean="0"/>
          </a:p>
          <a:p>
            <a:r>
              <a:rPr lang="ru-RU" sz="1200" dirty="0" smtClean="0"/>
              <a:t>70	692	70	692</a:t>
            </a:r>
          </a:p>
          <a:p>
            <a:r>
              <a:rPr lang="ru-RU" sz="1200" dirty="0" smtClean="0"/>
              <a:t>80	676	80	676</a:t>
            </a:r>
          </a:p>
          <a:p>
            <a:r>
              <a:rPr lang="ru-RU" sz="1200" dirty="0" smtClean="0"/>
              <a:t>90	661	90	661</a:t>
            </a:r>
          </a:p>
          <a:p>
            <a:r>
              <a:rPr lang="ru-RU" sz="1200" dirty="0" smtClean="0"/>
              <a:t>100	646	100	646</a:t>
            </a:r>
          </a:p>
          <a:p>
            <a:r>
              <a:rPr lang="ru-RU" sz="1200" dirty="0" smtClean="0"/>
              <a:t>110	631	110	631</a:t>
            </a:r>
          </a:p>
          <a:p>
            <a:r>
              <a:rPr lang="ru-RU" sz="1200" dirty="0" smtClean="0"/>
              <a:t>120	616	120	616</a:t>
            </a:r>
          </a:p>
          <a:p>
            <a:r>
              <a:rPr lang="ru-RU" sz="1200" dirty="0" smtClean="0"/>
              <a:t>130	601	130	601</a:t>
            </a:r>
          </a:p>
          <a:p>
            <a:r>
              <a:rPr lang="ru-RU" sz="1200" dirty="0" smtClean="0"/>
              <a:t>135	594	135	594</a:t>
            </a:r>
          </a:p>
          <a:p>
            <a:r>
              <a:rPr lang="ru-RU" sz="1200" dirty="0" smtClean="0"/>
              <a:t>145	579	145	580</a:t>
            </a:r>
          </a:p>
          <a:p>
            <a:r>
              <a:rPr lang="ru-RU" sz="1200" dirty="0" smtClean="0"/>
              <a:t>155	565	155	566</a:t>
            </a:r>
          </a:p>
          <a:p>
            <a:r>
              <a:rPr lang="ru-RU" sz="1200" dirty="0" smtClean="0"/>
              <a:t>165	551	165	551</a:t>
            </a:r>
          </a:p>
          <a:p>
            <a:r>
              <a:rPr lang="ru-RU" sz="1200" dirty="0" smtClean="0"/>
              <a:t>175	537	175	537</a:t>
            </a:r>
          </a:p>
          <a:p>
            <a:r>
              <a:rPr lang="ru-RU" sz="1200" dirty="0" smtClean="0"/>
              <a:t>- - - - - - - - - - - - - - - - </a:t>
            </a:r>
            <a:endParaRPr lang="ru-RU" sz="1200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428596" y="3571876"/>
            <a:ext cx="2500330" cy="500066"/>
          </a:xfrm>
          <a:prstGeom prst="rect">
            <a:avLst/>
          </a:prstGeom>
        </p:spPr>
        <p:txBody>
          <a:bodyPr vert="horz" lIns="54864" tIns="91440" rtlCol="0">
            <a:normAutofit fontScale="70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Программа в действии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71868" y="5143512"/>
            <a:ext cx="5429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Мыши:	Добравшиеся		Пропавшие</a:t>
            </a:r>
          </a:p>
          <a:p>
            <a:r>
              <a:rPr lang="ru-RU" sz="1200" dirty="0" smtClean="0"/>
              <a:t>	3		2</a:t>
            </a:r>
          </a:p>
          <a:p>
            <a:r>
              <a:rPr lang="ru-RU" sz="1200" dirty="0" smtClean="0"/>
              <a:t>Опыт	Попал	Длина:	Синий	Зеленый	Разница</a:t>
            </a:r>
          </a:p>
          <a:p>
            <a:r>
              <a:rPr lang="ru-RU" sz="1200" dirty="0" smtClean="0"/>
              <a:t>1	</a:t>
            </a:r>
            <a:r>
              <a:rPr lang="ru-RU" sz="1200" dirty="0" err="1" smtClean="0"/>
              <a:t>True</a:t>
            </a:r>
            <a:r>
              <a:rPr lang="ru-RU" sz="1200" dirty="0" smtClean="0"/>
              <a:t>		1302	1207	95</a:t>
            </a:r>
          </a:p>
          <a:p>
            <a:r>
              <a:rPr lang="ru-RU" sz="1200" dirty="0" smtClean="0"/>
              <a:t>2	</a:t>
            </a:r>
            <a:r>
              <a:rPr lang="ru-RU" sz="1200" dirty="0" err="1" smtClean="0"/>
              <a:t>False</a:t>
            </a:r>
            <a:r>
              <a:rPr lang="ru-RU" sz="1200" dirty="0" smtClean="0"/>
              <a:t>		1087	1085	2</a:t>
            </a:r>
          </a:p>
          <a:p>
            <a:r>
              <a:rPr lang="ru-RU" sz="1200" dirty="0" smtClean="0"/>
              <a:t>3	</a:t>
            </a:r>
            <a:r>
              <a:rPr lang="ru-RU" sz="1200" dirty="0" err="1" smtClean="0"/>
              <a:t>True</a:t>
            </a:r>
            <a:r>
              <a:rPr lang="ru-RU" sz="1200" dirty="0" smtClean="0"/>
              <a:t>		1185	1030	155</a:t>
            </a:r>
          </a:p>
          <a:p>
            <a:r>
              <a:rPr lang="ru-RU" sz="1200" dirty="0" smtClean="0"/>
              <a:t>4	</a:t>
            </a:r>
            <a:r>
              <a:rPr lang="ru-RU" sz="1200" dirty="0" err="1" smtClean="0"/>
              <a:t>True</a:t>
            </a:r>
            <a:r>
              <a:rPr lang="ru-RU" sz="1200" dirty="0" smtClean="0"/>
              <a:t>		1254	1002	252</a:t>
            </a:r>
          </a:p>
          <a:p>
            <a:r>
              <a:rPr lang="ru-RU" sz="1200" dirty="0" smtClean="0"/>
              <a:t>5	</a:t>
            </a:r>
            <a:r>
              <a:rPr lang="ru-RU" sz="1200" dirty="0" err="1" smtClean="0"/>
              <a:t>False</a:t>
            </a:r>
            <a:r>
              <a:rPr lang="ru-RU" sz="1200" dirty="0" smtClean="0"/>
              <a:t>		835	683	152</a:t>
            </a:r>
            <a:endParaRPr lang="ru-RU" sz="1200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3500430" y="4786322"/>
            <a:ext cx="4071966" cy="500066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Главный отчет по эксперименту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программы </a:t>
            </a:r>
            <a:r>
              <a:rPr lang="en-US" dirty="0" smtClean="0"/>
              <a:t>“</a:t>
            </a:r>
            <a:r>
              <a:rPr lang="ru-RU" dirty="0" smtClean="0"/>
              <a:t>Задачки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000660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Задумка</a:t>
            </a:r>
            <a:r>
              <a:rPr lang="en-US" sz="1800" b="1" dirty="0" smtClean="0"/>
              <a:t>:</a:t>
            </a:r>
            <a:endParaRPr lang="ru-RU" sz="1800" b="1" dirty="0" smtClean="0"/>
          </a:p>
          <a:p>
            <a:endParaRPr lang="en-US" sz="1800" b="1" dirty="0" smtClean="0"/>
          </a:p>
          <a:p>
            <a:pPr marL="176213" indent="0">
              <a:buNone/>
            </a:pPr>
            <a:r>
              <a:rPr lang="ru-RU" sz="1800" dirty="0" smtClean="0"/>
              <a:t>На экране отображаются простые равенства, которые могут быть правильные, например,</a:t>
            </a:r>
            <a:r>
              <a:rPr lang="en-US" sz="1800" dirty="0" smtClean="0"/>
              <a:t> “2+5=7” </a:t>
            </a:r>
            <a:r>
              <a:rPr lang="ru-RU" sz="1800" dirty="0" smtClean="0"/>
              <a:t>и неправильные, например </a:t>
            </a:r>
            <a:r>
              <a:rPr lang="en-US" sz="1800" dirty="0" smtClean="0"/>
              <a:t>“</a:t>
            </a:r>
            <a:r>
              <a:rPr lang="ru-RU" sz="1800" dirty="0" smtClean="0"/>
              <a:t>15</a:t>
            </a:r>
            <a:r>
              <a:rPr lang="en-US" sz="1800" dirty="0" smtClean="0"/>
              <a:t>+</a:t>
            </a:r>
            <a:r>
              <a:rPr lang="ru-RU" sz="1800" dirty="0" smtClean="0"/>
              <a:t>4</a:t>
            </a:r>
            <a:r>
              <a:rPr lang="en-US" sz="1800" dirty="0" smtClean="0"/>
              <a:t>=17”.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ru-RU" sz="1800" dirty="0" smtClean="0"/>
              <a:t>Задача испытуемого, по-разному реагировать на правильные и неправильные равенства. Были опробованы две версии реакций.</a:t>
            </a:r>
          </a:p>
          <a:p>
            <a:pPr marL="176213" indent="0">
              <a:buNone/>
            </a:pPr>
            <a:endParaRPr lang="ru-RU" sz="1800" dirty="0" smtClean="0"/>
          </a:p>
          <a:p>
            <a:pPr marL="176213" indent="0">
              <a:buNone/>
            </a:pPr>
            <a:r>
              <a:rPr lang="ru-RU" sz="1800" u="sng" dirty="0" smtClean="0"/>
              <a:t>Версия 1</a:t>
            </a:r>
            <a:r>
              <a:rPr lang="en-US" sz="1800" u="sng" dirty="0" smtClean="0"/>
              <a:t>: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176213" indent="0">
              <a:buNone/>
            </a:pPr>
            <a:r>
              <a:rPr lang="ru-RU" sz="1800" dirty="0" smtClean="0"/>
              <a:t>На правильные равенства испытуемый нажимает на кнопку мыши, чтобы её пропустить, а на неправильные – ждет, пока программа автоматически её не переключит на новое равенство.</a:t>
            </a:r>
            <a:endParaRPr lang="en-US" sz="1800" dirty="0" smtClean="0"/>
          </a:p>
          <a:p>
            <a:pPr marL="176213" indent="0">
              <a:buNone/>
            </a:pPr>
            <a:endParaRPr lang="en-US" sz="1800" dirty="0" smtClean="0"/>
          </a:p>
          <a:p>
            <a:pPr marL="176213" indent="0">
              <a:buNone/>
            </a:pPr>
            <a:r>
              <a:rPr lang="ru-RU" sz="1800" u="sng" dirty="0" smtClean="0"/>
              <a:t>Проблема первой версии</a:t>
            </a:r>
            <a:r>
              <a:rPr lang="en-US" sz="1800" u="sng" dirty="0" smtClean="0"/>
              <a:t>: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176213" indent="0">
              <a:buNone/>
            </a:pPr>
            <a:r>
              <a:rPr lang="ru-RU" sz="1800" dirty="0" smtClean="0"/>
              <a:t>Программа не могла определить</a:t>
            </a:r>
            <a:r>
              <a:rPr lang="en-US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испытуемый </a:t>
            </a:r>
            <a:r>
              <a:rPr lang="ru-RU" sz="1800" dirty="0" smtClean="0"/>
              <a:t>специально</a:t>
            </a:r>
            <a:r>
              <a:rPr lang="ru-RU" sz="1800" dirty="0" smtClean="0"/>
              <a:t> пропустил равенство или же он вернулся ко сну.</a:t>
            </a:r>
            <a:endParaRPr lang="ru-RU" sz="1800" u="sng" dirty="0" smtClean="0"/>
          </a:p>
          <a:p>
            <a:pPr marL="176213" indent="0"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программы </a:t>
            </a:r>
            <a:r>
              <a:rPr lang="en-US" dirty="0" smtClean="0"/>
              <a:t>“</a:t>
            </a:r>
            <a:r>
              <a:rPr lang="ru-RU" dirty="0" smtClean="0"/>
              <a:t>Задачки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00066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Задумка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endParaRPr lang="en-US" sz="2000" b="1" dirty="0" smtClean="0"/>
          </a:p>
          <a:p>
            <a:pPr marL="176213" indent="0">
              <a:buNone/>
            </a:pPr>
            <a:r>
              <a:rPr lang="ru-RU" sz="2000" u="sng" dirty="0" smtClean="0"/>
              <a:t>Версия 2</a:t>
            </a:r>
            <a:r>
              <a:rPr lang="en-US" sz="2000" u="sng" dirty="0" smtClean="0"/>
              <a:t>: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176213" indent="0">
              <a:buNone/>
            </a:pPr>
            <a:endParaRPr lang="en-US" sz="2000" dirty="0" smtClean="0"/>
          </a:p>
          <a:p>
            <a:pPr marL="176213" indent="0">
              <a:buNone/>
            </a:pPr>
            <a:r>
              <a:rPr lang="ru-RU" sz="2000" dirty="0" smtClean="0"/>
              <a:t>Испытуемый несколько раз вращает колесико мыши вверх или вниз, чтобы ответить </a:t>
            </a:r>
            <a:r>
              <a:rPr lang="en-US" sz="2000" dirty="0" smtClean="0"/>
              <a:t>“</a:t>
            </a:r>
            <a:r>
              <a:rPr lang="ru-RU" sz="2000" dirty="0" smtClean="0"/>
              <a:t>Правильно</a:t>
            </a:r>
            <a:r>
              <a:rPr lang="en-US" sz="2000" dirty="0" smtClean="0"/>
              <a:t>”</a:t>
            </a:r>
            <a:r>
              <a:rPr lang="ru-RU" sz="2000" dirty="0" smtClean="0"/>
              <a:t> или </a:t>
            </a:r>
            <a:r>
              <a:rPr lang="en-US" sz="2000" dirty="0" smtClean="0"/>
              <a:t>“</a:t>
            </a:r>
            <a:r>
              <a:rPr lang="ru-RU" sz="2000" dirty="0" smtClean="0"/>
              <a:t>Неправильно</a:t>
            </a:r>
            <a:r>
              <a:rPr lang="en-US" sz="2000" dirty="0" smtClean="0"/>
              <a:t>”</a:t>
            </a:r>
            <a:r>
              <a:rPr lang="ru-RU" sz="2000" dirty="0" smtClean="0"/>
              <a:t>. Для визуализации было предложено рисовать квадраты, которые относительно направления вращения колесика заполнялись цветом. </a:t>
            </a:r>
          </a:p>
          <a:p>
            <a:pPr marL="176213" indent="0">
              <a:buNone/>
            </a:pPr>
            <a:r>
              <a:rPr lang="ru-RU" sz="2000" dirty="0" smtClean="0"/>
              <a:t>При этом, если испытуемый не успевает за определенное время ответить, либо он заснул, то программа определяет эту реакцию, как </a:t>
            </a:r>
            <a:r>
              <a:rPr lang="en-US" sz="2000" dirty="0" smtClean="0"/>
              <a:t>“</a:t>
            </a:r>
            <a:r>
              <a:rPr lang="ru-RU" sz="2000" dirty="0" smtClean="0"/>
              <a:t>Пропущено</a:t>
            </a:r>
            <a:r>
              <a:rPr lang="en-US" sz="2000" dirty="0" smtClean="0"/>
              <a:t>”</a:t>
            </a:r>
            <a:r>
              <a:rPr lang="ru-RU" sz="2000" dirty="0" smtClean="0"/>
              <a:t>.</a:t>
            </a:r>
          </a:p>
          <a:p>
            <a:pPr marL="176213" indent="0">
              <a:buNone/>
            </a:pPr>
            <a:endParaRPr lang="ru-RU" sz="2000" dirty="0" smtClean="0"/>
          </a:p>
          <a:p>
            <a:pPr marL="176213" indent="0">
              <a:buNone/>
            </a:pPr>
            <a:r>
              <a:rPr lang="ru-RU" sz="2000" dirty="0" smtClean="0"/>
              <a:t>Эта версия и была использована для дальнейшей разработки. </a:t>
            </a:r>
          </a:p>
          <a:p>
            <a:pPr marL="176213" indent="0"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869</Words>
  <Application>Microsoft Office PowerPoint</Application>
  <PresentationFormat>Экран (4:3)</PresentationFormat>
  <Paragraphs>108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Модульная</vt:lpstr>
      <vt:lpstr>Вспомогательное программное обеспечение для изучения работоспособности мозга</vt:lpstr>
      <vt:lpstr>Введение</vt:lpstr>
      <vt:lpstr>Цель проекта</vt:lpstr>
      <vt:lpstr>Реализация</vt:lpstr>
      <vt:lpstr>Реализация программы “Мыши”</vt:lpstr>
      <vt:lpstr>Реализация программы “Мыши”</vt:lpstr>
      <vt:lpstr>Итог программы “Мыши”</vt:lpstr>
      <vt:lpstr>Реализация программы “Задачки”</vt:lpstr>
      <vt:lpstr>Реализация программы “Задачки”</vt:lpstr>
      <vt:lpstr>Реализация программы “Задачки”</vt:lpstr>
      <vt:lpstr>Итог программы “Задачки”</vt:lpstr>
      <vt:lpstr>Итоги проекта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Вспомогательное программное обеспечение для изучения работоспособности мозга</dc:title>
  <dc:creator>Николай Соловьев</dc:creator>
  <cp:lastModifiedBy>Николай Соловьев</cp:lastModifiedBy>
  <cp:revision>26</cp:revision>
  <dcterms:created xsi:type="dcterms:W3CDTF">2021-12-07T17:26:06Z</dcterms:created>
  <dcterms:modified xsi:type="dcterms:W3CDTF">2021-12-07T20:22:48Z</dcterms:modified>
</cp:coreProperties>
</file>