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57" r:id="rId5"/>
    <p:sldId id="263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D43D1-017E-4BF9-B33D-F3BE886D47E2}" v="61" dt="2024-07-27T14:48:05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CF39C-398E-448E-92A7-B012F89A5C4E}" type="datetimeFigureOut">
              <a:rPr lang="it-IT" smtClean="0"/>
              <a:t>27/07/2024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9DD28-912D-4694-B3DB-40FD9B63F0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165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9DD28-912D-4694-B3DB-40FD9B63F02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81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FE21-195C-55E2-B332-61532D829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6F1D4-DD5E-7A71-9B63-76F0B7D4D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95FDC-9104-B36A-3897-708621EC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AA43-2E59-476D-B003-52E6DBF8B79A}" type="datetimeFigureOut">
              <a:rPr lang="it-IT" smtClean="0"/>
              <a:t>27/07/2024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50039-F252-884D-BC40-6A6D15ED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BE385-30C0-95AE-8621-81053E54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32CC-7B41-4483-9805-DD2183FB6F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642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E7B01-FC82-3910-A2C8-7B9D21D6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7A9D4-3B7A-7D2F-423F-1EB8FA2FD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C2143-0847-3944-1CD5-C07A2D91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AA43-2E59-476D-B003-52E6DBF8B79A}" type="datetimeFigureOut">
              <a:rPr lang="it-IT" smtClean="0"/>
              <a:t>27/07/2024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342DB-E6DE-6C5B-6C65-E77A9D72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ABC26-804A-A1BD-06E9-C59F62A1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32CC-7B41-4483-9805-DD2183FB6F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96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3EB2F-52B9-C109-8294-C1BE0C883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ECBFC-F438-7B2C-C2E3-3002B1551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D9879-7C7D-7317-3464-0FBC3A7E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AA43-2E59-476D-B003-52E6DBF8B79A}" type="datetimeFigureOut">
              <a:rPr lang="it-IT" smtClean="0"/>
              <a:t>27/07/2024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A2962-CAD9-CCCB-CC05-AF0A60CB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B4574-3522-0C64-A53E-8C34ED70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32CC-7B41-4483-9805-DD2183FB6F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987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2CCE-6551-3438-D1FE-81E42077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A3EEB-AB03-89EA-6192-24B8D8CBB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4AD6C-E1EB-9C98-C44C-7396864D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AA43-2E59-476D-B003-52E6DBF8B79A}" type="datetimeFigureOut">
              <a:rPr lang="it-IT" smtClean="0"/>
              <a:t>27/07/2024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004CE-BB32-ED13-E013-7BC5863B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9C2B2-6E65-7080-F86D-FAF4CB9A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32CC-7B41-4483-9805-DD2183FB6F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623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E3C0-69D9-C29A-6DFE-727984A2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931A1-C4E2-91BF-4B34-40853A11F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44A27-A6E6-A6FE-0D29-2F2378E5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AA43-2E59-476D-B003-52E6DBF8B79A}" type="datetimeFigureOut">
              <a:rPr lang="it-IT" smtClean="0"/>
              <a:t>27/07/2024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396A-95BC-B6D8-E577-7642AA0B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EFCC6-FF51-506C-245E-FE5D7D23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32CC-7B41-4483-9805-DD2183FB6F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57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27BB-B707-5FB0-79C8-7351F473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16C2-3CB1-9667-42A2-1DD2123C3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7F602-58E2-4771-3CCB-5690B4F21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23C51-6EFB-C490-8940-51729F4A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AA43-2E59-476D-B003-52E6DBF8B79A}" type="datetimeFigureOut">
              <a:rPr lang="it-IT" smtClean="0"/>
              <a:t>27/07/2024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948AC-EE91-A0D7-7277-5071894C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D9036-8FA0-5B7B-4C42-1AD86CA8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32CC-7B41-4483-9805-DD2183FB6F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69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978D-3F79-3CDF-503A-F4CAB316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E947B-ECD4-8DB2-D48B-38186EB29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E3324-74AF-AE9A-6A22-BFF1480D1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66F92-D40F-90AD-0BA7-BA1938D5C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372DF-0247-19AB-6580-45AB47675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FDD0D-BDC9-C0BB-4A62-51DAD7D2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AA43-2E59-476D-B003-52E6DBF8B79A}" type="datetimeFigureOut">
              <a:rPr lang="it-IT" smtClean="0"/>
              <a:t>27/07/2024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E8581-91D5-A453-BB39-C7047EE0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FBAA8-B91C-DBA5-853F-9BBC988A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32CC-7B41-4483-9805-DD2183FB6F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019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C665-7EA6-9E8B-5557-882100D8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48E66-FF24-716C-4264-2611471D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AA43-2E59-476D-B003-52E6DBF8B79A}" type="datetimeFigureOut">
              <a:rPr lang="it-IT" smtClean="0"/>
              <a:t>27/07/2024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58334-1247-30F1-7974-ECA949E8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7A439-13BE-2B1A-676D-FBE2B1DE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32CC-7B41-4483-9805-DD2183FB6F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86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B2B03-F77C-8705-BE90-37FE4FCE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AA43-2E59-476D-B003-52E6DBF8B79A}" type="datetimeFigureOut">
              <a:rPr lang="it-IT" smtClean="0"/>
              <a:t>27/07/2024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D0746-6E82-58D6-7E7A-85DF7556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D8849-0D00-7C99-0E34-300B5997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32CC-7B41-4483-9805-DD2183FB6F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62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BAFE-ADC3-89E3-0E23-151A7892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F463A-4113-5D02-3ACD-8B5DD217A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9DF6D-DF13-E924-CBC1-858686CD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07C8F-6164-BC1B-4BB3-CD7A0980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AA43-2E59-476D-B003-52E6DBF8B79A}" type="datetimeFigureOut">
              <a:rPr lang="it-IT" smtClean="0"/>
              <a:t>27/07/2024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91EE4-0FAC-C978-8CF2-1050C7C8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3A8CE-1DEF-EB09-155A-D710D5FE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32CC-7B41-4483-9805-DD2183FB6F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021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DDF9-6F55-EA18-6F45-4CF0FAA8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686A69-F4E0-23A3-1085-0BBE6D31F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DD26B-6FA5-EE10-BB30-365A9A639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2BA00-926B-6B63-7325-17F72047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AA43-2E59-476D-B003-52E6DBF8B79A}" type="datetimeFigureOut">
              <a:rPr lang="it-IT" smtClean="0"/>
              <a:t>27/07/2024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8A884-B247-35DF-D1EF-024A66BF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E1D49-BDB1-EB44-0E38-A7929B58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D32CC-7B41-4483-9805-DD2183FB6F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528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42CBA-A2AA-A2D7-0F50-EC428751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FC8D1-9373-5D8D-1DBF-A000FB298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A15FA-ADDE-BD8B-9F65-F6D29FE47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B5AA43-2E59-476D-B003-52E6DBF8B79A}" type="datetimeFigureOut">
              <a:rPr lang="it-IT" smtClean="0"/>
              <a:t>27/07/2024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9FDBB-2587-8726-296A-C9D7259BD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6631-ED8D-665C-B3FF-4C479EB80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3D32CC-7B41-4483-9805-DD2183FB6FA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34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2437D7-AAB6-B804-A19A-C9710943F1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73" r="187"/>
          <a:stretch/>
        </p:blipFill>
        <p:spPr>
          <a:xfrm>
            <a:off x="5987845" y="10"/>
            <a:ext cx="620415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C6DF8D-4BCF-DAE6-18AE-B1BBD96A1BFB}"/>
              </a:ext>
            </a:extLst>
          </p:cNvPr>
          <p:cNvSpPr txBox="1"/>
          <p:nvPr/>
        </p:nvSpPr>
        <p:spPr>
          <a:xfrm>
            <a:off x="173438" y="989481"/>
            <a:ext cx="607626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solidFill>
                  <a:schemeClr val="bg1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POLITICAL POSTS CLASSIFICATION USING GRAPH NEURAL NETWORKS AND TEXTUAL EMBEDDINGS</a:t>
            </a:r>
            <a:endParaRPr lang="it-IT" sz="4400" b="1" dirty="0">
              <a:solidFill>
                <a:schemeClr val="bg1"/>
              </a:solidFill>
              <a:effectLst/>
              <a:latin typeface="Arial Nova Light" panose="020B03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it-IT" dirty="0"/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6F4F0CF4-0BFB-2726-ACB8-976EC71A243A}"/>
              </a:ext>
            </a:extLst>
          </p:cNvPr>
          <p:cNvSpPr>
            <a:spLocks noGrp="1"/>
          </p:cNvSpPr>
          <p:nvPr/>
        </p:nvSpPr>
        <p:spPr>
          <a:xfrm>
            <a:off x="575545" y="6160286"/>
            <a:ext cx="5272057" cy="383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8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8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>
                <a:solidFill>
                  <a:schemeClr val="bg1">
                    <a:alpha val="58000"/>
                  </a:schemeClr>
                </a:solidFill>
                <a:latin typeface="Arial Nova Light" panose="020B0304020202020204" pitchFamily="34" charset="0"/>
              </a:rPr>
              <a:t>Students: </a:t>
            </a:r>
            <a:r>
              <a:rPr lang="it-IT" sz="2000" dirty="0">
                <a:solidFill>
                  <a:schemeClr val="bg1">
                    <a:alpha val="58000"/>
                  </a:schemeClr>
                </a:solidFill>
                <a:latin typeface="Arial Nova Light" panose="020B0304020202020204" pitchFamily="34" charset="0"/>
              </a:rPr>
              <a:t>Saponaro Claudio, Mattiace Alessio</a:t>
            </a:r>
          </a:p>
        </p:txBody>
      </p:sp>
    </p:spTree>
    <p:extLst>
      <p:ext uri="{BB962C8B-B14F-4D97-AF65-F5344CB8AC3E}">
        <p14:creationId xmlns:p14="http://schemas.microsoft.com/office/powerpoint/2010/main" val="190779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6D43A4-B5B0-5BE0-A03D-8F29271B02C9}"/>
              </a:ext>
            </a:extLst>
          </p:cNvPr>
          <p:cNvSpPr txBox="1"/>
          <p:nvPr/>
        </p:nvSpPr>
        <p:spPr>
          <a:xfrm>
            <a:off x="294968" y="409379"/>
            <a:ext cx="3991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INTRODUCTION</a:t>
            </a:r>
            <a:endParaRPr lang="it-IT" dirty="0">
              <a:latin typeface="Arial Nova Light" panose="020B03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97135-09D7-5512-0F64-0B17A5BB9287}"/>
              </a:ext>
            </a:extLst>
          </p:cNvPr>
          <p:cNvSpPr txBox="1"/>
          <p:nvPr/>
        </p:nvSpPr>
        <p:spPr>
          <a:xfrm>
            <a:off x="452283" y="1739640"/>
            <a:ext cx="6096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 Nova Light" panose="020B03040202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  <a:latin typeface="Arial Nova Light" panose="020B0304020202020204" pitchFamily="34" charset="0"/>
              </a:rPr>
              <a:t>This project aims to predict political orientation of a post using graph-structured data. </a:t>
            </a:r>
          </a:p>
          <a:p>
            <a:pPr marL="342900" indent="-342900">
              <a:buFont typeface="Arial Nova Light" panose="020B0304020202020204" pitchFamily="34" charset="0"/>
              <a:buChar char="–"/>
            </a:pPr>
            <a:endParaRPr lang="en-US" sz="2000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pPr marL="342900" indent="-342900">
              <a:buFont typeface="Arial Nova Light" panose="020B0304020202020204" pitchFamily="34" charset="0"/>
              <a:buChar char="–"/>
            </a:pPr>
            <a:endParaRPr lang="en-US" sz="2000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pPr marL="342900" indent="-342900">
              <a:buFont typeface="Arial Nova Light" panose="020B03040202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  <a:latin typeface="Arial Nova Light" panose="020B0304020202020204" pitchFamily="34" charset="0"/>
              </a:rPr>
              <a:t>The post is classified not only from its content but also from its connections to other blogs in the network.</a:t>
            </a:r>
          </a:p>
          <a:p>
            <a:endParaRPr lang="en-US" sz="2000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pPr marL="342900" indent="-342900">
              <a:buFont typeface="Arial Nova Light" panose="020B03040202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  <a:latin typeface="Arial Nova Light" panose="020B0304020202020204" pitchFamily="34" charset="0"/>
              </a:rPr>
              <a:t>It utilizes a transformer-based technique to create embeddings from blog posts, which are then used with edge information in a Graph Convolutional Network (GCN).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3B1F83-5DC2-08B0-C579-65E210E3E4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73" r="187"/>
          <a:stretch/>
        </p:blipFill>
        <p:spPr>
          <a:xfrm>
            <a:off x="5987845" y="10"/>
            <a:ext cx="620415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6840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 of a cross validation process&#10;&#10;Description automatically generated">
            <a:extLst>
              <a:ext uri="{FF2B5EF4-FFF2-40B4-BE49-F238E27FC236}">
                <a16:creationId xmlns:a16="http://schemas.microsoft.com/office/drawing/2014/main" id="{8E214C7A-078F-8EAE-C005-C0AE710356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9" b="3376"/>
          <a:stretch/>
        </p:blipFill>
        <p:spPr>
          <a:xfrm>
            <a:off x="211836" y="406321"/>
            <a:ext cx="9059983" cy="6141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1B7DBF-BA72-DD48-701B-91E7E42E0AC0}"/>
              </a:ext>
            </a:extLst>
          </p:cNvPr>
          <p:cNvSpPr txBox="1"/>
          <p:nvPr/>
        </p:nvSpPr>
        <p:spPr>
          <a:xfrm>
            <a:off x="3293918" y="448848"/>
            <a:ext cx="5604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latin typeface="Arial Nova Light" panose="020B0304020202020204" pitchFamily="34" charset="0"/>
              </a:rPr>
              <a:t>PROCESS 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93BDE7-846D-C4FF-A529-361F039A2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51" r="10178"/>
          <a:stretch/>
        </p:blipFill>
        <p:spPr>
          <a:xfrm>
            <a:off x="9242322" y="10"/>
            <a:ext cx="2949677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438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block diagram&#10;&#10;Description automatically generated">
            <a:extLst>
              <a:ext uri="{FF2B5EF4-FFF2-40B4-BE49-F238E27FC236}">
                <a16:creationId xmlns:a16="http://schemas.microsoft.com/office/drawing/2014/main" id="{A1A0880E-59D8-1BA5-BF62-A9BBA8C77F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/>
          <a:stretch/>
        </p:blipFill>
        <p:spPr>
          <a:xfrm>
            <a:off x="108155" y="1777072"/>
            <a:ext cx="9625781" cy="39353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C56E32-C333-70E0-4444-EEACA1BBE88A}"/>
              </a:ext>
            </a:extLst>
          </p:cNvPr>
          <p:cNvSpPr txBox="1"/>
          <p:nvPr/>
        </p:nvSpPr>
        <p:spPr>
          <a:xfrm>
            <a:off x="685927" y="631503"/>
            <a:ext cx="8253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latin typeface="Arial Nova Light" panose="020B0304020202020204" pitchFamily="34" charset="0"/>
              </a:rPr>
              <a:t>EMBEDDINGS GENERATION PROCESS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5D1A2D-C1B3-CF66-C0A2-A210730B59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51" r="10178"/>
          <a:stretch/>
        </p:blipFill>
        <p:spPr>
          <a:xfrm>
            <a:off x="9242322" y="10"/>
            <a:ext cx="2949677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3648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E2C398-6347-46CB-A157-D6EF93437EB3}"/>
              </a:ext>
            </a:extLst>
          </p:cNvPr>
          <p:cNvSpPr txBox="1"/>
          <p:nvPr/>
        </p:nvSpPr>
        <p:spPr>
          <a:xfrm>
            <a:off x="294969" y="3549271"/>
            <a:ext cx="6676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TESTED OPTIMIZERS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62C2E-4989-B45F-63D0-CE3130BBB05E}"/>
              </a:ext>
            </a:extLst>
          </p:cNvPr>
          <p:cNvSpPr txBox="1"/>
          <p:nvPr/>
        </p:nvSpPr>
        <p:spPr>
          <a:xfrm>
            <a:off x="938981" y="454261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 Nova Light" panose="020B0304020202020204" pitchFamily="34" charset="0"/>
              <a:buChar char="–"/>
            </a:pPr>
            <a:r>
              <a:rPr lang="en-US" sz="1800" dirty="0">
                <a:solidFill>
                  <a:schemeClr val="bg1"/>
                </a:solidFill>
                <a:latin typeface="Arial Nova Light" panose="020B0304020202020204" pitchFamily="34" charset="0"/>
              </a:rPr>
              <a:t>Adam</a:t>
            </a:r>
          </a:p>
          <a:p>
            <a:pPr marL="342900" indent="-342900">
              <a:buFont typeface="Arial Nova Light" panose="020B0304020202020204" pitchFamily="34" charset="0"/>
              <a:buChar char="–"/>
            </a:pPr>
            <a:endParaRPr lang="en-US" sz="1800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pPr marL="342900" indent="-342900">
              <a:buFont typeface="Arial Nova Light" panose="020B0304020202020204" pitchFamily="34" charset="0"/>
              <a:buChar char="–"/>
            </a:pPr>
            <a:r>
              <a:rPr lang="en-US" sz="18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RMSProp</a:t>
            </a:r>
            <a:endParaRPr lang="en-US" sz="1800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pPr marL="342900" indent="-342900">
              <a:buFont typeface="Arial Nova Light" panose="020B0304020202020204" pitchFamily="34" charset="0"/>
              <a:buChar char="–"/>
            </a:pPr>
            <a:endParaRPr lang="en-US" sz="1800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pPr marL="342900" indent="-342900">
              <a:buFont typeface="Arial Nova Light" panose="020B0304020202020204" pitchFamily="34" charset="0"/>
              <a:buChar char="–"/>
            </a:pPr>
            <a:r>
              <a:rPr lang="en-US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Adagrad</a:t>
            </a:r>
            <a:endParaRPr lang="en-US" sz="18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E2064-9C84-1298-AB23-6254BFF72AD0}"/>
              </a:ext>
            </a:extLst>
          </p:cNvPr>
          <p:cNvSpPr txBox="1"/>
          <p:nvPr/>
        </p:nvSpPr>
        <p:spPr>
          <a:xfrm>
            <a:off x="938981" y="157671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 Nova Light" panose="020B0304020202020204" pitchFamily="34" charset="0"/>
              <a:buChar char="–"/>
            </a:pPr>
            <a:r>
              <a:rPr lang="en-US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GCNConv</a:t>
            </a:r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 (+ </a:t>
            </a:r>
            <a:r>
              <a:rPr lang="en-US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ReLU</a:t>
            </a:r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pPr marL="342900" indent="-342900">
              <a:buFont typeface="Arial Nova Light" panose="020B0304020202020204" pitchFamily="34" charset="0"/>
              <a:buChar char="–"/>
            </a:pPr>
            <a:endParaRPr lang="en-US" sz="1800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pPr marL="342900" indent="-342900">
              <a:buFont typeface="Arial Nova Light" panose="020B0304020202020204" pitchFamily="34" charset="0"/>
              <a:buChar char="–"/>
            </a:pPr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ChebConv (+ </a:t>
            </a:r>
            <a:r>
              <a:rPr lang="en-US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LeakyReLU</a:t>
            </a:r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pPr marL="342900" indent="-342900">
              <a:buFont typeface="Arial Nova Light" panose="020B0304020202020204" pitchFamily="34" charset="0"/>
              <a:buChar char="–"/>
            </a:pPr>
            <a:endParaRPr lang="en-US" sz="1800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pPr marL="342900" indent="-342900">
              <a:buFont typeface="Arial Nova Light" panose="020B0304020202020204" pitchFamily="34" charset="0"/>
              <a:buChar char="–"/>
            </a:pPr>
            <a:r>
              <a:rPr lang="en-US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GATConv</a:t>
            </a:r>
            <a:r>
              <a:rPr lang="en-US" dirty="0">
                <a:solidFill>
                  <a:schemeClr val="bg1"/>
                </a:solidFill>
                <a:latin typeface="Arial Nova Light" panose="020B0304020202020204" pitchFamily="34" charset="0"/>
              </a:rPr>
              <a:t> (+ ELU)</a:t>
            </a:r>
            <a:endParaRPr lang="en-US" sz="18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D1C5C-0835-D758-7FCA-0338C2FF091C}"/>
              </a:ext>
            </a:extLst>
          </p:cNvPr>
          <p:cNvSpPr txBox="1"/>
          <p:nvPr/>
        </p:nvSpPr>
        <p:spPr>
          <a:xfrm>
            <a:off x="294969" y="409379"/>
            <a:ext cx="6676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TESTED CONV. LAYERS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A502D6-FFCF-D76B-5F0C-7E8BC51C6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73" r="187"/>
          <a:stretch/>
        </p:blipFill>
        <p:spPr>
          <a:xfrm>
            <a:off x="5987845" y="10"/>
            <a:ext cx="620415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5573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6D43A4-B5B0-5BE0-A03D-8F29271B02C9}"/>
              </a:ext>
            </a:extLst>
          </p:cNvPr>
          <p:cNvSpPr txBox="1"/>
          <p:nvPr/>
        </p:nvSpPr>
        <p:spPr>
          <a:xfrm>
            <a:off x="294969" y="409379"/>
            <a:ext cx="6676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MODEL ARCHITECTURE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3F8A63F-431C-3F45-0C56-614CEA6E3344}"/>
              </a:ext>
            </a:extLst>
          </p:cNvPr>
          <p:cNvSpPr/>
          <p:nvPr/>
        </p:nvSpPr>
        <p:spPr>
          <a:xfrm>
            <a:off x="435079" y="3185341"/>
            <a:ext cx="830826" cy="91194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Conv</a:t>
            </a:r>
            <a:r>
              <a:rPr lang="it-IT" dirty="0"/>
              <a:t> </a:t>
            </a:r>
            <a:r>
              <a:rPr lang="it-IT" dirty="0" err="1"/>
              <a:t>layer</a:t>
            </a:r>
            <a:endParaRPr lang="it-IT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D38582-D263-7538-0C28-11DEFB61F868}"/>
              </a:ext>
            </a:extLst>
          </p:cNvPr>
          <p:cNvSpPr/>
          <p:nvPr/>
        </p:nvSpPr>
        <p:spPr>
          <a:xfrm>
            <a:off x="2140976" y="3087329"/>
            <a:ext cx="907024" cy="91194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Conv</a:t>
            </a:r>
            <a:r>
              <a:rPr lang="it-IT" dirty="0"/>
              <a:t> </a:t>
            </a:r>
            <a:r>
              <a:rPr lang="it-IT" dirty="0" err="1"/>
              <a:t>layer</a:t>
            </a:r>
            <a:endParaRPr lang="it-IT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5DE5C6-F21A-1EB8-045E-C6EBB76813B0}"/>
              </a:ext>
            </a:extLst>
          </p:cNvPr>
          <p:cNvSpPr/>
          <p:nvPr/>
        </p:nvSpPr>
        <p:spPr>
          <a:xfrm>
            <a:off x="3979882" y="3073574"/>
            <a:ext cx="830826" cy="91194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Conv</a:t>
            </a:r>
            <a:r>
              <a:rPr lang="it-IT" dirty="0"/>
              <a:t> </a:t>
            </a:r>
            <a:r>
              <a:rPr lang="it-IT" dirty="0" err="1"/>
              <a:t>layer</a:t>
            </a:r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58AE2-CE07-7D5B-5A49-37ED4D813B56}"/>
              </a:ext>
            </a:extLst>
          </p:cNvPr>
          <p:cNvSpPr txBox="1"/>
          <p:nvPr/>
        </p:nvSpPr>
        <p:spPr>
          <a:xfrm>
            <a:off x="435079" y="1416155"/>
            <a:ext cx="83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Inputs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CA321D-B21F-53FD-608D-80F11BBAD64E}"/>
              </a:ext>
            </a:extLst>
          </p:cNvPr>
          <p:cNvSpPr/>
          <p:nvPr/>
        </p:nvSpPr>
        <p:spPr>
          <a:xfrm>
            <a:off x="435080" y="2300748"/>
            <a:ext cx="83082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Dropout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B62269-ECAB-83B6-D5E2-BE973AB6FF30}"/>
              </a:ext>
            </a:extLst>
          </p:cNvPr>
          <p:cNvSpPr/>
          <p:nvPr/>
        </p:nvSpPr>
        <p:spPr>
          <a:xfrm>
            <a:off x="167150" y="4612544"/>
            <a:ext cx="1366685" cy="54569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Activation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endParaRPr lang="it-IT" sz="14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3987E1A-9857-73A5-FBC7-FF8A031EA489}"/>
              </a:ext>
            </a:extLst>
          </p:cNvPr>
          <p:cNvCxnSpPr>
            <a:cxnSpLocks/>
            <a:stCxn id="13" idx="4"/>
            <a:endCxn id="17" idx="1"/>
          </p:cNvCxnSpPr>
          <p:nvPr/>
        </p:nvCxnSpPr>
        <p:spPr>
          <a:xfrm rot="5400000" flipH="1" flipV="1">
            <a:off x="159323" y="3176583"/>
            <a:ext cx="2672821" cy="1290483"/>
          </a:xfrm>
          <a:prstGeom prst="bentConnector4">
            <a:avLst>
              <a:gd name="adj1" fmla="val -8553"/>
              <a:gd name="adj2" fmla="val 7647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F8175D5-8184-8425-68C1-1F386A64794F}"/>
              </a:ext>
            </a:extLst>
          </p:cNvPr>
          <p:cNvSpPr/>
          <p:nvPr/>
        </p:nvSpPr>
        <p:spPr>
          <a:xfrm>
            <a:off x="2140976" y="2300748"/>
            <a:ext cx="90702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Dropout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8202A-9135-D2DB-8442-97F7FC05DA3E}"/>
              </a:ext>
            </a:extLst>
          </p:cNvPr>
          <p:cNvSpPr/>
          <p:nvPr/>
        </p:nvSpPr>
        <p:spPr>
          <a:xfrm>
            <a:off x="3979882" y="2317829"/>
            <a:ext cx="83082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Dropout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D7C9841-31CB-A7C7-225F-10D0F7E57CCC}"/>
              </a:ext>
            </a:extLst>
          </p:cNvPr>
          <p:cNvCxnSpPr>
            <a:cxnSpLocks/>
            <a:stCxn id="22" idx="4"/>
            <a:endCxn id="18" idx="1"/>
          </p:cNvCxnSpPr>
          <p:nvPr/>
        </p:nvCxnSpPr>
        <p:spPr>
          <a:xfrm rot="5400000" flipH="1" flipV="1">
            <a:off x="1967095" y="3123016"/>
            <a:ext cx="2633307" cy="1392266"/>
          </a:xfrm>
          <a:prstGeom prst="bentConnector4">
            <a:avLst>
              <a:gd name="adj1" fmla="val -8681"/>
              <a:gd name="adj2" fmla="val 7443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1B23A55-8885-36B7-9DE7-E7382A785640}"/>
              </a:ext>
            </a:extLst>
          </p:cNvPr>
          <p:cNvSpPr/>
          <p:nvPr/>
        </p:nvSpPr>
        <p:spPr>
          <a:xfrm>
            <a:off x="1907095" y="4590111"/>
            <a:ext cx="1361041" cy="54569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Activation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endParaRPr lang="it-IT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BB975F-52BF-6F05-D0EB-7FF50D22187E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850492" y="1785487"/>
            <a:ext cx="1" cy="5152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7DB72B-9455-629E-02BC-142517C4C243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844849" y="2717094"/>
            <a:ext cx="5643" cy="4682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C79D455-928C-0D68-DF06-1A50E89DC10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44848" y="4114956"/>
            <a:ext cx="5645" cy="4975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909A8B-1840-95FB-D8F1-F4019AD709EF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>
            <a:off x="2594488" y="2670080"/>
            <a:ext cx="0" cy="4172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CBABAA-D65E-3A21-EE65-6D1DD105C88B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2587616" y="3999271"/>
            <a:ext cx="6872" cy="5908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57FB80B-35BF-A217-62A4-91254388582F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>
            <a:off x="4395295" y="2687161"/>
            <a:ext cx="0" cy="3864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A4A207-5B2F-B6EA-4DE8-F84EC2CC4B50}"/>
              </a:ext>
            </a:extLst>
          </p:cNvPr>
          <p:cNvCxnSpPr>
            <a:cxnSpLocks/>
            <a:stCxn id="7" idx="2"/>
            <a:endCxn id="57" idx="0"/>
          </p:cNvCxnSpPr>
          <p:nvPr/>
        </p:nvCxnSpPr>
        <p:spPr>
          <a:xfrm>
            <a:off x="4395295" y="3985516"/>
            <a:ext cx="1" cy="6270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A972AF2-FE31-0970-D55D-DE239EC28DFB}"/>
              </a:ext>
            </a:extLst>
          </p:cNvPr>
          <p:cNvSpPr/>
          <p:nvPr/>
        </p:nvSpPr>
        <p:spPr>
          <a:xfrm>
            <a:off x="3714775" y="4612544"/>
            <a:ext cx="1361041" cy="54569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Activation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endParaRPr lang="it-IT" sz="14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662B15C-35CB-B000-C9A2-FB0A921394AA}"/>
              </a:ext>
            </a:extLst>
          </p:cNvPr>
          <p:cNvSpPr/>
          <p:nvPr/>
        </p:nvSpPr>
        <p:spPr>
          <a:xfrm>
            <a:off x="6203878" y="3087329"/>
            <a:ext cx="916719" cy="91194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Linear </a:t>
            </a:r>
            <a:r>
              <a:rPr lang="it-IT" dirty="0" err="1"/>
              <a:t>layer</a:t>
            </a:r>
            <a:endParaRPr lang="it-IT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AA3CAE8-C41B-921A-F6F7-D54212B575EE}"/>
              </a:ext>
            </a:extLst>
          </p:cNvPr>
          <p:cNvCxnSpPr>
            <a:cxnSpLocks/>
            <a:stCxn id="57" idx="4"/>
            <a:endCxn id="64" idx="0"/>
          </p:cNvCxnSpPr>
          <p:nvPr/>
        </p:nvCxnSpPr>
        <p:spPr>
          <a:xfrm rot="5400000" flipH="1" flipV="1">
            <a:off x="4493314" y="2989311"/>
            <a:ext cx="2070906" cy="2266942"/>
          </a:xfrm>
          <a:prstGeom prst="bentConnector5">
            <a:avLst>
              <a:gd name="adj1" fmla="val -11039"/>
              <a:gd name="adj2" fmla="val 54900"/>
              <a:gd name="adj3" fmla="val 11103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DABD5BE-807E-32EE-9D34-78B1FAD12A43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6644148" y="4021086"/>
            <a:ext cx="0" cy="6052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E7C3338-CA13-4EDE-7926-43063D604247}"/>
              </a:ext>
            </a:extLst>
          </p:cNvPr>
          <p:cNvSpPr/>
          <p:nvPr/>
        </p:nvSpPr>
        <p:spPr>
          <a:xfrm>
            <a:off x="5963627" y="4626299"/>
            <a:ext cx="1361041" cy="54569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Sigmoid</a:t>
            </a:r>
            <a:endParaRPr lang="it-IT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591C65B-F739-59C0-0F2C-C67EED49CA61}"/>
              </a:ext>
            </a:extLst>
          </p:cNvPr>
          <p:cNvCxnSpPr>
            <a:cxnSpLocks/>
            <a:stCxn id="76" idx="4"/>
          </p:cNvCxnSpPr>
          <p:nvPr/>
        </p:nvCxnSpPr>
        <p:spPr>
          <a:xfrm flipH="1">
            <a:off x="6644147" y="5171990"/>
            <a:ext cx="1" cy="591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ECA85C8-D8E0-9202-A16E-80D794D48DBE}"/>
              </a:ext>
            </a:extLst>
          </p:cNvPr>
          <p:cNvSpPr txBox="1"/>
          <p:nvPr/>
        </p:nvSpPr>
        <p:spPr>
          <a:xfrm>
            <a:off x="6142564" y="5795937"/>
            <a:ext cx="100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Outputs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BA28E65-B73C-8B35-9733-91C33EFFAE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7" r="187"/>
          <a:stretch/>
        </p:blipFill>
        <p:spPr>
          <a:xfrm>
            <a:off x="7098890" y="10"/>
            <a:ext cx="5093110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5413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C70F4C-EB21-FA9B-02A3-54D9A2B6FC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44" r="187"/>
          <a:stretch/>
        </p:blipFill>
        <p:spPr>
          <a:xfrm>
            <a:off x="8510268" y="10"/>
            <a:ext cx="3681731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6D43A4-B5B0-5BE0-A03D-8F29271B02C9}"/>
              </a:ext>
            </a:extLst>
          </p:cNvPr>
          <p:cNvSpPr txBox="1"/>
          <p:nvPr/>
        </p:nvSpPr>
        <p:spPr>
          <a:xfrm>
            <a:off x="294968" y="409379"/>
            <a:ext cx="3578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A5F047-A891-DE55-21C7-945073B78B78}"/>
              </a:ext>
            </a:extLst>
          </p:cNvPr>
          <p:cNvSpPr txBox="1"/>
          <p:nvPr/>
        </p:nvSpPr>
        <p:spPr>
          <a:xfrm>
            <a:off x="294968" y="1065993"/>
            <a:ext cx="8819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 Nova Light" panose="020B0304020202020204" pitchFamily="34" charset="0"/>
              </a:rPr>
              <a:t>Below are the performances achieved for some different models in the evaluation phase: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342B7-161F-10CF-FB85-AC4DF9051503}"/>
              </a:ext>
            </a:extLst>
          </p:cNvPr>
          <p:cNvSpPr txBox="1"/>
          <p:nvPr/>
        </p:nvSpPr>
        <p:spPr>
          <a:xfrm>
            <a:off x="294968" y="1830394"/>
            <a:ext cx="1936955" cy="352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6000"/>
              </a:lnSpc>
              <a:spcAft>
                <a:spcPts val="800"/>
              </a:spcAft>
              <a:buClr>
                <a:srgbClr val="000000"/>
              </a:buClr>
            </a:pPr>
            <a:r>
              <a:rPr lang="en-US" sz="1600" dirty="0">
                <a:solidFill>
                  <a:schemeClr val="bg1"/>
                </a:solidFill>
                <a:latin typeface="Arial Nova Light" panose="020B0304020202020204" pitchFamily="34" charset="0"/>
              </a:rPr>
              <a:t>GAT Conv + Adam</a:t>
            </a:r>
            <a:endParaRPr lang="it-IT" sz="16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19" name="Picture 18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21805D86-F0AD-E240-94E6-20273D7BA3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24435" r="41554" b="23523"/>
          <a:stretch/>
        </p:blipFill>
        <p:spPr bwMode="auto">
          <a:xfrm>
            <a:off x="350878" y="2288133"/>
            <a:ext cx="1825133" cy="14689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ABCC48F-BA79-0AF0-6891-897F496DB2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5" t="23166" r="43500" b="22190"/>
          <a:stretch/>
        </p:blipFill>
        <p:spPr bwMode="auto">
          <a:xfrm>
            <a:off x="372652" y="4650982"/>
            <a:ext cx="1781584" cy="14689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8C8C4E1-294D-93AA-DDA6-2D3A67EE2447}"/>
              </a:ext>
            </a:extLst>
          </p:cNvPr>
          <p:cNvSpPr txBox="1"/>
          <p:nvPr/>
        </p:nvSpPr>
        <p:spPr>
          <a:xfrm>
            <a:off x="83225" y="4171686"/>
            <a:ext cx="2360437" cy="352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6000"/>
              </a:lnSpc>
              <a:spcAft>
                <a:spcPts val="800"/>
              </a:spcAft>
              <a:buClr>
                <a:srgbClr val="000000"/>
              </a:buClr>
            </a:pPr>
            <a:r>
              <a:rPr lang="en-US" sz="1600" dirty="0">
                <a:solidFill>
                  <a:schemeClr val="bg1"/>
                </a:solidFill>
                <a:latin typeface="Arial Nova Light" panose="020B0304020202020204" pitchFamily="34" charset="0"/>
              </a:rPr>
              <a:t>GCN Conv + </a:t>
            </a:r>
            <a:r>
              <a:rPr lang="en-US" sz="16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RMSProp</a:t>
            </a:r>
            <a:endParaRPr lang="it-IT" sz="16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22501-91DE-4BC0-79F6-BF8D37785AD1}"/>
              </a:ext>
            </a:extLst>
          </p:cNvPr>
          <p:cNvSpPr txBox="1"/>
          <p:nvPr/>
        </p:nvSpPr>
        <p:spPr>
          <a:xfrm>
            <a:off x="3147223" y="1825131"/>
            <a:ext cx="2360437" cy="352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6000"/>
              </a:lnSpc>
              <a:spcAft>
                <a:spcPts val="800"/>
              </a:spcAft>
              <a:buClr>
                <a:srgbClr val="000000"/>
              </a:buClr>
            </a:pPr>
            <a:r>
              <a:rPr lang="en-US" sz="1600" dirty="0">
                <a:solidFill>
                  <a:schemeClr val="bg1"/>
                </a:solidFill>
                <a:latin typeface="Arial Nova Light" panose="020B0304020202020204" pitchFamily="34" charset="0"/>
              </a:rPr>
              <a:t>GAT Conv + </a:t>
            </a:r>
            <a:r>
              <a:rPr lang="en-US" sz="16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RMSProp</a:t>
            </a:r>
            <a:endParaRPr lang="it-IT" sz="16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B128C8-8E91-B883-87FD-E237E015D25D}"/>
              </a:ext>
            </a:extLst>
          </p:cNvPr>
          <p:cNvSpPr txBox="1"/>
          <p:nvPr/>
        </p:nvSpPr>
        <p:spPr>
          <a:xfrm>
            <a:off x="3165499" y="4155103"/>
            <a:ext cx="2360437" cy="352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6000"/>
              </a:lnSpc>
              <a:spcAft>
                <a:spcPts val="800"/>
              </a:spcAft>
              <a:buClr>
                <a:srgbClr val="000000"/>
              </a:buClr>
            </a:pPr>
            <a:r>
              <a:rPr lang="en-US" sz="1600" dirty="0">
                <a:solidFill>
                  <a:schemeClr val="bg1"/>
                </a:solidFill>
                <a:latin typeface="Arial Nova Light" panose="020B0304020202020204" pitchFamily="34" charset="0"/>
              </a:rPr>
              <a:t>GCN Conv + Adam</a:t>
            </a:r>
            <a:endParaRPr lang="it-IT" sz="16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DD0EA3-9567-7F85-63D1-8C7F1217DBC5}"/>
              </a:ext>
            </a:extLst>
          </p:cNvPr>
          <p:cNvSpPr txBox="1"/>
          <p:nvPr/>
        </p:nvSpPr>
        <p:spPr>
          <a:xfrm>
            <a:off x="6309162" y="1841714"/>
            <a:ext cx="2201107" cy="352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6000"/>
              </a:lnSpc>
              <a:spcAft>
                <a:spcPts val="800"/>
              </a:spcAft>
              <a:buClr>
                <a:srgbClr val="000000"/>
              </a:buClr>
            </a:pPr>
            <a:r>
              <a:rPr lang="en-US" sz="1600" dirty="0">
                <a:solidFill>
                  <a:schemeClr val="bg1"/>
                </a:solidFill>
                <a:latin typeface="Arial Nova Light" panose="020B0304020202020204" pitchFamily="34" charset="0"/>
              </a:rPr>
              <a:t>ChebConv + Adam</a:t>
            </a:r>
            <a:endParaRPr lang="it-IT" sz="16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5482D0-9DFF-538C-31DF-77F8999424BA}"/>
              </a:ext>
            </a:extLst>
          </p:cNvPr>
          <p:cNvSpPr txBox="1"/>
          <p:nvPr/>
        </p:nvSpPr>
        <p:spPr>
          <a:xfrm>
            <a:off x="6229498" y="4171686"/>
            <a:ext cx="2360437" cy="352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6000"/>
              </a:lnSpc>
              <a:spcAft>
                <a:spcPts val="800"/>
              </a:spcAft>
              <a:buClr>
                <a:srgbClr val="000000"/>
              </a:buClr>
            </a:pPr>
            <a:r>
              <a:rPr lang="en-US" sz="1600" dirty="0">
                <a:solidFill>
                  <a:schemeClr val="bg1"/>
                </a:solidFill>
                <a:latin typeface="Arial Nova Light" panose="020B0304020202020204" pitchFamily="34" charset="0"/>
              </a:rPr>
              <a:t>GCN Conv + </a:t>
            </a:r>
            <a:r>
              <a:rPr lang="en-US" sz="16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Adagrad</a:t>
            </a:r>
            <a:endParaRPr lang="it-IT" sz="16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26" name="Picture 25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42572CE3-23E1-7991-31F7-0516F08E7B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22584" r="40000" b="23190"/>
          <a:stretch/>
        </p:blipFill>
        <p:spPr bwMode="auto">
          <a:xfrm>
            <a:off x="3413042" y="2271549"/>
            <a:ext cx="1828800" cy="14689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98D640D-41B9-3DA1-707A-05E4C433A8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4" t="21631" r="38766" b="21631"/>
          <a:stretch/>
        </p:blipFill>
        <p:spPr bwMode="auto">
          <a:xfrm>
            <a:off x="3413042" y="4634398"/>
            <a:ext cx="1857601" cy="14689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Immagine 16">
            <a:extLst>
              <a:ext uri="{FF2B5EF4-FFF2-40B4-BE49-F238E27FC236}">
                <a16:creationId xmlns:a16="http://schemas.microsoft.com/office/drawing/2014/main" id="{07F9C0AC-F202-DB55-D0C9-FFCE3B3E30C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9" t="22770" r="41926" b="22934"/>
          <a:stretch/>
        </p:blipFill>
        <p:spPr bwMode="auto">
          <a:xfrm>
            <a:off x="6501340" y="2288132"/>
            <a:ext cx="1816752" cy="14644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Immagin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67926A33-BDA6-32C6-11B6-F2B76AEF728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9" t="24534" r="42936" b="21557"/>
          <a:stretch/>
        </p:blipFill>
        <p:spPr bwMode="auto">
          <a:xfrm>
            <a:off x="6501341" y="4650981"/>
            <a:ext cx="1816751" cy="14689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266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6D43A4-B5B0-5BE0-A03D-8F29271B02C9}"/>
              </a:ext>
            </a:extLst>
          </p:cNvPr>
          <p:cNvSpPr txBox="1"/>
          <p:nvPr/>
        </p:nvSpPr>
        <p:spPr>
          <a:xfrm>
            <a:off x="294968" y="409379"/>
            <a:ext cx="4100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Arial Nova Light" panose="020B03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C1F43-9A61-884E-9A86-7DE0AB3DB2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2" r="186"/>
          <a:stretch/>
        </p:blipFill>
        <p:spPr>
          <a:xfrm>
            <a:off x="5958348" y="10"/>
            <a:ext cx="6233652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4F5DB4-3848-A952-073F-66BFE04D54D8}"/>
              </a:ext>
            </a:extLst>
          </p:cNvPr>
          <p:cNvSpPr txBox="1"/>
          <p:nvPr/>
        </p:nvSpPr>
        <p:spPr>
          <a:xfrm>
            <a:off x="294968" y="1936285"/>
            <a:ext cx="606650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 Nova Light" panose="020B0304020202020204" pitchFamily="34" charset="0"/>
              <a:buChar char="–"/>
            </a:pPr>
            <a:r>
              <a:rPr lang="en-US" sz="2000" dirty="0">
                <a:solidFill>
                  <a:schemeClr val="bg1"/>
                </a:solidFill>
                <a:latin typeface="Arial Nova Light" panose="020B0304020202020204" pitchFamily="34" charset="0"/>
              </a:rPr>
              <a:t>In our work, we faced several </a:t>
            </a:r>
            <a:r>
              <a:rPr lang="en-US" sz="2000" u="sng" dirty="0">
                <a:solidFill>
                  <a:schemeClr val="bg1"/>
                </a:solidFill>
                <a:latin typeface="Arial Nova Light" panose="020B0304020202020204" pitchFamily="34" charset="0"/>
              </a:rPr>
              <a:t>challenges</a:t>
            </a:r>
            <a:r>
              <a:rPr lang="en-US" sz="2000" dirty="0">
                <a:solidFill>
                  <a:schemeClr val="bg1"/>
                </a:solidFill>
                <a:latin typeface="Arial Nova Light" panose="020B0304020202020204" pitchFamily="34" charset="0"/>
              </a:rPr>
              <a:t>, such as the careful selection of the right transformer for summarization, the handling of non-functional links, etc.</a:t>
            </a:r>
          </a:p>
          <a:p>
            <a:pPr marL="342900" indent="-342900">
              <a:buFont typeface="Arial Nova Light" panose="020B0304020202020204" pitchFamily="34" charset="0"/>
              <a:buChar char="–"/>
            </a:pPr>
            <a:endParaRPr lang="en-US" sz="2000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pPr marL="342900" indent="-342900">
              <a:buFont typeface="Arial Nova Light" panose="020B0304020202020204" pitchFamily="34" charset="0"/>
              <a:buChar char="–"/>
            </a:pPr>
            <a:endParaRPr lang="en-US" sz="2000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pPr marL="342900" indent="-342900">
              <a:buFont typeface="Arial Nova Light" panose="020B0304020202020204" pitchFamily="34" charset="0"/>
              <a:buChar char="–"/>
            </a:pPr>
            <a:endParaRPr lang="en-US" sz="2000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pPr marL="342900" indent="-342900">
              <a:buFont typeface="Arial Nova Light" panose="020B0304020202020204" pitchFamily="34" charset="0"/>
              <a:buChar char="–"/>
            </a:pPr>
            <a:r>
              <a:rPr lang="en-US" sz="2000" u="sng" dirty="0">
                <a:solidFill>
                  <a:schemeClr val="bg1"/>
                </a:solidFill>
                <a:latin typeface="Arial Nova Light" panose="020B0304020202020204" pitchFamily="34" charset="0"/>
              </a:rPr>
              <a:t>Further developments </a:t>
            </a:r>
            <a:r>
              <a:rPr lang="en-US" sz="2000" dirty="0">
                <a:solidFill>
                  <a:schemeClr val="bg1"/>
                </a:solidFill>
                <a:latin typeface="Arial Nova Light" panose="020B0304020202020204" pitchFamily="34" charset="0"/>
              </a:rPr>
              <a:t>for this task could involve using more complex models by employing different convolutional layers, loss functions, or better hyperparameters.</a:t>
            </a:r>
          </a:p>
        </p:txBody>
      </p:sp>
    </p:spTree>
    <p:extLst>
      <p:ext uri="{BB962C8B-B14F-4D97-AF65-F5344CB8AC3E}">
        <p14:creationId xmlns:p14="http://schemas.microsoft.com/office/powerpoint/2010/main" val="136213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221</Words>
  <Application>Microsoft Office PowerPoint</Application>
  <PresentationFormat>Widescreen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Arial Nova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MATTIACE ALESSIO</dc:creator>
  <cp:lastModifiedBy>MATTIACE ALESSIO</cp:lastModifiedBy>
  <cp:revision>2</cp:revision>
  <dcterms:created xsi:type="dcterms:W3CDTF">2024-07-27T08:51:17Z</dcterms:created>
  <dcterms:modified xsi:type="dcterms:W3CDTF">2024-07-27T14:55:31Z</dcterms:modified>
</cp:coreProperties>
</file>