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9"/>
  </p:notesMasterIdLst>
  <p:handoutMasterIdLst>
    <p:handoutMasterId r:id="rId10"/>
  </p:handoutMasterIdLst>
  <p:sldIdLst>
    <p:sldId id="256" r:id="rId2"/>
    <p:sldId id="258" r:id="rId3"/>
    <p:sldId id="263" r:id="rId4"/>
    <p:sldId id="260" r:id="rId5"/>
    <p:sldId id="262" r:id="rId6"/>
    <p:sldId id="259" r:id="rId7"/>
    <p:sldId id="261" r:id="rId8"/>
  </p:sldIdLst>
  <p:sldSz cx="12192000" cy="6858000"/>
  <p:notesSz cx="6858000" cy="9144000"/>
  <p:defaultTextStyle>
    <a:defPPr rtl="0"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48" autoAdjust="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295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0FA3576-2E34-44A5-91FF-3C53AC3DA648}" type="datetime1">
              <a:rPr lang="it-IT" smtClean="0"/>
              <a:t>23/10/2024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21FEC-DF32-4E90-A279-29D5C0BB0773}" type="datetime1">
              <a:rPr lang="it-IT" smtClean="0"/>
              <a:pPr/>
              <a:t>23/10/2024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it-IT" noProof="0" smtClean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28059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358046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271597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90657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0383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1578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it-IT" noProof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n-GB" noProof="0"/>
              <a:t>Click to edit Master subtitle style</a:t>
            </a:r>
            <a:endParaRPr lang="it-IT" noProof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7A23933-3F77-4C59-A775-45E2435C8368}" type="datetime1">
              <a:rPr lang="it-IT" noProof="0" smtClean="0"/>
              <a:t>23/10/2024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it-IT" noProof="0" smtClean="0"/>
              <a:pPr rtl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o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n-GB" noProof="0"/>
              <a:t>Click to edit Master title style</a:t>
            </a:r>
            <a:endParaRPr lang="it-IT" noProof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it-IT" noProof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4ECE9F-4108-4829-8F23-DFA9C926965D}" type="datetime1">
              <a:rPr lang="it-IT" noProof="0" smtClean="0"/>
              <a:t>23/10/2024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en-GB" noProof="0"/>
              <a:t>Click to edit Master title style</a:t>
            </a:r>
            <a:endParaRPr lang="it-IT" noProof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it-IT" noProof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2AB59B6B-A2EF-4B30-AEF7-A3091D0F5449}" type="datetime1">
              <a:rPr lang="it-IT" noProof="0" smtClean="0"/>
              <a:t>23/10/2024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it-IT" noProof="0" smtClean="0"/>
              <a:pPr rtl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n-GB" noProof="0"/>
              <a:t>Click to edit Master title style</a:t>
            </a:r>
            <a:endParaRPr lang="it-IT" noProof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it-IT" noProof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F3FB14C-AC96-42E5-BE0B-73EFAA1A7EA7}" type="datetime1">
              <a:rPr lang="it-IT" noProof="0" smtClean="0"/>
              <a:t>23/10/2024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it-IT" noProof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76327E91-20FF-43F1-A337-75953C73E7D7}" type="datetime1">
              <a:rPr lang="it-IT" noProof="0" smtClean="0"/>
              <a:t>23/10/2024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it-IT" noProof="0" smtClean="0"/>
              <a:pPr rtl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n-GB" noProof="0"/>
              <a:t>Click to edit Master title style</a:t>
            </a:r>
            <a:endParaRPr lang="it-IT" noProof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it-IT" noProof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it-IT" noProof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DCB701-B7F2-4988-9CFB-241C1D412354}" type="datetime1">
              <a:rPr lang="it-IT" noProof="0" smtClean="0"/>
              <a:t>23/10/2024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o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n-GB" noProof="0"/>
              <a:t>Click to edit Master title style</a:t>
            </a:r>
            <a:endParaRPr lang="it-IT" noProof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it-IT" noProof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it-IT" noProof="0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9B0459-76CC-4B94-A6C6-908B17D42BC8}" type="datetime1">
              <a:rPr lang="it-IT" noProof="0" smtClean="0"/>
              <a:t>23/10/2024</a:t>
            </a:fld>
            <a:endParaRPr lang="it-IT" noProof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D572E4-8572-44CF-B6FA-B15ECB2B0691}" type="datetime1">
              <a:rPr lang="it-IT" noProof="0" smtClean="0"/>
              <a:t>23/10/2024</a:t>
            </a:fld>
            <a:endParaRPr lang="it-IT" noProof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‹#›</a:t>
            </a:fld>
            <a:endParaRPr lang="it-IT" noProof="0"/>
          </a:p>
        </p:txBody>
      </p:sp>
      <p:sp>
        <p:nvSpPr>
          <p:cNvPr id="7" name="Rettango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o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en-GB" noProof="0"/>
              <a:t>Click to edit Master title style</a:t>
            </a:r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F266B29-8DDF-40ED-AC5D-ED73AC5A6521}" type="datetime1">
              <a:rPr lang="it-IT" noProof="0" smtClean="0"/>
              <a:t>23/10/2024</a:t>
            </a:fld>
            <a:endParaRPr lang="it-IT" noProof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it-IT" noProof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4CFC7787-2DFD-4221-B49C-354C37128239}" type="datetime1">
              <a:rPr lang="it-IT" noProof="0" smtClean="0"/>
              <a:t>23/10/2024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it-IT" noProof="0" smtClean="0"/>
              <a:pPr rtl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it-IT" noProof="0"/>
          </a:p>
        </p:txBody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GB" noProof="0"/>
              <a:t>Click icon to add picture</a:t>
            </a:r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3F07A8F-C5D3-4128-B052-E864993A59CE}" type="datetime1">
              <a:rPr lang="it-IT" noProof="0" smtClean="0"/>
              <a:t>23/10/2024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A36BACEF-F5E2-445B-BCCF-A68C06C41D7B}" type="datetime1">
              <a:rPr lang="it-IT" noProof="0" smtClean="0"/>
              <a:t>23/10/2024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it-IT" noProof="0" smtClean="0"/>
              <a:pPr rtl="0"/>
              <a:t>‹#›</a:t>
            </a:fld>
            <a:endParaRPr lang="it-IT" noProof="0"/>
          </a:p>
        </p:txBody>
      </p:sp>
      <p:sp>
        <p:nvSpPr>
          <p:cNvPr id="9" name="Rettango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tango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ttango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ttangolo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pic>
        <p:nvPicPr>
          <p:cNvPr id="7" name="Immagine 6" descr="Connessioni digitali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po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ttangolo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9" name="Rettangolo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20" name="Rettangolo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</p:grpSp>
      <p:sp>
        <p:nvSpPr>
          <p:cNvPr id="22" name="Rettangolo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6715" y="5183174"/>
            <a:ext cx="10993549" cy="895244"/>
          </a:xfrm>
        </p:spPr>
        <p:txBody>
          <a:bodyPr rtlCol="0">
            <a:noAutofit/>
          </a:bodyPr>
          <a:lstStyle/>
          <a:p>
            <a:pPr algn="ctr" rtl="0"/>
            <a:r>
              <a:rPr lang="en-US" sz="4400" b="1" i="0" dirty="0">
                <a:solidFill>
                  <a:schemeClr val="bg1"/>
                </a:solidFill>
                <a:effectLst/>
                <a:latin typeface="WordVisi_MSFontService"/>
              </a:rPr>
              <a:t>Ontologies as a Tool for Automatic Feature Selection in ML Models</a:t>
            </a:r>
            <a:endParaRPr lang="it-IT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">
            <a:extLst>
              <a:ext uri="{FF2B5EF4-FFF2-40B4-BE49-F238E27FC236}">
                <a16:creationId xmlns:a16="http://schemas.microsoft.com/office/drawing/2014/main" id="{E49E6327-9F7C-5056-1A25-3EECD7445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90810"/>
            <a:ext cx="11029616" cy="718870"/>
          </a:xfrm>
        </p:spPr>
        <p:txBody>
          <a:bodyPr rtlCol="0">
            <a:normAutofit/>
          </a:bodyPr>
          <a:lstStyle/>
          <a:p>
            <a:pPr rtl="0"/>
            <a:r>
              <a:rPr lang="it-IT" dirty="0">
                <a:solidFill>
                  <a:srgbClr val="FFFEFF"/>
                </a:solidFill>
              </a:rPr>
              <a:t>Descrizione del topiC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37F015-7618-ACED-04EE-D351C3A0729D}"/>
              </a:ext>
            </a:extLst>
          </p:cNvPr>
          <p:cNvSpPr txBox="1"/>
          <p:nvPr/>
        </p:nvSpPr>
        <p:spPr>
          <a:xfrm>
            <a:off x="581192" y="2476686"/>
            <a:ext cx="5514808" cy="3351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sz="2400" dirty="0"/>
              <a:t>Il progetto mira a classificare se un paziente sia affetto o meno da diabete mediante l’utilizzo di modelli di machine learning arricchiti dalle informazioni semantiche offerte da un’ontologia che modella questo scenario </a:t>
            </a:r>
          </a:p>
        </p:txBody>
      </p:sp>
      <p:pic>
        <p:nvPicPr>
          <p:cNvPr id="2" name="Picture 1" descr="A diagram of a patient&#10;&#10;Description automatically generated">
            <a:extLst>
              <a:ext uri="{FF2B5EF4-FFF2-40B4-BE49-F238E27FC236}">
                <a16:creationId xmlns:a16="http://schemas.microsoft.com/office/drawing/2014/main" id="{A96BD78A-11D0-016A-C05F-8B0398978E9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709" r="11143"/>
          <a:stretch/>
        </p:blipFill>
        <p:spPr>
          <a:xfrm>
            <a:off x="6096000" y="2024520"/>
            <a:ext cx="5879689" cy="4543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">
            <a:extLst>
              <a:ext uri="{FF2B5EF4-FFF2-40B4-BE49-F238E27FC236}">
                <a16:creationId xmlns:a16="http://schemas.microsoft.com/office/drawing/2014/main" id="{E49E6327-9F7C-5056-1A25-3EECD7445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90810"/>
            <a:ext cx="11029616" cy="718870"/>
          </a:xfrm>
        </p:spPr>
        <p:txBody>
          <a:bodyPr rtlCol="0">
            <a:normAutofit/>
          </a:bodyPr>
          <a:lstStyle/>
          <a:p>
            <a:pPr rtl="0"/>
            <a:r>
              <a:rPr lang="it-IT" dirty="0">
                <a:solidFill>
                  <a:srgbClr val="FFFEFF"/>
                </a:solidFill>
              </a:rPr>
              <a:t>VISUALIZZAZIONE DELL’ONTOLOGIA</a:t>
            </a:r>
          </a:p>
        </p:txBody>
      </p:sp>
      <p:pic>
        <p:nvPicPr>
          <p:cNvPr id="16" name="Picture 15" descr="A diagram of a patient&#10;&#10;Description automatically generated">
            <a:extLst>
              <a:ext uri="{FF2B5EF4-FFF2-40B4-BE49-F238E27FC236}">
                <a16:creationId xmlns:a16="http://schemas.microsoft.com/office/drawing/2014/main" id="{6FF4A965-CED9-5B8A-0E07-D218B2170BD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709" r="11143"/>
          <a:stretch/>
        </p:blipFill>
        <p:spPr>
          <a:xfrm>
            <a:off x="2664542" y="1945862"/>
            <a:ext cx="6685936" cy="491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185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">
            <a:extLst>
              <a:ext uri="{FF2B5EF4-FFF2-40B4-BE49-F238E27FC236}">
                <a16:creationId xmlns:a16="http://schemas.microsoft.com/office/drawing/2014/main" id="{E49E6327-9F7C-5056-1A25-3EECD7445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90810"/>
            <a:ext cx="11029616" cy="718870"/>
          </a:xfrm>
        </p:spPr>
        <p:txBody>
          <a:bodyPr rtlCol="0">
            <a:normAutofit/>
          </a:bodyPr>
          <a:lstStyle/>
          <a:p>
            <a:pPr rtl="0"/>
            <a:r>
              <a:rPr lang="it-IT" dirty="0">
                <a:solidFill>
                  <a:srgbClr val="FFFEFF"/>
                </a:solidFill>
              </a:rPr>
              <a:t>APPROCCIO PROPOSTO: PIPELINE DEL MAIN</a:t>
            </a:r>
          </a:p>
        </p:txBody>
      </p:sp>
      <p:pic>
        <p:nvPicPr>
          <p:cNvPr id="3" name="Picture 2" descr="A diagram of a diagram&#10;&#10;Description automatically generated">
            <a:extLst>
              <a:ext uri="{FF2B5EF4-FFF2-40B4-BE49-F238E27FC236}">
                <a16:creationId xmlns:a16="http://schemas.microsoft.com/office/drawing/2014/main" id="{E7430AD0-F759-C7F7-1939-83DB715B54E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03" r="3145"/>
          <a:stretch/>
        </p:blipFill>
        <p:spPr>
          <a:xfrm>
            <a:off x="0" y="2128223"/>
            <a:ext cx="12192000" cy="4587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991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">
            <a:extLst>
              <a:ext uri="{FF2B5EF4-FFF2-40B4-BE49-F238E27FC236}">
                <a16:creationId xmlns:a16="http://schemas.microsoft.com/office/drawing/2014/main" id="{E49E6327-9F7C-5056-1A25-3EECD7445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90810"/>
            <a:ext cx="11029616" cy="718870"/>
          </a:xfrm>
        </p:spPr>
        <p:txBody>
          <a:bodyPr rtlCol="0">
            <a:normAutofit/>
          </a:bodyPr>
          <a:lstStyle/>
          <a:p>
            <a:pPr rtl="0"/>
            <a:r>
              <a:rPr lang="it-IT" dirty="0">
                <a:solidFill>
                  <a:srgbClr val="FFFEFF"/>
                </a:solidFill>
              </a:rPr>
              <a:t>APPROCCIO PROPOSTO: PIPELINE DI CREATE EMBEDDING</a:t>
            </a:r>
          </a:p>
        </p:txBody>
      </p:sp>
      <p:pic>
        <p:nvPicPr>
          <p:cNvPr id="3" name="Picture 2" descr="A diagram of a diagram&#10;&#10;Description automatically generated">
            <a:extLst>
              <a:ext uri="{FF2B5EF4-FFF2-40B4-BE49-F238E27FC236}">
                <a16:creationId xmlns:a16="http://schemas.microsoft.com/office/drawing/2014/main" id="{BA218612-BCCE-6920-1477-13BD3AC3AA7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453" r="1429" b="12218"/>
          <a:stretch/>
        </p:blipFill>
        <p:spPr>
          <a:xfrm>
            <a:off x="319417" y="1936955"/>
            <a:ext cx="11553165" cy="4921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112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">
            <a:extLst>
              <a:ext uri="{FF2B5EF4-FFF2-40B4-BE49-F238E27FC236}">
                <a16:creationId xmlns:a16="http://schemas.microsoft.com/office/drawing/2014/main" id="{E49E6327-9F7C-5056-1A25-3EECD7445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90810"/>
            <a:ext cx="11029616" cy="718870"/>
          </a:xfrm>
        </p:spPr>
        <p:txBody>
          <a:bodyPr rtlCol="0">
            <a:normAutofit/>
          </a:bodyPr>
          <a:lstStyle/>
          <a:p>
            <a:pPr rtl="0"/>
            <a:r>
              <a:rPr lang="it-IT" dirty="0">
                <a:solidFill>
                  <a:srgbClr val="FFFEFF"/>
                </a:solidFill>
              </a:rPr>
              <a:t>TECHNOLOGY STACK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46027B-A0D8-6A0F-2EAD-91785A958F72}"/>
              </a:ext>
            </a:extLst>
          </p:cNvPr>
          <p:cNvSpPr txBox="1"/>
          <p:nvPr/>
        </p:nvSpPr>
        <p:spPr>
          <a:xfrm>
            <a:off x="1273822" y="2652296"/>
            <a:ext cx="964435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Popoliamo e manipoliamo l’ontologia tramite la libreria owlready2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Gestiamo e manipoliamo il dataset usando </a:t>
            </a:r>
            <a:r>
              <a:rPr lang="it-IT" sz="2400" dirty="0" err="1"/>
              <a:t>Pandas</a:t>
            </a:r>
            <a:r>
              <a:rPr lang="it-IT" sz="2400" dirty="0"/>
              <a:t> e </a:t>
            </a:r>
            <a:r>
              <a:rPr lang="it-IT" sz="2400" dirty="0" err="1"/>
              <a:t>Numpy</a:t>
            </a:r>
            <a:endParaRPr lang="it-I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Creiamo gli </a:t>
            </a:r>
            <a:r>
              <a:rPr lang="it-IT" sz="2400" dirty="0" err="1"/>
              <a:t>embeddings</a:t>
            </a:r>
            <a:r>
              <a:rPr lang="it-IT" sz="2400" dirty="0"/>
              <a:t> dell’ontologia popolata usando il modello OWL2VEC basato sull’architettura WORD2VEC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Addestriamo e creiamo il modello con la libreria </a:t>
            </a:r>
            <a:r>
              <a:rPr lang="it-IT" sz="2400" dirty="0" err="1"/>
              <a:t>PyTorch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1698939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">
            <a:extLst>
              <a:ext uri="{FF2B5EF4-FFF2-40B4-BE49-F238E27FC236}">
                <a16:creationId xmlns:a16="http://schemas.microsoft.com/office/drawing/2014/main" id="{E49E6327-9F7C-5056-1A25-3EECD7445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90810"/>
            <a:ext cx="11029616" cy="718870"/>
          </a:xfrm>
        </p:spPr>
        <p:txBody>
          <a:bodyPr rtlCol="0">
            <a:normAutofit/>
          </a:bodyPr>
          <a:lstStyle/>
          <a:p>
            <a:pPr rtl="0"/>
            <a:r>
              <a:rPr lang="it-IT" dirty="0">
                <a:solidFill>
                  <a:srgbClr val="FFFEFF"/>
                </a:solidFill>
              </a:rPr>
              <a:t>OBIETTIVI E SFIDE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CCD8D1-CDCF-BFB4-FD40-732566745D77}"/>
              </a:ext>
            </a:extLst>
          </p:cNvPr>
          <p:cNvSpPr txBox="1"/>
          <p:nvPr/>
        </p:nvSpPr>
        <p:spPr>
          <a:xfrm>
            <a:off x="1325169" y="2091857"/>
            <a:ext cx="9541662" cy="4459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sz="2400" dirty="0"/>
              <a:t>Le sfide da affrontare saranno le seguenti:</a:t>
            </a:r>
          </a:p>
          <a:p>
            <a:pPr>
              <a:lnSpc>
                <a:spcPct val="150000"/>
              </a:lnSpc>
            </a:pPr>
            <a:endParaRPr lang="it-IT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400" dirty="0"/>
              <a:t>Trovare ontologia e dataset completi ed efficaci sul Diabete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400" dirty="0"/>
              <a:t>Creare una funzione che mappi i valori del dataset nell’ontologia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400" dirty="0"/>
              <a:t>Creare l’</a:t>
            </a:r>
            <a:r>
              <a:rPr lang="it-IT" sz="2400" dirty="0" err="1"/>
              <a:t>embedding</a:t>
            </a:r>
            <a:r>
              <a:rPr lang="it-IT" sz="2400" dirty="0"/>
              <a:t> dell’ontologia precedentemente popolata per ogni data sample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400" dirty="0"/>
              <a:t>Arricchire il dataset con gli </a:t>
            </a:r>
            <a:r>
              <a:rPr lang="it-IT" sz="2400" dirty="0" err="1"/>
              <a:t>embeddings</a:t>
            </a:r>
            <a:r>
              <a:rPr lang="it-IT" sz="2400" dirty="0"/>
              <a:t> ottenuti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400" dirty="0"/>
              <a:t>Addestrare un modello di classificazione</a:t>
            </a:r>
          </a:p>
        </p:txBody>
      </p:sp>
    </p:spTree>
    <p:extLst>
      <p:ext uri="{BB962C8B-B14F-4D97-AF65-F5344CB8AC3E}">
        <p14:creationId xmlns:p14="http://schemas.microsoft.com/office/powerpoint/2010/main" val="1625811827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zata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9195_TF56390039_Win32" id="{FCB14B3E-2B92-48B8-A334-05E7A8EE34E1}" vid="{B6EC9E21-8C82-4EB1-BBE7-A370F785D0C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{AB8C43AC-2F1D-4595-8354-7043947E232D}tf56390039_win32</Template>
  <TotalTime>87</TotalTime>
  <Words>159</Words>
  <Application>Microsoft Office PowerPoint</Application>
  <PresentationFormat>Widescreen</PresentationFormat>
  <Paragraphs>29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Gill Sans MT</vt:lpstr>
      <vt:lpstr>Wingdings 2</vt:lpstr>
      <vt:lpstr>WordVisi_MSFontService</vt:lpstr>
      <vt:lpstr>Personalizzata</vt:lpstr>
      <vt:lpstr>Ontologies as a Tool for Automatic Feature Selection in ML Models</vt:lpstr>
      <vt:lpstr>Descrizione del topiC</vt:lpstr>
      <vt:lpstr>VISUALIZZAZIONE DELL’ONTOLOGIA</vt:lpstr>
      <vt:lpstr>APPROCCIO PROPOSTO: PIPELINE DEL MAIN</vt:lpstr>
      <vt:lpstr>APPROCCIO PROPOSTO: PIPELINE DI CREATE EMBEDDING</vt:lpstr>
      <vt:lpstr>TECHNOLOGY STACK</vt:lpstr>
      <vt:lpstr>OBIETTIVI E SFIDE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CICALA ROSITA</dc:creator>
  <cp:lastModifiedBy>CICALA ROSITA</cp:lastModifiedBy>
  <cp:revision>2</cp:revision>
  <dcterms:created xsi:type="dcterms:W3CDTF">2024-10-23T09:35:57Z</dcterms:created>
  <dcterms:modified xsi:type="dcterms:W3CDTF">2024-10-23T14:14:55Z</dcterms:modified>
</cp:coreProperties>
</file>