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89F15-FF4D-426E-80FA-1003B9A7E069}" v="294" dt="2024-12-04T18:33:31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5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2328-AFEE-2ECA-DF7A-01B894D7B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51AB6-0ACC-A646-5E93-7A37D312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B1B2-C950-FCD7-300B-34987D29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8D47-DCC5-2287-E981-BA9BCA52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B64E-9D41-15EC-99AA-86C52943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E59F-AC0B-1464-0DD5-4C71FAFE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FE03-6EEB-1F09-877F-F8209E08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FCFD-F8C2-6FE5-C2CA-9251226A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AF03-9B54-3042-7ABB-12D758CA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3E3C-02CB-5DA1-A997-E7353DCB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9DA2B-0674-5C4C-CC0D-F9816D821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E3EF2-961A-F0A3-E3B4-D6F9AF06C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7DD7E-19A8-88EE-7F0A-50C56F39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C7B9-54AE-1706-AEB1-1FEBDE82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27B0-3375-9DEE-0115-0EC2E44C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805C-BA55-CE63-A696-361EDD41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10D6-BDE1-576C-5924-4385DC7B4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16B2-A468-474B-E1CE-D59D7BC3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C8C9-8B98-0EC2-38E0-DFB64C73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B2862-88E7-CEC5-AE03-CCD3CB5F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A9FF-1603-F75B-5687-314DFEBD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EF291-DEC0-1A5D-E98A-7AAE65B1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B4C8-5926-3123-EDCE-E9A87615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E60A-F84B-7745-D877-B4EB485B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E52D-3228-9FEB-3A4D-44BF365B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7BA7-135C-28B2-D066-7FAB0228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E42F-92AE-2E60-3F52-DB7CF7A24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CAF77-27D2-E58B-3C27-C73352D40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E9DCA-7CBD-94B9-AD30-A439AF07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5F785-21C0-7F58-9470-F683E32F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C8F01-CCB6-E1EF-0C76-72452452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9925-F29F-0ED4-2888-1D9BD92C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FEC69-A7F1-0979-7545-031F24D1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BE7F-A989-6FC9-27D2-D257EB5CE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A294-AE86-4EA9-E7E8-0841E2F79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F4F94-F852-FA23-013C-EDD51A8D1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CB251-0915-E8FD-15F5-A350DD01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28DAC-C681-E899-57DE-018249E8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24062-3595-BF4B-EC0B-6ADAA815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9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EF1B-9E42-7F06-44F9-50FDAEEB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F362F-30CC-D00E-E8BD-E5499397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913A4-2F61-42BE-93E1-E706F610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38ECA-FD83-FC85-61F7-925843C3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D7345-E184-42C7-AD05-3A5AD22E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8C839-E990-6C31-80E8-B7A4EC8D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CD273-FA46-6DD7-2108-F8AB7AFE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4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A714-2DDC-F43A-1E29-63A41F2D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EDEF-80FC-3574-007A-BF70079F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B2483-EA58-8579-0A37-7B3FCEA3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C1071-29F0-A294-29A4-A83C9FC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1021-CBF8-935C-2506-0E086F34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D91B-6D6B-0F3D-FA39-DD6E2E4B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F1D8-6E0E-E609-3333-2DCABCF5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35132-DB67-5F7A-3F52-FF4B5BFD4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A6DE9-09AC-3467-274A-F4998924B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FDB4-CE40-6CA3-6DBB-2B55874C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2A13F-03DB-4490-611C-7077F224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6F7F-20F1-2D97-898C-1B341339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2AA21-339C-61AD-94C4-9DC31C8C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D23E3-0D36-150C-2EF2-3FD29A676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D0FF-F6BB-D7D7-52F0-C31DC4022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9846A-95DC-D740-9F43-452512E140C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9753-43F1-98EF-187A-FA991F580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184F-A28B-D182-B63C-BFE653D3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DEA3C-1316-A642-85D4-DD63D5E9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AB6B8ED4-82FA-9444-1738-B5FD01B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  <a14:imgEffect>
                      <a14:brightnessContrast bright="-38000" contrast="-25000"/>
                    </a14:imgEffect>
                  </a14:imgLayer>
                </a14:imgProps>
              </a:ext>
            </a:extLst>
          </a:blip>
          <a:srcRect l="2146" t="12279" r="-120"/>
          <a:stretch/>
        </p:blipFill>
        <p:spPr>
          <a:xfrm>
            <a:off x="0" y="0"/>
            <a:ext cx="125272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64F52-32F3-3281-B997-EA19355F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821" y="3614195"/>
            <a:ext cx="9965636" cy="2273410"/>
          </a:xfrm>
        </p:spPr>
        <p:txBody>
          <a:bodyPr>
            <a:noAutofit/>
          </a:bodyPr>
          <a:lstStyle/>
          <a:p>
            <a:r>
              <a:rPr lang="en-GB" sz="48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Aharoni" panose="02010803020104030203" pitchFamily="2" charset="-79"/>
              </a:rPr>
              <a:t>ENHANCING MACHINE LEARNING DATASETS THROUGH </a:t>
            </a:r>
            <a:br>
              <a:rPr lang="en-GB" sz="48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Aharoni" panose="02010803020104030203" pitchFamily="2" charset="-79"/>
              </a:rPr>
            </a:br>
            <a:r>
              <a:rPr lang="en-GB" sz="48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Aharoni" panose="02010803020104030203" pitchFamily="2" charset="-79"/>
              </a:rPr>
              <a:t>ONTOLOGY-DRIVEN FEATURE AUGMENTATION</a:t>
            </a:r>
            <a:endParaRPr lang="en-US" sz="4800" dirty="0">
              <a:solidFill>
                <a:schemeClr val="bg1"/>
              </a:solidFill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92CFD-023F-505B-DCC5-D586D6A08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2406" y="6409744"/>
            <a:ext cx="5802465" cy="448255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 err="1">
                <a:solidFill>
                  <a:schemeClr val="bg1"/>
                </a:solidFill>
              </a:rPr>
              <a:t>Studenti</a:t>
            </a:r>
            <a:r>
              <a:rPr lang="en-US" sz="2200" b="1" dirty="0">
                <a:solidFill>
                  <a:schemeClr val="bg1"/>
                </a:solidFill>
              </a:rPr>
              <a:t>: </a:t>
            </a:r>
            <a:r>
              <a:rPr lang="en-US" sz="2200" dirty="0">
                <a:solidFill>
                  <a:schemeClr val="bg1"/>
                </a:solidFill>
              </a:rPr>
              <a:t>Claudio Saponaro, Alessio Mattiace</a:t>
            </a:r>
          </a:p>
        </p:txBody>
      </p:sp>
    </p:spTree>
    <p:extLst>
      <p:ext uri="{BB962C8B-B14F-4D97-AF65-F5344CB8AC3E}">
        <p14:creationId xmlns:p14="http://schemas.microsoft.com/office/powerpoint/2010/main" val="128624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5079-24CA-4B5F-0B31-BA2F573C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96" y="237813"/>
            <a:ext cx="9012472" cy="8496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Ontology and Dataset Structure Rules </a:t>
            </a:r>
          </a:p>
        </p:txBody>
      </p:sp>
      <p:pic>
        <p:nvPicPr>
          <p:cNvPr id="7" name="Picture 6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CCB4BDAC-247A-16F0-19A1-6C9F5F6E3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saturation sat="99000"/>
                    </a14:imgEffect>
                    <a14:imgEffect>
                      <a14:brightnessContrast bright="-38000" contrast="-25000"/>
                    </a14:imgEffect>
                  </a14:imgLayer>
                </a14:imgProps>
              </a:ext>
            </a:extLst>
          </a:blip>
          <a:srcRect l="71157" t="9550" r="6794" b="2729"/>
          <a:stretch/>
        </p:blipFill>
        <p:spPr>
          <a:xfrm>
            <a:off x="9707880" y="0"/>
            <a:ext cx="2819400" cy="685799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577989-127A-ED4D-48F8-9B6DC1E3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9512" y="1230015"/>
            <a:ext cx="8854440" cy="5390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2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45696310-9E78-B9A1-CB49-238E7472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saturation sat="99000"/>
                    </a14:imgEffect>
                    <a14:imgEffect>
                      <a14:brightnessContrast bright="-38000" contrast="-25000"/>
                    </a14:imgEffect>
                  </a14:imgLayer>
                </a14:imgProps>
              </a:ext>
            </a:extLst>
          </a:blip>
          <a:srcRect l="71157" t="9550" r="6794" b="2729"/>
          <a:stretch/>
        </p:blipFill>
        <p:spPr>
          <a:xfrm>
            <a:off x="9707880" y="0"/>
            <a:ext cx="28194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91AF2C-A64E-66DD-7030-0D5C02E4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" y="23733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OWL Dataset Generation: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22B49-6CFF-5C03-5FDB-2AB756173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3845" y="1800223"/>
            <a:ext cx="11908155" cy="4543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53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CC16-8B84-46D5-D52B-8184D8BB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378778"/>
            <a:ext cx="76962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OWL Dataset Generation: embedding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BA90-87C8-4724-5D11-66B92BD0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2234564"/>
            <a:ext cx="9083040" cy="4425316"/>
          </a:xfrm>
        </p:spPr>
        <p:txBody>
          <a:bodyPr>
            <a:normAutofit/>
          </a:bodyPr>
          <a:lstStyle/>
          <a:p>
            <a:pPr lvl="1"/>
            <a:r>
              <a:rPr lang="en-US" sz="3200" b="1" dirty="0"/>
              <a:t>OWL2Vec*:  </a:t>
            </a:r>
            <a:r>
              <a:rPr lang="en-US" sz="3200" dirty="0" err="1"/>
              <a:t>modello</a:t>
            </a:r>
            <a:r>
              <a:rPr lang="en-US" sz="3200" dirty="0"/>
              <a:t> molto </a:t>
            </a:r>
            <a:r>
              <a:rPr lang="en-US" sz="3200" dirty="0" err="1"/>
              <a:t>complesso</a:t>
            </a:r>
            <a:r>
              <a:rPr lang="en-US" sz="3200" dirty="0"/>
              <a:t> e </a:t>
            </a:r>
            <a:r>
              <a:rPr lang="en-US" sz="3200" dirty="0" err="1"/>
              <a:t>computazionalmente</a:t>
            </a:r>
            <a:r>
              <a:rPr lang="en-US" sz="3200" dirty="0"/>
              <a:t> </a:t>
            </a:r>
            <a:r>
              <a:rPr lang="en-US" sz="3200" dirty="0" err="1"/>
              <a:t>costoso</a:t>
            </a:r>
            <a:r>
              <a:rPr lang="en-US" sz="3200" dirty="0"/>
              <a:t>; </a:t>
            </a:r>
            <a:r>
              <a:rPr lang="en-US" sz="3200" dirty="0" err="1"/>
              <a:t>effettua</a:t>
            </a:r>
            <a:r>
              <a:rPr lang="en-US" sz="3200" dirty="0"/>
              <a:t> </a:t>
            </a:r>
            <a:r>
              <a:rPr lang="en-US" sz="3200" dirty="0" err="1"/>
              <a:t>molte</a:t>
            </a:r>
            <a:r>
              <a:rPr lang="en-US" sz="3200" dirty="0"/>
              <a:t> </a:t>
            </a:r>
            <a:r>
              <a:rPr lang="en-US" sz="3200" dirty="0" err="1"/>
              <a:t>operazioni</a:t>
            </a:r>
            <a:r>
              <a:rPr lang="en-US" sz="3200" dirty="0"/>
              <a:t> </a:t>
            </a:r>
            <a:r>
              <a:rPr lang="en-US" sz="3200" dirty="0" err="1"/>
              <a:t>preliminari</a:t>
            </a:r>
            <a:r>
              <a:rPr lang="en-US" sz="3200" dirty="0"/>
              <a:t> </a:t>
            </a:r>
            <a:r>
              <a:rPr lang="en-US" sz="3200" dirty="0" err="1"/>
              <a:t>incluso</a:t>
            </a:r>
            <a:r>
              <a:rPr lang="en-US" sz="3200" dirty="0"/>
              <a:t> il reasoning in </a:t>
            </a:r>
            <a:r>
              <a:rPr lang="en-US" sz="3200" dirty="0" err="1"/>
              <a:t>maniera</a:t>
            </a:r>
            <a:r>
              <a:rPr lang="en-US" sz="3200" dirty="0"/>
              <a:t> </a:t>
            </a:r>
            <a:r>
              <a:rPr lang="en-US" sz="3200" dirty="0" err="1"/>
              <a:t>automatica</a:t>
            </a:r>
            <a:r>
              <a:rPr lang="en-US" sz="3200" dirty="0"/>
              <a:t>.</a:t>
            </a:r>
          </a:p>
          <a:p>
            <a:pPr lvl="1"/>
            <a:endParaRPr lang="en-US" sz="3200" dirty="0"/>
          </a:p>
          <a:p>
            <a:pPr lvl="1"/>
            <a:r>
              <a:rPr lang="en-US" sz="3200" b="1" dirty="0"/>
              <a:t>Node2Vec: </a:t>
            </a:r>
            <a:r>
              <a:rPr lang="en-US" sz="3200" dirty="0" err="1"/>
              <a:t>modello</a:t>
            </a:r>
            <a:r>
              <a:rPr lang="en-US" sz="3200" dirty="0"/>
              <a:t> molto leggero e veloce ma </a:t>
            </a:r>
            <a:r>
              <a:rPr lang="en-US" sz="3200" dirty="0" err="1"/>
              <a:t>necessita</a:t>
            </a:r>
            <a:r>
              <a:rPr lang="en-US" sz="3200" dirty="0"/>
              <a:t> </a:t>
            </a:r>
            <a:r>
              <a:rPr lang="en-US" sz="3200" dirty="0" err="1"/>
              <a:t>che</a:t>
            </a:r>
            <a:r>
              <a:rPr lang="en-US" sz="3200" dirty="0"/>
              <a:t> diverse </a:t>
            </a:r>
            <a:r>
              <a:rPr lang="en-US" sz="3200" dirty="0" err="1"/>
              <a:t>operazioni</a:t>
            </a:r>
            <a:r>
              <a:rPr lang="en-US" sz="3200" dirty="0"/>
              <a:t> </a:t>
            </a:r>
            <a:r>
              <a:rPr lang="en-US" sz="3200" dirty="0" err="1"/>
              <a:t>preliminari</a:t>
            </a:r>
            <a:r>
              <a:rPr lang="en-US" sz="3200" dirty="0"/>
              <a:t> come </a:t>
            </a:r>
            <a:r>
              <a:rPr lang="en-US" sz="3200" dirty="0" err="1"/>
              <a:t>creazione</a:t>
            </a:r>
            <a:r>
              <a:rPr lang="en-US" sz="3200" dirty="0"/>
              <a:t> del </a:t>
            </a:r>
            <a:r>
              <a:rPr lang="en-US" sz="3200" dirty="0" err="1"/>
              <a:t>grafo</a:t>
            </a:r>
            <a:r>
              <a:rPr lang="en-US" sz="3200" dirty="0"/>
              <a:t> e reasoning </a:t>
            </a:r>
            <a:r>
              <a:rPr lang="en-US" sz="3200" dirty="0" err="1"/>
              <a:t>vengano</a:t>
            </a:r>
            <a:r>
              <a:rPr lang="en-US" sz="3200" dirty="0"/>
              <a:t> </a:t>
            </a:r>
            <a:r>
              <a:rPr lang="en-US" sz="3200" dirty="0" err="1"/>
              <a:t>eseguite</a:t>
            </a:r>
            <a:r>
              <a:rPr lang="en-US" sz="3200" dirty="0"/>
              <a:t> a </a:t>
            </a:r>
            <a:r>
              <a:rPr lang="en-US" sz="3200" dirty="0" err="1"/>
              <a:t>parte</a:t>
            </a:r>
            <a:r>
              <a:rPr lang="en-US" sz="3200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3A78ADBF-7E97-FF94-1BC4-41226C86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saturation sat="99000"/>
                    </a14:imgEffect>
                    <a14:imgEffect>
                      <a14:brightnessContrast bright="-38000" contrast="-25000"/>
                    </a14:imgEffect>
                  </a14:imgLayer>
                </a14:imgProps>
              </a:ext>
            </a:extLst>
          </a:blip>
          <a:srcRect l="71157" t="9550" r="6794" b="2729"/>
          <a:stretch/>
        </p:blipFill>
        <p:spPr>
          <a:xfrm>
            <a:off x="9707880" y="0"/>
            <a:ext cx="2819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9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61B978C1-AF4A-AD47-292C-FC99EB06E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saturation sat="99000"/>
                    </a14:imgEffect>
                    <a14:imgEffect>
                      <a14:brightnessContrast bright="-38000" contrast="-25000"/>
                    </a14:imgEffect>
                  </a14:imgLayer>
                </a14:imgProps>
              </a:ext>
            </a:extLst>
          </a:blip>
          <a:srcRect l="71157" t="9550" r="6794" b="2729"/>
          <a:stretch/>
        </p:blipFill>
        <p:spPr>
          <a:xfrm>
            <a:off x="9707880" y="0"/>
            <a:ext cx="28194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4F6AC-7FD9-1177-9B97-162E066F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ML Process: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2C38A4-E0C7-159B-E7EA-8972A65FC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0971" y="2070759"/>
            <a:ext cx="11510057" cy="3946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10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CA38DE24-9ADA-00AB-C235-6E3AAD4F3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saturation sat="99000"/>
                    </a14:imgEffect>
                    <a14:imgEffect>
                      <a14:brightnessContrast bright="-38000" contrast="-25000"/>
                    </a14:imgEffect>
                  </a14:imgLayer>
                </a14:imgProps>
              </a:ext>
            </a:extLst>
          </a:blip>
          <a:srcRect l="71157" t="9550" r="6794" b="2729"/>
          <a:stretch/>
        </p:blipFill>
        <p:spPr>
          <a:xfrm>
            <a:off x="9707880" y="0"/>
            <a:ext cx="28194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9A60E-84E9-0DF9-4BD4-0534071E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ML Process: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OWL Dataset aggregation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D3CDF2-8DE6-D884-D953-E1CAF2768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2379" y="1825625"/>
            <a:ext cx="10450649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90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6DDB-86ED-0707-9055-CE8D097D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33" y="10693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Requisiti</a:t>
            </a:r>
            <a:r>
              <a:rPr lang="en-US" b="1" dirty="0">
                <a:latin typeface="+mn-lt"/>
              </a:rPr>
              <a:t> Non-</a:t>
            </a:r>
            <a:r>
              <a:rPr lang="en-US" b="1" dirty="0" err="1">
                <a:latin typeface="+mn-lt"/>
              </a:rPr>
              <a:t>Funzionali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6575-DE45-8C16-7C6A-90FF5279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3" y="1432498"/>
            <a:ext cx="8831483" cy="50234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100" b="1" dirty="0"/>
              <a:t>Performances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2100" dirty="0" err="1"/>
              <a:t>Velocità</a:t>
            </a:r>
            <a:r>
              <a:rPr lang="en-US" sz="2100" dirty="0"/>
              <a:t> di training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2100" dirty="0" err="1"/>
              <a:t>Accuratezza</a:t>
            </a:r>
            <a:endParaRPr lang="en-US" sz="21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2100" dirty="0" err="1"/>
              <a:t>Precisione</a:t>
            </a:r>
            <a:endParaRPr lang="en-US" sz="21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2100" dirty="0"/>
              <a:t>Recall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457200" lvl="1" indent="0">
              <a:lnSpc>
                <a:spcPct val="70000"/>
              </a:lnSpc>
              <a:buNone/>
            </a:pPr>
            <a:endParaRPr lang="en-US" sz="21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100" b="1" dirty="0" err="1"/>
              <a:t>Scalabilità</a:t>
            </a:r>
            <a:endParaRPr lang="en-US" sz="2100" b="1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it-IT" sz="2100" dirty="0"/>
              <a:t>Capacità di gestire un aumento di carico.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it-IT" sz="21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0" indent="0" algn="l">
              <a:lnSpc>
                <a:spcPct val="70000"/>
              </a:lnSpc>
              <a:buNone/>
            </a:pPr>
            <a:r>
              <a:rPr lang="en-US" sz="2100" b="1" dirty="0" err="1"/>
              <a:t>Affidabilità</a:t>
            </a:r>
            <a:r>
              <a:rPr lang="en-US" sz="2100" b="1" dirty="0"/>
              <a:t> e </a:t>
            </a:r>
            <a:r>
              <a:rPr lang="en-US" sz="2100" b="1" dirty="0" err="1"/>
              <a:t>Robustezza</a:t>
            </a:r>
            <a:endParaRPr lang="en-US" sz="2100" b="1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2100" dirty="0" err="1"/>
              <a:t>Resilienza</a:t>
            </a:r>
            <a:r>
              <a:rPr lang="en-US" sz="2100" dirty="0"/>
              <a:t> </a:t>
            </a:r>
            <a:r>
              <a:rPr lang="en-US" sz="2100" dirty="0" err="1"/>
              <a:t>agli</a:t>
            </a:r>
            <a:r>
              <a:rPr lang="en-US" sz="2100" dirty="0"/>
              <a:t> </a:t>
            </a:r>
            <a:r>
              <a:rPr lang="en-US" sz="2100" dirty="0" err="1"/>
              <a:t>errori</a:t>
            </a:r>
            <a:endParaRPr lang="en-US" sz="2100" dirty="0"/>
          </a:p>
          <a:p>
            <a:pPr marL="0" indent="0" algn="l">
              <a:lnSpc>
                <a:spcPct val="70000"/>
              </a:lnSpc>
              <a:buNone/>
            </a:pPr>
            <a:endParaRPr lang="en-US" sz="2100" dirty="0"/>
          </a:p>
          <a:p>
            <a:pPr marL="0" indent="0" algn="l">
              <a:lnSpc>
                <a:spcPct val="70000"/>
              </a:lnSpc>
              <a:buNone/>
            </a:pPr>
            <a:endParaRPr lang="en-US" sz="21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100" b="1" dirty="0" err="1"/>
              <a:t>Usabilità</a:t>
            </a:r>
            <a:endParaRPr lang="en-US" sz="2100" b="1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it-IT" sz="2100" dirty="0"/>
              <a:t>Capacità di essere intuitivo da usare per l’utente finale</a:t>
            </a:r>
            <a:endParaRPr lang="en-US" sz="2100" dirty="0"/>
          </a:p>
        </p:txBody>
      </p:sp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477B8CC4-3A56-6543-E4AD-5928CB12E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saturation sat="99000"/>
                    </a14:imgEffect>
                    <a14:imgEffect>
                      <a14:brightnessContrast bright="-38000" contrast="-25000"/>
                    </a14:imgEffect>
                  </a14:imgLayer>
                </a14:imgProps>
              </a:ext>
            </a:extLst>
          </a:blip>
          <a:srcRect l="71157" t="9550" r="6794" b="2729"/>
          <a:stretch/>
        </p:blipFill>
        <p:spPr>
          <a:xfrm>
            <a:off x="9707880" y="0"/>
            <a:ext cx="2819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8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ENHANCING MACHINE LEARNING DATASETS THROUGH  ONTOLOGY-DRIVEN FEATURE AUGMENTATION</vt:lpstr>
      <vt:lpstr>Ontology and Dataset Structure Rules </vt:lpstr>
      <vt:lpstr>OWL Dataset Generation: Pipeline</vt:lpstr>
      <vt:lpstr>OWL Dataset Generation: embedding model</vt:lpstr>
      <vt:lpstr>ML Process: Pipeline</vt:lpstr>
      <vt:lpstr>ML Process:  OWL Dataset aggregation</vt:lpstr>
      <vt:lpstr>Requisiti Non-Funzionali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MACHINE LEARNING DATASETS THROUGH  ONTOLOGY-DRIVEN FEATURE AUGMENTATION</dc:title>
  <dc:creator>SAPONARO CLAUDIO</dc:creator>
  <cp:lastModifiedBy>MATTIACE ALESSIO</cp:lastModifiedBy>
  <cp:revision>2</cp:revision>
  <dcterms:created xsi:type="dcterms:W3CDTF">2024-12-04T16:00:51Z</dcterms:created>
  <dcterms:modified xsi:type="dcterms:W3CDTF">2024-12-09T09:03:44Z</dcterms:modified>
</cp:coreProperties>
</file>