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5" r:id="rId5"/>
    <p:sldId id="259" r:id="rId6"/>
    <p:sldId id="272" r:id="rId7"/>
    <p:sldId id="263" r:id="rId8"/>
    <p:sldId id="271" r:id="rId9"/>
    <p:sldId id="273" r:id="rId10"/>
    <p:sldId id="274" r:id="rId11"/>
    <p:sldId id="275" r:id="rId12"/>
    <p:sldId id="276" r:id="rId13"/>
    <p:sldId id="277" r:id="rId14"/>
    <p:sldId id="278" r:id="rId15"/>
    <p:sldId id="279" r:id="rId16"/>
    <p:sldId id="283" r:id="rId17"/>
    <p:sldId id="280" r:id="rId18"/>
    <p:sldId id="281" r:id="rId19"/>
    <p:sldId id="284" r:id="rId20"/>
    <p:sldId id="286" r:id="rId21"/>
    <p:sldId id="287" r:id="rId22"/>
    <p:sldId id="262" r:id="rId2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74"/>
  </p:normalViewPr>
  <p:slideViewPr>
    <p:cSldViewPr snapToGrid="0" snapToObjects="1">
      <p:cViewPr varScale="1">
        <p:scale>
          <a:sx n="93" d="100"/>
          <a:sy n="93" d="100"/>
        </p:scale>
        <p:origin x="732"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16/10/2020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16/10/2020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16/10/2020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16/10/2020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16/10/2020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982913" y="2013735"/>
            <a:ext cx="4551452" cy="1631216"/>
          </a:xfrm>
          <a:prstGeom prst="rect">
            <a:avLst/>
          </a:prstGeom>
          <a:noFill/>
        </p:spPr>
        <p:txBody>
          <a:bodyPr wrap="square" rtlCol="0">
            <a:spAutoFit/>
          </a:bodyPr>
          <a:lstStyle/>
          <a:p>
            <a:r>
              <a:rPr lang="es-ES" sz="2800" dirty="0">
                <a:latin typeface="Arial" panose="020B0604020202020204" pitchFamily="34" charset="0"/>
                <a:cs typeface="Arial" panose="020B0604020202020204" pitchFamily="34" charset="0"/>
              </a:rPr>
              <a:t>PROYECTO FORMATIVO </a:t>
            </a:r>
          </a:p>
          <a:p>
            <a:pPr algn="ctr"/>
            <a:endParaRPr lang="es-ES"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Desarrollo e implementación de software de acuerdo a las necesidades del cliente.</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883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297950" y="195209"/>
            <a:ext cx="7654247"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Árbol de Problemas</a:t>
            </a: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821933"/>
            <a:ext cx="8458200" cy="4121541"/>
          </a:xfrm>
          <a:prstGeom prst="rect">
            <a:avLst/>
          </a:prstGeom>
        </p:spPr>
      </p:pic>
    </p:spTree>
    <p:extLst>
      <p:ext uri="{BB962C8B-B14F-4D97-AF65-F5344CB8AC3E}">
        <p14:creationId xmlns:p14="http://schemas.microsoft.com/office/powerpoint/2010/main" val="387191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26058" y="103010"/>
            <a:ext cx="5722706"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Árbol de Soluciones</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8" y="801384"/>
            <a:ext cx="9038644" cy="4342116"/>
          </a:xfrm>
          <a:prstGeom prst="rect">
            <a:avLst/>
          </a:prstGeom>
        </p:spPr>
      </p:pic>
    </p:spTree>
    <p:extLst>
      <p:ext uri="{BB962C8B-B14F-4D97-AF65-F5344CB8AC3E}">
        <p14:creationId xmlns:p14="http://schemas.microsoft.com/office/powerpoint/2010/main" val="5094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0" y="452063"/>
            <a:ext cx="9144000" cy="3508653"/>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RECOLECCIÓN DE DATOS - ENCUESTA</a:t>
            </a:r>
          </a:p>
          <a:p>
            <a:pPr algn="ctr"/>
            <a:r>
              <a:rPr lang="es-CO" dirty="0">
                <a:latin typeface="Arial" panose="020B0604020202020204" pitchFamily="34" charset="0"/>
                <a:cs typeface="Arial" panose="020B0604020202020204" pitchFamily="34" charset="0"/>
              </a:rPr>
              <a:t>DESARROLLO DE SOFTWARE – PetClose APP</a:t>
            </a:r>
          </a:p>
          <a:p>
            <a:pPr algn="ctr"/>
            <a:endParaRPr lang="es-CO"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Cantidad de personas encuestadas:		30</a:t>
            </a:r>
          </a:p>
          <a:p>
            <a:endParaRPr lang="es-CO" sz="1200" dirty="0">
              <a:latin typeface="Arial" panose="020B0604020202020204" pitchFamily="34" charset="0"/>
              <a:cs typeface="Arial" panose="020B0604020202020204" pitchFamily="34" charset="0"/>
            </a:endParaRPr>
          </a:p>
          <a:p>
            <a:endParaRPr lang="es-CO" sz="1200"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Cantidad de Preguntas:				8</a:t>
            </a:r>
          </a:p>
          <a:p>
            <a:endParaRPr lang="es-CO" sz="1200"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A quien va dirigida:					Este </a:t>
            </a:r>
            <a:r>
              <a:rPr lang="es-CO" sz="1200" dirty="0" smtClean="0">
                <a:latin typeface="Arial" panose="020B0604020202020204" pitchFamily="34" charset="0"/>
                <a:cs typeface="Arial" panose="020B0604020202020204" pitchFamily="34" charset="0"/>
              </a:rPr>
              <a:t>formulario va </a:t>
            </a:r>
            <a:r>
              <a:rPr lang="es-CO" sz="1200" dirty="0">
                <a:latin typeface="Arial" panose="020B0604020202020204" pitchFamily="34" charset="0"/>
                <a:cs typeface="Arial" panose="020B0604020202020204" pitchFamily="34" charset="0"/>
              </a:rPr>
              <a:t>dirigido a </a:t>
            </a:r>
            <a:r>
              <a:rPr lang="es-CO" sz="1200" dirty="0" smtClean="0">
                <a:latin typeface="Arial" panose="020B0604020202020204" pitchFamily="34" charset="0"/>
                <a:cs typeface="Arial" panose="020B0604020202020204" pitchFamily="34" charset="0"/>
              </a:rPr>
              <a:t>habitantes </a:t>
            </a:r>
            <a:r>
              <a:rPr lang="es-CO" sz="1200" dirty="0">
                <a:latin typeface="Arial" panose="020B0604020202020204" pitchFamily="34" charset="0"/>
                <a:cs typeface="Arial" panose="020B0604020202020204" pitchFamily="34" charset="0"/>
              </a:rPr>
              <a:t>de Medellín, dueñas de mascotas 							</a:t>
            </a:r>
            <a:r>
              <a:rPr lang="es-CO" sz="1200" dirty="0" smtClean="0">
                <a:latin typeface="Arial" panose="020B0604020202020204" pitchFamily="34" charset="0"/>
                <a:cs typeface="Arial" panose="020B0604020202020204" pitchFamily="34" charset="0"/>
              </a:rPr>
              <a:t>		o </a:t>
            </a:r>
            <a:r>
              <a:rPr lang="es-CO" sz="1200" dirty="0">
                <a:latin typeface="Arial" panose="020B0604020202020204" pitchFamily="34" charset="0"/>
                <a:cs typeface="Arial" panose="020B0604020202020204" pitchFamily="34" charset="0"/>
              </a:rPr>
              <a:t>trabajan con mascotas y/o Están a cargo de su cuidado</a:t>
            </a:r>
            <a:r>
              <a:rPr lang="es-CO" sz="1200" dirty="0" smtClean="0">
                <a:latin typeface="Arial" panose="020B0604020202020204" pitchFamily="34" charset="0"/>
                <a:cs typeface="Arial" panose="020B0604020202020204" pitchFamily="34" charset="0"/>
              </a:rPr>
              <a:t>.	</a:t>
            </a:r>
            <a:endParaRPr lang="es-CO" sz="1200" dirty="0">
              <a:latin typeface="Arial" panose="020B0604020202020204" pitchFamily="34" charset="0"/>
              <a:cs typeface="Arial" panose="020B0604020202020204" pitchFamily="34" charset="0"/>
            </a:endParaRPr>
          </a:p>
          <a:p>
            <a:endParaRPr lang="es-CO" sz="1200"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39333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7951" y="157520"/>
            <a:ext cx="7695343" cy="4985980"/>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Preguntas</a:t>
            </a:r>
          </a:p>
          <a:p>
            <a:pPr algn="ctr"/>
            <a:endParaRPr lang="es-CO"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1.● ¿Alguna vez ha perdido su mascota?</a:t>
            </a:r>
          </a:p>
          <a:p>
            <a:r>
              <a:rPr lang="es-CO" sz="1200" dirty="0">
                <a:latin typeface="Arial" panose="020B0604020202020204" pitchFamily="34" charset="0"/>
                <a:cs typeface="Arial" panose="020B0604020202020204" pitchFamily="34" charset="0"/>
              </a:rPr>
              <a:t>Sí</a:t>
            </a:r>
          </a:p>
          <a:p>
            <a:r>
              <a:rPr lang="es-CO" sz="1200" dirty="0">
                <a:latin typeface="Arial" panose="020B0604020202020204" pitchFamily="34" charset="0"/>
                <a:cs typeface="Arial" panose="020B0604020202020204" pitchFamily="34" charset="0"/>
              </a:rPr>
              <a:t>NO</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2.● ¿Utilizará una aplicación para buscar su mascota perdida?</a:t>
            </a:r>
          </a:p>
          <a:p>
            <a:r>
              <a:rPr lang="es-CO" sz="1200" dirty="0">
                <a:latin typeface="Arial" panose="020B0604020202020204" pitchFamily="34" charset="0"/>
                <a:cs typeface="Arial" panose="020B0604020202020204" pitchFamily="34" charset="0"/>
              </a:rPr>
              <a:t>Sí</a:t>
            </a:r>
          </a:p>
          <a:p>
            <a:r>
              <a:rPr lang="es-CO" sz="1200" dirty="0">
                <a:latin typeface="Arial" panose="020B0604020202020204" pitchFamily="34" charset="0"/>
                <a:cs typeface="Arial" panose="020B0604020202020204" pitchFamily="34" charset="0"/>
              </a:rPr>
              <a:t>NO</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3. ● ¿Cuándo se enferma su mascota a qué medios recurre para curarla?</a:t>
            </a:r>
          </a:p>
          <a:p>
            <a:r>
              <a:rPr lang="es-CO" sz="1200" dirty="0">
                <a:latin typeface="Arial" panose="020B0604020202020204" pitchFamily="34" charset="0"/>
                <a:cs typeface="Arial" panose="020B0604020202020204" pitchFamily="34" charset="0"/>
              </a:rPr>
              <a:t>Internet</a:t>
            </a:r>
          </a:p>
          <a:p>
            <a:r>
              <a:rPr lang="es-CO" sz="1200" dirty="0">
                <a:latin typeface="Arial" panose="020B0604020202020204" pitchFamily="34" charset="0"/>
                <a:cs typeface="Arial" panose="020B0604020202020204" pitchFamily="34" charset="0"/>
              </a:rPr>
              <a:t>Veterinario</a:t>
            </a:r>
          </a:p>
          <a:p>
            <a:r>
              <a:rPr lang="es-CO" sz="1200" dirty="0">
                <a:latin typeface="Arial" panose="020B0604020202020204" pitchFamily="34" charset="0"/>
                <a:cs typeface="Arial" panose="020B0604020202020204" pitchFamily="34" charset="0"/>
              </a:rPr>
              <a:t>Espera que le pase</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4. ● ¿Considera que los perros callejeros son un problema de salud pública?</a:t>
            </a:r>
          </a:p>
          <a:p>
            <a:r>
              <a:rPr lang="es-CO" sz="1200" dirty="0">
                <a:latin typeface="Arial" panose="020B0604020202020204" pitchFamily="34" charset="0"/>
                <a:cs typeface="Arial" panose="020B0604020202020204" pitchFamily="34" charset="0"/>
              </a:rPr>
              <a:t>Sí</a:t>
            </a:r>
          </a:p>
          <a:p>
            <a:r>
              <a:rPr lang="es-CO" sz="1200" dirty="0">
                <a:latin typeface="Arial" panose="020B0604020202020204" pitchFamily="34" charset="0"/>
                <a:cs typeface="Arial" panose="020B0604020202020204" pitchFamily="34" charset="0"/>
              </a:rPr>
              <a:t>NO</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5.● ¿Ha ayudado alguna vez a que una mascota que se encuentre en la calle, a volver a su hogar?</a:t>
            </a:r>
          </a:p>
          <a:p>
            <a:r>
              <a:rPr lang="es-CO" sz="1200" dirty="0">
                <a:latin typeface="Arial" panose="020B0604020202020204" pitchFamily="34" charset="0"/>
                <a:cs typeface="Arial" panose="020B0604020202020204" pitchFamily="34" charset="0"/>
              </a:rPr>
              <a:t>Sí</a:t>
            </a:r>
          </a:p>
          <a:p>
            <a:r>
              <a:rPr lang="es-CO" sz="1200" dirty="0">
                <a:latin typeface="Arial" panose="020B0604020202020204" pitchFamily="34" charset="0"/>
                <a:cs typeface="Arial" panose="020B0604020202020204" pitchFamily="34" charset="0"/>
              </a:rPr>
              <a:t>NO</a:t>
            </a:r>
          </a:p>
          <a:p>
            <a:endParaRPr lang="es-CO" sz="1200" dirty="0"/>
          </a:p>
          <a:p>
            <a:pPr algn="ct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791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7951" y="976047"/>
            <a:ext cx="5630238" cy="3693319"/>
          </a:xfrm>
          <a:prstGeom prst="rect">
            <a:avLst/>
          </a:prstGeom>
          <a:noFill/>
        </p:spPr>
        <p:txBody>
          <a:bodyPr wrap="square" rtlCol="0">
            <a:spAutoFit/>
          </a:bodyPr>
          <a:lstStyle/>
          <a:p>
            <a:r>
              <a:rPr lang="es-CO" sz="1200" dirty="0">
                <a:latin typeface="Arial" panose="020B0604020202020204" pitchFamily="34" charset="0"/>
                <a:cs typeface="Arial" panose="020B0604020202020204" pitchFamily="34" charset="0"/>
              </a:rPr>
              <a:t>6.● ¿Cuáles cree que son las causas por las que las mascotas se pierden?</a:t>
            </a:r>
          </a:p>
          <a:p>
            <a:r>
              <a:rPr lang="es-CO" sz="1200" dirty="0">
                <a:latin typeface="Arial" panose="020B0604020202020204" pitchFamily="34" charset="0"/>
                <a:cs typeface="Arial" panose="020B0604020202020204" pitchFamily="34" charset="0"/>
              </a:rPr>
              <a:t>Maltrato</a:t>
            </a:r>
          </a:p>
          <a:p>
            <a:r>
              <a:rPr lang="es-CO" sz="1200" dirty="0">
                <a:latin typeface="Arial" panose="020B0604020202020204" pitchFamily="34" charset="0"/>
                <a:cs typeface="Arial" panose="020B0604020202020204" pitchFamily="34" charset="0"/>
              </a:rPr>
              <a:t>Ansiedad o estrés</a:t>
            </a:r>
          </a:p>
          <a:p>
            <a:r>
              <a:rPr lang="es-CO" sz="1200" dirty="0">
                <a:latin typeface="Arial" panose="020B0604020202020204" pitchFamily="34" charset="0"/>
                <a:cs typeface="Arial" panose="020B0604020202020204" pitchFamily="34" charset="0"/>
              </a:rPr>
              <a:t>Falta de disciplina</a:t>
            </a:r>
          </a:p>
          <a:p>
            <a:r>
              <a:rPr lang="es-CO" sz="1200" dirty="0">
                <a:latin typeface="Arial" panose="020B0604020202020204" pitchFamily="34" charset="0"/>
                <a:cs typeface="Arial" panose="020B0604020202020204" pitchFamily="34" charset="0"/>
              </a:rPr>
              <a:t>Descuido de su amo</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7.● Considera que es importante entrenar a su mascota</a:t>
            </a:r>
          </a:p>
          <a:p>
            <a:r>
              <a:rPr lang="es-CO" sz="1200" dirty="0">
                <a:latin typeface="Arial" panose="020B0604020202020204" pitchFamily="34" charset="0"/>
                <a:cs typeface="Arial" panose="020B0604020202020204" pitchFamily="34" charset="0"/>
              </a:rPr>
              <a:t>Sí</a:t>
            </a:r>
          </a:p>
          <a:p>
            <a:r>
              <a:rPr lang="es-CO" sz="1200" dirty="0">
                <a:latin typeface="Arial" panose="020B0604020202020204" pitchFamily="34" charset="0"/>
                <a:cs typeface="Arial" panose="020B0604020202020204" pitchFamily="34" charset="0"/>
              </a:rPr>
              <a:t>NO</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 </a:t>
            </a:r>
          </a:p>
          <a:p>
            <a:r>
              <a:rPr lang="es-CO" sz="1200" dirty="0">
                <a:latin typeface="Arial" panose="020B0604020202020204" pitchFamily="34" charset="0"/>
                <a:cs typeface="Arial" panose="020B0604020202020204" pitchFamily="34" charset="0"/>
              </a:rPr>
              <a:t>8. ¿Cuáles son los efectos que le causa al amo la pérdida de su mascota?</a:t>
            </a:r>
          </a:p>
          <a:p>
            <a:r>
              <a:rPr lang="es-CO" sz="1200" dirty="0">
                <a:latin typeface="Arial" panose="020B0604020202020204" pitchFamily="34" charset="0"/>
                <a:cs typeface="Arial" panose="020B0604020202020204" pitchFamily="34" charset="0"/>
              </a:rPr>
              <a:t>Pregunta abierta</a:t>
            </a:r>
          </a:p>
          <a:p>
            <a:r>
              <a:rPr lang="es-CO" sz="1200" dirty="0">
                <a:latin typeface="Arial" panose="020B0604020202020204" pitchFamily="34" charset="0"/>
                <a:cs typeface="Arial" panose="020B0604020202020204" pitchFamily="34" charset="0"/>
              </a:rPr>
              <a:t>● Tristeza</a:t>
            </a:r>
          </a:p>
          <a:p>
            <a:r>
              <a:rPr lang="es-CO" sz="1200" dirty="0">
                <a:latin typeface="Arial" panose="020B0604020202020204" pitchFamily="34" charset="0"/>
                <a:cs typeface="Arial" panose="020B0604020202020204" pitchFamily="34" charset="0"/>
              </a:rPr>
              <a:t>● Desesperación</a:t>
            </a:r>
          </a:p>
          <a:p>
            <a:r>
              <a:rPr lang="es-CO" sz="1200" dirty="0">
                <a:latin typeface="Arial" panose="020B0604020202020204" pitchFamily="34" charset="0"/>
                <a:cs typeface="Arial" panose="020B0604020202020204" pitchFamily="34" charset="0"/>
              </a:rPr>
              <a:t>● Estrés</a:t>
            </a:r>
          </a:p>
          <a:p>
            <a:r>
              <a:rPr lang="es-CO" sz="1200" dirty="0">
                <a:latin typeface="Arial" panose="020B0604020202020204" pitchFamily="34" charset="0"/>
                <a:cs typeface="Arial" panose="020B0604020202020204" pitchFamily="34" charset="0"/>
              </a:rPr>
              <a:t>● Impotencia</a:t>
            </a:r>
          </a:p>
          <a:p>
            <a:r>
              <a:rPr lang="es-CO" sz="1200" dirty="0">
                <a:latin typeface="Arial" panose="020B0604020202020204" pitchFamily="34" charset="0"/>
                <a:cs typeface="Arial" panose="020B0604020202020204" pitchFamily="34" charset="0"/>
              </a:rPr>
              <a:t>Todas</a:t>
            </a:r>
          </a:p>
          <a:p>
            <a:endParaRPr lang="es-CO" dirty="0"/>
          </a:p>
        </p:txBody>
      </p:sp>
    </p:spTree>
    <p:extLst>
      <p:ext uri="{BB962C8B-B14F-4D97-AF65-F5344CB8AC3E}">
        <p14:creationId xmlns:p14="http://schemas.microsoft.com/office/powerpoint/2010/main" val="68172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846" y="73526"/>
            <a:ext cx="8734647" cy="4524315"/>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Resultados recolección de datos</a:t>
            </a:r>
          </a:p>
          <a:p>
            <a:pPr algn="ctr"/>
            <a:endParaRPr lang="es-ES"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 Etiquetas de fila	Cuenta de ¿Alguna vez ha perdido su mascota?</a:t>
            </a:r>
          </a:p>
          <a:p>
            <a:r>
              <a:rPr lang="es-ES" sz="1200" dirty="0">
                <a:latin typeface="Arial" panose="020B0604020202020204" pitchFamily="34" charset="0"/>
                <a:cs typeface="Arial" panose="020B0604020202020204" pitchFamily="34" charset="0"/>
              </a:rPr>
              <a:t> No	18</a:t>
            </a:r>
          </a:p>
          <a:p>
            <a:r>
              <a:rPr lang="es-ES" sz="1200" dirty="0">
                <a:latin typeface="Arial" panose="020B0604020202020204" pitchFamily="34" charset="0"/>
                <a:cs typeface="Arial" panose="020B0604020202020204" pitchFamily="34" charset="0"/>
              </a:rPr>
              <a:t> Sí	12</a:t>
            </a:r>
          </a:p>
          <a:p>
            <a:r>
              <a:rPr lang="es-ES" sz="1200" dirty="0">
                <a:latin typeface="Arial" panose="020B0604020202020204" pitchFamily="34" charset="0"/>
                <a:cs typeface="Arial" panose="020B0604020202020204" pitchFamily="34" charset="0"/>
              </a:rPr>
              <a:t> Total 	30	</a:t>
            </a: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 Etiquetas de fila	Cuenta de ¿Utilizaría usted una aplicación para buscar su mascota perdida?</a:t>
            </a:r>
          </a:p>
          <a:p>
            <a:r>
              <a:rPr lang="es-ES" sz="1200" dirty="0">
                <a:latin typeface="Arial" panose="020B0604020202020204" pitchFamily="34" charset="0"/>
                <a:cs typeface="Arial" panose="020B0604020202020204" pitchFamily="34" charset="0"/>
              </a:rPr>
              <a:t> No	3</a:t>
            </a:r>
          </a:p>
          <a:p>
            <a:r>
              <a:rPr lang="es-ES" sz="1200" dirty="0">
                <a:latin typeface="Arial" panose="020B0604020202020204" pitchFamily="34" charset="0"/>
                <a:cs typeface="Arial" panose="020B0604020202020204" pitchFamily="34" charset="0"/>
              </a:rPr>
              <a:t> Sí	27</a:t>
            </a:r>
          </a:p>
          <a:p>
            <a:r>
              <a:rPr lang="es-ES" sz="1200" dirty="0">
                <a:latin typeface="Arial" panose="020B0604020202020204" pitchFamily="34" charset="0"/>
                <a:cs typeface="Arial" panose="020B0604020202020204" pitchFamily="34" charset="0"/>
              </a:rPr>
              <a:t> Total 	30	</a:t>
            </a:r>
          </a:p>
          <a:p>
            <a:r>
              <a:rPr lang="es-ES" sz="1200" dirty="0">
                <a:latin typeface="Arial" panose="020B0604020202020204" pitchFamily="34" charset="0"/>
                <a:cs typeface="Arial" panose="020B0604020202020204" pitchFamily="34" charset="0"/>
              </a:rPr>
              <a:t>	</a:t>
            </a:r>
          </a:p>
          <a:p>
            <a:r>
              <a:rPr lang="es-ES" sz="1200" dirty="0">
                <a:latin typeface="Arial" panose="020B0604020202020204" pitchFamily="34" charset="0"/>
                <a:cs typeface="Arial" panose="020B0604020202020204" pitchFamily="34" charset="0"/>
              </a:rPr>
              <a:t>	</a:t>
            </a:r>
          </a:p>
          <a:p>
            <a:r>
              <a:rPr lang="es-ES" sz="1200" dirty="0">
                <a:latin typeface="Arial" panose="020B0604020202020204" pitchFamily="34" charset="0"/>
                <a:cs typeface="Arial" panose="020B0604020202020204" pitchFamily="34" charset="0"/>
              </a:rPr>
              <a:t>	</a:t>
            </a:r>
          </a:p>
          <a:p>
            <a:endParaRPr lang="es-ES" sz="1200" dirty="0">
              <a:latin typeface="Arial" panose="020B0604020202020204" pitchFamily="34" charset="0"/>
              <a:cs typeface="Arial" panose="020B0604020202020204" pitchFamily="34" charset="0"/>
            </a:endParaRPr>
          </a:p>
          <a:p>
            <a:r>
              <a:rPr lang="es-CO" sz="1200" dirty="0">
                <a:latin typeface="Arial" panose="020B0604020202020204" pitchFamily="34" charset="0"/>
                <a:cs typeface="Arial" panose="020B0604020202020204" pitchFamily="34" charset="0"/>
              </a:rPr>
              <a:t> </a:t>
            </a:r>
          </a:p>
        </p:txBody>
      </p:sp>
      <p:pic>
        <p:nvPicPr>
          <p:cNvPr id="2" name="Picture 2" descr="Gráfico de respuestas de formularios. Título de la pregunta: ¿Alguna vez ha perdido su mascota?. Número de respuestas: 30 respuestas.">
            <a:extLst>
              <a:ext uri="{FF2B5EF4-FFF2-40B4-BE49-F238E27FC236}">
                <a16:creationId xmlns="" xmlns:a16="http://schemas.microsoft.com/office/drawing/2014/main" id="{21E88177-158B-4DDB-94DA-E787EFA7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172" y="1067628"/>
            <a:ext cx="4524154" cy="17743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áfico de respuestas de formularios. Título de la pregunta: ¿Utilizaría usted una aplicación para buscar su mascota perdida?. Número de respuestas: 30 respuestas.">
            <a:extLst>
              <a:ext uri="{FF2B5EF4-FFF2-40B4-BE49-F238E27FC236}">
                <a16:creationId xmlns="" xmlns:a16="http://schemas.microsoft.com/office/drawing/2014/main" id="{88B8894E-B83C-472F-B400-AE233555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172" y="3040913"/>
            <a:ext cx="4726174" cy="194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2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0380BFF0-3C20-4E09-930A-BB77736CA719}"/>
              </a:ext>
            </a:extLst>
          </p:cNvPr>
          <p:cNvSpPr txBox="1"/>
          <p:nvPr/>
        </p:nvSpPr>
        <p:spPr>
          <a:xfrm>
            <a:off x="106326" y="159487"/>
            <a:ext cx="8771859" cy="3231654"/>
          </a:xfrm>
          <a:prstGeom prst="rect">
            <a:avLst/>
          </a:prstGeom>
          <a:noFill/>
        </p:spPr>
        <p:txBody>
          <a:bodyPr wrap="square">
            <a:spAutoFit/>
          </a:bodyPr>
          <a:lstStyle/>
          <a:p>
            <a:r>
              <a:rPr lang="es-ES" sz="1200" dirty="0">
                <a:latin typeface="Arial" panose="020B0604020202020204" pitchFamily="34" charset="0"/>
                <a:cs typeface="Arial" panose="020B0604020202020204" pitchFamily="34" charset="0"/>
              </a:rPr>
              <a:t>Etiquetas de fila	Cuenta de ¿Cuando se enferma su mascota a qué medios recurre para curarla?</a:t>
            </a:r>
          </a:p>
          <a:p>
            <a:r>
              <a:rPr lang="es-ES" sz="1200" dirty="0">
                <a:latin typeface="Arial" panose="020B0604020202020204" pitchFamily="34" charset="0"/>
                <a:cs typeface="Arial" panose="020B0604020202020204" pitchFamily="34" charset="0"/>
              </a:rPr>
              <a:t>Internet	5  </a:t>
            </a:r>
          </a:p>
          <a:p>
            <a:r>
              <a:rPr lang="es-ES" sz="1200" dirty="0">
                <a:latin typeface="Arial" panose="020B0604020202020204" pitchFamily="34" charset="0"/>
                <a:cs typeface="Arial" panose="020B0604020202020204" pitchFamily="34" charset="0"/>
              </a:rPr>
              <a:t>Veterinario	25</a:t>
            </a:r>
          </a:p>
          <a:p>
            <a:r>
              <a:rPr lang="es-ES" sz="1200" dirty="0">
                <a:latin typeface="Arial" panose="020B0604020202020204" pitchFamily="34" charset="0"/>
                <a:cs typeface="Arial" panose="020B0604020202020204" pitchFamily="34" charset="0"/>
              </a:rPr>
              <a:t>Total 		30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	</a:t>
            </a: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Etiquetas de fila	Cuenta de ¿Considera que los perros callejeros son un problema de salud pública?</a:t>
            </a:r>
          </a:p>
          <a:p>
            <a:r>
              <a:rPr lang="es-ES" sz="1200" dirty="0">
                <a:latin typeface="Arial" panose="020B0604020202020204" pitchFamily="34" charset="0"/>
                <a:cs typeface="Arial" panose="020B0604020202020204" pitchFamily="34" charset="0"/>
              </a:rPr>
              <a:t>No	18  </a:t>
            </a:r>
          </a:p>
          <a:p>
            <a:r>
              <a:rPr lang="es-ES" sz="1200" dirty="0">
                <a:latin typeface="Arial" panose="020B0604020202020204" pitchFamily="34" charset="0"/>
                <a:cs typeface="Arial" panose="020B0604020202020204" pitchFamily="34" charset="0"/>
              </a:rPr>
              <a:t>Sí	12</a:t>
            </a:r>
          </a:p>
          <a:p>
            <a:r>
              <a:rPr lang="es-ES" sz="1200" dirty="0">
                <a:latin typeface="Arial" panose="020B0604020202020204" pitchFamily="34" charset="0"/>
                <a:cs typeface="Arial" panose="020B0604020202020204" pitchFamily="34" charset="0"/>
              </a:rPr>
              <a:t>Total 	30</a:t>
            </a:r>
          </a:p>
        </p:txBody>
      </p:sp>
      <p:pic>
        <p:nvPicPr>
          <p:cNvPr id="1028" name="Picture 4" descr="Gráfico de respuestas de formularios. Título de la pregunta: ¿Cuando se enferma su mascota a qué medios recurre para curarla?. Número de respuestas: 30 respuestas.">
            <a:extLst>
              <a:ext uri="{FF2B5EF4-FFF2-40B4-BE49-F238E27FC236}">
                <a16:creationId xmlns="" xmlns:a16="http://schemas.microsoft.com/office/drawing/2014/main" id="{C3C0C5A1-B494-489D-B574-EBE7AE26B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688" y="404037"/>
            <a:ext cx="5231219" cy="2082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áfico de respuestas de formularios. Título de la pregunta: ¿Considera que los perros callejeros son un problema de salud pública?. Número de respuestas: 30 respuestas.">
            <a:extLst>
              <a:ext uri="{FF2B5EF4-FFF2-40B4-BE49-F238E27FC236}">
                <a16:creationId xmlns="" xmlns:a16="http://schemas.microsoft.com/office/drawing/2014/main" id="{8180B974-A575-4A5E-A2D8-53F02FDCF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688" y="2860601"/>
            <a:ext cx="5231219" cy="228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020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306" y="482885"/>
            <a:ext cx="8578921" cy="3600986"/>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Etiquetas de fila	Cuenta de ¿Ha ayudado alguna vez a que una mascota que se encuentre en la calle, vuelva a su hogar?   </a:t>
            </a:r>
          </a:p>
          <a:p>
            <a:r>
              <a:rPr lang="es-ES" sz="1200" dirty="0">
                <a:latin typeface="Arial" panose="020B0604020202020204" pitchFamily="34" charset="0"/>
                <a:cs typeface="Arial" panose="020B0604020202020204" pitchFamily="34" charset="0"/>
              </a:rPr>
              <a:t>No	9</a:t>
            </a:r>
          </a:p>
          <a:p>
            <a:r>
              <a:rPr lang="es-ES" sz="1200" dirty="0">
                <a:latin typeface="Arial" panose="020B0604020202020204" pitchFamily="34" charset="0"/>
                <a:cs typeface="Arial" panose="020B0604020202020204" pitchFamily="34" charset="0"/>
              </a:rPr>
              <a:t>Sí	21</a:t>
            </a:r>
          </a:p>
          <a:p>
            <a:r>
              <a:rPr lang="es-ES" sz="1200" dirty="0">
                <a:latin typeface="Arial" panose="020B0604020202020204" pitchFamily="34" charset="0"/>
                <a:cs typeface="Arial" panose="020B0604020202020204" pitchFamily="34" charset="0"/>
              </a:rPr>
              <a:t>Total  30</a:t>
            </a:r>
          </a:p>
          <a:p>
            <a:r>
              <a:rPr lang="es-ES" sz="1200" dirty="0">
                <a:latin typeface="Arial" panose="020B0604020202020204" pitchFamily="34" charset="0"/>
                <a:cs typeface="Arial" panose="020B0604020202020204" pitchFamily="34" charset="0"/>
              </a:rPr>
              <a:t>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Etiquetas de fila	Cuenta de ¿Cuáles cree que son las causas por las que las mascotas se pierde?</a:t>
            </a:r>
          </a:p>
          <a:p>
            <a:r>
              <a:rPr lang="es-ES" sz="1200" dirty="0">
                <a:latin typeface="Arial" panose="020B0604020202020204" pitchFamily="34" charset="0"/>
                <a:cs typeface="Arial" panose="020B0604020202020204" pitchFamily="34" charset="0"/>
              </a:rPr>
              <a:t>Ansiedad o estrés		7  </a:t>
            </a:r>
          </a:p>
          <a:p>
            <a:r>
              <a:rPr lang="es-ES" sz="1200" dirty="0">
                <a:latin typeface="Arial" panose="020B0604020202020204" pitchFamily="34" charset="0"/>
                <a:cs typeface="Arial" panose="020B0604020202020204" pitchFamily="34" charset="0"/>
              </a:rPr>
              <a:t>Descuido de su amo	20</a:t>
            </a:r>
          </a:p>
          <a:p>
            <a:r>
              <a:rPr lang="es-ES" sz="1200" dirty="0">
                <a:latin typeface="Arial" panose="020B0604020202020204" pitchFamily="34" charset="0"/>
                <a:cs typeface="Arial" panose="020B0604020202020204" pitchFamily="34" charset="0"/>
              </a:rPr>
              <a:t>Maltrato			3</a:t>
            </a:r>
          </a:p>
          <a:p>
            <a:r>
              <a:rPr lang="es-ES" sz="1200" dirty="0">
                <a:latin typeface="Arial" panose="020B0604020202020204" pitchFamily="34" charset="0"/>
                <a:cs typeface="Arial" panose="020B0604020202020204" pitchFamily="34" charset="0"/>
              </a:rPr>
              <a:t>Total 				30</a:t>
            </a:r>
          </a:p>
          <a:p>
            <a:r>
              <a:rPr lang="es-ES" sz="1200" dirty="0">
                <a:latin typeface="Arial" panose="020B0604020202020204" pitchFamily="34" charset="0"/>
                <a:cs typeface="Arial" panose="020B0604020202020204" pitchFamily="34" charset="0"/>
              </a:rPr>
              <a:t>		</a:t>
            </a:r>
          </a:p>
          <a:p>
            <a:endParaRPr lang="es-CO" sz="1200" dirty="0"/>
          </a:p>
        </p:txBody>
      </p:sp>
      <p:pic>
        <p:nvPicPr>
          <p:cNvPr id="3074" name="Picture 2" descr="Gráfico de respuestas de formularios. Título de la pregunta: ¿Ha ayudado alguna vez a que una mascota que se encuentre en la calle, vuelva a su hogar?. Número de respuestas: 30 respuestas.">
            <a:extLst>
              <a:ext uri="{FF2B5EF4-FFF2-40B4-BE49-F238E27FC236}">
                <a16:creationId xmlns="" xmlns:a16="http://schemas.microsoft.com/office/drawing/2014/main" id="{3DA2F522-BAE9-481A-953C-60D4EB860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907" y="744279"/>
            <a:ext cx="4614530" cy="1935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áfico de respuestas de formularios. Título de la pregunta: ¿Cuáles cree que son las causas por las que las mascotas se pierde?. Número de respuestas: 30 respuestas.">
            <a:extLst>
              <a:ext uri="{FF2B5EF4-FFF2-40B4-BE49-F238E27FC236}">
                <a16:creationId xmlns="" xmlns:a16="http://schemas.microsoft.com/office/drawing/2014/main" id="{818D4EC0-BC47-496B-B91F-2DA6EE6A5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906" y="3030278"/>
            <a:ext cx="4614531" cy="193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02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21F78ADF-8C86-409D-BB5E-E9C8424725AD}"/>
              </a:ext>
            </a:extLst>
          </p:cNvPr>
          <p:cNvSpPr txBox="1"/>
          <p:nvPr/>
        </p:nvSpPr>
        <p:spPr>
          <a:xfrm>
            <a:off x="95693" y="74428"/>
            <a:ext cx="8973879" cy="3785652"/>
          </a:xfrm>
          <a:prstGeom prst="rect">
            <a:avLst/>
          </a:prstGeom>
          <a:noFill/>
        </p:spPr>
        <p:txBody>
          <a:bodyPr wrap="square">
            <a:spAutoFit/>
          </a:bodyPr>
          <a:lstStyle/>
          <a:p>
            <a:r>
              <a:rPr lang="es-ES" sz="1200" dirty="0">
                <a:latin typeface="Arial" panose="020B0604020202020204" pitchFamily="34" charset="0"/>
                <a:cs typeface="Arial" panose="020B0604020202020204" pitchFamily="34" charset="0"/>
              </a:rPr>
              <a:t>Etiquetas de fila	Cuenta de Considera que es importante entrenar a su mascota</a:t>
            </a:r>
          </a:p>
          <a:p>
            <a:r>
              <a:rPr lang="es-ES" sz="1200" dirty="0">
                <a:latin typeface="Arial" panose="020B0604020202020204" pitchFamily="34" charset="0"/>
                <a:cs typeface="Arial" panose="020B0604020202020204" pitchFamily="34" charset="0"/>
              </a:rPr>
              <a:t>Sí	30     </a:t>
            </a:r>
          </a:p>
          <a:p>
            <a:r>
              <a:rPr lang="es-ES" sz="1200" dirty="0">
                <a:latin typeface="Arial" panose="020B0604020202020204" pitchFamily="34" charset="0"/>
                <a:cs typeface="Arial" panose="020B0604020202020204" pitchFamily="34" charset="0"/>
              </a:rPr>
              <a:t>No	0</a:t>
            </a:r>
          </a:p>
          <a:p>
            <a:r>
              <a:rPr lang="es-ES" sz="1200" dirty="0">
                <a:latin typeface="Arial" panose="020B0604020202020204" pitchFamily="34" charset="0"/>
                <a:cs typeface="Arial" panose="020B0604020202020204" pitchFamily="34" charset="0"/>
              </a:rPr>
              <a:t>Total  30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	</a:t>
            </a: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Etiquetas de fila	Cuenta de ¿Cuáles cree que son los efectos negativos que sufre el amo con la pérdida de su mascota?</a:t>
            </a:r>
          </a:p>
          <a:p>
            <a:r>
              <a:rPr lang="es-ES" sz="1200" dirty="0">
                <a:latin typeface="Arial" panose="020B0604020202020204" pitchFamily="34" charset="0"/>
                <a:cs typeface="Arial" panose="020B0604020202020204" pitchFamily="34" charset="0"/>
              </a:rPr>
              <a:t>Desesperación	1 </a:t>
            </a:r>
          </a:p>
          <a:p>
            <a:r>
              <a:rPr lang="es-ES" sz="1200" dirty="0">
                <a:latin typeface="Arial" panose="020B0604020202020204" pitchFamily="34" charset="0"/>
                <a:cs typeface="Arial" panose="020B0604020202020204" pitchFamily="34" charset="0"/>
              </a:rPr>
              <a:t>Todas			27</a:t>
            </a:r>
          </a:p>
          <a:p>
            <a:r>
              <a:rPr lang="es-ES" sz="1200" dirty="0">
                <a:latin typeface="Arial" panose="020B0604020202020204" pitchFamily="34" charset="0"/>
                <a:cs typeface="Arial" panose="020B0604020202020204" pitchFamily="34" charset="0"/>
              </a:rPr>
              <a:t>Tristeza		2</a:t>
            </a:r>
          </a:p>
          <a:p>
            <a:r>
              <a:rPr lang="es-ES" sz="1200" dirty="0">
                <a:latin typeface="Arial" panose="020B0604020202020204" pitchFamily="34" charset="0"/>
                <a:cs typeface="Arial" panose="020B0604020202020204" pitchFamily="34" charset="0"/>
              </a:rPr>
              <a:t>impotencia		0</a:t>
            </a:r>
          </a:p>
          <a:p>
            <a:r>
              <a:rPr lang="es-ES" sz="1200" dirty="0">
                <a:latin typeface="Arial" panose="020B0604020202020204" pitchFamily="34" charset="0"/>
                <a:cs typeface="Arial" panose="020B0604020202020204" pitchFamily="34" charset="0"/>
              </a:rPr>
              <a:t>Estrés			0</a:t>
            </a:r>
          </a:p>
          <a:p>
            <a:r>
              <a:rPr lang="es-ES" sz="1200" dirty="0">
                <a:latin typeface="Arial" panose="020B0604020202020204" pitchFamily="34" charset="0"/>
                <a:cs typeface="Arial" panose="020B0604020202020204" pitchFamily="34" charset="0"/>
              </a:rPr>
              <a:t>Total			30</a:t>
            </a:r>
            <a:endParaRPr lang="es-CO" sz="1200" dirty="0"/>
          </a:p>
        </p:txBody>
      </p:sp>
      <p:pic>
        <p:nvPicPr>
          <p:cNvPr id="4098" name="Picture 2" descr="Gráfico de respuestas de formularios. Título de la pregunta: Considera que es importante entrenar a su mascota. Número de respuestas: 30 respuestas.">
            <a:extLst>
              <a:ext uri="{FF2B5EF4-FFF2-40B4-BE49-F238E27FC236}">
                <a16:creationId xmlns="" xmlns:a16="http://schemas.microsoft.com/office/drawing/2014/main" id="{C8BA1A51-0788-4635-A439-85E9B3638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456" y="435935"/>
            <a:ext cx="4465674" cy="20308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ráfico de respuestas de formularios. Título de la pregunta: ¿Cuáles cree que son los efectos negativos que sufre el amo con la pérdida de su mascota?. Número de respuestas: 30 respuestas.">
            <a:extLst>
              <a:ext uri="{FF2B5EF4-FFF2-40B4-BE49-F238E27FC236}">
                <a16:creationId xmlns="" xmlns:a16="http://schemas.microsoft.com/office/drawing/2014/main" id="{C524598E-73E8-4036-9C8A-854F7C47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456" y="2764465"/>
            <a:ext cx="4465674" cy="203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84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A07623AD-DA35-4477-8349-A2102021FC57}"/>
              </a:ext>
            </a:extLst>
          </p:cNvPr>
          <p:cNvSpPr/>
          <p:nvPr/>
        </p:nvSpPr>
        <p:spPr>
          <a:xfrm>
            <a:off x="2972132" y="37213"/>
            <a:ext cx="3200400" cy="414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HISTORIAS </a:t>
            </a:r>
            <a:r>
              <a:rPr lang="es-CO" dirty="0"/>
              <a:t>DE USUARIO</a:t>
            </a:r>
          </a:p>
        </p:txBody>
      </p:sp>
      <p:pic>
        <p:nvPicPr>
          <p:cNvPr id="4" name="Imagen 3"/>
          <p:cNvPicPr>
            <a:picLocks noChangeAspect="1"/>
          </p:cNvPicPr>
          <p:nvPr/>
        </p:nvPicPr>
        <p:blipFill rotWithShape="1">
          <a:blip r:embed="rId2"/>
          <a:srcRect t="7769" b="13690"/>
          <a:stretch/>
        </p:blipFill>
        <p:spPr>
          <a:xfrm>
            <a:off x="-1" y="729464"/>
            <a:ext cx="9399939" cy="4150761"/>
          </a:xfrm>
          <a:prstGeom prst="rect">
            <a:avLst/>
          </a:prstGeom>
        </p:spPr>
      </p:pic>
    </p:spTree>
    <p:extLst>
      <p:ext uri="{BB962C8B-B14F-4D97-AF65-F5344CB8AC3E}">
        <p14:creationId xmlns:p14="http://schemas.microsoft.com/office/powerpoint/2010/main" val="172297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044557" y="1037689"/>
            <a:ext cx="5065160" cy="2862322"/>
          </a:xfrm>
          <a:prstGeom prst="rect">
            <a:avLst/>
          </a:prstGeom>
          <a:noFill/>
        </p:spPr>
        <p:txBody>
          <a:bodyPr wrap="square" rtlCol="0">
            <a:spAutoFit/>
          </a:bodyPr>
          <a:lstStyle/>
          <a:p>
            <a:pPr algn="ctr"/>
            <a:r>
              <a:rPr lang="es-ES" dirty="0"/>
              <a:t>Integrantes</a:t>
            </a:r>
          </a:p>
          <a:p>
            <a:pPr algn="ctr"/>
            <a:endParaRPr lang="es-ES" dirty="0"/>
          </a:p>
          <a:p>
            <a:pPr algn="ctr"/>
            <a:r>
              <a:rPr lang="es-ES" dirty="0"/>
              <a:t>Brian González Peláez</a:t>
            </a:r>
          </a:p>
          <a:p>
            <a:pPr algn="ctr"/>
            <a:r>
              <a:rPr lang="es-ES" dirty="0"/>
              <a:t>Claudia Janeth Betancur Arias</a:t>
            </a:r>
          </a:p>
          <a:p>
            <a:pPr algn="ctr"/>
            <a:endParaRPr lang="es-ES" dirty="0"/>
          </a:p>
          <a:p>
            <a:pPr algn="ctr"/>
            <a:r>
              <a:rPr lang="es-ES" dirty="0"/>
              <a:t>Ficha</a:t>
            </a:r>
          </a:p>
          <a:p>
            <a:pPr algn="ctr"/>
            <a:r>
              <a:rPr lang="es-ES" dirty="0"/>
              <a:t>2167575</a:t>
            </a:r>
          </a:p>
          <a:p>
            <a:pPr algn="ctr"/>
            <a:endParaRPr lang="es-ES" dirty="0"/>
          </a:p>
          <a:p>
            <a:pPr algn="ctr"/>
            <a:r>
              <a:rPr lang="es-ES" dirty="0"/>
              <a:t>Programa</a:t>
            </a:r>
          </a:p>
          <a:p>
            <a:pPr algn="ctr"/>
            <a:r>
              <a:rPr lang="es-ES" dirty="0"/>
              <a:t>Análisis y Desarrollo de Sistemas de Información</a:t>
            </a: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34549" b="16088"/>
          <a:stretch/>
        </p:blipFill>
        <p:spPr>
          <a:xfrm>
            <a:off x="-246579" y="1150705"/>
            <a:ext cx="9736326" cy="2702104"/>
          </a:xfrm>
          <a:prstGeom prst="rect">
            <a:avLst/>
          </a:prstGeom>
        </p:spPr>
      </p:pic>
    </p:spTree>
    <p:extLst>
      <p:ext uri="{BB962C8B-B14F-4D97-AF65-F5344CB8AC3E}">
        <p14:creationId xmlns:p14="http://schemas.microsoft.com/office/powerpoint/2010/main" val="2416019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7769" b="11691"/>
          <a:stretch/>
        </p:blipFill>
        <p:spPr>
          <a:xfrm>
            <a:off x="-1" y="750013"/>
            <a:ext cx="9370031" cy="4242836"/>
          </a:xfrm>
          <a:prstGeom prst="rect">
            <a:avLst/>
          </a:prstGeom>
        </p:spPr>
      </p:pic>
    </p:spTree>
    <p:extLst>
      <p:ext uri="{BB962C8B-B14F-4D97-AF65-F5344CB8AC3E}">
        <p14:creationId xmlns:p14="http://schemas.microsoft.com/office/powerpoint/2010/main" val="86424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246634" y="1286474"/>
            <a:ext cx="2599805" cy="1200329"/>
          </a:xfrm>
          <a:prstGeom prst="rect">
            <a:avLst/>
          </a:prstGeom>
          <a:noFill/>
        </p:spPr>
        <p:txBody>
          <a:bodyPr wrap="square" rtlCol="0">
            <a:spAutoFit/>
          </a:bodyPr>
          <a:lstStyle/>
          <a:p>
            <a:r>
              <a:rPr lang="es-ES" sz="3600" b="1" dirty="0">
                <a:solidFill>
                  <a:schemeClr val="tx1">
                    <a:lumMod val="75000"/>
                    <a:lumOff val="25000"/>
                  </a:schemeClr>
                </a:solidFill>
              </a:rPr>
              <a:t>PetClose App </a:t>
            </a:r>
          </a:p>
        </p:txBody>
      </p:sp>
      <p:sp>
        <p:nvSpPr>
          <p:cNvPr id="4" name="CuadroTexto 3"/>
          <p:cNvSpPr txBox="1"/>
          <p:nvPr/>
        </p:nvSpPr>
        <p:spPr>
          <a:xfrm>
            <a:off x="3246634" y="2692065"/>
            <a:ext cx="3082247" cy="830997"/>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Desarrollo de aplicativo móvil que permita la ubicación de mascotas perdidas.</a:t>
            </a:r>
            <a:endParaRPr lang="es-CO" sz="1600" dirty="0">
              <a:latin typeface="Arial" panose="020B0604020202020204" pitchFamily="34" charset="0"/>
              <a:cs typeface="Arial" panose="020B0604020202020204" pitchFamily="34" charset="0"/>
            </a:endParaRPr>
          </a:p>
        </p:txBody>
      </p:sp>
      <p:sp>
        <p:nvSpPr>
          <p:cNvPr id="5" name="Rectángulo 4"/>
          <p:cNvSpPr/>
          <p:nvPr/>
        </p:nvSpPr>
        <p:spPr>
          <a:xfrm>
            <a:off x="3364598" y="254687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 xmlns:a16="http://schemas.microsoft.com/office/drawing/2014/main" id="{0EB64827-241C-4048-90AD-0CFCF3260A1A}"/>
              </a:ext>
            </a:extLst>
          </p:cNvPr>
          <p:cNvPicPr>
            <a:picLocks noChangeAspect="1"/>
          </p:cNvPicPr>
          <p:nvPr/>
        </p:nvPicPr>
        <p:blipFill>
          <a:blip r:embed="rId2"/>
          <a:stretch>
            <a:fillRect/>
          </a:stretch>
        </p:blipFill>
        <p:spPr>
          <a:xfrm>
            <a:off x="414682" y="776177"/>
            <a:ext cx="8394644" cy="3625702"/>
          </a:xfrm>
          <a:prstGeom prst="rect">
            <a:avLst/>
          </a:prstGeom>
        </p:spPr>
      </p:pic>
    </p:spTree>
    <p:extLst>
      <p:ext uri="{BB962C8B-B14F-4D97-AF65-F5344CB8AC3E}">
        <p14:creationId xmlns:p14="http://schemas.microsoft.com/office/powerpoint/2010/main" val="2254210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51924" y="543681"/>
            <a:ext cx="4607087" cy="3416320"/>
          </a:xfrm>
          <a:prstGeom prst="rect">
            <a:avLst/>
          </a:prstGeom>
          <a:noFill/>
        </p:spPr>
        <p:txBody>
          <a:bodyPr wrap="square" rtlCol="0">
            <a:spAutoFit/>
          </a:bodyPr>
          <a:lstStyle/>
          <a:p>
            <a:r>
              <a:rPr lang="es-ES" sz="2400" dirty="0">
                <a:solidFill>
                  <a:schemeClr val="tx1">
                    <a:lumMod val="75000"/>
                    <a:lumOff val="25000"/>
                  </a:schemeClr>
                </a:solidFill>
                <a:latin typeface="Arial" panose="020B0604020202020204" pitchFamily="34" charset="0"/>
                <a:cs typeface="Arial" panose="020B0604020202020204" pitchFamily="34" charset="0"/>
              </a:rPr>
              <a:t>Planteamiento del Problema</a:t>
            </a:r>
          </a:p>
          <a:p>
            <a:pPr algn="ctr"/>
            <a:endParaRPr lang="es-ES" sz="2400" dirty="0">
              <a:solidFill>
                <a:schemeClr val="tx1">
                  <a:lumMod val="75000"/>
                  <a:lumOff val="25000"/>
                </a:schemeClr>
              </a:solidFill>
              <a:latin typeface="Arial" panose="020B0604020202020204" pitchFamily="34" charset="0"/>
              <a:cs typeface="Arial" panose="020B0604020202020204" pitchFamily="34" charset="0"/>
            </a:endParaRPr>
          </a:p>
          <a:p>
            <a:pPr algn="ctr"/>
            <a:endParaRPr lang="es-ES" sz="2400" dirty="0">
              <a:solidFill>
                <a:schemeClr val="tx1">
                  <a:lumMod val="75000"/>
                  <a:lumOff val="25000"/>
                </a:schemeClr>
              </a:solidFill>
              <a:latin typeface="Arial" panose="020B0604020202020204" pitchFamily="34" charset="0"/>
              <a:cs typeface="Arial" panose="020B0604020202020204" pitchFamily="34" charset="0"/>
            </a:endParaRPr>
          </a:p>
          <a:p>
            <a:r>
              <a:rPr lang="es-ES" sz="1600" dirty="0" smtClean="0">
                <a:solidFill>
                  <a:schemeClr val="tx1">
                    <a:lumMod val="75000"/>
                    <a:lumOff val="25000"/>
                  </a:schemeClr>
                </a:solidFill>
                <a:latin typeface="Arial" panose="020B0604020202020204" pitchFamily="34" charset="0"/>
                <a:cs typeface="Arial" panose="020B0604020202020204" pitchFamily="34" charset="0"/>
              </a:rPr>
              <a:t>La falta de medios confiables y reconocidos  para la búsqueda efectiva de </a:t>
            </a:r>
            <a:r>
              <a:rPr lang="es-ES" sz="1600" dirty="0">
                <a:solidFill>
                  <a:schemeClr val="tx1">
                    <a:lumMod val="75000"/>
                    <a:lumOff val="25000"/>
                  </a:schemeClr>
                </a:solidFill>
                <a:latin typeface="Arial" panose="020B0604020202020204" pitchFamily="34" charset="0"/>
                <a:cs typeface="Arial" panose="020B0604020202020204" pitchFamily="34" charset="0"/>
              </a:rPr>
              <a:t>una mascota que </a:t>
            </a:r>
            <a:r>
              <a:rPr lang="es-ES" sz="1600" dirty="0" smtClean="0">
                <a:solidFill>
                  <a:schemeClr val="tx1">
                    <a:lumMod val="75000"/>
                    <a:lumOff val="25000"/>
                  </a:schemeClr>
                </a:solidFill>
                <a:latin typeface="Arial" panose="020B0604020202020204" pitchFamily="34" charset="0"/>
                <a:cs typeface="Arial" panose="020B0604020202020204" pitchFamily="34" charset="0"/>
              </a:rPr>
              <a:t>se le ha perdido a su amo, esto disminuye las probabilidades de su ubicación</a:t>
            </a:r>
            <a:r>
              <a:rPr lang="es-ES" sz="1600" dirty="0">
                <a:solidFill>
                  <a:schemeClr val="tx1">
                    <a:lumMod val="75000"/>
                    <a:lumOff val="25000"/>
                  </a:schemeClr>
                </a:solidFill>
                <a:latin typeface="Arial" panose="020B0604020202020204" pitchFamily="34" charset="0"/>
                <a:cs typeface="Arial" panose="020B0604020202020204" pitchFamily="34" charset="0"/>
              </a:rPr>
              <a:t>, ocasionando un aumento de perros </a:t>
            </a:r>
            <a:r>
              <a:rPr lang="es-ES" sz="1600" dirty="0" smtClean="0">
                <a:solidFill>
                  <a:schemeClr val="tx1">
                    <a:lumMod val="75000"/>
                    <a:lumOff val="25000"/>
                  </a:schemeClr>
                </a:solidFill>
                <a:latin typeface="Arial" panose="020B0604020202020204" pitchFamily="34" charset="0"/>
                <a:cs typeface="Arial" panose="020B0604020202020204" pitchFamily="34" charset="0"/>
              </a:rPr>
              <a:t>callejeros, problemas </a:t>
            </a:r>
            <a:r>
              <a:rPr lang="es-ES" sz="1600" dirty="0">
                <a:solidFill>
                  <a:schemeClr val="tx1">
                    <a:lumMod val="75000"/>
                    <a:lumOff val="25000"/>
                  </a:schemeClr>
                </a:solidFill>
                <a:latin typeface="Arial" panose="020B0604020202020204" pitchFamily="34" charset="0"/>
                <a:cs typeface="Arial" panose="020B0604020202020204" pitchFamily="34" charset="0"/>
              </a:rPr>
              <a:t>en </a:t>
            </a:r>
            <a:r>
              <a:rPr lang="es-ES" sz="1600" dirty="0" smtClean="0">
                <a:solidFill>
                  <a:schemeClr val="tx1">
                    <a:lumMod val="75000"/>
                    <a:lumOff val="25000"/>
                  </a:schemeClr>
                </a:solidFill>
                <a:latin typeface="Arial" panose="020B0604020202020204" pitchFamily="34" charset="0"/>
                <a:cs typeface="Arial" panose="020B0604020202020204" pitchFamily="34" charset="0"/>
              </a:rPr>
              <a:t>cuanto a </a:t>
            </a:r>
            <a:r>
              <a:rPr lang="es-ES" sz="1600" dirty="0">
                <a:solidFill>
                  <a:schemeClr val="tx1">
                    <a:lumMod val="75000"/>
                    <a:lumOff val="25000"/>
                  </a:schemeClr>
                </a:solidFill>
                <a:latin typeface="Arial" panose="020B0604020202020204" pitchFamily="34" charset="0"/>
                <a:cs typeface="Arial" panose="020B0604020202020204" pitchFamily="34" charset="0"/>
              </a:rPr>
              <a:t>desperdicios en las </a:t>
            </a:r>
            <a:r>
              <a:rPr lang="es-ES" sz="1600" dirty="0" smtClean="0">
                <a:solidFill>
                  <a:schemeClr val="tx1">
                    <a:lumMod val="75000"/>
                    <a:lumOff val="25000"/>
                  </a:schemeClr>
                </a:solidFill>
                <a:latin typeface="Arial" panose="020B0604020202020204" pitchFamily="34" charset="0"/>
                <a:cs typeface="Arial" panose="020B0604020202020204" pitchFamily="34" charset="0"/>
              </a:rPr>
              <a:t>calles, </a:t>
            </a:r>
            <a:r>
              <a:rPr lang="es-ES" sz="1600" dirty="0">
                <a:solidFill>
                  <a:schemeClr val="tx1">
                    <a:lumMod val="75000"/>
                    <a:lumOff val="25000"/>
                  </a:schemeClr>
                </a:solidFill>
                <a:latin typeface="Arial" panose="020B0604020202020204" pitchFamily="34" charset="0"/>
                <a:cs typeface="Arial" panose="020B0604020202020204" pitchFamily="34" charset="0"/>
              </a:rPr>
              <a:t>e incidentes con vehículos o con las </a:t>
            </a:r>
            <a:r>
              <a:rPr lang="es-ES" sz="1600" dirty="0" smtClean="0">
                <a:solidFill>
                  <a:schemeClr val="tx1">
                    <a:lumMod val="75000"/>
                    <a:lumOff val="25000"/>
                  </a:schemeClr>
                </a:solidFill>
                <a:latin typeface="Arial" panose="020B0604020202020204" pitchFamily="34" charset="0"/>
                <a:cs typeface="Arial" panose="020B0604020202020204" pitchFamily="34" charset="0"/>
              </a:rPr>
              <a:t>personas</a:t>
            </a:r>
            <a:r>
              <a:rPr lang="es-ES" sz="1600" dirty="0">
                <a:solidFill>
                  <a:schemeClr val="tx1">
                    <a:lumMod val="75000"/>
                    <a:lumOff val="25000"/>
                  </a:schemeClr>
                </a:solidFill>
                <a:latin typeface="Arial" panose="020B0604020202020204" pitchFamily="34" charset="0"/>
                <a:cs typeface="Arial" panose="020B0604020202020204" pitchFamily="34" charset="0"/>
              </a:rPr>
              <a:t>, asimismo la dificultad de encontrar consejos confiables para el cuidado de las mascotas.</a:t>
            </a:r>
          </a:p>
        </p:txBody>
      </p:sp>
      <p:sp>
        <p:nvSpPr>
          <p:cNvPr id="3" name="Rectángulo 2"/>
          <p:cNvSpPr/>
          <p:nvPr/>
        </p:nvSpPr>
        <p:spPr>
          <a:xfrm>
            <a:off x="1351924" y="1311243"/>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3448" y="621878"/>
            <a:ext cx="2866490" cy="400110"/>
          </a:xfrm>
          <a:prstGeom prst="rect">
            <a:avLst/>
          </a:prstGeom>
          <a:noFill/>
        </p:spPr>
        <p:txBody>
          <a:bodyPr wrap="square" rtlCol="0">
            <a:spAutoFit/>
          </a:bodyPr>
          <a:lstStyle/>
          <a:p>
            <a:r>
              <a:rPr lang="es-ES" sz="2000" dirty="0"/>
              <a:t>Justificación</a:t>
            </a:r>
            <a:endParaRPr lang="es-CO" sz="2000" dirty="0"/>
          </a:p>
        </p:txBody>
      </p:sp>
      <p:sp>
        <p:nvSpPr>
          <p:cNvPr id="5" name="CuadroTexto 4"/>
          <p:cNvSpPr txBox="1"/>
          <p:nvPr/>
        </p:nvSpPr>
        <p:spPr>
          <a:xfrm>
            <a:off x="1253447" y="1552793"/>
            <a:ext cx="4828853" cy="2554545"/>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Esta APP nace </a:t>
            </a:r>
            <a:r>
              <a:rPr lang="es-ES" sz="1600" dirty="0" smtClean="0">
                <a:latin typeface="Arial" panose="020B0604020202020204" pitchFamily="34" charset="0"/>
                <a:cs typeface="Arial" panose="020B0604020202020204" pitchFamily="34" charset="0"/>
              </a:rPr>
              <a:t>como servicio social enfocado en las mascotas, principalmente de las mascotas que se encuentran en la calle sin hogar y/o perdidas, la tristeza</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e </a:t>
            </a:r>
            <a:r>
              <a:rPr lang="es-ES" sz="1600" dirty="0">
                <a:latin typeface="Arial" panose="020B0604020202020204" pitchFamily="34" charset="0"/>
                <a:cs typeface="Arial" panose="020B0604020202020204" pitchFamily="34" charset="0"/>
              </a:rPr>
              <a:t>impotencia que se siente al no poder encontrar una mascota que se ha </a:t>
            </a:r>
            <a:r>
              <a:rPr lang="es-ES" sz="1600" dirty="0" smtClean="0">
                <a:latin typeface="Arial" panose="020B0604020202020204" pitchFamily="34" charset="0"/>
                <a:cs typeface="Arial" panose="020B0604020202020204" pitchFamily="34" charset="0"/>
              </a:rPr>
              <a:t>perdido ya que se </a:t>
            </a:r>
            <a:r>
              <a:rPr lang="es-ES" sz="1600" dirty="0">
                <a:latin typeface="Arial" panose="020B0604020202020204" pitchFamily="34" charset="0"/>
                <a:cs typeface="Arial" panose="020B0604020202020204" pitchFamily="34" charset="0"/>
              </a:rPr>
              <a:t>convierte en un miembro más de la familia, y también la iniciativa de  querer ayudar a otros con esta misma situación, creando también empatía entre personas que no se conocen pero que al sentir lo mismo, quieren ayudar.</a:t>
            </a:r>
            <a:endParaRPr lang="es-CO" sz="1600" dirty="0">
              <a:latin typeface="Arial" panose="020B0604020202020204" pitchFamily="34" charset="0"/>
              <a:cs typeface="Arial" panose="020B0604020202020204" pitchFamily="34" charset="0"/>
            </a:endParaRPr>
          </a:p>
        </p:txBody>
      </p:sp>
      <p:sp>
        <p:nvSpPr>
          <p:cNvPr id="4" name="Rectángulo 3"/>
          <p:cNvSpPr/>
          <p:nvPr/>
        </p:nvSpPr>
        <p:spPr>
          <a:xfrm>
            <a:off x="1253448" y="126453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631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1213283"/>
            <a:ext cx="2389387" cy="400110"/>
          </a:xfrm>
          <a:prstGeom prst="rect">
            <a:avLst/>
          </a:prstGeom>
          <a:noFill/>
        </p:spPr>
        <p:txBody>
          <a:bodyPr wrap="square" rtlCol="0">
            <a:spAutoFit/>
          </a:bodyPr>
          <a:lstStyle/>
          <a:p>
            <a:r>
              <a:rPr lang="es-CO" sz="2000" dirty="0"/>
              <a:t>OBJETIVO GENERAL</a:t>
            </a:r>
          </a:p>
        </p:txBody>
      </p:sp>
      <p:sp>
        <p:nvSpPr>
          <p:cNvPr id="6" name="CuadroTexto 5"/>
          <p:cNvSpPr txBox="1"/>
          <p:nvPr/>
        </p:nvSpPr>
        <p:spPr>
          <a:xfrm>
            <a:off x="771491" y="2109434"/>
            <a:ext cx="3743814" cy="2800767"/>
          </a:xfrm>
          <a:prstGeom prst="rect">
            <a:avLst/>
          </a:prstGeom>
          <a:noFill/>
        </p:spPr>
        <p:txBody>
          <a:bodyPr wrap="square" rtlCol="0">
            <a:spAutoFit/>
          </a:bodyPr>
          <a:lstStyle/>
          <a:p>
            <a:pPr algn="just" defTabSz="943239" hangingPunct="0"/>
            <a:r>
              <a:rPr lang="es-CO" sz="1600" dirty="0">
                <a:latin typeface="Arial" panose="020B0604020202020204" pitchFamily="34" charset="0"/>
                <a:cs typeface="Arial" panose="020B0604020202020204" pitchFamily="34" charset="0"/>
              </a:rPr>
              <a:t>Desarrollar una </a:t>
            </a:r>
            <a:r>
              <a:rPr lang="es-CO" sz="1600" dirty="0" smtClean="0">
                <a:latin typeface="Arial" panose="020B0604020202020204" pitchFamily="34" charset="0"/>
                <a:cs typeface="Arial" panose="020B0604020202020204" pitchFamily="34" charset="0"/>
              </a:rPr>
              <a:t>App </a:t>
            </a:r>
            <a:r>
              <a:rPr lang="es-CO" sz="1600" dirty="0">
                <a:latin typeface="Arial" panose="020B0604020202020204" pitchFamily="34" charset="0"/>
                <a:cs typeface="Arial" panose="020B0604020202020204" pitchFamily="34" charset="0"/>
              </a:rPr>
              <a:t>móvil </a:t>
            </a:r>
            <a:r>
              <a:rPr lang="es-CO" sz="1600" dirty="0" smtClean="0">
                <a:latin typeface="Arial" panose="020B0604020202020204" pitchFamily="34" charset="0"/>
                <a:cs typeface="Arial" panose="020B0604020202020204" pitchFamily="34" charset="0"/>
              </a:rPr>
              <a:t>para las </a:t>
            </a:r>
            <a:r>
              <a:rPr lang="es-CO" sz="1600" dirty="0">
                <a:latin typeface="Arial" panose="020B0604020202020204" pitchFamily="34" charset="0"/>
                <a:cs typeface="Arial" panose="020B0604020202020204" pitchFamily="34" charset="0"/>
              </a:rPr>
              <a:t>personas que </a:t>
            </a:r>
            <a:r>
              <a:rPr lang="es-CO" sz="1600" dirty="0" smtClean="0">
                <a:latin typeface="Arial" panose="020B0604020202020204" pitchFamily="34" charset="0"/>
                <a:cs typeface="Arial" panose="020B0604020202020204" pitchFamily="34" charset="0"/>
              </a:rPr>
              <a:t>han perdido</a:t>
            </a:r>
            <a:r>
              <a:rPr lang="es-CO" sz="1600" dirty="0" smtClean="0">
                <a:latin typeface="Arial" panose="020B0604020202020204" pitchFamily="34" charset="0"/>
                <a:cs typeface="Arial" panose="020B0604020202020204" pitchFamily="34" charset="0"/>
              </a:rPr>
              <a:t> </a:t>
            </a:r>
            <a:r>
              <a:rPr lang="es-CO" sz="1600" dirty="0">
                <a:latin typeface="Arial" panose="020B0604020202020204" pitchFamily="34" charset="0"/>
                <a:cs typeface="Arial" panose="020B0604020202020204" pitchFamily="34" charset="0"/>
              </a:rPr>
              <a:t>su mascota </a:t>
            </a:r>
            <a:r>
              <a:rPr lang="es-CO" sz="1600" dirty="0" smtClean="0">
                <a:latin typeface="Arial" panose="020B0604020202020204" pitchFamily="34" charset="0"/>
                <a:cs typeface="Arial" panose="020B0604020202020204" pitchFamily="34" charset="0"/>
              </a:rPr>
              <a:t>y </a:t>
            </a:r>
            <a:r>
              <a:rPr lang="es-CO" sz="1600" dirty="0">
                <a:latin typeface="Arial" panose="020B0604020202020204" pitchFamily="34" charset="0"/>
                <a:cs typeface="Arial" panose="020B0604020202020204" pitchFamily="34" charset="0"/>
              </a:rPr>
              <a:t>para publicar mascotas encontradas, en la que puedan adjuntar fotografías, enviar notificaciones cuando alguien reaccione a la publicación, tener la opción de que las personas puedan comentar si lo han visto en algún lugar en específico y modificar el área de </a:t>
            </a:r>
            <a:r>
              <a:rPr lang="es-CO" sz="1600" dirty="0" smtClean="0">
                <a:latin typeface="Arial" panose="020B0604020202020204" pitchFamily="34" charset="0"/>
                <a:cs typeface="Arial" panose="020B0604020202020204" pitchFamily="34" charset="0"/>
              </a:rPr>
              <a:t>búsqueda, buscar por raza </a:t>
            </a:r>
            <a:r>
              <a:rPr lang="es-CO" sz="1600" dirty="0" smtClean="0">
                <a:latin typeface="Arial" panose="020B0604020202020204" pitchFamily="34" charset="0"/>
                <a:cs typeface="Arial" panose="020B0604020202020204" pitchFamily="34" charset="0"/>
              </a:rPr>
              <a:t>etc.</a:t>
            </a:r>
            <a:endParaRPr lang="es-CO" sz="1600" dirty="0">
              <a:latin typeface="Arial" panose="020B0604020202020204" pitchFamily="34" charset="0"/>
              <a:cs typeface="Arial" panose="020B0604020202020204" pitchFamily="34" charset="0"/>
            </a:endParaRPr>
          </a:p>
          <a:p>
            <a:pPr algn="just" defTabSz="943239" hangingPunct="0"/>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565" y="193740"/>
            <a:ext cx="4235513" cy="4716461"/>
          </a:xfrm>
          <a:prstGeom prst="rect">
            <a:avLst/>
          </a:prstGeom>
        </p:spPr>
      </p:pic>
      <p:pic>
        <p:nvPicPr>
          <p:cNvPr id="4" name="Imagen 3"/>
          <p:cNvPicPr>
            <a:picLocks noChangeAspect="1"/>
          </p:cNvPicPr>
          <p:nvPr/>
        </p:nvPicPr>
        <p:blipFill>
          <a:blip r:embed="rId3"/>
          <a:stretch>
            <a:fillRect/>
          </a:stretch>
        </p:blipFill>
        <p:spPr>
          <a:xfrm>
            <a:off x="8270874" y="351088"/>
            <a:ext cx="608543" cy="592940"/>
          </a:xfrm>
          <a:prstGeom prst="rect">
            <a:avLst/>
          </a:prstGeom>
        </p:spPr>
      </p:pic>
    </p:spTree>
    <p:extLst>
      <p:ext uri="{BB962C8B-B14F-4D97-AF65-F5344CB8AC3E}">
        <p14:creationId xmlns:p14="http://schemas.microsoft.com/office/powerpoint/2010/main" val="154056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5771" y="626142"/>
            <a:ext cx="3246633" cy="400110"/>
          </a:xfrm>
          <a:prstGeom prst="rect">
            <a:avLst/>
          </a:prstGeom>
          <a:noFill/>
        </p:spPr>
        <p:txBody>
          <a:bodyPr wrap="square" rtlCol="0">
            <a:spAutoFit/>
          </a:bodyPr>
          <a:lstStyle/>
          <a:p>
            <a:r>
              <a:rPr lang="es-CO" sz="2000" dirty="0"/>
              <a:t>OBJETIVOS ESPECÍFICOS</a:t>
            </a:r>
          </a:p>
        </p:txBody>
      </p:sp>
      <p:sp>
        <p:nvSpPr>
          <p:cNvPr id="3" name="CuadroTexto 2"/>
          <p:cNvSpPr txBox="1"/>
          <p:nvPr/>
        </p:nvSpPr>
        <p:spPr>
          <a:xfrm>
            <a:off x="965771" y="1654137"/>
            <a:ext cx="4335694" cy="3323987"/>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Realizar un estudio por medio de encuesta, que nos permitan conocer las necesidades de las personas dueñas de mascotas.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Analizar el estudio técnico para determinar las necesidades de los amos.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Fomentar el respeto por los animales y lo que implica tenerlos en el hogar.</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Brindar información y consejos para el cuidado de la mascota</a:t>
            </a:r>
            <a:r>
              <a:rPr lang="es-E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Brindar un espacio para adopciones de mascotas, como intermediario.</a:t>
            </a:r>
            <a:endParaRPr lang="es-ES" sz="1600" dirty="0">
              <a:latin typeface="Arial" panose="020B0604020202020204" pitchFamily="34" charset="0"/>
              <a:cs typeface="Arial" panose="020B0604020202020204" pitchFamily="34" charset="0"/>
            </a:endParaRPr>
          </a:p>
          <a:p>
            <a:endParaRPr lang="es-CO" dirty="0"/>
          </a:p>
        </p:txBody>
      </p:sp>
      <p:sp>
        <p:nvSpPr>
          <p:cNvPr id="4" name="Rectángulo 3"/>
          <p:cNvSpPr/>
          <p:nvPr/>
        </p:nvSpPr>
        <p:spPr>
          <a:xfrm>
            <a:off x="1136477" y="131733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8194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5208" y="174661"/>
            <a:ext cx="8167955" cy="4616648"/>
          </a:xfrm>
          <a:prstGeom prst="rect">
            <a:avLst/>
          </a:prstGeom>
          <a:noFill/>
        </p:spPr>
        <p:txBody>
          <a:bodyPr wrap="square" rtlCol="0">
            <a:spAutoFit/>
          </a:bodyPr>
          <a:lstStyle/>
          <a:p>
            <a:r>
              <a:rPr lang="es-CO" dirty="0"/>
              <a:t>ALCANCE</a:t>
            </a:r>
          </a:p>
          <a:p>
            <a:endParaRPr lang="es-CO" dirty="0"/>
          </a:p>
          <a:p>
            <a:r>
              <a:rPr lang="es-CO" sz="1600" dirty="0">
                <a:latin typeface="Arial" panose="020B0604020202020204" pitchFamily="34" charset="0"/>
                <a:cs typeface="Arial" panose="020B0604020202020204" pitchFamily="34" charset="0"/>
              </a:rPr>
              <a:t>Durante el proceso formativo Se </a:t>
            </a:r>
            <a:r>
              <a:rPr lang="es-CO" sz="1600" dirty="0" smtClean="0">
                <a:latin typeface="Arial" panose="020B0604020202020204" pitchFamily="34" charset="0"/>
                <a:cs typeface="Arial" panose="020B0604020202020204" pitchFamily="34" charset="0"/>
              </a:rPr>
              <a:t>desarrollará </a:t>
            </a:r>
            <a:r>
              <a:rPr lang="es-CO" sz="1600" dirty="0">
                <a:latin typeface="Arial" panose="020B0604020202020204" pitchFamily="34" charset="0"/>
                <a:cs typeface="Arial" panose="020B0604020202020204" pitchFamily="34" charset="0"/>
              </a:rPr>
              <a:t>un software que inicialmente será dirigido a los habitantes de Medellín, no solo a los dueños de mascotas sino también para todas las personas que deseen ayudar a los animales de compañía que se encuentran en las calles sin hogar.</a:t>
            </a:r>
          </a:p>
          <a:p>
            <a:r>
              <a:rPr lang="es-CO" sz="1600" dirty="0">
                <a:latin typeface="Arial" panose="020B0604020202020204" pitchFamily="34" charset="0"/>
                <a:cs typeface="Arial" panose="020B0604020202020204" pitchFamily="34" charset="0"/>
              </a:rPr>
              <a:t>El aplicativo por sus características y  fácil manejo se convertiría en un medio eficaz y de preferencia para los habitantes de la ciudad de Medellín en todo el proceso de recuperación  o ubicación de las mascotas perdidas, proporcionando una interfaz  interactiva donde los usuarios no solo podrán buscar sus mascotas sino también, podrán buscarle hogar a perros que se encuentran abandonados, asimismo encontraran consejos para el cuidado de sus mascotas, brindando así un servicio completo para perros, gatos o cualquier </a:t>
            </a:r>
            <a:r>
              <a:rPr lang="es-CO" sz="1600" dirty="0" smtClean="0">
                <a:latin typeface="Arial" panose="020B0604020202020204" pitchFamily="34" charset="0"/>
                <a:cs typeface="Arial" panose="020B0604020202020204" pitchFamily="34" charset="0"/>
              </a:rPr>
              <a:t>otra </a:t>
            </a:r>
            <a:r>
              <a:rPr lang="es-CO" sz="1600" dirty="0" smtClean="0">
                <a:latin typeface="Arial" panose="020B0604020202020204" pitchFamily="34" charset="0"/>
                <a:cs typeface="Arial" panose="020B0604020202020204" pitchFamily="34" charset="0"/>
              </a:rPr>
              <a:t>mascota. </a:t>
            </a:r>
            <a:endParaRPr lang="es-CO" sz="1600" dirty="0">
              <a:latin typeface="Arial" panose="020B0604020202020204" pitchFamily="34" charset="0"/>
              <a:cs typeface="Arial" panose="020B0604020202020204" pitchFamily="34" charset="0"/>
            </a:endParaRPr>
          </a:p>
          <a:p>
            <a:r>
              <a:rPr lang="es-CO" sz="1600" dirty="0">
                <a:latin typeface="Arial" panose="020B0604020202020204" pitchFamily="34" charset="0"/>
                <a:cs typeface="Arial" panose="020B0604020202020204" pitchFamily="34" charset="0"/>
              </a:rPr>
              <a:t>Adicional a eso, Dependiendo de la acogida que tenga la aplicación y los recursos que se manejen en el momento, se implementaría la instalación del chip, proporcionando así la posibilidad de ubicar la mascota por medio de GPS, teniendo como respaldo la aplicación y su equipo técnico.</a:t>
            </a:r>
          </a:p>
          <a:p>
            <a:endParaRPr lang="es-CO" dirty="0"/>
          </a:p>
        </p:txBody>
      </p:sp>
      <p:sp>
        <p:nvSpPr>
          <p:cNvPr id="3" name="Rectángulo 2"/>
          <p:cNvSpPr/>
          <p:nvPr/>
        </p:nvSpPr>
        <p:spPr>
          <a:xfrm flipV="1">
            <a:off x="195208" y="60713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61202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1053</TotalTime>
  <Words>616</Words>
  <Application>Microsoft Office PowerPoint</Application>
  <PresentationFormat>Presentación en pantalla (16:9)</PresentationFormat>
  <Paragraphs>171</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brian gonzalez</cp:lastModifiedBy>
  <cp:revision>56</cp:revision>
  <dcterms:created xsi:type="dcterms:W3CDTF">2019-11-27T03:16:21Z</dcterms:created>
  <dcterms:modified xsi:type="dcterms:W3CDTF">2020-10-16T19:22:55Z</dcterms:modified>
</cp:coreProperties>
</file>