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64" r:id="rId5"/>
    <p:sldId id="258" r:id="rId6"/>
    <p:sldId id="267" r:id="rId7"/>
    <p:sldId id="268" r:id="rId8"/>
    <p:sldId id="269" r:id="rId9"/>
    <p:sldId id="270" r:id="rId10"/>
    <p:sldId id="265" r:id="rId11"/>
    <p:sldId id="263" r:id="rId12"/>
    <p:sldId id="259" r:id="rId13"/>
    <p:sldId id="260" r:id="rId14"/>
    <p:sldId id="261" r:id="rId15"/>
  </p:sldIdLst>
  <p:sldSz cx="12192000" cy="6858000"/>
  <p:notesSz cx="6858000" cy="9144000"/>
  <p:embeddedFontLst>
    <p:embeddedFont>
      <p:font typeface="Gill Sans" panose="020B0604020202020204" charset="0"/>
      <p:regular r:id="rId17"/>
      <p:bold r:id="rId18"/>
    </p:embeddedFont>
    <p:embeddedFont>
      <p:font typeface="Wingdings 2" panose="050201020105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bGxrVGqeYPl04eDJZvsznUofU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EBEB"/>
    <a:srgbClr val="D7E3E3"/>
    <a:srgbClr val="E6E6E6"/>
    <a:srgbClr val="F1FFFF"/>
    <a:srgbClr val="D6E2E2"/>
    <a:srgbClr val="D9E7E7"/>
    <a:srgbClr val="D2DEDE"/>
    <a:srgbClr val="DBE9E9"/>
    <a:srgbClr val="DE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All?</a:t>
            </a: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79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f2da4f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4f2da4f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f2da4f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4f2da4f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506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f2da4f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4f2da4f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59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f2da4f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4f2da4f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76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f2da4f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4f2da4f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91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2da4f33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4f2da4f33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7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3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9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7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8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8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07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431074" y="1020432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 sz="4800" dirty="0"/>
              <a:t>BRAIN STROKE DATA</a:t>
            </a:r>
            <a:endParaRPr sz="4800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431074" y="2483910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sz="2000" dirty="0"/>
              <a:t>PROJECT NO. 4</a:t>
            </a:r>
            <a:endParaRPr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E611B8-40C4-E935-6463-00BEA253494F}"/>
              </a:ext>
            </a:extLst>
          </p:cNvPr>
          <p:cNvGrpSpPr/>
          <p:nvPr/>
        </p:nvGrpSpPr>
        <p:grpSpPr>
          <a:xfrm>
            <a:off x="431074" y="3085766"/>
            <a:ext cx="11272126" cy="3288908"/>
            <a:chOff x="431074" y="3085766"/>
            <a:chExt cx="11272126" cy="3288908"/>
          </a:xfrm>
        </p:grpSpPr>
        <p:pic>
          <p:nvPicPr>
            <p:cNvPr id="99" name="Google Shape;99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43599" y="3085766"/>
              <a:ext cx="5759601" cy="32889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1D17F4E-9991-C353-0FA7-A35A23F19D2C}"/>
                </a:ext>
              </a:extLst>
            </p:cNvPr>
            <p:cNvSpPr/>
            <p:nvPr/>
          </p:nvSpPr>
          <p:spPr>
            <a:xfrm>
              <a:off x="431074" y="3085766"/>
              <a:ext cx="6139543" cy="32889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Google Shape;98;p1"/>
          <p:cNvSpPr txBox="1"/>
          <p:nvPr/>
        </p:nvSpPr>
        <p:spPr>
          <a:xfrm>
            <a:off x="948159" y="3653017"/>
            <a:ext cx="44783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Jay Laxami</a:t>
            </a:r>
            <a:endParaRPr sz="32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Will Macmillan</a:t>
            </a:r>
            <a:endParaRPr sz="32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Candida Miranda</a:t>
            </a:r>
            <a:endParaRPr sz="32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Claudia Yurrita</a:t>
            </a:r>
            <a:endParaRPr sz="32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0AC2-46D8-EC52-C33A-C43DF26D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module was …  No. 4 </a:t>
            </a:r>
          </a:p>
        </p:txBody>
      </p:sp>
    </p:spTree>
    <p:extLst>
      <p:ext uri="{BB962C8B-B14F-4D97-AF65-F5344CB8AC3E}">
        <p14:creationId xmlns:p14="http://schemas.microsoft.com/office/powerpoint/2010/main" val="361119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FBD264-4B5D-E5C4-26C1-D567125677C2}"/>
              </a:ext>
            </a:extLst>
          </p:cNvPr>
          <p:cNvSpPr/>
          <p:nvPr/>
        </p:nvSpPr>
        <p:spPr>
          <a:xfrm flipH="1">
            <a:off x="456036" y="976671"/>
            <a:ext cx="9700155" cy="5495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How gender affects brain stroke deaths?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Are there noticeable different factors between the people dead by brain stroke and those who do not?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Is there a model that estimates the outcomes better (we will test 2 models at least)?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At what age are people having the highest probability of a brain stroke in this dataset?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Are there any factors that better predict increased risk of brain stroke?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8" name="Question mark">
            <a:extLst>
              <a:ext uri="{FF2B5EF4-FFF2-40B4-BE49-F238E27FC236}">
                <a16:creationId xmlns:a16="http://schemas.microsoft.com/office/drawing/2014/main" id="{6011396E-25A5-0831-0C91-6FE5707DB8CF}"/>
              </a:ext>
            </a:extLst>
          </p:cNvPr>
          <p:cNvGrpSpPr/>
          <p:nvPr/>
        </p:nvGrpSpPr>
        <p:grpSpPr>
          <a:xfrm>
            <a:off x="10387634" y="823546"/>
            <a:ext cx="1247774" cy="1186229"/>
            <a:chOff x="3294183" y="2016368"/>
            <a:chExt cx="1453661" cy="12895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859AF12-5F1C-2913-E24F-63ABC892359D}"/>
                </a:ext>
              </a:extLst>
            </p:cNvPr>
            <p:cNvSpPr/>
            <p:nvPr/>
          </p:nvSpPr>
          <p:spPr>
            <a:xfrm>
              <a:off x="3294183" y="2016368"/>
              <a:ext cx="1453661" cy="12895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Question mark with solid fill">
              <a:extLst>
                <a:ext uri="{FF2B5EF4-FFF2-40B4-BE49-F238E27FC236}">
                  <a16:creationId xmlns:a16="http://schemas.microsoft.com/office/drawing/2014/main" id="{C0E00CEA-253F-CD4C-2241-381CDDCA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63813" y="220393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449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f2da4f33f_0_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VISUALIZATIONS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FINAL COMMENTS/CONCLUSIONS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970600" y="3171775"/>
            <a:ext cx="715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2427000" y="2882550"/>
            <a:ext cx="73380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b="1" dirty="0">
                <a:ln>
                  <a:solidFill>
                    <a:schemeClr val="tx1"/>
                  </a:solidFill>
                </a:ln>
                <a:noFill/>
                <a:latin typeface="Times New Roman"/>
                <a:ea typeface="Times New Roman"/>
                <a:cs typeface="Times New Roman"/>
                <a:sym typeface="Times New Roman"/>
              </a:rPr>
              <a:t>THANK YOU! </a:t>
            </a:r>
            <a:endParaRPr sz="5900" b="1" dirty="0">
              <a:ln>
                <a:solidFill>
                  <a:schemeClr val="tx1"/>
                </a:solidFill>
              </a:ln>
              <a:noFill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6D592C85-61AE-B323-62E2-CA955DB97EA5}"/>
              </a:ext>
            </a:extLst>
          </p:cNvPr>
          <p:cNvGrpSpPr/>
          <p:nvPr/>
        </p:nvGrpSpPr>
        <p:grpSpPr>
          <a:xfrm>
            <a:off x="1324708" y="1113692"/>
            <a:ext cx="9788769" cy="4911970"/>
            <a:chOff x="1324708" y="1113692"/>
            <a:chExt cx="9788769" cy="4911970"/>
          </a:xfrm>
        </p:grpSpPr>
        <p:pic>
          <p:nvPicPr>
            <p:cNvPr id="1026" name="Picture 2" descr="Texture GIFs - Get the best GIF on GIPHY">
              <a:extLst>
                <a:ext uri="{FF2B5EF4-FFF2-40B4-BE49-F238E27FC236}">
                  <a16:creationId xmlns:a16="http://schemas.microsoft.com/office/drawing/2014/main" id="{6CA123E6-4AD7-E9A4-085C-828BAC4CF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180" y="1592932"/>
              <a:ext cx="8549055" cy="3672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005817-069B-F800-E7F7-ABABB2DFBE41}"/>
                </a:ext>
              </a:extLst>
            </p:cNvPr>
            <p:cNvSpPr/>
            <p:nvPr/>
          </p:nvSpPr>
          <p:spPr>
            <a:xfrm>
              <a:off x="1324708" y="1113692"/>
              <a:ext cx="9788769" cy="4911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4400" dirty="0"/>
              <a:t>THE dATA</a:t>
            </a:r>
            <a:endParaRPr sz="4400" dirty="0"/>
          </a:p>
        </p:txBody>
      </p:sp>
      <p:pic>
        <p:nvPicPr>
          <p:cNvPr id="1030" name="Picture 6" descr="CSV File Icon Outline - Icon Shop - Download free icons for commercial use">
            <a:extLst>
              <a:ext uri="{FF2B5EF4-FFF2-40B4-BE49-F238E27FC236}">
                <a16:creationId xmlns:a16="http://schemas.microsoft.com/office/drawing/2014/main" id="{E8D8D6DF-D45D-49E4-0D5B-349FB459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913" y="2095569"/>
            <a:ext cx="4406261" cy="440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4400" dirty="0"/>
              <a:t>THE dATA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0E8FC-C40A-8596-DB72-A43F079FEC98}"/>
              </a:ext>
            </a:extLst>
          </p:cNvPr>
          <p:cNvSpPr txBox="1"/>
          <p:nvPr/>
        </p:nvSpPr>
        <p:spPr>
          <a:xfrm>
            <a:off x="3747427" y="3133751"/>
            <a:ext cx="78580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data used for this project was found in csv format. The data was cleaned by removing unnecessary columns that would bring no contribution to our analysis. </a:t>
            </a:r>
          </a:p>
        </p:txBody>
      </p:sp>
      <p:pic>
        <p:nvPicPr>
          <p:cNvPr id="1030" name="Picture 6" descr="CSV File Icon Outline - Icon Shop - Download free icons for commercial use">
            <a:extLst>
              <a:ext uri="{FF2B5EF4-FFF2-40B4-BE49-F238E27FC236}">
                <a16:creationId xmlns:a16="http://schemas.microsoft.com/office/drawing/2014/main" id="{E8D8D6DF-D45D-49E4-0D5B-349FB459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9" y="2856563"/>
            <a:ext cx="3271779" cy="327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72A860-A2E3-F57F-DCDB-383E5A60F047}"/>
              </a:ext>
            </a:extLst>
          </p:cNvPr>
          <p:cNvSpPr txBox="1"/>
          <p:nvPr/>
        </p:nvSpPr>
        <p:spPr>
          <a:xfrm>
            <a:off x="3553428" y="1929260"/>
            <a:ext cx="106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961E8E-2CE9-9F1B-66E5-9299CB4B81BC}"/>
              </a:ext>
            </a:extLst>
          </p:cNvPr>
          <p:cNvSpPr txBox="1"/>
          <p:nvPr/>
        </p:nvSpPr>
        <p:spPr>
          <a:xfrm>
            <a:off x="3553430" y="4145252"/>
            <a:ext cx="33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 TYPE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2D513B-2C93-B492-0FA1-AFDAC9B5A942}"/>
              </a:ext>
            </a:extLst>
          </p:cNvPr>
          <p:cNvSpPr txBox="1"/>
          <p:nvPr/>
        </p:nvSpPr>
        <p:spPr>
          <a:xfrm>
            <a:off x="3570638" y="2667924"/>
            <a:ext cx="33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903B08-FC84-DEAE-0CC3-7CEECB80C67F}"/>
              </a:ext>
            </a:extLst>
          </p:cNvPr>
          <p:cNvSpPr txBox="1"/>
          <p:nvPr/>
        </p:nvSpPr>
        <p:spPr>
          <a:xfrm>
            <a:off x="3570638" y="3037256"/>
            <a:ext cx="33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HYPERTENSION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70734-9298-6FB1-E002-6F8EA1E706C9}"/>
              </a:ext>
            </a:extLst>
          </p:cNvPr>
          <p:cNvSpPr txBox="1"/>
          <p:nvPr/>
        </p:nvSpPr>
        <p:spPr>
          <a:xfrm>
            <a:off x="3553430" y="3406588"/>
            <a:ext cx="33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HEART DISEASE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258CC-744E-1A28-9A51-570282821DF4}"/>
              </a:ext>
            </a:extLst>
          </p:cNvPr>
          <p:cNvSpPr txBox="1"/>
          <p:nvPr/>
        </p:nvSpPr>
        <p:spPr>
          <a:xfrm>
            <a:off x="3570638" y="3775920"/>
            <a:ext cx="33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 MARRIED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B98BB-D232-3B60-13BA-8E1F539FA92D}"/>
              </a:ext>
            </a:extLst>
          </p:cNvPr>
          <p:cNvSpPr txBox="1"/>
          <p:nvPr/>
        </p:nvSpPr>
        <p:spPr>
          <a:xfrm>
            <a:off x="3553428" y="2298592"/>
            <a:ext cx="33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C38F9-1376-0D3D-A382-F3888490EAAF}"/>
              </a:ext>
            </a:extLst>
          </p:cNvPr>
          <p:cNvSpPr txBox="1"/>
          <p:nvPr/>
        </p:nvSpPr>
        <p:spPr>
          <a:xfrm>
            <a:off x="3570638" y="4514584"/>
            <a:ext cx="33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RESIDENCE 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6F2763-5FAD-5735-987F-793C2A57A21D}"/>
              </a:ext>
            </a:extLst>
          </p:cNvPr>
          <p:cNvSpPr txBox="1"/>
          <p:nvPr/>
        </p:nvSpPr>
        <p:spPr>
          <a:xfrm>
            <a:off x="3553429" y="4883916"/>
            <a:ext cx="3377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GLUCOSE LEVEL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3E7318-1365-1455-56A1-1F450C74900B}"/>
              </a:ext>
            </a:extLst>
          </p:cNvPr>
          <p:cNvSpPr txBox="1"/>
          <p:nvPr/>
        </p:nvSpPr>
        <p:spPr>
          <a:xfrm>
            <a:off x="3570638" y="5622580"/>
            <a:ext cx="33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BMI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DE8F9-7ADE-48DA-DAF1-CA6312CC9218}"/>
              </a:ext>
            </a:extLst>
          </p:cNvPr>
          <p:cNvSpPr txBox="1"/>
          <p:nvPr/>
        </p:nvSpPr>
        <p:spPr>
          <a:xfrm>
            <a:off x="3553428" y="5951595"/>
            <a:ext cx="33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SMOKING 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3EB7F4-28F3-81A0-0C7A-6E7C21DA5D6F}"/>
              </a:ext>
            </a:extLst>
          </p:cNvPr>
          <p:cNvSpPr txBox="1"/>
          <p:nvPr/>
        </p:nvSpPr>
        <p:spPr>
          <a:xfrm>
            <a:off x="3553428" y="6320927"/>
            <a:ext cx="33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STROKE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D16C1C-55C8-9697-91B4-3D51FB719057}"/>
              </a:ext>
            </a:extLst>
          </p:cNvPr>
          <p:cNvSpPr txBox="1"/>
          <p:nvPr/>
        </p:nvSpPr>
        <p:spPr>
          <a:xfrm>
            <a:off x="6226157" y="3775920"/>
            <a:ext cx="320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Yes = 1 &amp; No = 0</a:t>
            </a:r>
          </a:p>
        </p:txBody>
      </p:sp>
    </p:spTree>
    <p:extLst>
      <p:ext uri="{BB962C8B-B14F-4D97-AF65-F5344CB8AC3E}">
        <p14:creationId xmlns:p14="http://schemas.microsoft.com/office/powerpoint/2010/main" val="3550265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0"/>
                  </p:tgtEl>
                </p:cond>
              </p:nextCondLst>
            </p:seq>
          </p:childTnLst>
        </p:cTn>
      </p:par>
    </p:tnLst>
    <p:bldLst>
      <p:bldP spid="2" grpId="1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F361-7345-3281-B3E0-01DD8B23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SQL ALCHEMY</a:t>
            </a:r>
          </a:p>
        </p:txBody>
      </p:sp>
    </p:spTree>
    <p:extLst>
      <p:ext uri="{BB962C8B-B14F-4D97-AF65-F5344CB8AC3E}">
        <p14:creationId xmlns:p14="http://schemas.microsoft.com/office/powerpoint/2010/main" val="135552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f2da4f33f_0_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4400" dirty="0"/>
              <a:t>Accuracy comparisons</a:t>
            </a:r>
            <a:endParaRPr sz="4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E8B9DE-F188-35FD-2F88-ADDF64AD9006}"/>
              </a:ext>
            </a:extLst>
          </p:cNvPr>
          <p:cNvGrpSpPr/>
          <p:nvPr/>
        </p:nvGrpSpPr>
        <p:grpSpPr>
          <a:xfrm>
            <a:off x="575894" y="3429000"/>
            <a:ext cx="4753079" cy="27126339"/>
            <a:chOff x="575888" y="-2623578"/>
            <a:chExt cx="4753079" cy="27126339"/>
          </a:xfrm>
        </p:grpSpPr>
        <p:sp>
          <p:nvSpPr>
            <p:cNvPr id="110" name="Google Shape;110;g24f2da4f33f_0_0"/>
            <p:cNvSpPr txBox="1"/>
            <p:nvPr/>
          </p:nvSpPr>
          <p:spPr>
            <a:xfrm>
              <a:off x="575888" y="3655352"/>
              <a:ext cx="475307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Regression Module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Oversample</a:t>
              </a:r>
            </a:p>
          </p:txBody>
        </p:sp>
        <p:sp>
          <p:nvSpPr>
            <p:cNvPr id="3" name="Google Shape;110;g24f2da4f33f_0_0">
              <a:extLst>
                <a:ext uri="{FF2B5EF4-FFF2-40B4-BE49-F238E27FC236}">
                  <a16:creationId xmlns:a16="http://schemas.microsoft.com/office/drawing/2014/main" id="{806C0FB1-E210-4CEB-30B1-FAF182EDB970}"/>
                </a:ext>
              </a:extLst>
            </p:cNvPr>
            <p:cNvSpPr txBox="1"/>
            <p:nvPr/>
          </p:nvSpPr>
          <p:spPr>
            <a:xfrm>
              <a:off x="575889" y="10339752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Decision Tree Module</a:t>
              </a:r>
            </a:p>
          </p:txBody>
        </p:sp>
        <p:sp>
          <p:nvSpPr>
            <p:cNvPr id="4" name="Google Shape;110;g24f2da4f33f_0_0">
              <a:extLst>
                <a:ext uri="{FF2B5EF4-FFF2-40B4-BE49-F238E27FC236}">
                  <a16:creationId xmlns:a16="http://schemas.microsoft.com/office/drawing/2014/main" id="{742E04E7-C4C6-D3F4-0AC3-79ADF960F209}"/>
                </a:ext>
              </a:extLst>
            </p:cNvPr>
            <p:cNvSpPr txBox="1"/>
            <p:nvPr/>
          </p:nvSpPr>
          <p:spPr>
            <a:xfrm>
              <a:off x="575888" y="16605354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Predictions Module</a:t>
              </a:r>
            </a:p>
          </p:txBody>
        </p:sp>
        <p:sp>
          <p:nvSpPr>
            <p:cNvPr id="5" name="Google Shape;110;g24f2da4f33f_0_0">
              <a:extLst>
                <a:ext uri="{FF2B5EF4-FFF2-40B4-BE49-F238E27FC236}">
                  <a16:creationId xmlns:a16="http://schemas.microsoft.com/office/drawing/2014/main" id="{5B7BFBD7-4E49-9E08-A54B-24FAD2C1798C}"/>
                </a:ext>
              </a:extLst>
            </p:cNvPr>
            <p:cNvSpPr txBox="1"/>
            <p:nvPr/>
          </p:nvSpPr>
          <p:spPr>
            <a:xfrm>
              <a:off x="575888" y="23087019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Random Forest Module</a:t>
              </a:r>
              <a:endParaRPr sz="4000" b="1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Google Shape;110;g24f2da4f33f_0_0">
              <a:extLst>
                <a:ext uri="{FF2B5EF4-FFF2-40B4-BE49-F238E27FC236}">
                  <a16:creationId xmlns:a16="http://schemas.microsoft.com/office/drawing/2014/main" id="{30E990CF-5CA5-80D0-649D-9C94A3696569}"/>
                </a:ext>
              </a:extLst>
            </p:cNvPr>
            <p:cNvSpPr txBox="1"/>
            <p:nvPr/>
          </p:nvSpPr>
          <p:spPr>
            <a:xfrm>
              <a:off x="575888" y="-2623578"/>
              <a:ext cx="475307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Regression Module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Base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147185-075D-21CD-6804-D815B797AF7C}"/>
              </a:ext>
            </a:extLst>
          </p:cNvPr>
          <p:cNvGrpSpPr/>
          <p:nvPr/>
        </p:nvGrpSpPr>
        <p:grpSpPr>
          <a:xfrm>
            <a:off x="6090644" y="-23085020"/>
            <a:ext cx="5558166" cy="28930047"/>
            <a:chOff x="6086031" y="-3501620"/>
            <a:chExt cx="5558166" cy="2893004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4543CD-D5B4-B7E1-90BA-F2D15E8B9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5522525"/>
              <a:ext cx="4919158" cy="3581400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1FBE637-01C3-9879-2630-900D49194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2161352"/>
              <a:ext cx="4371975" cy="326707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E2BC67-5425-7DF1-A815-E9681F750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0644" y="9466473"/>
              <a:ext cx="4305300" cy="3162300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C9C4C1-B5BF-C56B-F038-9D06B684B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6031" y="3655352"/>
              <a:ext cx="5438775" cy="44767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2409790-B537-45B9-8D7A-F1DF90546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29222" y="4790107"/>
              <a:ext cx="5514975" cy="50482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319B4D1-936C-C561-E688-2EACA7C2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6031" y="-3501620"/>
              <a:ext cx="4267200" cy="317182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f2da4f33f_0_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4400" dirty="0"/>
              <a:t>Accuracy comparisons</a:t>
            </a:r>
            <a:endParaRPr sz="4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E8B9DE-F188-35FD-2F88-ADDF64AD9006}"/>
              </a:ext>
            </a:extLst>
          </p:cNvPr>
          <p:cNvGrpSpPr/>
          <p:nvPr/>
        </p:nvGrpSpPr>
        <p:grpSpPr>
          <a:xfrm>
            <a:off x="586606" y="-2743200"/>
            <a:ext cx="4753079" cy="27126339"/>
            <a:chOff x="575888" y="-2623578"/>
            <a:chExt cx="4753079" cy="27126339"/>
          </a:xfrm>
        </p:grpSpPr>
        <p:sp>
          <p:nvSpPr>
            <p:cNvPr id="110" name="Google Shape;110;g24f2da4f33f_0_0"/>
            <p:cNvSpPr txBox="1"/>
            <p:nvPr/>
          </p:nvSpPr>
          <p:spPr>
            <a:xfrm>
              <a:off x="575888" y="3655352"/>
              <a:ext cx="475307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Regression Module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Oversample</a:t>
              </a:r>
            </a:p>
          </p:txBody>
        </p:sp>
        <p:sp>
          <p:nvSpPr>
            <p:cNvPr id="3" name="Google Shape;110;g24f2da4f33f_0_0">
              <a:extLst>
                <a:ext uri="{FF2B5EF4-FFF2-40B4-BE49-F238E27FC236}">
                  <a16:creationId xmlns:a16="http://schemas.microsoft.com/office/drawing/2014/main" id="{806C0FB1-E210-4CEB-30B1-FAF182EDB970}"/>
                </a:ext>
              </a:extLst>
            </p:cNvPr>
            <p:cNvSpPr txBox="1"/>
            <p:nvPr/>
          </p:nvSpPr>
          <p:spPr>
            <a:xfrm>
              <a:off x="575889" y="10339752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Decision Tree Module</a:t>
              </a:r>
            </a:p>
          </p:txBody>
        </p:sp>
        <p:sp>
          <p:nvSpPr>
            <p:cNvPr id="4" name="Google Shape;110;g24f2da4f33f_0_0">
              <a:extLst>
                <a:ext uri="{FF2B5EF4-FFF2-40B4-BE49-F238E27FC236}">
                  <a16:creationId xmlns:a16="http://schemas.microsoft.com/office/drawing/2014/main" id="{742E04E7-C4C6-D3F4-0AC3-79ADF960F209}"/>
                </a:ext>
              </a:extLst>
            </p:cNvPr>
            <p:cNvSpPr txBox="1"/>
            <p:nvPr/>
          </p:nvSpPr>
          <p:spPr>
            <a:xfrm>
              <a:off x="575888" y="16605354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Predictions Module</a:t>
              </a:r>
            </a:p>
          </p:txBody>
        </p:sp>
        <p:sp>
          <p:nvSpPr>
            <p:cNvPr id="5" name="Google Shape;110;g24f2da4f33f_0_0">
              <a:extLst>
                <a:ext uri="{FF2B5EF4-FFF2-40B4-BE49-F238E27FC236}">
                  <a16:creationId xmlns:a16="http://schemas.microsoft.com/office/drawing/2014/main" id="{5B7BFBD7-4E49-9E08-A54B-24FAD2C1798C}"/>
                </a:ext>
              </a:extLst>
            </p:cNvPr>
            <p:cNvSpPr txBox="1"/>
            <p:nvPr/>
          </p:nvSpPr>
          <p:spPr>
            <a:xfrm>
              <a:off x="575888" y="23087019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Random Forest Module</a:t>
              </a:r>
              <a:endParaRPr sz="4000" b="1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Google Shape;110;g24f2da4f33f_0_0">
              <a:extLst>
                <a:ext uri="{FF2B5EF4-FFF2-40B4-BE49-F238E27FC236}">
                  <a16:creationId xmlns:a16="http://schemas.microsoft.com/office/drawing/2014/main" id="{30E990CF-5CA5-80D0-649D-9C94A3696569}"/>
                </a:ext>
              </a:extLst>
            </p:cNvPr>
            <p:cNvSpPr txBox="1"/>
            <p:nvPr/>
          </p:nvSpPr>
          <p:spPr>
            <a:xfrm>
              <a:off x="575888" y="-2623578"/>
              <a:ext cx="475307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Regression Module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Base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147185-075D-21CD-6804-D815B797AF7C}"/>
              </a:ext>
            </a:extLst>
          </p:cNvPr>
          <p:cNvGrpSpPr/>
          <p:nvPr/>
        </p:nvGrpSpPr>
        <p:grpSpPr>
          <a:xfrm>
            <a:off x="6090644" y="-16500353"/>
            <a:ext cx="5558166" cy="28930047"/>
            <a:chOff x="6086031" y="-3501620"/>
            <a:chExt cx="5558166" cy="2893004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4543CD-D5B4-B7E1-90BA-F2D15E8B9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5522525"/>
              <a:ext cx="4919158" cy="3581400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1FBE637-01C3-9879-2630-900D49194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2161352"/>
              <a:ext cx="4371975" cy="326707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E2BC67-5425-7DF1-A815-E9681F750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0644" y="9466473"/>
              <a:ext cx="4305300" cy="3162300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C9C4C1-B5BF-C56B-F038-9D06B684B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6031" y="3655352"/>
              <a:ext cx="5438775" cy="44767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2409790-B537-45B9-8D7A-F1DF90546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29222" y="4790107"/>
              <a:ext cx="5514975" cy="50482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319B4D1-936C-C561-E688-2EACA7C2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6031" y="-3501620"/>
              <a:ext cx="4267200" cy="317182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87606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f2da4f33f_0_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4400" dirty="0"/>
              <a:t>Accuracy comparisons</a:t>
            </a:r>
            <a:endParaRPr sz="4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E8B9DE-F188-35FD-2F88-ADDF64AD9006}"/>
              </a:ext>
            </a:extLst>
          </p:cNvPr>
          <p:cNvGrpSpPr/>
          <p:nvPr/>
        </p:nvGrpSpPr>
        <p:grpSpPr>
          <a:xfrm>
            <a:off x="662581" y="-9248678"/>
            <a:ext cx="4753079" cy="27126339"/>
            <a:chOff x="575888" y="-2623578"/>
            <a:chExt cx="4753079" cy="27126339"/>
          </a:xfrm>
        </p:grpSpPr>
        <p:sp>
          <p:nvSpPr>
            <p:cNvPr id="110" name="Google Shape;110;g24f2da4f33f_0_0"/>
            <p:cNvSpPr txBox="1"/>
            <p:nvPr/>
          </p:nvSpPr>
          <p:spPr>
            <a:xfrm>
              <a:off x="575888" y="3655352"/>
              <a:ext cx="475307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Regression Module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Oversample</a:t>
              </a:r>
            </a:p>
          </p:txBody>
        </p:sp>
        <p:sp>
          <p:nvSpPr>
            <p:cNvPr id="3" name="Google Shape;110;g24f2da4f33f_0_0">
              <a:extLst>
                <a:ext uri="{FF2B5EF4-FFF2-40B4-BE49-F238E27FC236}">
                  <a16:creationId xmlns:a16="http://schemas.microsoft.com/office/drawing/2014/main" id="{806C0FB1-E210-4CEB-30B1-FAF182EDB970}"/>
                </a:ext>
              </a:extLst>
            </p:cNvPr>
            <p:cNvSpPr txBox="1"/>
            <p:nvPr/>
          </p:nvSpPr>
          <p:spPr>
            <a:xfrm>
              <a:off x="575889" y="10339752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Decision Tree Module</a:t>
              </a:r>
            </a:p>
          </p:txBody>
        </p:sp>
        <p:sp>
          <p:nvSpPr>
            <p:cNvPr id="4" name="Google Shape;110;g24f2da4f33f_0_0">
              <a:extLst>
                <a:ext uri="{FF2B5EF4-FFF2-40B4-BE49-F238E27FC236}">
                  <a16:creationId xmlns:a16="http://schemas.microsoft.com/office/drawing/2014/main" id="{742E04E7-C4C6-D3F4-0AC3-79ADF960F209}"/>
                </a:ext>
              </a:extLst>
            </p:cNvPr>
            <p:cNvSpPr txBox="1"/>
            <p:nvPr/>
          </p:nvSpPr>
          <p:spPr>
            <a:xfrm>
              <a:off x="575888" y="16605354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Predictions Module</a:t>
              </a:r>
            </a:p>
          </p:txBody>
        </p:sp>
        <p:sp>
          <p:nvSpPr>
            <p:cNvPr id="5" name="Google Shape;110;g24f2da4f33f_0_0">
              <a:extLst>
                <a:ext uri="{FF2B5EF4-FFF2-40B4-BE49-F238E27FC236}">
                  <a16:creationId xmlns:a16="http://schemas.microsoft.com/office/drawing/2014/main" id="{5B7BFBD7-4E49-9E08-A54B-24FAD2C1798C}"/>
                </a:ext>
              </a:extLst>
            </p:cNvPr>
            <p:cNvSpPr txBox="1"/>
            <p:nvPr/>
          </p:nvSpPr>
          <p:spPr>
            <a:xfrm>
              <a:off x="575888" y="23087019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Random Forest Module</a:t>
              </a:r>
              <a:endParaRPr sz="4000" b="1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Google Shape;110;g24f2da4f33f_0_0">
              <a:extLst>
                <a:ext uri="{FF2B5EF4-FFF2-40B4-BE49-F238E27FC236}">
                  <a16:creationId xmlns:a16="http://schemas.microsoft.com/office/drawing/2014/main" id="{30E990CF-5CA5-80D0-649D-9C94A3696569}"/>
                </a:ext>
              </a:extLst>
            </p:cNvPr>
            <p:cNvSpPr txBox="1"/>
            <p:nvPr/>
          </p:nvSpPr>
          <p:spPr>
            <a:xfrm>
              <a:off x="575888" y="-2623578"/>
              <a:ext cx="475307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Regression Module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Base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147185-075D-21CD-6804-D815B797AF7C}"/>
              </a:ext>
            </a:extLst>
          </p:cNvPr>
          <p:cNvGrpSpPr/>
          <p:nvPr/>
        </p:nvGrpSpPr>
        <p:grpSpPr>
          <a:xfrm>
            <a:off x="6047228" y="-10042501"/>
            <a:ext cx="5558166" cy="28930047"/>
            <a:chOff x="6086031" y="-3501620"/>
            <a:chExt cx="5558166" cy="2893004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4543CD-D5B4-B7E1-90BA-F2D15E8B9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5522525"/>
              <a:ext cx="4919158" cy="3581400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1FBE637-01C3-9879-2630-900D49194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2161352"/>
              <a:ext cx="4371975" cy="326707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E2BC67-5425-7DF1-A815-E9681F750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0644" y="9466473"/>
              <a:ext cx="4305300" cy="3162300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C9C4C1-B5BF-C56B-F038-9D06B684B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6031" y="3655352"/>
              <a:ext cx="5438775" cy="44767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2409790-B537-45B9-8D7A-F1DF90546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29222" y="4790107"/>
              <a:ext cx="5514975" cy="50482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319B4D1-936C-C561-E688-2EACA7C2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6031" y="-3501620"/>
              <a:ext cx="4267200" cy="317182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59766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f2da4f33f_0_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4400" dirty="0"/>
              <a:t>Accuracy comparisons</a:t>
            </a:r>
            <a:endParaRPr sz="4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E8B9DE-F188-35FD-2F88-ADDF64AD9006}"/>
              </a:ext>
            </a:extLst>
          </p:cNvPr>
          <p:cNvGrpSpPr/>
          <p:nvPr/>
        </p:nvGrpSpPr>
        <p:grpSpPr>
          <a:xfrm>
            <a:off x="662582" y="-15725678"/>
            <a:ext cx="4753079" cy="27126339"/>
            <a:chOff x="575888" y="-2623578"/>
            <a:chExt cx="4753079" cy="27126339"/>
          </a:xfrm>
        </p:grpSpPr>
        <p:sp>
          <p:nvSpPr>
            <p:cNvPr id="110" name="Google Shape;110;g24f2da4f33f_0_0"/>
            <p:cNvSpPr txBox="1"/>
            <p:nvPr/>
          </p:nvSpPr>
          <p:spPr>
            <a:xfrm>
              <a:off x="575888" y="3655352"/>
              <a:ext cx="475307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Regression Module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Oversample</a:t>
              </a:r>
            </a:p>
          </p:txBody>
        </p:sp>
        <p:sp>
          <p:nvSpPr>
            <p:cNvPr id="3" name="Google Shape;110;g24f2da4f33f_0_0">
              <a:extLst>
                <a:ext uri="{FF2B5EF4-FFF2-40B4-BE49-F238E27FC236}">
                  <a16:creationId xmlns:a16="http://schemas.microsoft.com/office/drawing/2014/main" id="{806C0FB1-E210-4CEB-30B1-FAF182EDB970}"/>
                </a:ext>
              </a:extLst>
            </p:cNvPr>
            <p:cNvSpPr txBox="1"/>
            <p:nvPr/>
          </p:nvSpPr>
          <p:spPr>
            <a:xfrm>
              <a:off x="575889" y="10339752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Decision Tree Module</a:t>
              </a:r>
            </a:p>
          </p:txBody>
        </p:sp>
        <p:sp>
          <p:nvSpPr>
            <p:cNvPr id="4" name="Google Shape;110;g24f2da4f33f_0_0">
              <a:extLst>
                <a:ext uri="{FF2B5EF4-FFF2-40B4-BE49-F238E27FC236}">
                  <a16:creationId xmlns:a16="http://schemas.microsoft.com/office/drawing/2014/main" id="{742E04E7-C4C6-D3F4-0AC3-79ADF960F209}"/>
                </a:ext>
              </a:extLst>
            </p:cNvPr>
            <p:cNvSpPr txBox="1"/>
            <p:nvPr/>
          </p:nvSpPr>
          <p:spPr>
            <a:xfrm>
              <a:off x="575888" y="16605354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Predictions Module</a:t>
              </a:r>
            </a:p>
          </p:txBody>
        </p:sp>
        <p:sp>
          <p:nvSpPr>
            <p:cNvPr id="5" name="Google Shape;110;g24f2da4f33f_0_0">
              <a:extLst>
                <a:ext uri="{FF2B5EF4-FFF2-40B4-BE49-F238E27FC236}">
                  <a16:creationId xmlns:a16="http://schemas.microsoft.com/office/drawing/2014/main" id="{5B7BFBD7-4E49-9E08-A54B-24FAD2C1798C}"/>
                </a:ext>
              </a:extLst>
            </p:cNvPr>
            <p:cNvSpPr txBox="1"/>
            <p:nvPr/>
          </p:nvSpPr>
          <p:spPr>
            <a:xfrm>
              <a:off x="575888" y="23087019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Random Forest Module</a:t>
              </a:r>
              <a:endParaRPr sz="4000" b="1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Google Shape;110;g24f2da4f33f_0_0">
              <a:extLst>
                <a:ext uri="{FF2B5EF4-FFF2-40B4-BE49-F238E27FC236}">
                  <a16:creationId xmlns:a16="http://schemas.microsoft.com/office/drawing/2014/main" id="{30E990CF-5CA5-80D0-649D-9C94A3696569}"/>
                </a:ext>
              </a:extLst>
            </p:cNvPr>
            <p:cNvSpPr txBox="1"/>
            <p:nvPr/>
          </p:nvSpPr>
          <p:spPr>
            <a:xfrm>
              <a:off x="575888" y="-2623578"/>
              <a:ext cx="475307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Regression Module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Base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147185-075D-21CD-6804-D815B797AF7C}"/>
              </a:ext>
            </a:extLst>
          </p:cNvPr>
          <p:cNvGrpSpPr/>
          <p:nvPr/>
        </p:nvGrpSpPr>
        <p:grpSpPr>
          <a:xfrm>
            <a:off x="6047228" y="-3772234"/>
            <a:ext cx="5558166" cy="28930047"/>
            <a:chOff x="6086031" y="-3501620"/>
            <a:chExt cx="5558166" cy="2893004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4543CD-D5B4-B7E1-90BA-F2D15E8B9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5522525"/>
              <a:ext cx="4919158" cy="3581400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1FBE637-01C3-9879-2630-900D49194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2161352"/>
              <a:ext cx="4371975" cy="326707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E2BC67-5425-7DF1-A815-E9681F750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0644" y="9466473"/>
              <a:ext cx="4305300" cy="3162300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C9C4C1-B5BF-C56B-F038-9D06B684B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6031" y="3655352"/>
              <a:ext cx="5438775" cy="44767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2409790-B537-45B9-8D7A-F1DF90546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29222" y="4790107"/>
              <a:ext cx="5514975" cy="50482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319B4D1-936C-C561-E688-2EACA7C2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6031" y="-3501620"/>
              <a:ext cx="4267200" cy="317182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279223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f2da4f33f_0_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4400" dirty="0"/>
              <a:t>Accuracy comparisons</a:t>
            </a:r>
            <a:endParaRPr sz="4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E8B9DE-F188-35FD-2F88-ADDF64AD9006}"/>
              </a:ext>
            </a:extLst>
          </p:cNvPr>
          <p:cNvGrpSpPr/>
          <p:nvPr/>
        </p:nvGrpSpPr>
        <p:grpSpPr>
          <a:xfrm>
            <a:off x="705773" y="-22354434"/>
            <a:ext cx="4753079" cy="27126339"/>
            <a:chOff x="575888" y="-2623578"/>
            <a:chExt cx="4753079" cy="27126339"/>
          </a:xfrm>
        </p:grpSpPr>
        <p:sp>
          <p:nvSpPr>
            <p:cNvPr id="110" name="Google Shape;110;g24f2da4f33f_0_0"/>
            <p:cNvSpPr txBox="1"/>
            <p:nvPr/>
          </p:nvSpPr>
          <p:spPr>
            <a:xfrm>
              <a:off x="575888" y="3655352"/>
              <a:ext cx="475307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Regression Module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Oversample</a:t>
              </a:r>
            </a:p>
          </p:txBody>
        </p:sp>
        <p:sp>
          <p:nvSpPr>
            <p:cNvPr id="3" name="Google Shape;110;g24f2da4f33f_0_0">
              <a:extLst>
                <a:ext uri="{FF2B5EF4-FFF2-40B4-BE49-F238E27FC236}">
                  <a16:creationId xmlns:a16="http://schemas.microsoft.com/office/drawing/2014/main" id="{806C0FB1-E210-4CEB-30B1-FAF182EDB970}"/>
                </a:ext>
              </a:extLst>
            </p:cNvPr>
            <p:cNvSpPr txBox="1"/>
            <p:nvPr/>
          </p:nvSpPr>
          <p:spPr>
            <a:xfrm>
              <a:off x="575889" y="10339752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Decision Tree Module</a:t>
              </a:r>
            </a:p>
          </p:txBody>
        </p:sp>
        <p:sp>
          <p:nvSpPr>
            <p:cNvPr id="4" name="Google Shape;110;g24f2da4f33f_0_0">
              <a:extLst>
                <a:ext uri="{FF2B5EF4-FFF2-40B4-BE49-F238E27FC236}">
                  <a16:creationId xmlns:a16="http://schemas.microsoft.com/office/drawing/2014/main" id="{742E04E7-C4C6-D3F4-0AC3-79ADF960F209}"/>
                </a:ext>
              </a:extLst>
            </p:cNvPr>
            <p:cNvSpPr txBox="1"/>
            <p:nvPr/>
          </p:nvSpPr>
          <p:spPr>
            <a:xfrm>
              <a:off x="575888" y="16605354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Predictions Module</a:t>
              </a:r>
            </a:p>
          </p:txBody>
        </p:sp>
        <p:sp>
          <p:nvSpPr>
            <p:cNvPr id="5" name="Google Shape;110;g24f2da4f33f_0_0">
              <a:extLst>
                <a:ext uri="{FF2B5EF4-FFF2-40B4-BE49-F238E27FC236}">
                  <a16:creationId xmlns:a16="http://schemas.microsoft.com/office/drawing/2014/main" id="{5B7BFBD7-4E49-9E08-A54B-24FAD2C1798C}"/>
                </a:ext>
              </a:extLst>
            </p:cNvPr>
            <p:cNvSpPr txBox="1"/>
            <p:nvPr/>
          </p:nvSpPr>
          <p:spPr>
            <a:xfrm>
              <a:off x="575888" y="23087019"/>
              <a:ext cx="411468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Random Forest Module</a:t>
              </a:r>
              <a:endParaRPr sz="4000" b="1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Google Shape;110;g24f2da4f33f_0_0">
              <a:extLst>
                <a:ext uri="{FF2B5EF4-FFF2-40B4-BE49-F238E27FC236}">
                  <a16:creationId xmlns:a16="http://schemas.microsoft.com/office/drawing/2014/main" id="{30E990CF-5CA5-80D0-649D-9C94A3696569}"/>
                </a:ext>
              </a:extLst>
            </p:cNvPr>
            <p:cNvSpPr txBox="1"/>
            <p:nvPr/>
          </p:nvSpPr>
          <p:spPr>
            <a:xfrm>
              <a:off x="575888" y="-2623578"/>
              <a:ext cx="4753079" cy="14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Regression Module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atin typeface="Gill Sans"/>
                  <a:ea typeface="Gill Sans"/>
                  <a:cs typeface="Gill Sans"/>
                  <a:sym typeface="Gill Sans"/>
                </a:rPr>
                <a:t>Base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147185-075D-21CD-6804-D815B797AF7C}"/>
              </a:ext>
            </a:extLst>
          </p:cNvPr>
          <p:cNvGrpSpPr/>
          <p:nvPr/>
        </p:nvGrpSpPr>
        <p:grpSpPr>
          <a:xfrm>
            <a:off x="6047228" y="2642254"/>
            <a:ext cx="5558166" cy="28930047"/>
            <a:chOff x="6086031" y="-3501620"/>
            <a:chExt cx="5558166" cy="2893004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4543CD-D5B4-B7E1-90BA-F2D15E8B9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5522525"/>
              <a:ext cx="4919158" cy="3581400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1FBE637-01C3-9879-2630-900D49194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2161352"/>
              <a:ext cx="4371975" cy="326707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E2BC67-5425-7DF1-A815-E9681F750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0644" y="9466473"/>
              <a:ext cx="4305300" cy="3162300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C9C4C1-B5BF-C56B-F038-9D06B684B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6031" y="3655352"/>
              <a:ext cx="5438775" cy="44767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2409790-B537-45B9-8D7A-F1DF90546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29222" y="4790107"/>
              <a:ext cx="5514975" cy="50482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319B4D1-936C-C561-E688-2EACA7C2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6031" y="-3501620"/>
              <a:ext cx="4267200" cy="3171825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999496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1549</TotalTime>
  <Words>247</Words>
  <Application>Microsoft Office PowerPoint</Application>
  <PresentationFormat>Widescreen</PresentationFormat>
  <Paragraphs>74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Gill Sans</vt:lpstr>
      <vt:lpstr>Wingdings 2</vt:lpstr>
      <vt:lpstr>Dividend</vt:lpstr>
      <vt:lpstr>BRAIN STROKE DATA</vt:lpstr>
      <vt:lpstr>THE dATA</vt:lpstr>
      <vt:lpstr>THE dATA</vt:lpstr>
      <vt:lpstr>SQL ALCHEMY</vt:lpstr>
      <vt:lpstr>Accuracy comparisons</vt:lpstr>
      <vt:lpstr>Accuracy comparisons</vt:lpstr>
      <vt:lpstr>Accuracy comparisons</vt:lpstr>
      <vt:lpstr>Accuracy comparisons</vt:lpstr>
      <vt:lpstr>Accuracy comparisons</vt:lpstr>
      <vt:lpstr>The best module was …  No. 4 </vt:lpstr>
      <vt:lpstr>PowerPoint Presentation</vt:lpstr>
      <vt:lpstr>VISUALIZATIONS</vt:lpstr>
      <vt:lpstr>FINAL COMMENTS/CONCLUSIONS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STROKE DATA</dc:title>
  <dc:creator>Candida Miranda</dc:creator>
  <cp:lastModifiedBy>Candida Miranda</cp:lastModifiedBy>
  <cp:revision>5</cp:revision>
  <dcterms:created xsi:type="dcterms:W3CDTF">2023-06-06T00:28:54Z</dcterms:created>
  <dcterms:modified xsi:type="dcterms:W3CDTF">2023-06-08T03:15:53Z</dcterms:modified>
</cp:coreProperties>
</file>