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5" r:id="rId7"/>
    <p:sldId id="266" r:id="rId8"/>
    <p:sldId id="262" r:id="rId9"/>
    <p:sldId id="270" r:id="rId10"/>
    <p:sldId id="271" r:id="rId11"/>
    <p:sldId id="272" r:id="rId12"/>
    <p:sldId id="268" r:id="rId13"/>
    <p:sldId id="26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63" r:id="rId22"/>
    <p:sldId id="279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0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B1A6-8CD2-4AA2-A2EC-B5A5E2A06EB9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A91A-4FE9-40FD-BAA3-A4C595CE6A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732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B1A6-8CD2-4AA2-A2EC-B5A5E2A06EB9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A91A-4FE9-40FD-BAA3-A4C595CE6A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081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B1A6-8CD2-4AA2-A2EC-B5A5E2A06EB9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A91A-4FE9-40FD-BAA3-A4C595CE6A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237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B1A6-8CD2-4AA2-A2EC-B5A5E2A06EB9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A91A-4FE9-40FD-BAA3-A4C595CE6A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733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B1A6-8CD2-4AA2-A2EC-B5A5E2A06EB9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A91A-4FE9-40FD-BAA3-A4C595CE6A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76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B1A6-8CD2-4AA2-A2EC-B5A5E2A06EB9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A91A-4FE9-40FD-BAA3-A4C595CE6A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417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B1A6-8CD2-4AA2-A2EC-B5A5E2A06EB9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A91A-4FE9-40FD-BAA3-A4C595CE6A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39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B1A6-8CD2-4AA2-A2EC-B5A5E2A06EB9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A91A-4FE9-40FD-BAA3-A4C595CE6A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573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B1A6-8CD2-4AA2-A2EC-B5A5E2A06EB9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A91A-4FE9-40FD-BAA3-A4C595CE6A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3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B1A6-8CD2-4AA2-A2EC-B5A5E2A06EB9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A91A-4FE9-40FD-BAA3-A4C595CE6A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47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B1A6-8CD2-4AA2-A2EC-B5A5E2A06EB9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A91A-4FE9-40FD-BAA3-A4C595CE6A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569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B1A6-8CD2-4AA2-A2EC-B5A5E2A06EB9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EA91A-4FE9-40FD-BAA3-A4C595CE6A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99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4.png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png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7.wmf"/><Relationship Id="rId32" Type="http://schemas.openxmlformats.org/officeDocument/2006/relationships/image" Target="../media/image7.svg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33.wmf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9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0.bin"/><Relationship Id="rId31" Type="http://schemas.openxmlformats.org/officeDocument/2006/relationships/image" Target="../media/image6.png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8.bin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3.wmf"/><Relationship Id="rId3" Type="http://schemas.openxmlformats.org/officeDocument/2006/relationships/image" Target="../media/image6.png"/><Relationship Id="rId34" Type="http://schemas.openxmlformats.org/officeDocument/2006/relationships/oleObject" Target="../embeddings/oleObject36.bin"/><Relationship Id="rId42" Type="http://schemas.openxmlformats.org/officeDocument/2006/relationships/oleObject" Target="../embeddings/oleObject40.bin"/><Relationship Id="rId47" Type="http://schemas.openxmlformats.org/officeDocument/2006/relationships/image" Target="../media/image47.wmf"/><Relationship Id="rId33" Type="http://schemas.openxmlformats.org/officeDocument/2006/relationships/image" Target="../media/image52.png"/><Relationship Id="rId38" Type="http://schemas.openxmlformats.org/officeDocument/2006/relationships/oleObject" Target="../embeddings/oleObject38.bin"/><Relationship Id="rId46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41" Type="http://schemas.openxmlformats.org/officeDocument/2006/relationships/image" Target="../media/image44.wmf"/><Relationship Id="rId1" Type="http://schemas.openxmlformats.org/officeDocument/2006/relationships/vmlDrawing" Target="../drawings/vmlDrawing8.vml"/><Relationship Id="rId32" Type="http://schemas.openxmlformats.org/officeDocument/2006/relationships/image" Target="../media/image7.svg"/><Relationship Id="rId37" Type="http://schemas.openxmlformats.org/officeDocument/2006/relationships/image" Target="../media/image42.wmf"/><Relationship Id="rId40" Type="http://schemas.openxmlformats.org/officeDocument/2006/relationships/oleObject" Target="../embeddings/oleObject39.bin"/><Relationship Id="rId45" Type="http://schemas.openxmlformats.org/officeDocument/2006/relationships/image" Target="../media/image46.wmf"/><Relationship Id="rId36" Type="http://schemas.openxmlformats.org/officeDocument/2006/relationships/oleObject" Target="../embeddings/oleObject37.bin"/><Relationship Id="rId44" Type="http://schemas.openxmlformats.org/officeDocument/2006/relationships/oleObject" Target="../embeddings/oleObject41.bin"/><Relationship Id="rId35" Type="http://schemas.openxmlformats.org/officeDocument/2006/relationships/image" Target="../media/image41.wmf"/><Relationship Id="rId43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5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jpeg"/><Relationship Id="rId10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0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3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jpeg"/><Relationship Id="rId1" Type="http://schemas.openxmlformats.org/officeDocument/2006/relationships/vmlDrawing" Target="../drawings/vmlDrawing9.vml"/><Relationship Id="rId11" Type="http://schemas.openxmlformats.org/officeDocument/2006/relationships/oleObject" Target="../embeddings/oleObject44.bin"/><Relationship Id="rId5" Type="http://schemas.openxmlformats.org/officeDocument/2006/relationships/image" Target="../media/image6.png"/><Relationship Id="rId15" Type="http://schemas.openxmlformats.org/officeDocument/2006/relationships/image" Target="../media/image53.png"/><Relationship Id="rId10" Type="http://schemas.openxmlformats.org/officeDocument/2006/relationships/image" Target="../media/image7.svg"/><Relationship Id="rId4" Type="http://schemas.openxmlformats.org/officeDocument/2006/relationships/image" Target="../media/image51.wmf"/><Relationship Id="rId14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0.png"/><Relationship Id="rId10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7.svg"/><Relationship Id="rId10" Type="http://schemas.openxmlformats.org/officeDocument/2006/relationships/image" Target="../media/image4.wmf"/><Relationship Id="rId9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-scholarship.pitt.edu/8265/1/JeongeunKim_2005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7.sv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8.bin"/><Relationship Id="rId15" Type="http://schemas.openxmlformats.org/officeDocument/2006/relationships/image" Target="../media/image7.svg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svg"/><Relationship Id="rId18" Type="http://schemas.openxmlformats.org/officeDocument/2006/relationships/oleObject" Target="../embeddings/oleObject12.bin"/><Relationship Id="rId26" Type="http://schemas.openxmlformats.org/officeDocument/2006/relationships/image" Target="../media/image18.wmf"/><Relationship Id="rId3" Type="http://schemas.openxmlformats.org/officeDocument/2006/relationships/image" Target="../media/image6.png"/><Relationship Id="rId21" Type="http://schemas.openxmlformats.org/officeDocument/2006/relationships/image" Target="../media/image16.wmf"/><Relationship Id="rId17" Type="http://schemas.openxmlformats.org/officeDocument/2006/relationships/image" Target="../media/image24.png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png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24" Type="http://schemas.openxmlformats.org/officeDocument/2006/relationships/image" Target="../media/image17.wmf"/><Relationship Id="rId15" Type="http://schemas.openxmlformats.org/officeDocument/2006/relationships/image" Target="../media/image14.wmf"/><Relationship Id="rId23" Type="http://schemas.openxmlformats.org/officeDocument/2006/relationships/oleObject" Target="../embeddings/oleObject14.bin"/><Relationship Id="rId19" Type="http://schemas.openxmlformats.org/officeDocument/2006/relationships/image" Target="../media/image15.wmf"/><Relationship Id="rId14" Type="http://schemas.openxmlformats.org/officeDocument/2006/relationships/oleObject" Target="../embeddings/oleObject11.bin"/><Relationship Id="rId2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jpg"/><Relationship Id="rId3" Type="http://schemas.openxmlformats.org/officeDocument/2006/relationships/image" Target="../media/image6.png"/><Relationship Id="rId12" Type="http://schemas.openxmlformats.org/officeDocument/2006/relationships/image" Target="../media/image27.png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11" Type="http://schemas.openxmlformats.org/officeDocument/2006/relationships/image" Target="../media/image26.png"/><Relationship Id="rId15" Type="http://schemas.openxmlformats.org/officeDocument/2006/relationships/image" Target="../media/image19.wmf"/><Relationship Id="rId10" Type="http://schemas.openxmlformats.org/officeDocument/2006/relationships/image" Target="../media/image7.svg"/><Relationship Id="rId1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1.png"/><Relationship Id="rId3" Type="http://schemas.openxmlformats.org/officeDocument/2006/relationships/image" Target="../media/image6.png"/><Relationship Id="rId21" Type="http://schemas.openxmlformats.org/officeDocument/2006/relationships/oleObject" Target="../embeddings/oleObject21.bin"/><Relationship Id="rId12" Type="http://schemas.openxmlformats.org/officeDocument/2006/relationships/image" Target="../media/image29.png"/><Relationship Id="rId17" Type="http://schemas.openxmlformats.org/officeDocument/2006/relationships/image" Target="../media/image22.wmf"/><Relationship Id="rId25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11" Type="http://schemas.openxmlformats.org/officeDocument/2006/relationships/image" Target="../media/image270.png"/><Relationship Id="rId24" Type="http://schemas.openxmlformats.org/officeDocument/2006/relationships/image" Target="../media/image25.wmf"/><Relationship Id="rId15" Type="http://schemas.openxmlformats.org/officeDocument/2006/relationships/image" Target="../media/image30.png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7.svg"/><Relationship Id="rId19" Type="http://schemas.openxmlformats.org/officeDocument/2006/relationships/oleObject" Target="../embeddings/oleObject20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User\Desktop\wydzi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451" y="0"/>
            <a:ext cx="34236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olny kształt: kształt 37"/>
          <p:cNvSpPr/>
          <p:nvPr/>
        </p:nvSpPr>
        <p:spPr>
          <a:xfrm>
            <a:off x="0" y="0"/>
            <a:ext cx="9386221" cy="6858000"/>
          </a:xfrm>
          <a:custGeom>
            <a:avLst/>
            <a:gdLst>
              <a:gd name="connsiteX0" fmla="*/ 0 w 9712287"/>
              <a:gd name="connsiteY0" fmla="*/ 0 h 6858000"/>
              <a:gd name="connsiteX1" fmla="*/ 6216502 w 9712287"/>
              <a:gd name="connsiteY1" fmla="*/ 0 h 6858000"/>
              <a:gd name="connsiteX2" fmla="*/ 9712287 w 9712287"/>
              <a:gd name="connsiteY2" fmla="*/ 0 h 6858000"/>
              <a:gd name="connsiteX3" fmla="*/ 9661604 w 9712287"/>
              <a:gd name="connsiteY3" fmla="*/ 15733 h 6858000"/>
              <a:gd name="connsiteX4" fmla="*/ 9484240 w 9712287"/>
              <a:gd name="connsiteY4" fmla="*/ 283312 h 6858000"/>
              <a:gd name="connsiteX5" fmla="*/ 9484240 w 9712287"/>
              <a:gd name="connsiteY5" fmla="*/ 563312 h 6858000"/>
              <a:gd name="connsiteX6" fmla="*/ 9484241 w 9712287"/>
              <a:gd name="connsiteY6" fmla="*/ 563317 h 6858000"/>
              <a:gd name="connsiteX7" fmla="*/ 9484241 w 9712287"/>
              <a:gd name="connsiteY7" fmla="*/ 6167118 h 6858000"/>
              <a:gd name="connsiteX8" fmla="*/ 9484241 w 9712287"/>
              <a:gd name="connsiteY8" fmla="*/ 6457506 h 6858000"/>
              <a:gd name="connsiteX9" fmla="*/ 9484241 w 9712287"/>
              <a:gd name="connsiteY9" fmla="*/ 6688088 h 6858000"/>
              <a:gd name="connsiteX10" fmla="*/ 9314329 w 9712287"/>
              <a:gd name="connsiteY10" fmla="*/ 6858000 h 6858000"/>
              <a:gd name="connsiteX11" fmla="*/ 9085940 w 9712287"/>
              <a:gd name="connsiteY11" fmla="*/ 6858000 h 6858000"/>
              <a:gd name="connsiteX12" fmla="*/ 5974012 w 9712287"/>
              <a:gd name="connsiteY12" fmla="*/ 6858000 h 6858000"/>
              <a:gd name="connsiteX13" fmla="*/ 0 w 9712287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712287" h="6858000">
                <a:moveTo>
                  <a:pt x="0" y="0"/>
                </a:moveTo>
                <a:lnTo>
                  <a:pt x="6216502" y="0"/>
                </a:lnTo>
                <a:lnTo>
                  <a:pt x="9712287" y="0"/>
                </a:lnTo>
                <a:lnTo>
                  <a:pt x="9661604" y="15733"/>
                </a:lnTo>
                <a:cubicBezTo>
                  <a:pt x="9557375" y="59818"/>
                  <a:pt x="9484240" y="163025"/>
                  <a:pt x="9484240" y="283312"/>
                </a:cubicBezTo>
                <a:lnTo>
                  <a:pt x="9484240" y="563312"/>
                </a:lnTo>
                <a:lnTo>
                  <a:pt x="9484241" y="563317"/>
                </a:lnTo>
                <a:lnTo>
                  <a:pt x="9484241" y="6167118"/>
                </a:lnTo>
                <a:lnTo>
                  <a:pt x="9484241" y="6457506"/>
                </a:lnTo>
                <a:lnTo>
                  <a:pt x="9484241" y="6688088"/>
                </a:lnTo>
                <a:cubicBezTo>
                  <a:pt x="9484241" y="6781928"/>
                  <a:pt x="9408169" y="6858000"/>
                  <a:pt x="9314329" y="6858000"/>
                </a:cubicBezTo>
                <a:lnTo>
                  <a:pt x="9085940" y="6858000"/>
                </a:lnTo>
                <a:lnTo>
                  <a:pt x="59740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22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/>
          <p:cNvSpPr txBox="1"/>
          <p:nvPr/>
        </p:nvSpPr>
        <p:spPr>
          <a:xfrm>
            <a:off x="689530" y="298771"/>
            <a:ext cx="3735573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l-PL" sz="1100" b="1" dirty="0">
                <a:solidFill>
                  <a:schemeClr val="bg1"/>
                </a:solidFill>
              </a:rPr>
              <a:t>Łódź, </a:t>
            </a:r>
            <a:r>
              <a:rPr lang="pl-PL" sz="1100" b="1" dirty="0" smtClean="0">
                <a:solidFill>
                  <a:schemeClr val="bg1"/>
                </a:solidFill>
              </a:rPr>
              <a:t>8.05.2018</a:t>
            </a:r>
            <a:endParaRPr lang="pl-PL" sz="1100" b="1" dirty="0">
              <a:solidFill>
                <a:schemeClr val="bg1"/>
              </a:solidFill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678478" y="1050123"/>
            <a:ext cx="7514513" cy="13234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l-PL" sz="3600" b="1" dirty="0" smtClean="0">
                <a:solidFill>
                  <a:schemeClr val="bg1"/>
                </a:solidFill>
              </a:rPr>
              <a:t>Zastosowanie metody iterowanej filtracji do badania zjawisk ekonomicznych na przykładzie idiosynkratycznego „efektu dźwigni”</a:t>
            </a:r>
            <a:endParaRPr lang="pl-PL" sz="3600" b="1" dirty="0">
              <a:solidFill>
                <a:schemeClr val="bg1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678478" y="3633944"/>
            <a:ext cx="7493250" cy="880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2100"/>
              </a:lnSpc>
            </a:pPr>
            <a:r>
              <a:rPr lang="pl-PL" sz="1400" dirty="0" smtClean="0">
                <a:solidFill>
                  <a:schemeClr val="bg1"/>
                </a:solidFill>
              </a:rPr>
              <a:t>mgr Piotr Szczepocki</a:t>
            </a:r>
          </a:p>
          <a:p>
            <a:pPr>
              <a:lnSpc>
                <a:spcPts val="2100"/>
              </a:lnSpc>
            </a:pPr>
            <a:r>
              <a:rPr lang="pl-PL" sz="1400" dirty="0" smtClean="0">
                <a:solidFill>
                  <a:schemeClr val="bg1"/>
                </a:solidFill>
              </a:rPr>
              <a:t>Katedra Metod Statystycznych </a:t>
            </a:r>
            <a:r>
              <a:rPr lang="pl-PL" sz="1400" dirty="0" smtClean="0">
                <a:solidFill>
                  <a:schemeClr val="bg1"/>
                </a:solidFill>
              </a:rPr>
              <a:t>UŁ</a:t>
            </a:r>
            <a:endParaRPr lang="pl-PL" sz="1400" dirty="0" smtClean="0">
              <a:solidFill>
                <a:schemeClr val="bg1"/>
              </a:solidFill>
            </a:endParaRPr>
          </a:p>
        </p:txBody>
      </p:sp>
      <p:pic>
        <p:nvPicPr>
          <p:cNvPr id="16" name="Grafika 1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550" y="5855186"/>
            <a:ext cx="2845365" cy="5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75304" y="5677606"/>
                <a:ext cx="12116696" cy="852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Rys. 2. Przykład zastosowania filtru cząsteczkowego dla klasycznego modelu stochastycznej zmienności: (a góra)  symulacja trajektorii logarytmicznych zwrotów, (a środek) wykres efektywnej liczby cząsteczek, (a dół)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l-PL" sz="1600" dirty="0" smtClean="0"/>
                  <a:t>, (b) wykres trajektorii procesu zmienności (kolor czarny) oraz średniej arytmetycznej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1600" dirty="0" smtClean="0"/>
                  <a:t> dla t=1,…,1000 (kolor czerwony). Symulacja dla parametrów: </a:t>
                </a:r>
                <a:r>
                  <a:rPr lang="pl-PL" sz="1600" dirty="0"/>
                  <a:t>µ=-</a:t>
                </a:r>
                <a:r>
                  <a:rPr lang="pl-PL" sz="1600" dirty="0" smtClean="0"/>
                  <a:t>10, </a:t>
                </a:r>
                <a:r>
                  <a:rPr lang="el-GR" sz="1600" dirty="0"/>
                  <a:t>φ</a:t>
                </a:r>
                <a:r>
                  <a:rPr lang="pl-PL" sz="1600" dirty="0" smtClean="0"/>
                  <a:t>=0,98,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pl-PL" sz="1600" dirty="0" smtClean="0"/>
                  <a:t>=0,2; T=1000. </a:t>
                </a:r>
                <a:endParaRPr lang="pl-PL" sz="1600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4" y="5677606"/>
                <a:ext cx="12116696" cy="852926"/>
              </a:xfrm>
              <a:prstGeom prst="rect">
                <a:avLst/>
              </a:prstGeom>
              <a:blipFill>
                <a:blip r:embed="rId4"/>
                <a:stretch>
                  <a:fillRect l="-252" t="-2143" r="-553" b="-64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ole tekstowe 1"/>
          <p:cNvSpPr txBox="1"/>
          <p:nvPr/>
        </p:nvSpPr>
        <p:spPr>
          <a:xfrm>
            <a:off x="75304" y="6596390"/>
            <a:ext cx="5020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Źródło: opracowanie własne przy użyciu pakietów: </a:t>
            </a:r>
            <a:r>
              <a:rPr lang="pl-PL" sz="1100" dirty="0" err="1" smtClean="0"/>
              <a:t>stochvol</a:t>
            </a:r>
            <a:r>
              <a:rPr lang="pl-PL" sz="1100" dirty="0" smtClean="0"/>
              <a:t>, pomp programu R </a:t>
            </a:r>
            <a:r>
              <a:rPr lang="pl-PL" sz="1100" dirty="0" err="1" smtClean="0"/>
              <a:t>Cran</a:t>
            </a:r>
            <a:r>
              <a:rPr lang="pl-PL" sz="1100" dirty="0" smtClean="0"/>
              <a:t>.</a:t>
            </a:r>
            <a:endParaRPr lang="pl-PL" sz="11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5" y="89617"/>
            <a:ext cx="4105928" cy="5498373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2647498" y="225912"/>
            <a:ext cx="659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(a)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33" y="225912"/>
            <a:ext cx="5526635" cy="4905486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9093276" y="160054"/>
            <a:ext cx="659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(b)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160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527120" y="2275918"/>
            <a:ext cx="1136008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Proponowane w literaturze metody estymacji:</a:t>
            </a:r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- Algorytm </a:t>
            </a:r>
            <a:r>
              <a:rPr lang="pl-PL" dirty="0"/>
              <a:t>EM (</a:t>
            </a:r>
            <a:r>
              <a:rPr lang="pl-PL" i="1" dirty="0" err="1"/>
              <a:t>Expectation</a:t>
            </a:r>
            <a:r>
              <a:rPr lang="pl-PL" i="1" dirty="0"/>
              <a:t>–</a:t>
            </a:r>
            <a:r>
              <a:rPr lang="pl-PL" i="1" dirty="0" err="1"/>
              <a:t>maximization</a:t>
            </a:r>
            <a:r>
              <a:rPr lang="pl-PL" i="1" dirty="0" smtClean="0"/>
              <a:t>) </a:t>
            </a:r>
            <a:r>
              <a:rPr lang="pl-PL" dirty="0" smtClean="0"/>
              <a:t>to iteracyjna metoda wyznaczania maksimum funkcji wiarygodności składająca się w </a:t>
            </a:r>
            <a:r>
              <a:rPr lang="pl-PL" dirty="0"/>
              <a:t>każdej iteracji z dwóch kroków: Krok E (</a:t>
            </a:r>
            <a:r>
              <a:rPr lang="pl-PL" i="1" dirty="0" err="1"/>
              <a:t>Expectation</a:t>
            </a:r>
            <a:r>
              <a:rPr lang="pl-PL" dirty="0"/>
              <a:t>) i krok M (</a:t>
            </a:r>
            <a:r>
              <a:rPr lang="pl-PL" i="1" dirty="0" err="1"/>
              <a:t>Maximization</a:t>
            </a:r>
            <a:r>
              <a:rPr lang="pl-PL" dirty="0" smtClean="0"/>
              <a:t>), w kroku E wykorzystuje się filtr cząsteczkowy do otrzymania symulacyjnie warunkowych wartości oczekiwanych (dla modeli SV algorytm </a:t>
            </a:r>
            <a:r>
              <a:rPr lang="pl-PL" dirty="0"/>
              <a:t>EM</a:t>
            </a:r>
            <a:r>
              <a:rPr lang="pl-PL" dirty="0" smtClean="0"/>
              <a:t> został przedstawiony w  </a:t>
            </a:r>
            <a:r>
              <a:rPr lang="pl-PL" dirty="0"/>
              <a:t>Kim (2005), Brzozowska-</a:t>
            </a:r>
            <a:r>
              <a:rPr lang="pl-PL" dirty="0" err="1"/>
              <a:t>Rup</a:t>
            </a:r>
            <a:r>
              <a:rPr lang="pl-PL" dirty="0"/>
              <a:t> i Dawidowicz (2011</a:t>
            </a:r>
            <a:r>
              <a:rPr lang="pl-PL" dirty="0" smtClean="0"/>
              <a:t>))</a:t>
            </a:r>
            <a:endParaRPr lang="pl-PL" dirty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- ciągła aproksymacja losowania ze zwracaniem zaproponowana przez Malik i </a:t>
            </a:r>
            <a:r>
              <a:rPr lang="pl-PL" dirty="0" err="1" smtClean="0"/>
              <a:t>Pitt</a:t>
            </a:r>
            <a:r>
              <a:rPr lang="pl-PL" dirty="0" smtClean="0"/>
              <a:t> (2011)</a:t>
            </a:r>
            <a:endParaRPr lang="pl-PL" dirty="0"/>
          </a:p>
          <a:p>
            <a:pPr algn="just"/>
            <a:endParaRPr lang="pl-PL" dirty="0" smtClean="0"/>
          </a:p>
          <a:p>
            <a:pPr marL="285750" indent="-285750" algn="just">
              <a:buFontTx/>
              <a:buChar char="-"/>
            </a:pPr>
            <a:r>
              <a:rPr lang="pl-PL" dirty="0" smtClean="0"/>
              <a:t>uczenie parametrów (</a:t>
            </a:r>
            <a:r>
              <a:rPr lang="pl-PL" i="1" dirty="0" smtClean="0"/>
              <a:t>parametr learning</a:t>
            </a:r>
            <a:r>
              <a:rPr lang="pl-PL" dirty="0" smtClean="0"/>
              <a:t>): </a:t>
            </a:r>
            <a:r>
              <a:rPr lang="pl-PL" dirty="0" err="1" smtClean="0"/>
              <a:t>Liu</a:t>
            </a:r>
            <a:r>
              <a:rPr lang="pl-PL" dirty="0" smtClean="0"/>
              <a:t>, West (2001), </a:t>
            </a:r>
            <a:r>
              <a:rPr lang="pl-PL" dirty="0" err="1" smtClean="0"/>
              <a:t>Carvalho</a:t>
            </a:r>
            <a:r>
              <a:rPr lang="pl-PL" dirty="0" smtClean="0"/>
              <a:t>, Johannes, </a:t>
            </a:r>
            <a:r>
              <a:rPr lang="pl-PL" dirty="0" err="1" smtClean="0"/>
              <a:t>Lopes</a:t>
            </a:r>
            <a:r>
              <a:rPr lang="pl-PL" dirty="0" smtClean="0"/>
              <a:t>, </a:t>
            </a:r>
            <a:r>
              <a:rPr lang="pl-PL" dirty="0" err="1" smtClean="0"/>
              <a:t>Polson</a:t>
            </a:r>
            <a:r>
              <a:rPr lang="pl-PL" dirty="0"/>
              <a:t> </a:t>
            </a:r>
            <a:r>
              <a:rPr lang="pl-PL" dirty="0" smtClean="0"/>
              <a:t>(2008),</a:t>
            </a:r>
            <a:br>
              <a:rPr lang="pl-PL" dirty="0" smtClean="0"/>
            </a:br>
            <a:r>
              <a:rPr lang="en-US" dirty="0" err="1" smtClean="0"/>
              <a:t>Ionides</a:t>
            </a:r>
            <a:r>
              <a:rPr lang="pl-PL" dirty="0" smtClean="0"/>
              <a:t>, </a:t>
            </a:r>
            <a:r>
              <a:rPr lang="en-US" dirty="0" err="1" smtClean="0"/>
              <a:t>Bhadra</a:t>
            </a:r>
            <a:r>
              <a:rPr lang="en-US" dirty="0" smtClean="0"/>
              <a:t>, </a:t>
            </a:r>
            <a:r>
              <a:rPr lang="en-US" dirty="0" err="1" smtClean="0"/>
              <a:t>Atchadé</a:t>
            </a:r>
            <a:r>
              <a:rPr lang="en-US" dirty="0" smtClean="0"/>
              <a:t>, King (2011</a:t>
            </a:r>
            <a:r>
              <a:rPr lang="pl-PL" dirty="0" smtClean="0"/>
              <a:t>, 2015</a:t>
            </a:r>
            <a:r>
              <a:rPr lang="en-US" dirty="0" smtClean="0"/>
              <a:t>)</a:t>
            </a:r>
            <a:endParaRPr lang="pl-PL" dirty="0" smtClean="0"/>
          </a:p>
          <a:p>
            <a:pPr marL="285750" indent="-285750" algn="just">
              <a:buFontTx/>
              <a:buChar char="-"/>
            </a:pPr>
            <a:endParaRPr lang="pl-PL" dirty="0"/>
          </a:p>
          <a:p>
            <a:pPr marL="285750" indent="-285750" algn="just">
              <a:buFontTx/>
              <a:buChar char="-"/>
            </a:pPr>
            <a:r>
              <a:rPr lang="pl-PL" i="1" dirty="0" err="1"/>
              <a:t>Particle</a:t>
            </a:r>
            <a:r>
              <a:rPr lang="pl-PL" i="1" dirty="0"/>
              <a:t> </a:t>
            </a:r>
            <a:r>
              <a:rPr lang="pl-PL" i="1" dirty="0" err="1"/>
              <a:t>Markov</a:t>
            </a:r>
            <a:r>
              <a:rPr lang="pl-PL" i="1" dirty="0"/>
              <a:t> Chain Monte Carlo):</a:t>
            </a:r>
            <a:r>
              <a:rPr lang="pl-PL" dirty="0"/>
              <a:t> </a:t>
            </a:r>
            <a:r>
              <a:rPr lang="pl-PL" dirty="0" err="1"/>
              <a:t>Andrieu</a:t>
            </a:r>
            <a:r>
              <a:rPr lang="pl-PL" dirty="0"/>
              <a:t>, </a:t>
            </a:r>
            <a:r>
              <a:rPr lang="pl-PL" dirty="0" err="1"/>
              <a:t>Doucet</a:t>
            </a:r>
            <a:r>
              <a:rPr lang="pl-PL" dirty="0"/>
              <a:t>, </a:t>
            </a:r>
            <a:r>
              <a:rPr lang="pl-PL" dirty="0" err="1"/>
              <a:t>Holenstein</a:t>
            </a:r>
            <a:r>
              <a:rPr lang="pl-PL" dirty="0"/>
              <a:t> (2010)</a:t>
            </a:r>
            <a:endParaRPr lang="pl-PL" i="1" dirty="0"/>
          </a:p>
          <a:p>
            <a:pPr marL="285750" indent="-285750" algn="just">
              <a:buFontTx/>
              <a:buChar char="-"/>
            </a:pPr>
            <a:endParaRPr lang="pl-PL" dirty="0" smtClean="0"/>
          </a:p>
        </p:txBody>
      </p:sp>
      <p:sp>
        <p:nvSpPr>
          <p:cNvPr id="5" name="Prostokąt 4"/>
          <p:cNvSpPr/>
          <p:nvPr/>
        </p:nvSpPr>
        <p:spPr>
          <a:xfrm>
            <a:off x="398033" y="224010"/>
            <a:ext cx="4786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solidFill>
                  <a:srgbClr val="660066"/>
                </a:solidFill>
              </a:rPr>
              <a:t>Filtr cząsteczkowy – estymacja parametrów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527120" y="925158"/>
            <a:ext cx="1082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Trudności związane z wykorzystaniem filtru cząsteczkowego do estymacji parametrów:</a:t>
            </a:r>
          </a:p>
          <a:p>
            <a:r>
              <a:rPr lang="pl-PL" dirty="0" smtClean="0"/>
              <a:t>- estymator (logarytmu) funkcji wiarygodności nie jest funkcją ciągła parametrów w przypadku najczęściej stosowanych wariantów filtru cząsteczkowego (m. in. SIR, pomocniczy filtr cząsteczkowy</a:t>
            </a:r>
            <a:r>
              <a:rPr lang="pl-PL" i="1" dirty="0" smtClean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Pitt</a:t>
            </a:r>
            <a:r>
              <a:rPr lang="pl-PL" dirty="0" smtClean="0"/>
              <a:t> i </a:t>
            </a:r>
            <a:r>
              <a:rPr lang="pl-PL" dirty="0" err="1" smtClean="0"/>
              <a:t>Shephard</a:t>
            </a:r>
            <a:r>
              <a:rPr lang="pl-PL" dirty="0" smtClean="0"/>
              <a:t> 1999))</a:t>
            </a:r>
          </a:p>
          <a:p>
            <a:r>
              <a:rPr lang="pl-PL" dirty="0" smtClean="0"/>
              <a:t>- </a:t>
            </a:r>
            <a:r>
              <a:rPr lang="pl-PL" dirty="0"/>
              <a:t>estymator </a:t>
            </a:r>
            <a:r>
              <a:rPr lang="pl-PL" dirty="0" smtClean="0"/>
              <a:t>logarytmu </a:t>
            </a:r>
            <a:r>
              <a:rPr lang="pl-PL" dirty="0"/>
              <a:t>funkcji wiarygodności </a:t>
            </a:r>
            <a:r>
              <a:rPr lang="pl-PL" dirty="0" smtClean="0"/>
              <a:t>funkcji wiarygodności jest estymatorem obciążonym</a:t>
            </a:r>
            <a:endParaRPr lang="pl-PL" dirty="0"/>
          </a:p>
        </p:txBody>
      </p:sp>
      <p:pic>
        <p:nvPicPr>
          <p:cNvPr id="7" name="Grafika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44288" y="181851"/>
            <a:ext cx="2845365" cy="5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8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436846" y="849616"/>
            <a:ext cx="7270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7030A0"/>
                </a:solidFill>
              </a:rPr>
              <a:t>Algorytm:</a:t>
            </a:r>
          </a:p>
          <a:p>
            <a:r>
              <a:rPr lang="pl-PL" dirty="0"/>
              <a:t>Niech: M – liczba iteracji, J – liczba cząsteczek, T – liczba okresów. </a:t>
            </a:r>
          </a:p>
          <a:p>
            <a:r>
              <a:rPr lang="pl-PL" dirty="0" smtClean="0"/>
              <a:t>For  m=1,…,M:</a:t>
            </a:r>
            <a:endParaRPr lang="pl-PL" dirty="0"/>
          </a:p>
        </p:txBody>
      </p:sp>
      <p:graphicFrame>
        <p:nvGraphicFramePr>
          <p:cNvPr id="6" name="Obi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533658"/>
              </p:ext>
            </p:extLst>
          </p:nvPr>
        </p:nvGraphicFramePr>
        <p:xfrm>
          <a:off x="623455" y="1931853"/>
          <a:ext cx="22558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0" name="Równanie" r:id="rId3" imgW="1422360" imgH="253800" progId="Equation.3">
                  <p:embed/>
                </p:oleObj>
              </mc:Choice>
              <mc:Fallback>
                <p:oleObj name="Równanie" r:id="rId3" imgW="14223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455" y="1931853"/>
                        <a:ext cx="2255838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i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070675"/>
              </p:ext>
            </p:extLst>
          </p:nvPr>
        </p:nvGraphicFramePr>
        <p:xfrm>
          <a:off x="593293" y="2326325"/>
          <a:ext cx="18335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1" name="Równanie" r:id="rId5" imgW="1155600" imgH="253800" progId="Equation.3">
                  <p:embed/>
                </p:oleObj>
              </mc:Choice>
              <mc:Fallback>
                <p:oleObj name="Równanie" r:id="rId5" imgW="1155600" imgH="253800" progId="Equation.3">
                  <p:embed/>
                  <p:pic>
                    <p:nvPicPr>
                      <p:cNvPr id="6" name="Obiek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293" y="2326325"/>
                        <a:ext cx="1833562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ole tekstowe 7"/>
          <p:cNvSpPr txBox="1"/>
          <p:nvPr/>
        </p:nvSpPr>
        <p:spPr>
          <a:xfrm>
            <a:off x="3190947" y="1931479"/>
            <a:ext cx="11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dla j=1,…,J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190947" y="2333491"/>
            <a:ext cx="11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dla j=1,…,J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1281464" y="2684505"/>
            <a:ext cx="556170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For  t=1,…,T:</a:t>
            </a:r>
            <a:endParaRPr lang="pl-PL" dirty="0"/>
          </a:p>
        </p:txBody>
      </p:sp>
      <p:graphicFrame>
        <p:nvGraphicFramePr>
          <p:cNvPr id="11" name="Obi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949896"/>
              </p:ext>
            </p:extLst>
          </p:nvPr>
        </p:nvGraphicFramePr>
        <p:xfrm>
          <a:off x="1383868" y="3054216"/>
          <a:ext cx="23764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2" name="Równanie" r:id="rId7" imgW="1498320" imgH="253800" progId="Equation.3">
                  <p:embed/>
                </p:oleObj>
              </mc:Choice>
              <mc:Fallback>
                <p:oleObj name="Równanie" r:id="rId7" imgW="1498320" imgH="253800" progId="Equation.3">
                  <p:embed/>
                  <p:pic>
                    <p:nvPicPr>
                      <p:cNvPr id="6" name="Obiek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3868" y="3054216"/>
                        <a:ext cx="2376487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ole tekstowe 11"/>
          <p:cNvSpPr txBox="1"/>
          <p:nvPr/>
        </p:nvSpPr>
        <p:spPr>
          <a:xfrm>
            <a:off x="9733221" y="2355405"/>
            <a:ext cx="11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dla j=1,…,J</a:t>
            </a:r>
            <a:endParaRPr lang="pl-PL" dirty="0"/>
          </a:p>
        </p:txBody>
      </p:sp>
      <p:graphicFrame>
        <p:nvGraphicFramePr>
          <p:cNvPr id="13" name="Obi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45893"/>
              </p:ext>
            </p:extLst>
          </p:nvPr>
        </p:nvGraphicFramePr>
        <p:xfrm>
          <a:off x="1314485" y="3480988"/>
          <a:ext cx="25177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" name="Równanie" r:id="rId9" imgW="1587240" imgH="253800" progId="Equation.3">
                  <p:embed/>
                </p:oleObj>
              </mc:Choice>
              <mc:Fallback>
                <p:oleObj name="Równanie" r:id="rId9" imgW="1587240" imgH="253800" progId="Equation.3">
                  <p:embed/>
                  <p:pic>
                    <p:nvPicPr>
                      <p:cNvPr id="7" name="Obiek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4485" y="3480988"/>
                        <a:ext cx="251777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ole tekstowe 13"/>
          <p:cNvSpPr txBox="1"/>
          <p:nvPr/>
        </p:nvSpPr>
        <p:spPr>
          <a:xfrm>
            <a:off x="3872555" y="3497141"/>
            <a:ext cx="11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dla j=1,…,J</a:t>
            </a:r>
            <a:endParaRPr lang="pl-PL" dirty="0"/>
          </a:p>
        </p:txBody>
      </p:sp>
      <p:graphicFrame>
        <p:nvGraphicFramePr>
          <p:cNvPr id="15" name="Obi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039222"/>
              </p:ext>
            </p:extLst>
          </p:nvPr>
        </p:nvGraphicFramePr>
        <p:xfrm>
          <a:off x="1314485" y="3913945"/>
          <a:ext cx="23558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" name="Równanie" r:id="rId11" imgW="1485720" imgH="253800" progId="Equation.3">
                  <p:embed/>
                </p:oleObj>
              </mc:Choice>
              <mc:Fallback>
                <p:oleObj name="Równanie" r:id="rId11" imgW="1485720" imgH="253800" progId="Equation.3">
                  <p:embed/>
                  <p:pic>
                    <p:nvPicPr>
                      <p:cNvPr id="13" name="Obiek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14485" y="3913945"/>
                        <a:ext cx="2355850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ole tekstowe 15"/>
          <p:cNvSpPr txBox="1"/>
          <p:nvPr/>
        </p:nvSpPr>
        <p:spPr>
          <a:xfrm>
            <a:off x="3872555" y="3962335"/>
            <a:ext cx="11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dla j=1,…,J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ole tekstowe 16"/>
              <p:cNvSpPr txBox="1"/>
              <p:nvPr/>
            </p:nvSpPr>
            <p:spPr>
              <a:xfrm>
                <a:off x="1314485" y="4363998"/>
                <a:ext cx="6827703" cy="42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Losujemy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pl-PL" dirty="0" smtClean="0"/>
                  <a:t> wg prawdopodobieństwa: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limLoc m:val="subSup"/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pl-PL" dirty="0" smtClean="0"/>
                  <a:t>   </a:t>
                </a:r>
                <a:endParaRPr lang="pl-PL" dirty="0"/>
              </a:p>
            </p:txBody>
          </p:sp>
        </mc:Choice>
        <mc:Fallback xmlns="">
          <p:sp>
            <p:nvSpPr>
              <p:cNvPr id="17" name="pole tekstow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85" y="4363998"/>
                <a:ext cx="6827703" cy="428964"/>
              </a:xfrm>
              <a:prstGeom prst="rect">
                <a:avLst/>
              </a:prstGeom>
              <a:blipFill>
                <a:blip r:embed="rId13"/>
                <a:stretch>
                  <a:fillRect l="-804" t="-94286" b="-15714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pole tekstowe 17"/>
          <p:cNvSpPr txBox="1"/>
          <p:nvPr/>
        </p:nvSpPr>
        <p:spPr>
          <a:xfrm>
            <a:off x="1314485" y="4841377"/>
            <a:ext cx="556170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End For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334791" y="5371139"/>
            <a:ext cx="556170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Przyjmujemy: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334791" y="5804096"/>
            <a:ext cx="556170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End For</a:t>
            </a:r>
            <a:endParaRPr lang="pl-PL" dirty="0"/>
          </a:p>
        </p:txBody>
      </p:sp>
      <p:graphicFrame>
        <p:nvGraphicFramePr>
          <p:cNvPr id="21" name="Obi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557645"/>
              </p:ext>
            </p:extLst>
          </p:nvPr>
        </p:nvGraphicFramePr>
        <p:xfrm>
          <a:off x="1751374" y="5343150"/>
          <a:ext cx="108743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5" name="Równanie" r:id="rId14" imgW="685800" imgH="253800" progId="Equation.3">
                  <p:embed/>
                </p:oleObj>
              </mc:Choice>
              <mc:Fallback>
                <p:oleObj name="Równanie" r:id="rId14" imgW="685800" imgH="253800" progId="Equation.3">
                  <p:embed/>
                  <p:pic>
                    <p:nvPicPr>
                      <p:cNvPr id="6" name="Obiekt 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51374" y="5343150"/>
                        <a:ext cx="1087438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ole tekstowe 21"/>
          <p:cNvSpPr txBox="1"/>
          <p:nvPr/>
        </p:nvSpPr>
        <p:spPr>
          <a:xfrm>
            <a:off x="2881287" y="5334115"/>
            <a:ext cx="11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dla j=1,…,J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pole tekstowe 22"/>
              <p:cNvSpPr txBox="1"/>
              <p:nvPr/>
            </p:nvSpPr>
            <p:spPr>
              <a:xfrm>
                <a:off x="7997598" y="732049"/>
                <a:ext cx="4067253" cy="2585323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dirty="0" smtClean="0">
                    <a:solidFill>
                      <a:srgbClr val="7030A0"/>
                    </a:solidFill>
                  </a:rPr>
                  <a:t>Wkład algorytmu:</a:t>
                </a:r>
              </a:p>
              <a:p>
                <a:r>
                  <a:rPr lang="pl-PL" dirty="0" smtClean="0"/>
                  <a:t>Symulator:</a:t>
                </a:r>
              </a:p>
              <a:p>
                <a:r>
                  <a:rPr lang="pl-PL" dirty="0"/>
                  <a:t>Symulator:</a:t>
                </a:r>
              </a:p>
              <a:p>
                <a:r>
                  <a:rPr lang="pl-PL" dirty="0" err="1" smtClean="0"/>
                  <a:t>Ewaluator</a:t>
                </a:r>
                <a:r>
                  <a:rPr lang="pl-PL" dirty="0" smtClean="0"/>
                  <a:t>:</a:t>
                </a:r>
              </a:p>
              <a:p>
                <a:r>
                  <a:rPr lang="pl-PL" dirty="0" smtClean="0"/>
                  <a:t>Dane: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pl-PL" dirty="0" smtClean="0"/>
              </a:p>
              <a:p>
                <a:r>
                  <a:rPr lang="pl-PL" dirty="0" smtClean="0"/>
                  <a:t>Początkowa wartość</a:t>
                </a:r>
                <a:r>
                  <a:rPr lang="pl-PL" dirty="0"/>
                  <a:t> </a:t>
                </a:r>
                <a:r>
                  <a:rPr lang="pl-PL" dirty="0" smtClean="0"/>
                  <a:t>wektora parametrów:</a:t>
                </a:r>
                <a:br>
                  <a:rPr lang="pl-PL" dirty="0" smtClean="0"/>
                </a:br>
                <a:r>
                  <a:rPr lang="pl-PL" dirty="0" smtClean="0"/>
                  <a:t>Rozkład zaburzeń:</a:t>
                </a:r>
              </a:p>
              <a:p>
                <a:r>
                  <a:rPr lang="pl-PL" dirty="0" smtClean="0"/>
                  <a:t>Ciąg zaburzeń:</a:t>
                </a:r>
              </a:p>
            </p:txBody>
          </p:sp>
        </mc:Choice>
        <mc:Fallback xmlns="">
          <p:sp>
            <p:nvSpPr>
              <p:cNvPr id="23" name="pole tekstow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98" y="732049"/>
                <a:ext cx="4067253" cy="2585323"/>
              </a:xfrm>
              <a:prstGeom prst="rect">
                <a:avLst/>
              </a:prstGeom>
              <a:blipFill>
                <a:blip r:embed="rId16"/>
                <a:stretch>
                  <a:fillRect l="-1196" t="-939" b="-258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i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900036"/>
              </p:ext>
            </p:extLst>
          </p:nvPr>
        </p:nvGraphicFramePr>
        <p:xfrm>
          <a:off x="9159340" y="1009007"/>
          <a:ext cx="9064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6" name="Równanie" r:id="rId17" imgW="571320" imgH="228600" progId="Equation.3">
                  <p:embed/>
                </p:oleObj>
              </mc:Choice>
              <mc:Fallback>
                <p:oleObj name="Równanie" r:id="rId17" imgW="571320" imgH="228600" progId="Equation.3">
                  <p:embed/>
                  <p:pic>
                    <p:nvPicPr>
                      <p:cNvPr id="7" name="Obiekt 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59340" y="1009007"/>
                        <a:ext cx="90646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i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967502"/>
              </p:ext>
            </p:extLst>
          </p:nvPr>
        </p:nvGraphicFramePr>
        <p:xfrm>
          <a:off x="9159340" y="1320795"/>
          <a:ext cx="1196838" cy="334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7" name="Równanie" r:id="rId19" imgW="812520" imgH="228600" progId="Equation.3">
                  <p:embed/>
                </p:oleObj>
              </mc:Choice>
              <mc:Fallback>
                <p:oleObj name="Równanie" r:id="rId19" imgW="812520" imgH="228600" progId="Equation.3">
                  <p:embed/>
                  <p:pic>
                    <p:nvPicPr>
                      <p:cNvPr id="13" name="Obiekt 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159340" y="1320795"/>
                        <a:ext cx="1196838" cy="334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i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776900"/>
              </p:ext>
            </p:extLst>
          </p:nvPr>
        </p:nvGraphicFramePr>
        <p:xfrm>
          <a:off x="9159340" y="1585486"/>
          <a:ext cx="11477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8" name="Równanie" r:id="rId21" imgW="723600" imgH="228600" progId="Equation.3">
                  <p:embed/>
                </p:oleObj>
              </mc:Choice>
              <mc:Fallback>
                <p:oleObj name="Równanie" r:id="rId21" imgW="723600" imgH="228600" progId="Equation.3">
                  <p:embed/>
                  <p:pic>
                    <p:nvPicPr>
                      <p:cNvPr id="15" name="Obiekt 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159340" y="1585486"/>
                        <a:ext cx="1147762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iek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638103"/>
              </p:ext>
            </p:extLst>
          </p:nvPr>
        </p:nvGraphicFramePr>
        <p:xfrm>
          <a:off x="9371271" y="2361736"/>
          <a:ext cx="3619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9" name="Równanie" r:id="rId23" imgW="228600" imgH="253800" progId="Equation.3">
                  <p:embed/>
                </p:oleObj>
              </mc:Choice>
              <mc:Fallback>
                <p:oleObj name="Równanie" r:id="rId23" imgW="228600" imgH="253800" progId="Equation.3">
                  <p:embed/>
                  <p:pic>
                    <p:nvPicPr>
                      <p:cNvPr id="7" name="Obiekt 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71271" y="2361736"/>
                        <a:ext cx="361950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iek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003570"/>
              </p:ext>
            </p:extLst>
          </p:nvPr>
        </p:nvGraphicFramePr>
        <p:xfrm>
          <a:off x="9779781" y="2649367"/>
          <a:ext cx="12287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0" name="Równanie" r:id="rId25" imgW="774360" imgH="228600" progId="Equation.3">
                  <p:embed/>
                </p:oleObj>
              </mc:Choice>
              <mc:Fallback>
                <p:oleObj name="Równanie" r:id="rId25" imgW="774360" imgH="228600" progId="Equation.3">
                  <p:embed/>
                  <p:pic>
                    <p:nvPicPr>
                      <p:cNvPr id="6" name="Obiekt 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779781" y="2649367"/>
                        <a:ext cx="122872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Prostokąt 29"/>
          <p:cNvSpPr/>
          <p:nvPr/>
        </p:nvSpPr>
        <p:spPr>
          <a:xfrm>
            <a:off x="10986126" y="2649367"/>
            <a:ext cx="1040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t=0,1</a:t>
            </a:r>
            <a:r>
              <a:rPr lang="pl-PL" dirty="0"/>
              <a:t>,…,T</a:t>
            </a:r>
          </a:p>
        </p:txBody>
      </p:sp>
      <p:graphicFrame>
        <p:nvGraphicFramePr>
          <p:cNvPr id="31" name="Obiek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337933"/>
              </p:ext>
            </p:extLst>
          </p:nvPr>
        </p:nvGraphicFramePr>
        <p:xfrm>
          <a:off x="9485598" y="2972593"/>
          <a:ext cx="302436" cy="32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1" name="Równanie" r:id="rId27" imgW="215640" imgH="228600" progId="Equation.3">
                  <p:embed/>
                </p:oleObj>
              </mc:Choice>
              <mc:Fallback>
                <p:oleObj name="Równanie" r:id="rId27" imgW="215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485598" y="2972593"/>
                        <a:ext cx="302436" cy="320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pole tekstowe 31"/>
          <p:cNvSpPr txBox="1"/>
          <p:nvPr/>
        </p:nvSpPr>
        <p:spPr>
          <a:xfrm>
            <a:off x="9803628" y="294804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dla m=1,…,M</a:t>
            </a:r>
            <a:endParaRPr lang="pl-PL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7997597" y="3317372"/>
            <a:ext cx="4067253" cy="10926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7030A0"/>
                </a:solidFill>
              </a:rPr>
              <a:t>Wynik algorytmu:</a:t>
            </a:r>
          </a:p>
          <a:p>
            <a:r>
              <a:rPr lang="pl-PL" dirty="0" smtClean="0"/>
              <a:t>Końcowy wektor parametrów:</a:t>
            </a:r>
          </a:p>
          <a:p>
            <a:r>
              <a:rPr lang="pl-PL" dirty="0" smtClean="0"/>
              <a:t> </a:t>
            </a:r>
          </a:p>
          <a:p>
            <a:endParaRPr lang="pl-PL" sz="1100" dirty="0" smtClean="0"/>
          </a:p>
        </p:txBody>
      </p:sp>
      <p:graphicFrame>
        <p:nvGraphicFramePr>
          <p:cNvPr id="34" name="Obiek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565328"/>
              </p:ext>
            </p:extLst>
          </p:nvPr>
        </p:nvGraphicFramePr>
        <p:xfrm>
          <a:off x="8080375" y="3919538"/>
          <a:ext cx="40163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2" name="Równanie" r:id="rId29" imgW="253800" imgH="253800" progId="Equation.3">
                  <p:embed/>
                </p:oleObj>
              </mc:Choice>
              <mc:Fallback>
                <p:oleObj name="Równanie" r:id="rId29" imgW="253800" imgH="253800" progId="Equation.3">
                  <p:embed/>
                  <p:pic>
                    <p:nvPicPr>
                      <p:cNvPr id="28" name="Obiekt 2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080375" y="3919538"/>
                        <a:ext cx="401638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pole tekstowe 35"/>
          <p:cNvSpPr txBox="1"/>
          <p:nvPr/>
        </p:nvSpPr>
        <p:spPr>
          <a:xfrm>
            <a:off x="8514778" y="3904969"/>
            <a:ext cx="11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dla j=1,…,J</a:t>
            </a:r>
            <a:endParaRPr lang="pl-PL" dirty="0"/>
          </a:p>
        </p:txBody>
      </p:sp>
      <p:cxnSp>
        <p:nvCxnSpPr>
          <p:cNvPr id="38" name="Łącznik prosty 37"/>
          <p:cNvCxnSpPr/>
          <p:nvPr/>
        </p:nvCxnSpPr>
        <p:spPr>
          <a:xfrm>
            <a:off x="334791" y="722926"/>
            <a:ext cx="7745584" cy="91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>
            <a:off x="334791" y="6500527"/>
            <a:ext cx="7662807" cy="91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>
            <a:off x="334791" y="711148"/>
            <a:ext cx="0" cy="58146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>
            <a:off x="7997598" y="4435527"/>
            <a:ext cx="0" cy="2090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a 7"/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044288" y="181851"/>
            <a:ext cx="2845365" cy="514416"/>
          </a:xfrm>
          <a:prstGeom prst="rect">
            <a:avLst/>
          </a:prstGeom>
        </p:spPr>
      </p:pic>
      <p:sp>
        <p:nvSpPr>
          <p:cNvPr id="40" name="Prostokąt 39"/>
          <p:cNvSpPr/>
          <p:nvPr/>
        </p:nvSpPr>
        <p:spPr>
          <a:xfrm>
            <a:off x="363324" y="156408"/>
            <a:ext cx="50319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660066"/>
                </a:solidFill>
              </a:rPr>
              <a:t>Iterowana filtracja (</a:t>
            </a:r>
            <a:r>
              <a:rPr lang="pl-PL" sz="2000" b="1" dirty="0" err="1">
                <a:solidFill>
                  <a:srgbClr val="660066"/>
                </a:solidFill>
              </a:rPr>
              <a:t>Ionides</a:t>
            </a:r>
            <a:r>
              <a:rPr lang="pl-PL" sz="2000" b="1" dirty="0">
                <a:solidFill>
                  <a:srgbClr val="660066"/>
                </a:solidFill>
              </a:rPr>
              <a:t> et </a:t>
            </a:r>
            <a:r>
              <a:rPr lang="pl-PL" sz="2000" b="1" dirty="0" smtClean="0">
                <a:solidFill>
                  <a:srgbClr val="660066"/>
                </a:solidFill>
              </a:rPr>
              <a:t>al</a:t>
            </a:r>
            <a:r>
              <a:rPr lang="pl-PL" sz="2000" b="1" dirty="0">
                <a:solidFill>
                  <a:srgbClr val="660066"/>
                </a:solidFill>
              </a:rPr>
              <a:t>. 2015)</a:t>
            </a:r>
          </a:p>
          <a:p>
            <a:endParaRPr lang="pl-PL" sz="2000" b="1" dirty="0" smtClean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49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a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44288" y="181851"/>
            <a:ext cx="2845365" cy="514416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363324" y="156408"/>
            <a:ext cx="70433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solidFill>
                  <a:srgbClr val="660066"/>
                </a:solidFill>
              </a:rPr>
              <a:t>Przykład – klasyczny model stochastycznej zmienności</a:t>
            </a:r>
            <a:endParaRPr lang="pl-PL" sz="2000" b="1" dirty="0">
              <a:solidFill>
                <a:srgbClr val="660066"/>
              </a:solidFill>
            </a:endParaRPr>
          </a:p>
          <a:p>
            <a:endParaRPr lang="pl-PL" sz="2000" b="1" dirty="0" smtClean="0">
              <a:solidFill>
                <a:srgbClr val="660066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96389" y="980472"/>
            <a:ext cx="112209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Wykorzystałem następujące metody estymacji:</a:t>
            </a:r>
          </a:p>
          <a:p>
            <a:r>
              <a:rPr lang="pl-PL" dirty="0" smtClean="0"/>
              <a:t>1. Metodę quasi największej wiarygodności na podstawie </a:t>
            </a:r>
            <a:r>
              <a:rPr lang="en-US" dirty="0" smtClean="0"/>
              <a:t>Harvey</a:t>
            </a:r>
            <a:r>
              <a:rPr lang="pl-PL" dirty="0"/>
              <a:t>, </a:t>
            </a:r>
            <a:r>
              <a:rPr lang="en-US" dirty="0"/>
              <a:t>Ruiz, </a:t>
            </a:r>
            <a:r>
              <a:rPr lang="en-US" dirty="0" err="1"/>
              <a:t>Shephard</a:t>
            </a:r>
            <a:r>
              <a:rPr lang="pl-PL" dirty="0"/>
              <a:t> (1994</a:t>
            </a:r>
            <a:r>
              <a:rPr lang="pl-PL" dirty="0" smtClean="0"/>
              <a:t>).</a:t>
            </a:r>
          </a:p>
          <a:p>
            <a:r>
              <a:rPr lang="pl-PL" dirty="0" smtClean="0"/>
              <a:t>2. Podejście </a:t>
            </a:r>
            <a:r>
              <a:rPr lang="pl-PL" dirty="0" err="1"/>
              <a:t>bayesowskie</a:t>
            </a:r>
            <a:r>
              <a:rPr lang="pl-PL" dirty="0"/>
              <a:t> z wykorzystaniem metody </a:t>
            </a:r>
            <a:r>
              <a:rPr lang="pl-PL" dirty="0" smtClean="0"/>
              <a:t>MCMC na podstawie </a:t>
            </a:r>
            <a:r>
              <a:rPr lang="pl-PL" dirty="0" err="1"/>
              <a:t>Kastner</a:t>
            </a:r>
            <a:r>
              <a:rPr lang="pl-PL" dirty="0"/>
              <a:t> </a:t>
            </a:r>
            <a:r>
              <a:rPr lang="pl-PL" dirty="0" smtClean="0"/>
              <a:t>i </a:t>
            </a:r>
            <a:r>
              <a:rPr lang="pl-PL" dirty="0" err="1" smtClean="0"/>
              <a:t>Fruhwirth-Schnatter</a:t>
            </a:r>
            <a:r>
              <a:rPr lang="pl-PL" dirty="0" smtClean="0"/>
              <a:t> </a:t>
            </a:r>
            <a:r>
              <a:rPr lang="pl-PL" dirty="0"/>
              <a:t>(2014</a:t>
            </a:r>
            <a:r>
              <a:rPr lang="pl-PL" dirty="0" smtClean="0"/>
              <a:t>) zaimplementowane w pakiecie </a:t>
            </a:r>
            <a:r>
              <a:rPr lang="pl-PL" dirty="0" err="1" smtClean="0"/>
              <a:t>stochvol</a:t>
            </a:r>
            <a:r>
              <a:rPr lang="pl-PL" dirty="0" smtClean="0"/>
              <a:t> programu R CRAN z rozkładami a priori jak w </a:t>
            </a:r>
            <a:r>
              <a:rPr lang="pl-PL" dirty="0" err="1"/>
              <a:t>Jacquier</a:t>
            </a:r>
            <a:r>
              <a:rPr lang="pl-PL" dirty="0"/>
              <a:t>, </a:t>
            </a:r>
            <a:r>
              <a:rPr lang="pl-PL" dirty="0" err="1"/>
              <a:t>Polson</a:t>
            </a:r>
            <a:r>
              <a:rPr lang="pl-PL" dirty="0"/>
              <a:t> i Rossi (1994</a:t>
            </a:r>
            <a:r>
              <a:rPr lang="pl-PL" dirty="0" smtClean="0"/>
              <a:t>)</a:t>
            </a:r>
          </a:p>
          <a:p>
            <a:r>
              <a:rPr lang="pl-PL" dirty="0" smtClean="0"/>
              <a:t> (długość łańcucha MC: cykle spalone 1000 + 10 0000).</a:t>
            </a:r>
          </a:p>
          <a:p>
            <a:r>
              <a:rPr lang="pl-PL" dirty="0" smtClean="0"/>
              <a:t>3. Metoda uczenia parametrów </a:t>
            </a:r>
            <a:r>
              <a:rPr lang="pl-PL" dirty="0" err="1"/>
              <a:t>Liu</a:t>
            </a:r>
            <a:r>
              <a:rPr lang="pl-PL" dirty="0"/>
              <a:t>, West (</a:t>
            </a:r>
            <a:r>
              <a:rPr lang="pl-PL" dirty="0" smtClean="0"/>
              <a:t>2001) zaimplementowana w pakiecie </a:t>
            </a:r>
            <a:r>
              <a:rPr lang="pl-PL" dirty="0" err="1" smtClean="0"/>
              <a:t>Nimble</a:t>
            </a:r>
            <a:r>
              <a:rPr lang="pl-PL" dirty="0" smtClean="0"/>
              <a:t> programu R CRAN.</a:t>
            </a:r>
          </a:p>
          <a:p>
            <a:r>
              <a:rPr lang="pl-PL" dirty="0" smtClean="0"/>
              <a:t>4</a:t>
            </a:r>
            <a:r>
              <a:rPr lang="pl-PL" dirty="0"/>
              <a:t>. Iterowana filtracja (</a:t>
            </a:r>
            <a:r>
              <a:rPr lang="pl-PL" dirty="0" err="1"/>
              <a:t>Ionides</a:t>
            </a:r>
            <a:r>
              <a:rPr lang="pl-PL" dirty="0"/>
              <a:t> et </a:t>
            </a:r>
            <a:r>
              <a:rPr lang="pl-PL" dirty="0" smtClean="0"/>
              <a:t>al. </a:t>
            </a:r>
            <a:r>
              <a:rPr lang="pl-PL" dirty="0"/>
              <a:t>2015</a:t>
            </a:r>
            <a:r>
              <a:rPr lang="pl-PL" dirty="0" smtClean="0"/>
              <a:t>)</a:t>
            </a:r>
            <a:r>
              <a:rPr lang="pl-PL" dirty="0"/>
              <a:t> zaimplementowana w pakiecie </a:t>
            </a:r>
            <a:r>
              <a:rPr lang="pl-PL" dirty="0" smtClean="0"/>
              <a:t>POMP </a:t>
            </a:r>
            <a:r>
              <a:rPr lang="pl-PL" dirty="0"/>
              <a:t>programu R CRAN.</a:t>
            </a:r>
          </a:p>
          <a:p>
            <a:endParaRPr lang="pl-PL" dirty="0"/>
          </a:p>
          <a:p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79382"/>
              </p:ext>
            </p:extLst>
          </p:nvPr>
        </p:nvGraphicFramePr>
        <p:xfrm>
          <a:off x="496389" y="3253861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720900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5175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01672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37862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3258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QML</a:t>
                      </a:r>
                      <a:r>
                        <a:rPr lang="pl-PL" baseline="30000" dirty="0" smtClean="0"/>
                        <a:t>(2)</a:t>
                      </a:r>
                      <a:endParaRPr lang="pl-PL" dirty="0" smtClean="0"/>
                    </a:p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Bayesowkie</a:t>
                      </a:r>
                      <a:r>
                        <a:rPr lang="pl-PL" baseline="30000" dirty="0" smtClean="0"/>
                        <a:t>(1)</a:t>
                      </a:r>
                      <a:r>
                        <a:rPr lang="pl-PL" dirty="0" smtClean="0"/>
                        <a:t/>
                      </a:r>
                      <a:br>
                        <a:rPr lang="pl-PL" dirty="0" smtClean="0"/>
                      </a:b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Liu</a:t>
                      </a:r>
                      <a:r>
                        <a:rPr lang="pl-PL" dirty="0" smtClean="0"/>
                        <a:t>, West (2001)</a:t>
                      </a:r>
                      <a:r>
                        <a:rPr lang="pl-PL" baseline="30000" dirty="0" smtClean="0"/>
                        <a:t> (1)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Ionides</a:t>
                      </a:r>
                      <a:r>
                        <a:rPr lang="pl-PL" dirty="0" smtClean="0"/>
                        <a:t> et al. (2015) </a:t>
                      </a:r>
                      <a:r>
                        <a:rPr lang="pl-PL" baseline="30000" dirty="0" smtClean="0"/>
                        <a:t>(2)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18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µ=-0,5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-0,4749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-0,4326</a:t>
                      </a:r>
                      <a:endParaRPr lang="pl-P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effectLst/>
                        </a:rPr>
                        <a:t>-0,0927</a:t>
                      </a:r>
                      <a:endParaRPr lang="pl-P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-0,4671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22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r>
                        <a:rPr lang="pl-PL" dirty="0" smtClean="0"/>
                        <a:t>=0,98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0,9692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 </a:t>
                      </a:r>
                      <a:r>
                        <a:rPr lang="pl-PL" dirty="0" smtClean="0">
                          <a:effectLst/>
                        </a:rPr>
                        <a:t>0,975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0,9599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0,9732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σ</a:t>
                      </a:r>
                      <a:r>
                        <a:rPr lang="el-GR" baseline="-25000" dirty="0" smtClean="0"/>
                        <a:t>η</a:t>
                      </a:r>
                      <a:r>
                        <a:rPr lang="pl-PL" dirty="0" smtClean="0"/>
                        <a:t>=0,2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0,2833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 </a:t>
                      </a:r>
                      <a:r>
                        <a:rPr lang="pl-PL" dirty="0" smtClean="0">
                          <a:effectLst/>
                        </a:rPr>
                        <a:t>0,2417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effectLst/>
                        </a:rPr>
                        <a:t>0,1249</a:t>
                      </a:r>
                      <a:endParaRPr lang="pl-P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0,2382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7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lnL</a:t>
                      </a:r>
                      <a:r>
                        <a:rPr lang="pl-PL" baseline="30000" dirty="0" smtClean="0"/>
                        <a:t>(3)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-1278,487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-1277,294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-1311,318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-1276,207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94901"/>
                  </a:ext>
                </a:extLst>
              </a:tr>
            </a:tbl>
          </a:graphicData>
        </a:graphic>
      </p:graphicFrame>
      <p:sp>
        <p:nvSpPr>
          <p:cNvPr id="8" name="pole tekstowe 7"/>
          <p:cNvSpPr txBox="1"/>
          <p:nvPr/>
        </p:nvSpPr>
        <p:spPr>
          <a:xfrm>
            <a:off x="137544" y="6081029"/>
            <a:ext cx="1076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aseline="30000" dirty="0" smtClean="0"/>
              <a:t>(1) </a:t>
            </a:r>
            <a:r>
              <a:rPr lang="pl-PL" sz="1200" dirty="0" smtClean="0"/>
              <a:t>Średnia oszacowań parametrów</a:t>
            </a:r>
          </a:p>
          <a:p>
            <a:r>
              <a:rPr lang="pl-PL" sz="1200" baseline="30000" dirty="0" smtClean="0"/>
              <a:t>(2) </a:t>
            </a:r>
            <a:r>
              <a:rPr lang="pl-PL" sz="1200" dirty="0" smtClean="0"/>
              <a:t>Oszacowania parametrów, maksymalizujące wartość funkcji wiarygodności</a:t>
            </a:r>
          </a:p>
          <a:p>
            <a:r>
              <a:rPr lang="pl-PL" sz="1200" baseline="30000" dirty="0" smtClean="0"/>
              <a:t>(3) </a:t>
            </a:r>
            <a:r>
              <a:rPr lang="pl-PL" sz="1200" dirty="0" smtClean="0"/>
              <a:t>Do wyznaczenie wartości funkcji wiarygodności wykorzystałem filtr cząsteczkowy (SIR)</a:t>
            </a:r>
            <a:endParaRPr lang="pl-PL" sz="12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496389" y="5377301"/>
            <a:ext cx="5751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Źródło: opracowanie własne przy użyciu pakietów : FKF, </a:t>
            </a:r>
            <a:r>
              <a:rPr lang="pl-PL" sz="1100" dirty="0" err="1" smtClean="0"/>
              <a:t>nimble</a:t>
            </a:r>
            <a:r>
              <a:rPr lang="pl-PL" sz="1100" dirty="0" smtClean="0"/>
              <a:t>, </a:t>
            </a:r>
            <a:r>
              <a:rPr lang="pl-PL" sz="1100" dirty="0" err="1" smtClean="0"/>
              <a:t>stochvol</a:t>
            </a:r>
            <a:r>
              <a:rPr lang="pl-PL" sz="1100" dirty="0" smtClean="0"/>
              <a:t>, pomp programu R </a:t>
            </a:r>
            <a:r>
              <a:rPr lang="pl-PL" sz="1100" dirty="0" err="1" smtClean="0"/>
              <a:t>Cran</a:t>
            </a:r>
            <a:r>
              <a:rPr lang="pl-PL" sz="1100" dirty="0" smtClean="0"/>
              <a:t>.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3272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22555" y="221436"/>
            <a:ext cx="6833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solidFill>
                  <a:srgbClr val="660066"/>
                </a:solidFill>
              </a:rPr>
              <a:t>Iterowana filtracja (</a:t>
            </a:r>
            <a:r>
              <a:rPr lang="pl-PL" b="1" dirty="0" err="1">
                <a:solidFill>
                  <a:srgbClr val="660066"/>
                </a:solidFill>
              </a:rPr>
              <a:t>Ionides</a:t>
            </a:r>
            <a:r>
              <a:rPr lang="pl-PL" b="1" dirty="0">
                <a:solidFill>
                  <a:srgbClr val="660066"/>
                </a:solidFill>
              </a:rPr>
              <a:t> et </a:t>
            </a:r>
            <a:r>
              <a:rPr lang="pl-PL" b="1" dirty="0" smtClean="0">
                <a:solidFill>
                  <a:srgbClr val="660066"/>
                </a:solidFill>
              </a:rPr>
              <a:t>al</a:t>
            </a:r>
            <a:r>
              <a:rPr lang="pl-PL" b="1" dirty="0">
                <a:solidFill>
                  <a:srgbClr val="660066"/>
                </a:solidFill>
              </a:rPr>
              <a:t>. </a:t>
            </a:r>
            <a:r>
              <a:rPr lang="pl-PL" b="1" dirty="0" smtClean="0">
                <a:solidFill>
                  <a:srgbClr val="660066"/>
                </a:solidFill>
              </a:rPr>
              <a:t>2015) – szczegóły przyjętych założeń</a:t>
            </a:r>
            <a:endParaRPr lang="pl-PL" dirty="0"/>
          </a:p>
        </p:txBody>
      </p:sp>
      <p:pic>
        <p:nvPicPr>
          <p:cNvPr id="5" name="Grafika 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044288" y="181851"/>
            <a:ext cx="2845365" cy="514416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2058178" y="2430709"/>
            <a:ext cx="118102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dla j=1,…,J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322554" y="807353"/>
                <a:ext cx="11435553" cy="5379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dirty="0" smtClean="0">
                    <a:solidFill>
                      <a:srgbClr val="7030A0"/>
                    </a:solidFill>
                  </a:rPr>
                  <a:t>Wkład algorytmu:</a:t>
                </a:r>
              </a:p>
              <a:p>
                <a:r>
                  <a:rPr lang="pl-PL" dirty="0" smtClean="0"/>
                  <a:t>Symulator:                    to gęstość rozkładu normalnego</a:t>
                </a:r>
              </a:p>
              <a:p>
                <a:endParaRPr lang="pl-PL" dirty="0" smtClean="0"/>
              </a:p>
              <a:p>
                <a:r>
                  <a:rPr lang="pl-PL" dirty="0"/>
                  <a:t>Symulator:                     to gęstość rozkładu </a:t>
                </a:r>
                <a:r>
                  <a:rPr lang="pl-PL" dirty="0" smtClean="0"/>
                  <a:t>normalnego</a:t>
                </a:r>
                <a:endParaRPr lang="pl-PL" dirty="0"/>
              </a:p>
              <a:p>
                <a:endParaRPr lang="pl-PL" dirty="0" smtClean="0"/>
              </a:p>
              <a:p>
                <a:r>
                  <a:rPr lang="pl-PL" dirty="0" err="1" smtClean="0"/>
                  <a:t>Ewaluator</a:t>
                </a:r>
                <a:r>
                  <a:rPr lang="pl-PL" dirty="0"/>
                  <a:t>:                           to gęstość rozkładu normalnego</a:t>
                </a:r>
              </a:p>
              <a:p>
                <a:endParaRPr lang="pl-PL" dirty="0" smtClean="0"/>
              </a:p>
              <a:p>
                <a:r>
                  <a:rPr lang="pl-PL" dirty="0" smtClean="0"/>
                  <a:t>Dane: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l-PL" dirty="0" smtClean="0"/>
                  <a:t> (logarytmiczne stopy zwrotu)</a:t>
                </a:r>
              </a:p>
              <a:p>
                <a:endParaRPr lang="pl-PL" dirty="0" smtClean="0"/>
              </a:p>
              <a:p>
                <a:r>
                  <a:rPr lang="pl-PL" dirty="0" smtClean="0"/>
                  <a:t>Początkowa wartość</a:t>
                </a:r>
                <a:r>
                  <a:rPr lang="pl-PL" dirty="0"/>
                  <a:t> </a:t>
                </a:r>
                <a:r>
                  <a:rPr lang="pl-PL" dirty="0" smtClean="0"/>
                  <a:t>wektora parametrów: 10 losowych wartości </a:t>
                </a:r>
                <a:r>
                  <a:rPr lang="pl-PL" dirty="0"/>
                  <a:t>z przedziałów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0,9,1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0.01,1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pl-PL" dirty="0" smtClean="0"/>
                  <a:t/>
                </a:r>
                <a:br>
                  <a:rPr lang="pl-PL" dirty="0" smtClean="0"/>
                </a:br>
                <a:endParaRPr lang="pl-PL" dirty="0" smtClean="0"/>
              </a:p>
              <a:p>
                <a:r>
                  <a:rPr lang="pl-PL" dirty="0" smtClean="0"/>
                  <a:t>Rozkład zaburzeń:                           to wielowymiarowy rozkład normalny o wektorze wartości oczekiwanych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l-PL" dirty="0" smtClean="0"/>
                  <a:t> i macierzy kowariancji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</m:oMath>
                </a14:m>
                <a:r>
                  <a:rPr lang="pl-PL" dirty="0" smtClean="0"/>
                  <a:t>.</a:t>
                </a:r>
              </a:p>
              <a:p>
                <a:endParaRPr lang="pl-PL" dirty="0" smtClean="0"/>
              </a:p>
              <a:p>
                <a:r>
                  <a:rPr lang="pl-PL" dirty="0" smtClean="0"/>
                  <a:t>Ciąg zaburzeń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l-PL" dirty="0" smtClean="0"/>
                  <a:t>: ciąg geometryczny o ilorazie ½.</a:t>
                </a:r>
              </a:p>
              <a:p>
                <a:endParaRPr lang="pl-PL" dirty="0"/>
              </a:p>
              <a:p>
                <a:r>
                  <a:rPr lang="pl-PL" dirty="0" smtClean="0"/>
                  <a:t>Liczba cząsteczek: 1000.</a:t>
                </a:r>
              </a:p>
              <a:p>
                <a:endParaRPr lang="pl-PL" dirty="0"/>
              </a:p>
              <a:p>
                <a:r>
                  <a:rPr lang="pl-PL" dirty="0" smtClean="0"/>
                  <a:t>Liczba iteracji:150.</a:t>
                </a:r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54" y="807353"/>
                <a:ext cx="11435553" cy="5379999"/>
              </a:xfrm>
              <a:prstGeom prst="rect">
                <a:avLst/>
              </a:prstGeom>
              <a:blipFill>
                <a:blip r:embed="rId33"/>
                <a:stretch>
                  <a:fillRect l="-426" t="-452" b="-67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i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68647"/>
              </p:ext>
            </p:extLst>
          </p:nvPr>
        </p:nvGraphicFramePr>
        <p:xfrm>
          <a:off x="1503529" y="1078587"/>
          <a:ext cx="9064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7" name="Równanie" r:id="rId34" imgW="571320" imgH="228600" progId="Equation.3">
                  <p:embed/>
                </p:oleObj>
              </mc:Choice>
              <mc:Fallback>
                <p:oleObj name="Równanie" r:id="rId34" imgW="571320" imgH="228600" progId="Equation.3">
                  <p:embed/>
                  <p:pic>
                    <p:nvPicPr>
                      <p:cNvPr id="25" name="Obiekt 2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03529" y="1078587"/>
                        <a:ext cx="906462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i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62072"/>
              </p:ext>
            </p:extLst>
          </p:nvPr>
        </p:nvGraphicFramePr>
        <p:xfrm>
          <a:off x="2262188" y="3856038"/>
          <a:ext cx="11684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8" name="Równanie" r:id="rId36" imgW="736560" imgH="241200" progId="Equation.3">
                  <p:embed/>
                </p:oleObj>
              </mc:Choice>
              <mc:Fallback>
                <p:oleObj name="Równanie" r:id="rId36" imgW="736560" imgH="241200" progId="Equation.3">
                  <p:embed/>
                  <p:pic>
                    <p:nvPicPr>
                      <p:cNvPr id="29" name="Obiekt 28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262188" y="3856038"/>
                        <a:ext cx="1168400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i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390644"/>
              </p:ext>
            </p:extLst>
          </p:nvPr>
        </p:nvGraphicFramePr>
        <p:xfrm>
          <a:off x="1493983" y="1655535"/>
          <a:ext cx="1023938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" name="Równanie" r:id="rId38" imgW="672840" imgH="228600" progId="Equation.3">
                  <p:embed/>
                </p:oleObj>
              </mc:Choice>
              <mc:Fallback>
                <p:oleObj name="Równanie" r:id="rId38" imgW="672840" imgH="228600" progId="Equation.3">
                  <p:embed/>
                  <p:pic>
                    <p:nvPicPr>
                      <p:cNvPr id="21" name="Obiek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983" y="1655535"/>
                        <a:ext cx="1023938" cy="347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i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265206"/>
              </p:ext>
            </p:extLst>
          </p:nvPr>
        </p:nvGraphicFramePr>
        <p:xfrm>
          <a:off x="1670079" y="2150721"/>
          <a:ext cx="9286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" name="Równanie" r:id="rId40" imgW="583920" imgH="228600" progId="Equation.3">
                  <p:embed/>
                </p:oleObj>
              </mc:Choice>
              <mc:Fallback>
                <p:oleObj name="Równanie" r:id="rId40" imgW="583920" imgH="228600" progId="Equation.3">
                  <p:embed/>
                  <p:pic>
                    <p:nvPicPr>
                      <p:cNvPr id="23" name="Obiek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79" y="2150721"/>
                        <a:ext cx="928687" cy="361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Prostokąt 17"/>
          <p:cNvSpPr/>
          <p:nvPr/>
        </p:nvSpPr>
        <p:spPr>
          <a:xfrm>
            <a:off x="2134423" y="2539609"/>
            <a:ext cx="1104783" cy="260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19" name="Obi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347194"/>
              </p:ext>
            </p:extLst>
          </p:nvPr>
        </p:nvGraphicFramePr>
        <p:xfrm>
          <a:off x="5534513" y="910159"/>
          <a:ext cx="1027651" cy="628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" name="Równanie" r:id="rId42" imgW="914400" imgH="558720" progId="Equation.3">
                  <p:embed/>
                </p:oleObj>
              </mc:Choice>
              <mc:Fallback>
                <p:oleObj name="Równanie" r:id="rId42" imgW="914400" imgH="558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534513" y="910159"/>
                        <a:ext cx="1027651" cy="628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i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588253"/>
              </p:ext>
            </p:extLst>
          </p:nvPr>
        </p:nvGraphicFramePr>
        <p:xfrm>
          <a:off x="5640406" y="1640974"/>
          <a:ext cx="1594006" cy="309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2" name="Równanie" r:id="rId44" imgW="1244520" imgH="241200" progId="Equation.3">
                  <p:embed/>
                </p:oleObj>
              </mc:Choice>
              <mc:Fallback>
                <p:oleObj name="Równanie" r:id="rId44" imgW="12445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5640406" y="1640974"/>
                        <a:ext cx="1594006" cy="309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i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744629"/>
              </p:ext>
            </p:extLst>
          </p:nvPr>
        </p:nvGraphicFramePr>
        <p:xfrm>
          <a:off x="5917191" y="2193657"/>
          <a:ext cx="1581466" cy="35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3" name="Równanie" r:id="rId46" imgW="1015920" imgH="228600" progId="Equation.3">
                  <p:embed/>
                </p:oleObj>
              </mc:Choice>
              <mc:Fallback>
                <p:oleObj name="Równanie" r:id="rId46" imgW="1015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917191" y="2193657"/>
                        <a:ext cx="1581466" cy="356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6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182881" y="5953108"/>
                <a:ext cx="121166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Rys. 3. Wykres diagnostycznych dla metody iterowanej filtracji, b) wykres trajektorii procesu zmienności (kolor czarny) oraz średniej arytmetycznej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1600" dirty="0" smtClean="0"/>
                  <a:t> dla t=1,…,1000 dla parametrów oszacowanych metodą iterowanej filtracji (kolor czerwony). </a:t>
                </a:r>
                <a:endParaRPr lang="pl-PL" sz="1600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1" y="5953108"/>
                <a:ext cx="12116696" cy="584775"/>
              </a:xfrm>
              <a:prstGeom prst="rect">
                <a:avLst/>
              </a:prstGeom>
              <a:blipFill>
                <a:blip r:embed="rId4"/>
                <a:stretch>
                  <a:fillRect l="-252" t="-3158" b="-136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ole tekstowe 8"/>
          <p:cNvSpPr txBox="1"/>
          <p:nvPr/>
        </p:nvSpPr>
        <p:spPr>
          <a:xfrm>
            <a:off x="9355566" y="19729"/>
            <a:ext cx="659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(b)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75304" y="6596390"/>
            <a:ext cx="4342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Źródło: opracowanie własne przy użyciu pakietu pomp programu R </a:t>
            </a:r>
            <a:r>
              <a:rPr lang="pl-PL" sz="1100" dirty="0" err="1" smtClean="0"/>
              <a:t>Cran</a:t>
            </a:r>
            <a:r>
              <a:rPr lang="pl-PL" sz="1100" dirty="0" smtClean="0"/>
              <a:t>.</a:t>
            </a:r>
            <a:endParaRPr lang="pl-PL" sz="1100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2" y="295659"/>
            <a:ext cx="5896490" cy="5233772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3219865" y="33154"/>
            <a:ext cx="7458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(a)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74" y="389061"/>
            <a:ext cx="5151914" cy="512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a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44288" y="181851"/>
            <a:ext cx="2845365" cy="514416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82880" y="5695125"/>
            <a:ext cx="1188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Rys. 4. Jednowymiarowe profile funkcji wiarygodności wyznaczone za pomocą filtru cząsteczkowego (pozostałe parametry jak w optimum uzyskanym metodą iterowanego algorytmu) - linia czarna, lokalnie wygładzone wielomianami stopnia drugiego – linia niebieska, czerwone punkty – 10 oszacowań na podstawie wyników algorytmu iterowanej filtracji.</a:t>
            </a:r>
            <a:endParaRPr lang="pl-PL" sz="16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75304" y="6596390"/>
            <a:ext cx="4342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Źródło: opracowanie własne przy użyciu pakietu pomp programu R </a:t>
            </a:r>
            <a:r>
              <a:rPr lang="pl-PL" sz="1100" dirty="0" err="1" smtClean="0"/>
              <a:t>Cran</a:t>
            </a:r>
            <a:r>
              <a:rPr lang="pl-PL" sz="1100" dirty="0" smtClean="0"/>
              <a:t>.</a:t>
            </a:r>
            <a:endParaRPr lang="pl-PL" sz="1100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754774"/>
            <a:ext cx="10058400" cy="46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00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a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44288" y="181851"/>
            <a:ext cx="2845365" cy="514416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322555" y="221436"/>
            <a:ext cx="3526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rgbClr val="660066"/>
                </a:solidFill>
              </a:rPr>
              <a:t>Rys historyczny o „efekcie dźwigni”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322555" y="978946"/>
                <a:ext cx="11381765" cy="541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dirty="0"/>
                  <a:t>„Efekt dźwigni” można formalne zdefiniować jako ujemny związek pomiędzy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/>
                  <a:t> (przyszłą zmiennością w okresie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l-PL" dirty="0"/>
                  <a:t>) oraz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/>
                  <a:t> (obecny zwrot w okresie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l-PL" dirty="0"/>
                  <a:t>) (</a:t>
                </a:r>
                <a:r>
                  <a:rPr lang="pl-PL" dirty="0" err="1"/>
                  <a:t>Yu</a:t>
                </a:r>
                <a:r>
                  <a:rPr lang="pl-PL" dirty="0"/>
                  <a:t> 2004</a:t>
                </a:r>
                <a:r>
                  <a:rPr lang="pl-PL" dirty="0" smtClean="0"/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dirty="0" smtClean="0"/>
                  <a:t>Black </a:t>
                </a:r>
                <a:r>
                  <a:rPr lang="pl-PL" dirty="0"/>
                  <a:t>(1976</a:t>
                </a:r>
                <a:r>
                  <a:rPr lang="pl-PL" dirty="0" smtClean="0"/>
                  <a:t>)  zauważył, że zmienność rośnie, gdy cena aktywa spada. Zaproponował następujące wytłumaczenie zwane </a:t>
                </a:r>
                <a:r>
                  <a:rPr lang="pl-PL" dirty="0"/>
                  <a:t>„</a:t>
                </a:r>
                <a:r>
                  <a:rPr lang="pl-PL" dirty="0" smtClean="0"/>
                  <a:t>efektem </a:t>
                </a:r>
                <a:r>
                  <a:rPr lang="pl-PL" dirty="0"/>
                  <a:t>dźwigni</a:t>
                </a:r>
                <a:r>
                  <a:rPr lang="pl-PL" dirty="0" smtClean="0"/>
                  <a:t>”: spadek cen akcji danej spółki powoduje identyczny spadek kapitału własnego spółki; jednocześnie rynkowa cena długu pozostaje niezmieniona, co powoduje wzrost współczynnika </a:t>
                </a:r>
                <a:r>
                  <a:rPr lang="pl-PL" dirty="0"/>
                  <a:t>zadłużenia do kapitału własnego (</a:t>
                </a:r>
                <a:r>
                  <a:rPr lang="pl-PL" i="1" dirty="0" err="1"/>
                  <a:t>debt</a:t>
                </a:r>
                <a:r>
                  <a:rPr lang="pl-PL" i="1" dirty="0"/>
                  <a:t>-to-equity </a:t>
                </a:r>
                <a:r>
                  <a:rPr lang="pl-PL" i="1" dirty="0" smtClean="0"/>
                  <a:t>ratio</a:t>
                </a:r>
                <a:r>
                  <a:rPr lang="pl-PL" dirty="0" smtClean="0"/>
                  <a:t>) tzw. „dźwigni finansowej”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dirty="0" smtClean="0"/>
                  <a:t>Christie (1982) przedstawił teoretyczne uzasadnienie „efektu dźwigni” w obrębie twierdzeń </a:t>
                </a:r>
                <a:r>
                  <a:rPr lang="pl-PL" dirty="0" err="1" smtClean="0"/>
                  <a:t>Modigiliani-Millera</a:t>
                </a:r>
                <a:r>
                  <a:rPr lang="pl-PL" dirty="0"/>
                  <a:t> </a:t>
                </a:r>
                <a:r>
                  <a:rPr lang="pl-PL" dirty="0" smtClean="0"/>
                  <a:t>(fundamentalnych twierdzeń dotyczących finansów przedsiębiorstw) 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dirty="0"/>
                  <a:t>Hipoteza „efektu dźwigni” spotkała się liczną </a:t>
                </a:r>
                <a:r>
                  <a:rPr lang="pl-PL" dirty="0" smtClean="0"/>
                  <a:t>krytyką (Suska 2015): 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dirty="0" smtClean="0"/>
                  <a:t>wzrost zmienności wydaje się zazwyczaj zbyt duży, aby mógł być tłumaczony zmianą </a:t>
                </a:r>
                <a:r>
                  <a:rPr lang="pl-PL" dirty="0"/>
                  <a:t>współczynnika zadłużenia do kapitału własnego </a:t>
                </a:r>
                <a:endParaRPr lang="pl-PL" dirty="0" smtClean="0"/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dirty="0" smtClean="0"/>
                  <a:t>wzrostowi </a:t>
                </a:r>
                <a:r>
                  <a:rPr lang="pl-PL" dirty="0"/>
                  <a:t>cen nie zawsze towarzyszy spadek zmienności, czasem obserwuje się nawet dodatnią </a:t>
                </a:r>
                <a:r>
                  <a:rPr lang="pl-PL" dirty="0" smtClean="0"/>
                  <a:t>zależność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dirty="0" smtClean="0"/>
                  <a:t>założenie, że inwestorzy znają wartość </a:t>
                </a:r>
                <a:r>
                  <a:rPr lang="pl-PL" dirty="0"/>
                  <a:t>współczynnika zadłużenia do kapitału </a:t>
                </a:r>
                <a:r>
                  <a:rPr lang="pl-PL" dirty="0" smtClean="0"/>
                  <a:t>własnego jest trudne do obronienia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dirty="0" smtClean="0"/>
                  <a:t>„Efekt dźwigni” jest zazwyczaj silniejszy dla indeksów giełdowych niż pojedynczych spółek 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dirty="0" smtClean="0"/>
                  <a:t>Alternatywnie asymetrię zmienności można tłumaczyć hipotezą sprzężenia zwrotnego zmienności (</a:t>
                </a:r>
                <a:r>
                  <a:rPr lang="en-GB" i="1" dirty="0" smtClean="0"/>
                  <a:t>volatility feedback effect</a:t>
                </a:r>
                <a:r>
                  <a:rPr lang="pl-PL" dirty="0" smtClean="0"/>
                  <a:t>): jeżeli zmienność można wycenić, to oczekiwany wzrost zmienności (wzrost ryzyka) powoduje także wzrost wymaganej przez inwestorów stopy zwrotu, czyli spadek bieżącej wartości spółki (spadek ceny) </a:t>
                </a:r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55" y="978946"/>
                <a:ext cx="11381765" cy="5416868"/>
              </a:xfrm>
              <a:prstGeom prst="rect">
                <a:avLst/>
              </a:prstGeom>
              <a:blipFill>
                <a:blip r:embed="rId11"/>
                <a:stretch>
                  <a:fillRect l="-375" t="-676" r="-268" b="-9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498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i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50774"/>
              </p:ext>
            </p:extLst>
          </p:nvPr>
        </p:nvGraphicFramePr>
        <p:xfrm>
          <a:off x="5755491" y="1560161"/>
          <a:ext cx="5413375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Równanie" r:id="rId3" imgW="3213000" imgH="838080" progId="Equation.3">
                  <p:embed/>
                </p:oleObj>
              </mc:Choice>
              <mc:Fallback>
                <p:oleObj name="Równanie" r:id="rId3" imgW="3213000" imgH="838080" progId="Equation.3">
                  <p:embed/>
                  <p:pic>
                    <p:nvPicPr>
                      <p:cNvPr id="7" name="Obi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491" y="1560161"/>
                        <a:ext cx="5413375" cy="1427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a 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44288" y="181851"/>
            <a:ext cx="2845365" cy="514416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86465" y="341832"/>
            <a:ext cx="329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rgbClr val="660066"/>
                </a:solidFill>
              </a:rPr>
              <a:t>Idiosynkratyczny „efekt dźwigni”</a:t>
            </a:r>
            <a:endParaRPr lang="pl-PL" dirty="0"/>
          </a:p>
        </p:txBody>
      </p:sp>
      <p:sp>
        <p:nvSpPr>
          <p:cNvPr id="2" name="Prostokąt 1"/>
          <p:cNvSpPr/>
          <p:nvPr/>
        </p:nvSpPr>
        <p:spPr>
          <a:xfrm>
            <a:off x="322555" y="927893"/>
            <a:ext cx="11614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Harvey, </a:t>
            </a:r>
            <a:r>
              <a:rPr lang="pl-PL" dirty="0" err="1" smtClean="0"/>
              <a:t>Ruziz</a:t>
            </a:r>
            <a:r>
              <a:rPr lang="pl-PL" dirty="0" smtClean="0"/>
              <a:t> </a:t>
            </a:r>
            <a:r>
              <a:rPr lang="pl-PL" dirty="0"/>
              <a:t>i </a:t>
            </a:r>
            <a:r>
              <a:rPr lang="pl-PL" dirty="0" err="1"/>
              <a:t>Shephard</a:t>
            </a:r>
            <a:r>
              <a:rPr lang="pl-PL" dirty="0"/>
              <a:t> (1996) zaproponowali następujący model </a:t>
            </a:r>
            <a:r>
              <a:rPr lang="pl-PL" dirty="0" smtClean="0"/>
              <a:t>stochastyczny uwzględniający „efekt dźwigni”:</a:t>
            </a:r>
            <a:endParaRPr lang="pl-PL" dirty="0"/>
          </a:p>
        </p:txBody>
      </p:sp>
      <p:graphicFrame>
        <p:nvGraphicFramePr>
          <p:cNvPr id="6" name="Obi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709870"/>
              </p:ext>
            </p:extLst>
          </p:nvPr>
        </p:nvGraphicFramePr>
        <p:xfrm>
          <a:off x="559622" y="1560161"/>
          <a:ext cx="344487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Równanie" r:id="rId11" imgW="2044440" imgH="965160" progId="Equation.3">
                  <p:embed/>
                </p:oleObj>
              </mc:Choice>
              <mc:Fallback>
                <p:oleObj name="Równanie" r:id="rId11" imgW="2044440" imgH="965160" progId="Equation.3">
                  <p:embed/>
                  <p:pic>
                    <p:nvPicPr>
                      <p:cNvPr id="4" name="Obi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22" y="1560161"/>
                        <a:ext cx="3444875" cy="1644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trzałka w lewo i prawo 6"/>
          <p:cNvSpPr/>
          <p:nvPr/>
        </p:nvSpPr>
        <p:spPr>
          <a:xfrm>
            <a:off x="4568022" y="2005968"/>
            <a:ext cx="623943" cy="376518"/>
          </a:xfrm>
          <a:prstGeom prst="leftRightArrow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322555" y="3452092"/>
            <a:ext cx="11614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 smtClean="0"/>
              <a:t>Bretó</a:t>
            </a:r>
            <a:r>
              <a:rPr lang="pl-PL" dirty="0" smtClean="0"/>
              <a:t> (2014) zaproponował model idiosynkratycznego „efektu dźwigni”, w którym współczynnik asymetrii </a:t>
            </a:r>
            <a:r>
              <a:rPr lang="el-GR" dirty="0" smtClean="0"/>
              <a:t>ρ</a:t>
            </a:r>
            <a:r>
              <a:rPr lang="pl-PL" dirty="0" smtClean="0"/>
              <a:t>  jest procesem stochastycznym (błądzeniem losowym przekształconym odwrotną transformacją Fishera):</a:t>
            </a:r>
            <a:endParaRPr lang="pl-PL" dirty="0"/>
          </a:p>
        </p:txBody>
      </p:sp>
      <p:graphicFrame>
        <p:nvGraphicFramePr>
          <p:cNvPr id="9" name="Obi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008508"/>
              </p:ext>
            </p:extLst>
          </p:nvPr>
        </p:nvGraphicFramePr>
        <p:xfrm>
          <a:off x="818063" y="4274417"/>
          <a:ext cx="203200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Równanie" r:id="rId13" imgW="1104840" imgH="901440" progId="Equation.3">
                  <p:embed/>
                </p:oleObj>
              </mc:Choice>
              <mc:Fallback>
                <p:oleObj name="Równanie" r:id="rId13" imgW="1104840" imgH="901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8063" y="4274417"/>
                        <a:ext cx="2032000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/>
              <p:cNvSpPr txBox="1"/>
              <p:nvPr/>
            </p:nvSpPr>
            <p:spPr>
              <a:xfrm>
                <a:off x="3227294" y="4098423"/>
                <a:ext cx="4748605" cy="2389693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dirty="0" smtClean="0"/>
                  <a:t>Transformacja Fishera:</a:t>
                </a:r>
              </a:p>
              <a:p>
                <a:pPr algn="ctr"/>
                <a:r>
                  <a:rPr lang="pl-PL" dirty="0" smtClean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pl-PL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b="0" i="0" smtClean="0">
                              <a:latin typeface="Cambria Math" panose="02040503050406030204" pitchFamily="18" charset="0"/>
                            </a:rPr>
                            <m:t>arctanh</m:t>
                          </m:r>
                        </m:fName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pl-PL" b="0" dirty="0" smtClean="0"/>
              </a:p>
              <a:p>
                <a:r>
                  <a:rPr lang="pl-PL" dirty="0" smtClean="0"/>
                  <a:t>Odwrotna transformacja Fishera: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pl-PL" i="1" dirty="0" smtClean="0">
                    <a:latin typeface="Cambria Math" panose="02040503050406030204" pitchFamily="18" charset="0"/>
                  </a:rPr>
                  <a:t>,</a:t>
                </a:r>
                <a:br>
                  <a:rPr lang="pl-PL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pl-PL" dirty="0" smtClean="0"/>
              </a:p>
            </p:txBody>
          </p:sp>
        </mc:Choice>
        <mc:Fallback xmlns=""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4" y="4098423"/>
                <a:ext cx="4748605" cy="2389693"/>
              </a:xfrm>
              <a:prstGeom prst="rect">
                <a:avLst/>
              </a:prstGeom>
              <a:blipFill>
                <a:blip r:embed="rId15"/>
                <a:stretch>
                  <a:fillRect l="-896" t="-101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raz 1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899" y="4098423"/>
            <a:ext cx="3165567" cy="238969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5505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a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44288" y="181851"/>
            <a:ext cx="2845365" cy="514416"/>
          </a:xfrm>
          <a:prstGeom prst="rect">
            <a:avLst/>
          </a:prstGeom>
        </p:spPr>
      </p:pic>
      <p:sp>
        <p:nvSpPr>
          <p:cNvPr id="3" name="Prostokąt 2"/>
          <p:cNvSpPr/>
          <p:nvPr/>
        </p:nvSpPr>
        <p:spPr>
          <a:xfrm>
            <a:off x="322555" y="221436"/>
            <a:ext cx="329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rgbClr val="660066"/>
                </a:solidFill>
              </a:rPr>
              <a:t>Idiosynkratyczny „efekt dźwigni”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90114"/>
              </p:ext>
            </p:extLst>
          </p:nvPr>
        </p:nvGraphicFramePr>
        <p:xfrm>
          <a:off x="431075" y="3656504"/>
          <a:ext cx="949917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025">
                  <a:extLst>
                    <a:ext uri="{9D8B030D-6E8A-4147-A177-3AD203B41FA5}">
                      <a16:colId xmlns:a16="http://schemas.microsoft.com/office/drawing/2014/main" val="4088458120"/>
                    </a:ext>
                  </a:extLst>
                </a:gridCol>
                <a:gridCol w="1357025">
                  <a:extLst>
                    <a:ext uri="{9D8B030D-6E8A-4147-A177-3AD203B41FA5}">
                      <a16:colId xmlns:a16="http://schemas.microsoft.com/office/drawing/2014/main" val="3928484707"/>
                    </a:ext>
                  </a:extLst>
                </a:gridCol>
                <a:gridCol w="1357025">
                  <a:extLst>
                    <a:ext uri="{9D8B030D-6E8A-4147-A177-3AD203B41FA5}">
                      <a16:colId xmlns:a16="http://schemas.microsoft.com/office/drawing/2014/main" val="4010083885"/>
                    </a:ext>
                  </a:extLst>
                </a:gridCol>
                <a:gridCol w="1357025">
                  <a:extLst>
                    <a:ext uri="{9D8B030D-6E8A-4147-A177-3AD203B41FA5}">
                      <a16:colId xmlns:a16="http://schemas.microsoft.com/office/drawing/2014/main" val="1532444801"/>
                    </a:ext>
                  </a:extLst>
                </a:gridCol>
                <a:gridCol w="1357025">
                  <a:extLst>
                    <a:ext uri="{9D8B030D-6E8A-4147-A177-3AD203B41FA5}">
                      <a16:colId xmlns:a16="http://schemas.microsoft.com/office/drawing/2014/main" val="389697921"/>
                    </a:ext>
                  </a:extLst>
                </a:gridCol>
                <a:gridCol w="1357025">
                  <a:extLst>
                    <a:ext uri="{9D8B030D-6E8A-4147-A177-3AD203B41FA5}">
                      <a16:colId xmlns:a16="http://schemas.microsoft.com/office/drawing/2014/main" val="1428665010"/>
                    </a:ext>
                  </a:extLst>
                </a:gridCol>
                <a:gridCol w="1357025">
                  <a:extLst>
                    <a:ext uri="{9D8B030D-6E8A-4147-A177-3AD203B41FA5}">
                      <a16:colId xmlns:a16="http://schemas.microsoft.com/office/drawing/2014/main" val="229565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Model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µ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σ</a:t>
                      </a:r>
                      <a:r>
                        <a:rPr lang="el-GR" baseline="-25000" dirty="0" smtClean="0"/>
                        <a:t>η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ρ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σ</a:t>
                      </a:r>
                      <a:r>
                        <a:rPr lang="el-GR" baseline="-25000" dirty="0" smtClean="0"/>
                        <a:t>η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lnL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04515"/>
                  </a:ext>
                </a:extLst>
              </a:tr>
              <a:tr h="641475">
                <a:tc>
                  <a:txBody>
                    <a:bodyPr/>
                    <a:lstStyle/>
                    <a:p>
                      <a:r>
                        <a:rPr lang="pl-PL" dirty="0" smtClean="0"/>
                        <a:t>Harvey i </a:t>
                      </a:r>
                      <a:r>
                        <a:rPr lang="pl-PL" dirty="0" err="1" smtClean="0"/>
                        <a:t>Shephard</a:t>
                      </a:r>
                      <a:r>
                        <a:rPr lang="pl-PL" dirty="0" smtClean="0"/>
                        <a:t> (1996)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0,4752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0,9841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0,1477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effectLst/>
                        </a:rPr>
                        <a:t>-0,247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-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-8509,579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8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Bretó</a:t>
                      </a:r>
                      <a:r>
                        <a:rPr lang="pl-PL" dirty="0" smtClean="0"/>
                        <a:t> (2014)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0,3465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0,9778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effectLst/>
                        </a:rPr>
                        <a:t>0,1776</a:t>
                      </a:r>
                      <a:endParaRPr lang="pl-PL" dirty="0" smtClean="0"/>
                    </a:p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-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0,03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effectLst/>
                        </a:rPr>
                        <a:t>-8507,43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446982"/>
                  </a:ext>
                </a:extLst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431075" y="940526"/>
            <a:ext cx="11325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Dane: indeks WIG, logarytmiczne stopy zwrotu przemnożone przez 100</a:t>
            </a:r>
          </a:p>
          <a:p>
            <a:r>
              <a:rPr lang="pl-PL" dirty="0" smtClean="0"/>
              <a:t>Okres: 2.01.1996-31.12.2016 </a:t>
            </a:r>
            <a:r>
              <a:rPr lang="pl-PL" dirty="0"/>
              <a:t>(5258 </a:t>
            </a:r>
            <a:r>
              <a:rPr lang="pl-PL" dirty="0" smtClean="0"/>
              <a:t>obserwacji)</a:t>
            </a:r>
          </a:p>
          <a:p>
            <a:r>
              <a:rPr lang="pl-PL" dirty="0" smtClean="0"/>
              <a:t>Źródło: stooq.pl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431075" y="2213614"/>
                <a:ext cx="11458578" cy="948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l-PL" dirty="0" smtClean="0"/>
                  <a:t>Iterowana filtracja –początkowa </a:t>
                </a:r>
                <a:r>
                  <a:rPr lang="pl-PL" dirty="0"/>
                  <a:t>wartość wektora parametrów: 10 losowych wartości z przedziałów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0,9,1</m:t>
                        </m:r>
                      </m:e>
                    </m:d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0.01,1</m:t>
                        </m:r>
                      </m:e>
                    </m:d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0.01,1</m:t>
                        </m:r>
                      </m:e>
                    </m:d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0.5,0.5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∈(−1,0). </m:t>
                    </m:r>
                  </m:oMath>
                </a14:m>
                <a:endParaRPr lang="pl-PL" dirty="0" smtClean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5" y="2213614"/>
                <a:ext cx="11458578" cy="948016"/>
              </a:xfrm>
              <a:prstGeom prst="rect">
                <a:avLst/>
              </a:prstGeom>
              <a:blipFill>
                <a:blip r:embed="rId11"/>
                <a:stretch>
                  <a:fillRect l="-479" t="-320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ole tekstowe 8"/>
          <p:cNvSpPr txBox="1"/>
          <p:nvPr/>
        </p:nvSpPr>
        <p:spPr>
          <a:xfrm>
            <a:off x="322555" y="5581824"/>
            <a:ext cx="4969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Źródło: opracowanie własne przy użyciu pakietów : </a:t>
            </a:r>
            <a:r>
              <a:rPr lang="pl-PL" sz="1100" dirty="0" err="1" smtClean="0"/>
              <a:t>nimble</a:t>
            </a:r>
            <a:r>
              <a:rPr lang="pl-PL" sz="1100" dirty="0" smtClean="0"/>
              <a:t>, pomp programu R </a:t>
            </a:r>
            <a:r>
              <a:rPr lang="pl-PL" sz="1100" dirty="0" err="1" smtClean="0"/>
              <a:t>Cran</a:t>
            </a:r>
            <a:r>
              <a:rPr lang="pl-PL" sz="1100" dirty="0" smtClean="0"/>
              <a:t>.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42523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a 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5898" y="265548"/>
            <a:ext cx="2845365" cy="514416"/>
          </a:xfrm>
          <a:prstGeom prst="rect">
            <a:avLst/>
          </a:prstGeom>
        </p:spPr>
      </p:pic>
      <p:sp>
        <p:nvSpPr>
          <p:cNvPr id="5" name="pole tekstowe 18"/>
          <p:cNvSpPr txBox="1"/>
          <p:nvPr/>
        </p:nvSpPr>
        <p:spPr>
          <a:xfrm>
            <a:off x="150742" y="290870"/>
            <a:ext cx="489320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l-PL" sz="2400" b="1" dirty="0" smtClean="0">
                <a:solidFill>
                  <a:srgbClr val="72207E"/>
                </a:solidFill>
              </a:rPr>
              <a:t>Przestrzeń stanów - definicja </a:t>
            </a:r>
            <a:endParaRPr lang="pl-PL" sz="2400" b="1" dirty="0">
              <a:solidFill>
                <a:srgbClr val="72207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pole tekstowe 38"/>
              <p:cNvSpPr txBox="1"/>
              <p:nvPr/>
            </p:nvSpPr>
            <p:spPr>
              <a:xfrm>
                <a:off x="150742" y="1116152"/>
                <a:ext cx="11720521" cy="56386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ts val="2100"/>
                  </a:lnSpc>
                </a:pPr>
                <a:r>
                  <a:rPr lang="pl-PL" dirty="0" smtClean="0"/>
                  <a:t>Rozważamy parę procesów stochastycznych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𝕋</m:t>
                        </m:r>
                      </m:sub>
                    </m:sSub>
                  </m:oMath>
                </a14:m>
                <a:r>
                  <a:rPr lang="pl-PL" dirty="0" smtClean="0"/>
                  <a:t>, gdzie proces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𝕋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 smtClean="0"/>
                  <a:t>(zwany procesem stanów lub procesem ukrytym) jest procesem Markowa o znanym rozkładzie początkowym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0,   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pl-PL" dirty="0" smtClean="0"/>
                  <a:t> oraz funkcji przejścia </a:t>
                </a:r>
              </a:p>
              <a:p>
                <a:pPr>
                  <a:lnSpc>
                    <a:spcPts val="2100"/>
                  </a:lnSpc>
                </a:pPr>
                <a:endParaRPr lang="pl-PL" dirty="0" smtClean="0"/>
              </a:p>
              <a:p>
                <a:pPr>
                  <a:lnSpc>
                    <a:spcPts val="2100"/>
                  </a:lnSpc>
                </a:pPr>
                <a:endParaRPr lang="pl-PL" dirty="0"/>
              </a:p>
              <a:p>
                <a:pPr>
                  <a:lnSpc>
                    <a:spcPts val="2100"/>
                  </a:lnSpc>
                </a:pPr>
                <a:endParaRPr lang="pl-PL" dirty="0" smtClean="0"/>
              </a:p>
              <a:p>
                <a:pPr>
                  <a:lnSpc>
                    <a:spcPts val="2100"/>
                  </a:lnSpc>
                </a:pPr>
                <a:r>
                  <a:rPr lang="pl-PL" dirty="0" smtClean="0"/>
                  <a:t>gdzie </a:t>
                </a:r>
                <a:r>
                  <a:rPr lang="el-GR" dirty="0" smtClean="0"/>
                  <a:t>θ</a:t>
                </a:r>
                <a:r>
                  <a:rPr lang="pl-PL" dirty="0" smtClean="0"/>
                  <a:t>  jest wektorem parametrów. Proces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𝕋</m:t>
                        </m:r>
                      </m:sub>
                    </m:sSub>
                  </m:oMath>
                </a14:m>
                <a:r>
                  <a:rPr lang="pl-PL" dirty="0" smtClean="0"/>
                  <a:t>  nie jest bezpośrednio obserwowalny, tylko poprzez proces pomiaru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𝕋</m:t>
                        </m:r>
                      </m:sub>
                    </m:sSub>
                  </m:oMath>
                </a14:m>
                <a:r>
                  <a:rPr lang="pl-PL" dirty="0" smtClean="0"/>
                  <a:t> . Zakłada się, że proces pomiaru jest warunkowo niezależny (przy danym procesie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𝕋</m:t>
                        </m:r>
                      </m:sub>
                    </m:sSub>
                  </m:oMath>
                </a14:m>
                <a:r>
                  <a:rPr lang="pl-PL" dirty="0" smtClean="0"/>
                  <a:t> )  oraz posiada gęstość rozkładu warunkowego</a:t>
                </a:r>
              </a:p>
              <a:p>
                <a:pPr>
                  <a:lnSpc>
                    <a:spcPts val="2100"/>
                  </a:lnSpc>
                </a:pPr>
                <a:endParaRPr lang="pl-PL" dirty="0"/>
              </a:p>
              <a:p>
                <a:pPr>
                  <a:lnSpc>
                    <a:spcPts val="2100"/>
                  </a:lnSpc>
                </a:pPr>
                <a:endParaRPr lang="pl-PL" dirty="0" smtClean="0"/>
              </a:p>
              <a:p>
                <a:pPr>
                  <a:lnSpc>
                    <a:spcPts val="2100"/>
                  </a:lnSpc>
                </a:pPr>
                <a:endParaRPr lang="pl-PL" dirty="0"/>
              </a:p>
              <a:p>
                <a:pPr>
                  <a:lnSpc>
                    <a:spcPts val="2100"/>
                  </a:lnSpc>
                </a:pPr>
                <a:r>
                  <a:rPr lang="pl-PL" dirty="0" smtClean="0"/>
                  <a:t>Przykładem takiej przestrzeni stanów może być para procesów  postaci</a:t>
                </a:r>
              </a:p>
              <a:p>
                <a:pPr>
                  <a:lnSpc>
                    <a:spcPts val="2100"/>
                  </a:lnSpc>
                </a:pPr>
                <a:endParaRPr lang="pl-PL" dirty="0" smtClean="0"/>
              </a:p>
              <a:p>
                <a:pPr>
                  <a:lnSpc>
                    <a:spcPts val="2100"/>
                  </a:lnSpc>
                </a:pPr>
                <a:endParaRPr lang="pl-PL" dirty="0"/>
              </a:p>
              <a:p>
                <a:pPr>
                  <a:lnSpc>
                    <a:spcPts val="2100"/>
                  </a:lnSpc>
                </a:pPr>
                <a:endParaRPr lang="pl-PL" dirty="0" smtClean="0"/>
              </a:p>
              <a:p>
                <a:pPr>
                  <a:lnSpc>
                    <a:spcPts val="2100"/>
                  </a:lnSpc>
                </a:pPr>
                <a:endParaRPr lang="pl-PL" dirty="0" smtClean="0"/>
              </a:p>
              <a:p>
                <a:pPr>
                  <a:lnSpc>
                    <a:spcPts val="2100"/>
                  </a:lnSpc>
                </a:pPr>
                <a:endParaRPr lang="pl-PL" dirty="0" smtClean="0"/>
              </a:p>
              <a:p>
                <a:pPr>
                  <a:lnSpc>
                    <a:spcPts val="2100"/>
                  </a:lnSpc>
                </a:pPr>
                <a:endParaRPr lang="pl-PL" dirty="0" smtClean="0"/>
              </a:p>
              <a:p>
                <a:pPr>
                  <a:lnSpc>
                    <a:spcPts val="2100"/>
                  </a:lnSpc>
                </a:pPr>
                <a:r>
                  <a:rPr lang="pl-PL" dirty="0" smtClean="0"/>
                  <a:t>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 smtClean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 smtClean="0"/>
                  <a:t> są parami niezależnymi zmiennymi losowymi o rozkładzie normalnym oraz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pl-PL" dirty="0" smtClean="0"/>
                  <a:t> 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 smtClean="0"/>
                  <a:t>są ustalonymi macierzami.</a:t>
                </a:r>
              </a:p>
              <a:p>
                <a:pPr>
                  <a:lnSpc>
                    <a:spcPts val="2100"/>
                  </a:lnSpc>
                </a:pPr>
                <a:endParaRPr lang="pl-PL" dirty="0"/>
              </a:p>
              <a:p>
                <a:pPr>
                  <a:lnSpc>
                    <a:spcPts val="2100"/>
                  </a:lnSpc>
                </a:pPr>
                <a:r>
                  <a:rPr lang="pl-PL" dirty="0" smtClean="0"/>
                  <a:t>Precyzyjną formalną definicję przestrzeni stanów można znaleźć np. w Brzozowska-</a:t>
                </a:r>
                <a:r>
                  <a:rPr lang="pl-PL" dirty="0" err="1" smtClean="0"/>
                  <a:t>Rup</a:t>
                </a:r>
                <a:r>
                  <a:rPr lang="pl-PL" dirty="0" smtClean="0"/>
                  <a:t>, Dawidowicz (2009).</a:t>
                </a:r>
                <a:endParaRPr lang="pl-PL" dirty="0"/>
              </a:p>
            </p:txBody>
          </p:sp>
        </mc:Choice>
        <mc:Fallback xmlns="">
          <p:sp>
            <p:nvSpPr>
              <p:cNvPr id="39" name="pole tekstow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2" y="1116152"/>
                <a:ext cx="11720521" cy="5638609"/>
              </a:xfrm>
              <a:prstGeom prst="rect">
                <a:avLst/>
              </a:prstGeom>
              <a:blipFill>
                <a:blip r:embed="rId6"/>
                <a:stretch>
                  <a:fillRect l="-468" t="-649" b="-270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42" name="Obiek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785614"/>
              </p:ext>
            </p:extLst>
          </p:nvPr>
        </p:nvGraphicFramePr>
        <p:xfrm>
          <a:off x="4346575" y="1931988"/>
          <a:ext cx="25019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Równanie" r:id="rId7" imgW="1384200" imgH="228600" progId="Equation.3">
                  <p:embed/>
                </p:oleObj>
              </mc:Choice>
              <mc:Fallback>
                <p:oleObj name="Równanie" r:id="rId7" imgW="1384200" imgH="228600" progId="Equation.3">
                  <p:embed/>
                  <p:pic>
                    <p:nvPicPr>
                      <p:cNvPr id="42" name="Obiek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1931988"/>
                        <a:ext cx="2501900" cy="412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44" name="Obiek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858178"/>
              </p:ext>
            </p:extLst>
          </p:nvPr>
        </p:nvGraphicFramePr>
        <p:xfrm>
          <a:off x="4405313" y="3346450"/>
          <a:ext cx="22860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Równanie" r:id="rId9" imgW="1257120" imgH="228600" progId="Equation.3">
                  <p:embed/>
                </p:oleObj>
              </mc:Choice>
              <mc:Fallback>
                <p:oleObj name="Równanie" r:id="rId9" imgW="1257120" imgH="228600" progId="Equation.3">
                  <p:embed/>
                  <p:pic>
                    <p:nvPicPr>
                      <p:cNvPr id="44" name="Obiek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3346450"/>
                        <a:ext cx="2286000" cy="414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49" name="Obi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643867"/>
              </p:ext>
            </p:extLst>
          </p:nvPr>
        </p:nvGraphicFramePr>
        <p:xfrm>
          <a:off x="4508500" y="4530725"/>
          <a:ext cx="21050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Równanie" r:id="rId11" imgW="1041120" imgH="482400" progId="Equation.3">
                  <p:embed/>
                </p:oleObj>
              </mc:Choice>
              <mc:Fallback>
                <p:oleObj name="Równanie" r:id="rId11" imgW="1041120" imgH="482400" progId="Equation.3">
                  <p:embed/>
                  <p:pic>
                    <p:nvPicPr>
                      <p:cNvPr id="49" name="Obiek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530725"/>
                        <a:ext cx="2105025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2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0" y="473786"/>
            <a:ext cx="5032459" cy="509867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27" y="570605"/>
            <a:ext cx="5932229" cy="4905038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219865" y="33154"/>
            <a:ext cx="7458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(a)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9355566" y="19729"/>
            <a:ext cx="659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(b)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82881" y="5953108"/>
            <a:ext cx="1189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Rys. 5</a:t>
            </a:r>
            <a:r>
              <a:rPr lang="pl-PL" sz="1600" dirty="0"/>
              <a:t>. (</a:t>
            </a:r>
            <a:r>
              <a:rPr lang="pl-PL" sz="1600" dirty="0" smtClean="0"/>
              <a:t>a) wykres diagnostycznych dla metody iterowanej filtracji oraz wykresy: stóp zwrotu (b góra), procesu zmienności (b środek), idiosynkratyczny  „efekt dźwigni” (c dół).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859806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03499" y="238873"/>
            <a:ext cx="11414760" cy="6490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200" dirty="0" smtClean="0"/>
              <a:t>Literatura:</a:t>
            </a:r>
          </a:p>
          <a:p>
            <a:pPr marL="0" indent="0">
              <a:buNone/>
            </a:pPr>
            <a:r>
              <a:rPr lang="pl-PL" sz="1200" dirty="0" err="1" smtClean="0"/>
              <a:t>Andrieu</a:t>
            </a:r>
            <a:r>
              <a:rPr lang="pl-PL" sz="1200" dirty="0" smtClean="0"/>
              <a:t>, C., </a:t>
            </a:r>
            <a:r>
              <a:rPr lang="pl-PL" sz="1200" dirty="0" err="1" smtClean="0"/>
              <a:t>Doucet</a:t>
            </a:r>
            <a:r>
              <a:rPr lang="pl-PL" sz="1200" dirty="0" smtClean="0"/>
              <a:t>, A., &amp; </a:t>
            </a:r>
            <a:r>
              <a:rPr lang="pl-PL" sz="1200" dirty="0" err="1" smtClean="0"/>
              <a:t>Holenstein</a:t>
            </a:r>
            <a:r>
              <a:rPr lang="pl-PL" sz="1200" dirty="0" smtClean="0"/>
              <a:t>, R. (2010). </a:t>
            </a:r>
            <a:r>
              <a:rPr lang="pl-PL" sz="1200" dirty="0" err="1" smtClean="0"/>
              <a:t>Particle</a:t>
            </a:r>
            <a:r>
              <a:rPr lang="pl-PL" sz="1200" dirty="0" smtClean="0"/>
              <a:t> </a:t>
            </a:r>
            <a:r>
              <a:rPr lang="pl-PL" sz="1200" dirty="0" err="1" smtClean="0"/>
              <a:t>markov</a:t>
            </a:r>
            <a:r>
              <a:rPr lang="pl-PL" sz="1200" dirty="0" smtClean="0"/>
              <a:t> </a:t>
            </a:r>
            <a:r>
              <a:rPr lang="pl-PL" sz="1200" dirty="0" err="1" smtClean="0"/>
              <a:t>chain</a:t>
            </a:r>
            <a:r>
              <a:rPr lang="pl-PL" sz="1200" dirty="0" smtClean="0"/>
              <a:t> </a:t>
            </a:r>
            <a:r>
              <a:rPr lang="pl-PL" sz="1200" dirty="0" err="1" smtClean="0"/>
              <a:t>monte</a:t>
            </a:r>
            <a:r>
              <a:rPr lang="pl-PL" sz="1200" dirty="0" smtClean="0"/>
              <a:t> </a:t>
            </a:r>
            <a:r>
              <a:rPr lang="pl-PL" sz="1200" dirty="0" err="1" smtClean="0"/>
              <a:t>carlo</a:t>
            </a:r>
            <a:r>
              <a:rPr lang="pl-PL" sz="1200" dirty="0" smtClean="0"/>
              <a:t> </a:t>
            </a:r>
            <a:r>
              <a:rPr lang="pl-PL" sz="1200" dirty="0" err="1" smtClean="0"/>
              <a:t>methods</a:t>
            </a:r>
            <a:r>
              <a:rPr lang="pl-PL" sz="1200" dirty="0" smtClean="0"/>
              <a:t>. </a:t>
            </a:r>
            <a:r>
              <a:rPr lang="pl-PL" sz="1200" dirty="0" err="1" smtClean="0"/>
              <a:t>Journal</a:t>
            </a:r>
            <a:r>
              <a:rPr lang="pl-PL" sz="1200" dirty="0" smtClean="0"/>
              <a:t> of the </a:t>
            </a:r>
            <a:r>
              <a:rPr lang="pl-PL" sz="1200" dirty="0" err="1" smtClean="0"/>
              <a:t>Royal</a:t>
            </a:r>
            <a:r>
              <a:rPr lang="pl-PL" sz="1200" dirty="0" smtClean="0"/>
              <a:t> Statistical </a:t>
            </a:r>
            <a:r>
              <a:rPr lang="pl-PL" sz="1200" dirty="0" err="1" smtClean="0"/>
              <a:t>Society</a:t>
            </a:r>
            <a:r>
              <a:rPr lang="pl-PL" sz="1200" dirty="0" smtClean="0"/>
              <a:t>: Series B (Statistical </a:t>
            </a:r>
            <a:r>
              <a:rPr lang="pl-PL" sz="1200" dirty="0" err="1" smtClean="0"/>
              <a:t>Methodology</a:t>
            </a:r>
            <a:r>
              <a:rPr lang="pl-PL" sz="1200" dirty="0" smtClean="0"/>
              <a:t>), 72(3), 269-342.</a:t>
            </a:r>
          </a:p>
          <a:p>
            <a:pPr marL="0" indent="0">
              <a:buNone/>
            </a:pPr>
            <a:r>
              <a:rPr lang="en-US" sz="1200" dirty="0" err="1"/>
              <a:t>Ristic</a:t>
            </a:r>
            <a:r>
              <a:rPr lang="en-US" sz="1200" dirty="0"/>
              <a:t>, B., </a:t>
            </a:r>
            <a:r>
              <a:rPr lang="en-US" sz="1200" dirty="0" err="1"/>
              <a:t>Arulampalam</a:t>
            </a:r>
            <a:r>
              <a:rPr lang="en-US" sz="1200" dirty="0"/>
              <a:t>, S., &amp; Gordon, N. (2003). Beyond the Kalman filter: Particle filters for tracking applications. </a:t>
            </a:r>
            <a:r>
              <a:rPr lang="en-US" sz="1200" dirty="0" err="1"/>
              <a:t>Artech</a:t>
            </a:r>
            <a:r>
              <a:rPr lang="en-US" sz="1200" dirty="0"/>
              <a:t> house</a:t>
            </a:r>
            <a:r>
              <a:rPr lang="en-US" sz="1200" dirty="0" smtClean="0"/>
              <a:t>.</a:t>
            </a:r>
            <a:endParaRPr lang="pl-PL" sz="1200" dirty="0" smtClean="0"/>
          </a:p>
          <a:p>
            <a:pPr marL="0" indent="0">
              <a:buNone/>
            </a:pPr>
            <a:r>
              <a:rPr lang="en-US" sz="1200" dirty="0"/>
              <a:t>Black, F. (1976</a:t>
            </a:r>
            <a:r>
              <a:rPr lang="en-US" sz="1200" dirty="0" smtClean="0"/>
              <a:t>)</a:t>
            </a:r>
            <a:r>
              <a:rPr lang="pl-PL" sz="1200" dirty="0" smtClean="0"/>
              <a:t>.</a:t>
            </a:r>
            <a:r>
              <a:rPr lang="en-US" sz="1200" dirty="0" smtClean="0"/>
              <a:t> </a:t>
            </a:r>
            <a:r>
              <a:rPr lang="en-US" sz="1200" dirty="0"/>
              <a:t>Studies of Stock Price Volatility Changes. In: Proceedings of the 1976 Meeting of the Business and Economic Statistics Section, American Statistical Association, Washington DC, 177-181. </a:t>
            </a:r>
            <a:endParaRPr lang="pl-PL" sz="1200" dirty="0" smtClean="0"/>
          </a:p>
          <a:p>
            <a:pPr marL="0" indent="0">
              <a:buNone/>
            </a:pPr>
            <a:r>
              <a:rPr lang="en-US" sz="1200" dirty="0" err="1"/>
              <a:t>Bretó</a:t>
            </a:r>
            <a:r>
              <a:rPr lang="en-US" sz="1200" dirty="0"/>
              <a:t>, C. (2014). On idiosyncratic </a:t>
            </a:r>
            <a:r>
              <a:rPr lang="en-US" sz="1200" dirty="0" err="1"/>
              <a:t>stochasticity</a:t>
            </a:r>
            <a:r>
              <a:rPr lang="en-US" sz="1200" dirty="0"/>
              <a:t> of financial leverage effects. Statistics &amp; Probability Letters, 91, 20-26.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 smtClean="0"/>
              <a:t>Brzozowska-</a:t>
            </a:r>
            <a:r>
              <a:rPr lang="pl-PL" sz="1200" dirty="0" err="1" smtClean="0"/>
              <a:t>Rup</a:t>
            </a:r>
            <a:r>
              <a:rPr lang="pl-PL" sz="1200" dirty="0" smtClean="0"/>
              <a:t>, K., &amp; Dawidowicz, A. L. (2009). Metoda filtru cząsteczkowego. </a:t>
            </a:r>
            <a:r>
              <a:rPr lang="pl-PL" sz="1200" i="1" dirty="0" smtClean="0"/>
              <a:t>Matematyka Stosowana: matematyka dla społeczeństwa</a:t>
            </a:r>
            <a:r>
              <a:rPr lang="pl-PL" sz="1200" dirty="0" smtClean="0"/>
              <a:t>, </a:t>
            </a:r>
            <a:r>
              <a:rPr lang="pl-PL" sz="1200" i="1" dirty="0" smtClean="0"/>
              <a:t>10</a:t>
            </a:r>
            <a:r>
              <a:rPr lang="pl-PL" sz="1200" dirty="0" smtClean="0"/>
              <a:t>(51), 69-107.</a:t>
            </a:r>
          </a:p>
          <a:p>
            <a:pPr marL="0" indent="0">
              <a:buNone/>
            </a:pPr>
            <a:r>
              <a:rPr lang="pl-PL" sz="1200" dirty="0" smtClean="0"/>
              <a:t>Brzozowska-</a:t>
            </a:r>
            <a:r>
              <a:rPr lang="pl-PL" sz="1200" dirty="0" err="1" smtClean="0"/>
              <a:t>Rup</a:t>
            </a:r>
            <a:r>
              <a:rPr lang="pl-PL" sz="1200" dirty="0" smtClean="0"/>
              <a:t>, K., &amp; Dawidowicz, A. L. (2011). </a:t>
            </a:r>
            <a:r>
              <a:rPr lang="pl-PL" sz="1200" dirty="0" err="1" smtClean="0"/>
              <a:t>Parameter</a:t>
            </a:r>
            <a:r>
              <a:rPr lang="pl-PL" sz="1200" dirty="0" smtClean="0"/>
              <a:t> </a:t>
            </a:r>
            <a:r>
              <a:rPr lang="pl-PL" sz="1200" dirty="0" err="1" smtClean="0"/>
              <a:t>estimation</a:t>
            </a:r>
            <a:r>
              <a:rPr lang="pl-PL" sz="1200" dirty="0" smtClean="0"/>
              <a:t> for </a:t>
            </a:r>
            <a:r>
              <a:rPr lang="pl-PL" sz="1200" dirty="0" err="1" smtClean="0"/>
              <a:t>nonlinear</a:t>
            </a:r>
            <a:r>
              <a:rPr lang="pl-PL" sz="1200" dirty="0" smtClean="0"/>
              <a:t> </a:t>
            </a:r>
            <a:r>
              <a:rPr lang="pl-PL" sz="1200" dirty="0" err="1" smtClean="0"/>
              <a:t>state-space</a:t>
            </a:r>
            <a:r>
              <a:rPr lang="pl-PL" sz="1200" dirty="0" smtClean="0"/>
              <a:t> </a:t>
            </a:r>
            <a:r>
              <a:rPr lang="pl-PL" sz="1200" dirty="0" err="1" smtClean="0"/>
              <a:t>models</a:t>
            </a:r>
            <a:r>
              <a:rPr lang="pl-PL" sz="1200" dirty="0" smtClean="0"/>
              <a:t> </a:t>
            </a:r>
            <a:r>
              <a:rPr lang="pl-PL" sz="1200" dirty="0" err="1" smtClean="0"/>
              <a:t>using</a:t>
            </a:r>
            <a:r>
              <a:rPr lang="pl-PL" sz="1200" dirty="0" smtClean="0"/>
              <a:t> </a:t>
            </a:r>
            <a:r>
              <a:rPr lang="pl-PL" sz="1200" dirty="0" err="1" smtClean="0"/>
              <a:t>particle</a:t>
            </a:r>
            <a:r>
              <a:rPr lang="pl-PL" sz="1200" dirty="0" smtClean="0"/>
              <a:t> </a:t>
            </a:r>
            <a:r>
              <a:rPr lang="pl-PL" sz="1200" dirty="0" err="1" smtClean="0"/>
              <a:t>methods</a:t>
            </a:r>
            <a:r>
              <a:rPr lang="pl-PL" sz="1200" dirty="0" smtClean="0"/>
              <a:t> </a:t>
            </a:r>
            <a:r>
              <a:rPr lang="pl-PL" sz="1200" dirty="0" err="1" smtClean="0"/>
              <a:t>combined</a:t>
            </a:r>
            <a:r>
              <a:rPr lang="pl-PL" sz="1200" dirty="0" smtClean="0"/>
              <a:t> with EM </a:t>
            </a:r>
            <a:r>
              <a:rPr lang="pl-PL" sz="1200" dirty="0" err="1" smtClean="0"/>
              <a:t>algorithm</a:t>
            </a:r>
            <a:r>
              <a:rPr lang="pl-PL" sz="1200" dirty="0" smtClean="0"/>
              <a:t>, </a:t>
            </a:r>
            <a:r>
              <a:rPr lang="pl-PL" sz="1200" dirty="0" err="1" smtClean="0"/>
              <a:t>FindEcon</a:t>
            </a:r>
            <a:r>
              <a:rPr lang="pl-PL" sz="1200" dirty="0" smtClean="0"/>
              <a:t> </a:t>
            </a:r>
            <a:r>
              <a:rPr lang="pl-PL" sz="1200" dirty="0" err="1" smtClean="0"/>
              <a:t>Monograph</a:t>
            </a:r>
            <a:r>
              <a:rPr lang="pl-PL" sz="1200" dirty="0" smtClean="0"/>
              <a:t> Series </a:t>
            </a:r>
            <a:r>
              <a:rPr lang="pl-PL" sz="1200" dirty="0" err="1" smtClean="0"/>
              <a:t>Advance</a:t>
            </a:r>
            <a:r>
              <a:rPr lang="pl-PL" sz="1200" dirty="0" smtClean="0"/>
              <a:t> in </a:t>
            </a:r>
            <a:r>
              <a:rPr lang="pl-PL" sz="1200" dirty="0" err="1" smtClean="0"/>
              <a:t>financial</a:t>
            </a:r>
            <a:r>
              <a:rPr lang="pl-PL" sz="1200" dirty="0" smtClean="0"/>
              <a:t> Market Analysis, Łódź University Press, 9.</a:t>
            </a:r>
          </a:p>
          <a:p>
            <a:pPr marL="0" indent="0">
              <a:buNone/>
            </a:pPr>
            <a:r>
              <a:rPr lang="en-US" sz="1200" dirty="0" err="1" smtClean="0"/>
              <a:t>Carvalho</a:t>
            </a:r>
            <a:r>
              <a:rPr lang="en-US" sz="1200" dirty="0" smtClean="0"/>
              <a:t>, C., Johannes, M., Lopes, H., and Polson, N. (2008) Particle Learning and Smoothing. Discussion Paper 2008-32, Duke University Dept. of Statistical Science</a:t>
            </a:r>
            <a:r>
              <a:rPr lang="pl-PL" sz="1200" dirty="0" smtClean="0"/>
              <a:t>.</a:t>
            </a:r>
          </a:p>
          <a:p>
            <a:pPr marL="0" indent="0">
              <a:buNone/>
            </a:pPr>
            <a:r>
              <a:rPr lang="en-US" sz="1200" dirty="0"/>
              <a:t>Christie, A. A. (1982). The stochastic behavior of common stock variances: Value, leverage and interest rate effects. </a:t>
            </a:r>
            <a:r>
              <a:rPr lang="en-US" sz="1200" i="1" dirty="0"/>
              <a:t>Journal of financial Economics</a:t>
            </a:r>
            <a:r>
              <a:rPr lang="en-US" sz="1200" dirty="0"/>
              <a:t>, </a:t>
            </a:r>
            <a:r>
              <a:rPr lang="en-US" sz="1200" i="1" dirty="0"/>
              <a:t>10</a:t>
            </a:r>
            <a:r>
              <a:rPr lang="en-US" sz="1200" dirty="0"/>
              <a:t>(4), 407-432.</a:t>
            </a:r>
            <a:endParaRPr lang="pl-PL" sz="1200" dirty="0" smtClean="0"/>
          </a:p>
          <a:p>
            <a:pPr marL="0" indent="0">
              <a:buNone/>
            </a:pPr>
            <a:r>
              <a:rPr lang="en-US" sz="1200" dirty="0" smtClean="0"/>
              <a:t>Del </a:t>
            </a:r>
            <a:r>
              <a:rPr lang="en-US" sz="1200" dirty="0"/>
              <a:t>Moral, P. (1996). Nonlinear filtering using random particles. Theory of Probability &amp; Its Applications, 40(4), 690-701</a:t>
            </a:r>
            <a:r>
              <a:rPr lang="en-US" sz="1200" dirty="0" smtClean="0"/>
              <a:t>.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 err="1"/>
              <a:t>Doucet</a:t>
            </a:r>
            <a:r>
              <a:rPr lang="pl-PL" sz="1200" dirty="0"/>
              <a:t>, A., de </a:t>
            </a:r>
            <a:r>
              <a:rPr lang="pl-PL" sz="1200" dirty="0" err="1"/>
              <a:t>Freitas</a:t>
            </a:r>
            <a:r>
              <a:rPr lang="pl-PL" sz="1200" dirty="0"/>
              <a:t>, N., Gordon, N.J., </a:t>
            </a:r>
            <a:r>
              <a:rPr lang="pl-PL" sz="1200" dirty="0" smtClean="0"/>
              <a:t>(2001). </a:t>
            </a:r>
            <a:r>
              <a:rPr lang="pl-PL" sz="1200" dirty="0" err="1"/>
              <a:t>Sequential</a:t>
            </a:r>
            <a:r>
              <a:rPr lang="pl-PL" sz="1200" dirty="0"/>
              <a:t> Monte Carlo </a:t>
            </a:r>
            <a:r>
              <a:rPr lang="pl-PL" sz="1200" dirty="0" err="1"/>
              <a:t>Methods</a:t>
            </a:r>
            <a:r>
              <a:rPr lang="pl-PL" sz="1200" dirty="0"/>
              <a:t> </a:t>
            </a:r>
            <a:r>
              <a:rPr lang="pl-PL" sz="1200" dirty="0" smtClean="0"/>
              <a:t>in </a:t>
            </a:r>
            <a:r>
              <a:rPr lang="pl-PL" sz="1200" dirty="0" err="1" smtClean="0"/>
              <a:t>Practice</a:t>
            </a:r>
            <a:r>
              <a:rPr lang="pl-PL" sz="1200" dirty="0"/>
              <a:t>. Springer-</a:t>
            </a:r>
            <a:r>
              <a:rPr lang="pl-PL" sz="1200" dirty="0" err="1"/>
              <a:t>Verlag</a:t>
            </a:r>
            <a:r>
              <a:rPr lang="pl-PL" sz="1200" dirty="0"/>
              <a:t>, New York</a:t>
            </a:r>
            <a:r>
              <a:rPr lang="pl-PL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/>
              <a:t>Crisan</a:t>
            </a:r>
            <a:r>
              <a:rPr lang="en-US" sz="1200" dirty="0"/>
              <a:t>, D., &amp; </a:t>
            </a:r>
            <a:r>
              <a:rPr lang="en-US" sz="1200" dirty="0" err="1"/>
              <a:t>Doucet</a:t>
            </a:r>
            <a:r>
              <a:rPr lang="en-US" sz="1200" dirty="0"/>
              <a:t>, A. (2002). A survey of convergence results on particle filtering methods for practitioners. IEEE Transactions on signal processing, 50(3), 736-746.</a:t>
            </a:r>
            <a:endParaRPr lang="pl-PL" sz="1200" dirty="0" smtClean="0"/>
          </a:p>
          <a:p>
            <a:pPr marL="0" indent="0">
              <a:buNone/>
            </a:pPr>
            <a:r>
              <a:rPr lang="en-US" sz="1200" dirty="0" err="1" smtClean="0"/>
              <a:t>Gilks</a:t>
            </a:r>
            <a:r>
              <a:rPr lang="en-US" sz="1200" dirty="0" smtClean="0"/>
              <a:t>, W. R., &amp; </a:t>
            </a:r>
            <a:r>
              <a:rPr lang="en-US" sz="1200" dirty="0" err="1" smtClean="0"/>
              <a:t>Berzuini</a:t>
            </a:r>
            <a:r>
              <a:rPr lang="en-US" sz="1200" dirty="0" smtClean="0"/>
              <a:t>, C. (2001). Following a moving target—Monte Carlo inference for dynamic Bayesian models. Journal of the Royal Statistical Society: Series B (Statistical Methodology), 63(1), 127-146</a:t>
            </a:r>
            <a:r>
              <a:rPr lang="pl-PL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Gordon, N., Salmond, D. and Smith, A. F. M. (1993). Novel approach to nonlinear/non-Gaussian Bayesian state estimation. IEE Proceedings-F, 140, 107-13.</a:t>
            </a:r>
            <a:endParaRPr lang="pl-PL" sz="1200" dirty="0" smtClean="0"/>
          </a:p>
          <a:p>
            <a:pPr marL="0" indent="0">
              <a:buNone/>
            </a:pPr>
            <a:r>
              <a:rPr lang="en-US" sz="1200" dirty="0" smtClean="0"/>
              <a:t>Harvey, A., Ruiz, E., &amp; </a:t>
            </a:r>
            <a:r>
              <a:rPr lang="en-US" sz="1200" dirty="0" err="1" smtClean="0"/>
              <a:t>Shephard</a:t>
            </a:r>
            <a:r>
              <a:rPr lang="en-US" sz="1200" dirty="0" smtClean="0"/>
              <a:t>, N. (1994). Multivariate stochastic variance models. The Review of Economic Studies, 61(2), 247-264.</a:t>
            </a:r>
            <a:endParaRPr lang="pl-PL" sz="1200" dirty="0" smtClean="0"/>
          </a:p>
          <a:p>
            <a:pPr marL="0" indent="0">
              <a:buNone/>
            </a:pPr>
            <a:r>
              <a:rPr lang="en-US" sz="1200" dirty="0" smtClean="0"/>
              <a:t>Harvey, A. C., &amp; </a:t>
            </a:r>
            <a:r>
              <a:rPr lang="en-US" sz="1200" dirty="0" err="1" smtClean="0"/>
              <a:t>Shephard</a:t>
            </a:r>
            <a:r>
              <a:rPr lang="en-US" sz="1200" dirty="0" smtClean="0"/>
              <a:t>, N. (1996). Estimation of an asymmetric stochastic volatility model for asset returns. </a:t>
            </a:r>
            <a:r>
              <a:rPr lang="en-US" sz="1200" i="1" dirty="0" smtClean="0"/>
              <a:t>Journal of Business &amp; Economic Statistics</a:t>
            </a:r>
            <a:r>
              <a:rPr lang="en-US" sz="1200" dirty="0" smtClean="0"/>
              <a:t>, </a:t>
            </a:r>
            <a:r>
              <a:rPr lang="en-US" sz="1200" i="1" dirty="0" smtClean="0"/>
              <a:t>14</a:t>
            </a:r>
            <a:r>
              <a:rPr lang="en-US" sz="1200" dirty="0" smtClean="0"/>
              <a:t>(4), 429-434.</a:t>
            </a:r>
            <a:endParaRPr lang="pl-PL" sz="1200" dirty="0" smtClean="0"/>
          </a:p>
          <a:p>
            <a:pPr marL="0" indent="0">
              <a:buNone/>
            </a:pPr>
            <a:r>
              <a:rPr lang="en-US" sz="1200" dirty="0" err="1" smtClean="0"/>
              <a:t>Ionides</a:t>
            </a:r>
            <a:r>
              <a:rPr lang="en-US" sz="1200" dirty="0" smtClean="0"/>
              <a:t>, E. L., </a:t>
            </a:r>
            <a:r>
              <a:rPr lang="en-US" sz="1200" dirty="0" err="1" smtClean="0"/>
              <a:t>Bhadra</a:t>
            </a:r>
            <a:r>
              <a:rPr lang="en-US" sz="1200" dirty="0" smtClean="0"/>
              <a:t>, A., </a:t>
            </a:r>
            <a:r>
              <a:rPr lang="en-US" sz="1200" dirty="0" err="1" smtClean="0"/>
              <a:t>Atchadé</a:t>
            </a:r>
            <a:r>
              <a:rPr lang="en-US" sz="1200" dirty="0" smtClean="0"/>
              <a:t>, Y., &amp; King, A. (2011). Iterated filtering. The Annals of Statistics, 39(3), 1776-1802. 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 err="1"/>
              <a:t>Ionides</a:t>
            </a:r>
            <a:r>
              <a:rPr lang="pl-PL" sz="1200" dirty="0"/>
              <a:t>, E. L., </a:t>
            </a:r>
            <a:r>
              <a:rPr lang="pl-PL" sz="1200" dirty="0" err="1"/>
              <a:t>Nguyen</a:t>
            </a:r>
            <a:r>
              <a:rPr lang="pl-PL" sz="1200" dirty="0"/>
              <a:t>, D., </a:t>
            </a:r>
            <a:r>
              <a:rPr lang="pl-PL" sz="1200" dirty="0" err="1"/>
              <a:t>Atchadé</a:t>
            </a:r>
            <a:r>
              <a:rPr lang="pl-PL" sz="1200" dirty="0"/>
              <a:t>, Y., </a:t>
            </a:r>
            <a:r>
              <a:rPr lang="pl-PL" sz="1200" dirty="0" err="1"/>
              <a:t>Stoev</a:t>
            </a:r>
            <a:r>
              <a:rPr lang="pl-PL" sz="1200" dirty="0"/>
              <a:t>, S., &amp; King, A. A. (2015). </a:t>
            </a:r>
            <a:r>
              <a:rPr lang="pl-PL" sz="1200" dirty="0" err="1"/>
              <a:t>Inference</a:t>
            </a:r>
            <a:r>
              <a:rPr lang="pl-PL" sz="1200" dirty="0"/>
              <a:t> for </a:t>
            </a:r>
            <a:r>
              <a:rPr lang="pl-PL" sz="1200" dirty="0" err="1"/>
              <a:t>dynamic</a:t>
            </a:r>
            <a:r>
              <a:rPr lang="pl-PL" sz="1200" dirty="0"/>
              <a:t> and </a:t>
            </a:r>
            <a:r>
              <a:rPr lang="pl-PL" sz="1200" dirty="0" err="1"/>
              <a:t>latent</a:t>
            </a:r>
            <a:r>
              <a:rPr lang="pl-PL" sz="1200" dirty="0"/>
              <a:t> </a:t>
            </a:r>
            <a:r>
              <a:rPr lang="pl-PL" sz="1200" dirty="0" err="1"/>
              <a:t>variable</a:t>
            </a:r>
            <a:r>
              <a:rPr lang="pl-PL" sz="1200" dirty="0"/>
              <a:t> </a:t>
            </a:r>
            <a:r>
              <a:rPr lang="pl-PL" sz="1200" dirty="0" err="1"/>
              <a:t>models</a:t>
            </a:r>
            <a:r>
              <a:rPr lang="pl-PL" sz="1200" dirty="0"/>
              <a:t> via </a:t>
            </a:r>
            <a:r>
              <a:rPr lang="pl-PL" sz="1200" dirty="0" err="1"/>
              <a:t>iterated</a:t>
            </a:r>
            <a:r>
              <a:rPr lang="pl-PL" sz="1200" dirty="0"/>
              <a:t>, </a:t>
            </a:r>
            <a:r>
              <a:rPr lang="pl-PL" sz="1200" dirty="0" err="1"/>
              <a:t>perturbed</a:t>
            </a:r>
            <a:r>
              <a:rPr lang="pl-PL" sz="1200" dirty="0"/>
              <a:t> Bayes </a:t>
            </a:r>
            <a:r>
              <a:rPr lang="pl-PL" sz="1200" dirty="0" err="1"/>
              <a:t>maps</a:t>
            </a:r>
            <a:r>
              <a:rPr lang="pl-PL" sz="1200" dirty="0"/>
              <a:t>. </a:t>
            </a:r>
            <a:r>
              <a:rPr lang="pl-PL" sz="1200" dirty="0" err="1"/>
              <a:t>Proceedings</a:t>
            </a:r>
            <a:r>
              <a:rPr lang="pl-PL" sz="1200" dirty="0"/>
              <a:t> of the </a:t>
            </a:r>
            <a:r>
              <a:rPr lang="pl-PL" sz="1200" dirty="0" err="1"/>
              <a:t>National</a:t>
            </a:r>
            <a:r>
              <a:rPr lang="pl-PL" sz="1200" dirty="0"/>
              <a:t> </a:t>
            </a:r>
            <a:r>
              <a:rPr lang="pl-PL" sz="1200" dirty="0" err="1"/>
              <a:t>Academy</a:t>
            </a:r>
            <a:r>
              <a:rPr lang="pl-PL" sz="1200" dirty="0"/>
              <a:t> of </a:t>
            </a:r>
            <a:r>
              <a:rPr lang="pl-PL" sz="1200" dirty="0" err="1"/>
              <a:t>Sciences</a:t>
            </a:r>
            <a:r>
              <a:rPr lang="pl-PL" sz="1200" dirty="0"/>
              <a:t>, 112(3), 719-724.</a:t>
            </a:r>
            <a:endParaRPr lang="pl-PL" sz="1200" dirty="0" smtClean="0"/>
          </a:p>
          <a:p>
            <a:pPr marL="0" indent="0">
              <a:buNone/>
            </a:pPr>
            <a:r>
              <a:rPr lang="en-US" sz="1200" dirty="0" err="1" smtClean="0"/>
              <a:t>Jacquier</a:t>
            </a:r>
            <a:r>
              <a:rPr lang="en-US" sz="1200" dirty="0" smtClean="0"/>
              <a:t>, E., N. G. Polson and P. E. Rossi (1994). Bayesian analysis of stochastic volatility</a:t>
            </a:r>
            <a:r>
              <a:rPr lang="pl-PL" sz="1200" dirty="0" smtClean="0"/>
              <a:t> </a:t>
            </a:r>
            <a:r>
              <a:rPr lang="en-US" sz="1200" dirty="0" smtClean="0"/>
              <a:t>models. Journal of Business and Economic Statistics 12, 371-389.</a:t>
            </a:r>
          </a:p>
        </p:txBody>
      </p:sp>
    </p:spTree>
    <p:extLst>
      <p:ext uri="{BB962C8B-B14F-4D97-AF65-F5344CB8AC3E}">
        <p14:creationId xmlns:p14="http://schemas.microsoft.com/office/powerpoint/2010/main" val="4063863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261258" y="301185"/>
            <a:ext cx="11416936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l-PL" sz="1400" dirty="0" err="1" smtClean="0"/>
              <a:t>Kastner</a:t>
            </a:r>
            <a:r>
              <a:rPr lang="pl-PL" sz="1400" dirty="0" smtClean="0"/>
              <a:t>, G., </a:t>
            </a:r>
            <a:r>
              <a:rPr lang="pl-PL" sz="1400" dirty="0" err="1" smtClean="0"/>
              <a:t>Frühwirth-Schnatter</a:t>
            </a:r>
            <a:r>
              <a:rPr lang="pl-PL" sz="1400" dirty="0" smtClean="0"/>
              <a:t>, S., &amp; </a:t>
            </a:r>
            <a:r>
              <a:rPr lang="pl-PL" sz="1400" dirty="0" err="1" smtClean="0"/>
              <a:t>Lopes</a:t>
            </a:r>
            <a:r>
              <a:rPr lang="pl-PL" sz="1400" dirty="0" smtClean="0"/>
              <a:t>, H. F. (2014). Analysis of exchange </a:t>
            </a:r>
            <a:r>
              <a:rPr lang="pl-PL" sz="1400" dirty="0" err="1" smtClean="0"/>
              <a:t>rates</a:t>
            </a:r>
            <a:r>
              <a:rPr lang="pl-PL" sz="1400" dirty="0" smtClean="0"/>
              <a:t> via </a:t>
            </a:r>
            <a:r>
              <a:rPr lang="pl-PL" sz="1400" dirty="0" err="1" smtClean="0"/>
              <a:t>multivariate</a:t>
            </a:r>
            <a:r>
              <a:rPr lang="pl-PL" sz="1400" dirty="0" smtClean="0"/>
              <a:t> </a:t>
            </a:r>
            <a:r>
              <a:rPr lang="pl-PL" sz="1400" dirty="0" err="1" smtClean="0"/>
              <a:t>Bayesian</a:t>
            </a:r>
            <a:r>
              <a:rPr lang="pl-PL" sz="1400" dirty="0" smtClean="0"/>
              <a:t> </a:t>
            </a:r>
            <a:r>
              <a:rPr lang="pl-PL" sz="1400" dirty="0" err="1" smtClean="0"/>
              <a:t>factor</a:t>
            </a:r>
            <a:r>
              <a:rPr lang="pl-PL" sz="1400" dirty="0" smtClean="0"/>
              <a:t> </a:t>
            </a:r>
            <a:r>
              <a:rPr lang="pl-PL" sz="1400" dirty="0" err="1" smtClean="0"/>
              <a:t>stochastic</a:t>
            </a:r>
            <a:r>
              <a:rPr lang="pl-PL" sz="1400" dirty="0" smtClean="0"/>
              <a:t> </a:t>
            </a:r>
            <a:r>
              <a:rPr lang="pl-PL" sz="1400" dirty="0" err="1" smtClean="0"/>
              <a:t>volatility</a:t>
            </a:r>
            <a:r>
              <a:rPr lang="pl-PL" sz="1400" dirty="0" smtClean="0"/>
              <a:t> </a:t>
            </a:r>
            <a:r>
              <a:rPr lang="pl-PL" sz="1400" dirty="0" err="1" smtClean="0"/>
              <a:t>models</a:t>
            </a:r>
            <a:r>
              <a:rPr lang="pl-PL" sz="1400" dirty="0" smtClean="0"/>
              <a:t>. In </a:t>
            </a:r>
            <a:r>
              <a:rPr lang="pl-PL" sz="1400" i="1" dirty="0" smtClean="0"/>
              <a:t>The </a:t>
            </a:r>
            <a:r>
              <a:rPr lang="pl-PL" sz="1400" i="1" dirty="0" err="1" smtClean="0"/>
              <a:t>Contribution</a:t>
            </a:r>
            <a:r>
              <a:rPr lang="pl-PL" sz="1400" i="1" dirty="0" smtClean="0"/>
              <a:t> of Young </a:t>
            </a:r>
            <a:r>
              <a:rPr lang="pl-PL" sz="1400" i="1" dirty="0" err="1" smtClean="0"/>
              <a:t>Researchers</a:t>
            </a:r>
            <a:r>
              <a:rPr lang="pl-PL" sz="1400" i="1" dirty="0" smtClean="0"/>
              <a:t> to </a:t>
            </a:r>
            <a:r>
              <a:rPr lang="pl-PL" sz="1400" i="1" dirty="0" err="1" smtClean="0"/>
              <a:t>Bayesian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Statistics</a:t>
            </a:r>
            <a:r>
              <a:rPr lang="pl-PL" sz="1400" dirty="0" smtClean="0"/>
              <a:t> (pp. 181-185). Springer, Cham.</a:t>
            </a:r>
          </a:p>
          <a:p>
            <a:pPr>
              <a:spcAft>
                <a:spcPts val="600"/>
              </a:spcAft>
            </a:pPr>
            <a:r>
              <a:rPr lang="en-US" sz="1400" dirty="0" smtClean="0"/>
              <a:t>Kim</a:t>
            </a:r>
            <a:r>
              <a:rPr lang="en-US" sz="1400" dirty="0"/>
              <a:t>, </a:t>
            </a:r>
            <a:r>
              <a:rPr lang="en-US" sz="1400" dirty="0" smtClean="0"/>
              <a:t>S., </a:t>
            </a:r>
            <a:r>
              <a:rPr lang="en-US" sz="1400" dirty="0" err="1"/>
              <a:t>Shephard</a:t>
            </a:r>
            <a:r>
              <a:rPr lang="en-US" sz="1400" dirty="0"/>
              <a:t>, N. and </a:t>
            </a:r>
            <a:r>
              <a:rPr lang="en-US" sz="1400" dirty="0" err="1"/>
              <a:t>Chib</a:t>
            </a:r>
            <a:r>
              <a:rPr lang="en-US" sz="1400" dirty="0"/>
              <a:t>, S. (1998). Stochastic Volatility: likelihood inference and</a:t>
            </a:r>
            <a:r>
              <a:rPr lang="pl-PL" sz="1400" dirty="0"/>
              <a:t> </a:t>
            </a:r>
            <a:r>
              <a:rPr lang="en-US" sz="1400" dirty="0"/>
              <a:t>comparison with ARCH models. Review of Economic Studies, 65, 361-93.</a:t>
            </a:r>
            <a:endParaRPr lang="pl-PL" sz="1400" dirty="0"/>
          </a:p>
          <a:p>
            <a:pPr>
              <a:spcAft>
                <a:spcPts val="600"/>
              </a:spcAft>
            </a:pPr>
            <a:r>
              <a:rPr lang="en-US" sz="1400" dirty="0"/>
              <a:t>Kim, J. (2005). </a:t>
            </a:r>
            <a:r>
              <a:rPr lang="en-US" sz="1400" i="1" dirty="0"/>
              <a:t>PARAMETER ESTIMATION IN STOCHASTIC VOLATILITY MODELS WITH MISSING DATA USING PARTICLE METHODS AND THE EMALGORITHM</a:t>
            </a:r>
            <a:r>
              <a:rPr lang="en-US" sz="1400" dirty="0"/>
              <a:t> (Doctoral dissertation, University of Pittsburgh).</a:t>
            </a:r>
            <a:r>
              <a:rPr lang="pl-PL" sz="1400" dirty="0"/>
              <a:t> Dostęp online (27.04.2018): </a:t>
            </a:r>
            <a:br>
              <a:rPr lang="pl-PL" sz="1400" dirty="0"/>
            </a:br>
            <a:r>
              <a:rPr lang="pl-PL" sz="1400" dirty="0">
                <a:hlinkClick r:id="rId2"/>
              </a:rPr>
              <a:t>http://d-scholarship.pitt.edu/8265/1/JeongeunKim_2005.pdf</a:t>
            </a:r>
            <a:endParaRPr lang="pl-PL" sz="1400" dirty="0"/>
          </a:p>
          <a:p>
            <a:pPr>
              <a:spcAft>
                <a:spcPts val="600"/>
              </a:spcAft>
            </a:pPr>
            <a:r>
              <a:rPr lang="en-US" sz="1400" dirty="0"/>
              <a:t>Kitagawa, G. (1996). Monte Carlo filter and smoother for non-Gaussian nonlinear state</a:t>
            </a:r>
            <a:r>
              <a:rPr lang="pl-PL" sz="1400" dirty="0"/>
              <a:t> </a:t>
            </a:r>
            <a:r>
              <a:rPr lang="en-US" sz="1400" dirty="0"/>
              <a:t>space models. Journal of Computational and Graphical Statistics, 5, 1-25.</a:t>
            </a:r>
            <a:endParaRPr lang="pl-PL" sz="1400" dirty="0"/>
          </a:p>
          <a:p>
            <a:pPr>
              <a:spcAft>
                <a:spcPts val="600"/>
              </a:spcAft>
            </a:pPr>
            <a:r>
              <a:rPr lang="en-US" sz="1400" dirty="0"/>
              <a:t>Liu, J. S., &amp; Chen, R. (1998). Sequential Monte Carlo methods for dynamic systems. Journal of the American statistical association, 93(443), 1032-1044.</a:t>
            </a:r>
            <a:endParaRPr lang="pl-PL" sz="1400" dirty="0"/>
          </a:p>
          <a:p>
            <a:pPr>
              <a:spcAft>
                <a:spcPts val="600"/>
              </a:spcAft>
            </a:pPr>
            <a:r>
              <a:rPr lang="en-US" sz="1400" dirty="0"/>
              <a:t>Liu, J. and West, M. (2001). Combined parameters and state estimation in simulation-based</a:t>
            </a:r>
            <a:r>
              <a:rPr lang="pl-PL" sz="1400" dirty="0"/>
              <a:t> </a:t>
            </a:r>
            <a:r>
              <a:rPr lang="en-US" sz="1400" dirty="0"/>
              <a:t>filtering. In: Sequential Monte Carlo Methods in Practice (by </a:t>
            </a:r>
            <a:r>
              <a:rPr lang="en-US" sz="1400" dirty="0" err="1"/>
              <a:t>Doucet</a:t>
            </a:r>
            <a:r>
              <a:rPr lang="en-US" sz="1400" dirty="0"/>
              <a:t>, A., J. F. G. De Freitas</a:t>
            </a:r>
            <a:r>
              <a:rPr lang="pl-PL" sz="1400" dirty="0"/>
              <a:t> </a:t>
            </a:r>
            <a:r>
              <a:rPr lang="en-US" sz="1400" dirty="0"/>
              <a:t>and N. Gordon) 97-233. Springer-</a:t>
            </a:r>
            <a:r>
              <a:rPr lang="en-US" sz="1400" dirty="0" err="1"/>
              <a:t>Verlag</a:t>
            </a:r>
            <a:r>
              <a:rPr lang="en-US" sz="1400" dirty="0"/>
              <a:t>, New York.</a:t>
            </a:r>
            <a:endParaRPr lang="pl-PL" sz="1400" dirty="0"/>
          </a:p>
          <a:p>
            <a:pPr>
              <a:spcAft>
                <a:spcPts val="600"/>
              </a:spcAft>
            </a:pPr>
            <a:r>
              <a:rPr lang="en-US" sz="1400" dirty="0"/>
              <a:t>Malik, S., &amp; Pitt, M. K. (2011). Particle filters for continuous likelihood evaluation and </a:t>
            </a:r>
            <a:r>
              <a:rPr lang="en-US" sz="1400" dirty="0" err="1"/>
              <a:t>maximisation</a:t>
            </a:r>
            <a:r>
              <a:rPr lang="en-US" sz="1400" dirty="0"/>
              <a:t>. </a:t>
            </a:r>
            <a:r>
              <a:rPr lang="en-US" sz="1400" i="1" dirty="0"/>
              <a:t>Journal of Econometrics</a:t>
            </a:r>
            <a:r>
              <a:rPr lang="en-US" sz="1400" dirty="0"/>
              <a:t>, </a:t>
            </a:r>
            <a:r>
              <a:rPr lang="en-US" sz="1400" i="1" dirty="0"/>
              <a:t>165</a:t>
            </a:r>
            <a:r>
              <a:rPr lang="en-US" sz="1400" dirty="0"/>
              <a:t>(2), 190-209.</a:t>
            </a:r>
            <a:endParaRPr lang="pl-PL" sz="1400" dirty="0"/>
          </a:p>
          <a:p>
            <a:pPr>
              <a:spcAft>
                <a:spcPts val="600"/>
              </a:spcAft>
            </a:pPr>
            <a:r>
              <a:rPr lang="en-US" sz="1400" dirty="0" err="1"/>
              <a:t>Melino</a:t>
            </a:r>
            <a:r>
              <a:rPr lang="en-US" sz="1400" dirty="0"/>
              <a:t>, A., &amp; Turnbull, S. M. (1990). Pricing foreign currency options with stochastic volatility. Journal of econometrics, 45(1-2), 239-265.</a:t>
            </a:r>
            <a:endParaRPr lang="pl-PL" sz="1400" dirty="0"/>
          </a:p>
          <a:p>
            <a:pPr>
              <a:spcAft>
                <a:spcPts val="600"/>
              </a:spcAft>
            </a:pPr>
            <a:r>
              <a:rPr lang="pl-PL" sz="1400" dirty="0"/>
              <a:t>Pajor, A. (2003). Procesy zmienności stochastycznej SV w </a:t>
            </a:r>
            <a:r>
              <a:rPr lang="pl-PL" sz="1400" dirty="0" err="1"/>
              <a:t>bayesowskiej</a:t>
            </a:r>
            <a:r>
              <a:rPr lang="pl-PL" sz="1400" dirty="0"/>
              <a:t> analizie finansowych szeregów czasowych. </a:t>
            </a:r>
            <a:r>
              <a:rPr lang="pl-PL" sz="1400" i="1" dirty="0"/>
              <a:t>Monografie: prace doktorskie/Akademia Ekonomiczna w Krakowie</a:t>
            </a:r>
            <a:r>
              <a:rPr lang="pl-PL" sz="1400" dirty="0"/>
              <a:t>, (2).</a:t>
            </a:r>
          </a:p>
          <a:p>
            <a:pPr>
              <a:spcAft>
                <a:spcPts val="600"/>
              </a:spcAft>
            </a:pPr>
            <a:r>
              <a:rPr lang="pl-PL" sz="1400" dirty="0" err="1"/>
              <a:t>Pitt</a:t>
            </a:r>
            <a:r>
              <a:rPr lang="pl-PL" sz="1400" dirty="0"/>
              <a:t>, M.K., </a:t>
            </a:r>
            <a:r>
              <a:rPr lang="pl-PL" sz="1400" dirty="0" err="1"/>
              <a:t>Shephard</a:t>
            </a:r>
            <a:r>
              <a:rPr lang="pl-PL" sz="1400" dirty="0"/>
              <a:t>, N., (1999). </a:t>
            </a:r>
            <a:r>
              <a:rPr lang="pl-PL" sz="1400" dirty="0" err="1"/>
              <a:t>Filtering</a:t>
            </a:r>
            <a:r>
              <a:rPr lang="pl-PL" sz="1400" dirty="0"/>
              <a:t> via </a:t>
            </a:r>
            <a:r>
              <a:rPr lang="pl-PL" sz="1400" dirty="0" err="1"/>
              <a:t>simulation</a:t>
            </a:r>
            <a:r>
              <a:rPr lang="pl-PL" sz="1400" dirty="0"/>
              <a:t>: </a:t>
            </a:r>
            <a:r>
              <a:rPr lang="pl-PL" sz="1400" dirty="0" err="1"/>
              <a:t>auxiliary</a:t>
            </a:r>
            <a:r>
              <a:rPr lang="pl-PL" sz="1400" dirty="0"/>
              <a:t> </a:t>
            </a:r>
            <a:r>
              <a:rPr lang="pl-PL" sz="1400" dirty="0" err="1"/>
              <a:t>particle</a:t>
            </a:r>
            <a:r>
              <a:rPr lang="pl-PL" sz="1400" dirty="0"/>
              <a:t> </a:t>
            </a:r>
            <a:r>
              <a:rPr lang="pl-PL" sz="1400" dirty="0" err="1"/>
              <a:t>filter</a:t>
            </a:r>
            <a:r>
              <a:rPr lang="pl-PL" sz="1400" dirty="0"/>
              <a:t>. </a:t>
            </a:r>
            <a:r>
              <a:rPr lang="pl-PL" sz="1400" dirty="0" err="1"/>
              <a:t>Journal</a:t>
            </a:r>
            <a:r>
              <a:rPr lang="pl-PL" sz="1400" dirty="0"/>
              <a:t> of the American Statistical </a:t>
            </a:r>
            <a:r>
              <a:rPr lang="pl-PL" sz="1400" dirty="0" err="1"/>
              <a:t>Association</a:t>
            </a:r>
            <a:r>
              <a:rPr lang="pl-PL" sz="1400" dirty="0"/>
              <a:t> 94, 590–599.</a:t>
            </a:r>
          </a:p>
          <a:p>
            <a:pPr>
              <a:spcAft>
                <a:spcPts val="600"/>
              </a:spcAft>
            </a:pPr>
            <a:r>
              <a:rPr lang="pl-PL" sz="1400" dirty="0"/>
              <a:t>Suska, J. (2015). </a:t>
            </a:r>
            <a:r>
              <a:rPr lang="pl-PL" sz="1400" dirty="0" err="1"/>
              <a:t>Modelling</a:t>
            </a:r>
            <a:r>
              <a:rPr lang="pl-PL" sz="1400" dirty="0"/>
              <a:t> </a:t>
            </a:r>
            <a:r>
              <a:rPr lang="pl-PL" sz="1400" dirty="0" err="1"/>
              <a:t>Leverage</a:t>
            </a:r>
            <a:r>
              <a:rPr lang="pl-PL" sz="1400" dirty="0"/>
              <a:t> </a:t>
            </a:r>
            <a:r>
              <a:rPr lang="pl-PL" sz="1400" dirty="0" err="1"/>
              <a:t>Effect</a:t>
            </a:r>
            <a:r>
              <a:rPr lang="pl-PL" sz="1400" dirty="0"/>
              <a:t> in a Financial Time Series. </a:t>
            </a:r>
            <a:r>
              <a:rPr lang="pl-PL" sz="1400" i="1" dirty="0"/>
              <a:t>Zeszyty Naukowe Uniwersytetu Szczecińskiego. Finanse. Rynki finansowe. Ubezpieczenia</a:t>
            </a:r>
            <a:r>
              <a:rPr lang="pl-PL" sz="1400" dirty="0"/>
              <a:t>, (73 Ryzyko, zarządzanie, wartość), 843-852.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Taylor, S. (1986)</a:t>
            </a:r>
            <a:r>
              <a:rPr lang="pl-PL" sz="1400" dirty="0"/>
              <a:t>. </a:t>
            </a:r>
            <a:r>
              <a:rPr lang="en-US" sz="1400" dirty="0"/>
              <a:t>Modelling financial time series</a:t>
            </a:r>
            <a:r>
              <a:rPr lang="pl-PL" sz="1400" dirty="0"/>
              <a:t>. </a:t>
            </a:r>
            <a:r>
              <a:rPr lang="en-US" sz="1400" dirty="0" err="1"/>
              <a:t>Chichester</a:t>
            </a:r>
            <a:r>
              <a:rPr lang="en-US" sz="1400" dirty="0"/>
              <a:t>: Wile</a:t>
            </a:r>
            <a:r>
              <a:rPr lang="pl-PL" sz="1400" dirty="0"/>
              <a:t>y</a:t>
            </a:r>
            <a:r>
              <a:rPr lang="pl-PL" sz="14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Yu, J. (2005). On leverage in a stochastic volatility model. </a:t>
            </a:r>
            <a:r>
              <a:rPr lang="en-US" sz="1400" i="1" dirty="0"/>
              <a:t>Journal of Econometrics</a:t>
            </a:r>
            <a:r>
              <a:rPr lang="en-US" sz="1400" dirty="0"/>
              <a:t>, </a:t>
            </a:r>
            <a:r>
              <a:rPr lang="en-US" sz="1400" i="1" dirty="0"/>
              <a:t>127</a:t>
            </a:r>
            <a:r>
              <a:rPr lang="en-US" sz="1400" dirty="0"/>
              <a:t>(2), 165-178.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96138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18"/>
          <p:cNvSpPr txBox="1"/>
          <p:nvPr/>
        </p:nvSpPr>
        <p:spPr>
          <a:xfrm>
            <a:off x="150742" y="290870"/>
            <a:ext cx="731194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l-PL" sz="2400" b="1" dirty="0" smtClean="0">
                <a:solidFill>
                  <a:srgbClr val="72207E"/>
                </a:solidFill>
              </a:rPr>
              <a:t>Przestrzeń stanów – przykład zastosowania</a:t>
            </a:r>
            <a:endParaRPr lang="pl-PL" sz="2400" b="1" dirty="0">
              <a:solidFill>
                <a:srgbClr val="72207E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53961" y="916136"/>
            <a:ext cx="1148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Klasyczny model stochastycznej zmienności (Taylor 1986):</a:t>
            </a:r>
            <a:endParaRPr lang="pl-PL" baseline="30000" dirty="0"/>
          </a:p>
        </p:txBody>
      </p:sp>
      <p:graphicFrame>
        <p:nvGraphicFramePr>
          <p:cNvPr id="7" name="Obi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299226"/>
              </p:ext>
            </p:extLst>
          </p:nvPr>
        </p:nvGraphicFramePr>
        <p:xfrm>
          <a:off x="3508375" y="1395413"/>
          <a:ext cx="33623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Równanie" r:id="rId3" imgW="1663560" imgH="482400" progId="Equation.3">
                  <p:embed/>
                </p:oleObj>
              </mc:Choice>
              <mc:Fallback>
                <p:oleObj name="Równanie" r:id="rId3" imgW="1663560" imgH="482400" progId="Equation.3">
                  <p:embed/>
                  <p:pic>
                    <p:nvPicPr>
                      <p:cNvPr id="7" name="Obi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1395413"/>
                        <a:ext cx="3362325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353961" y="2538313"/>
                <a:ext cx="11488994" cy="11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 smtClean="0"/>
                  <a:t>gdzie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 smtClean="0"/>
                  <a:t> - zaobserwowane zwroty,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 smtClean="0"/>
                  <a:t> - proces logarytmicznej zmienności,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𝑖𝑖𝑑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l-P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𝑖𝑖𝑑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l-PL" dirty="0" smtClean="0"/>
                  <a:t> Dodatkowo zakłada się, że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&lt;1. 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1" y="2538313"/>
                <a:ext cx="11488994" cy="1150764"/>
              </a:xfrm>
              <a:prstGeom prst="rect">
                <a:avLst/>
              </a:prstGeom>
              <a:blipFill>
                <a:blip r:embed="rId5"/>
                <a:stretch>
                  <a:fillRect l="-424" t="-264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353961" y="3689077"/>
                <a:ext cx="11488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 smtClean="0"/>
                  <a:t>Parą procesów stochastycznych stanowią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pl-PL" dirty="0" smtClean="0"/>
                  <a:t>, gdzie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 smtClean="0"/>
                  <a:t> jest procesem stanów (procesem ukrytym), </a:t>
                </a:r>
                <a:r>
                  <a:rPr lang="pl-PL" dirty="0"/>
                  <a:t/>
                </a:r>
                <a:br>
                  <a:rPr lang="pl-PL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 smtClean="0"/>
                  <a:t> - procesem obserwowanym.</a:t>
                </a:r>
              </a:p>
              <a:p>
                <a:r>
                  <a:rPr lang="pl-PL" dirty="0" smtClean="0"/>
                  <a:t>Proces ukryty jest procesem Markowa, o gęstości przejścia:</a:t>
                </a:r>
                <a:endParaRPr lang="pl-PL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1" y="3689077"/>
                <a:ext cx="11488994" cy="923330"/>
              </a:xfrm>
              <a:prstGeom prst="rect">
                <a:avLst/>
              </a:prstGeom>
              <a:blipFill>
                <a:blip r:embed="rId6"/>
                <a:stretch>
                  <a:fillRect l="-424" t="-3289" b="-92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Łącznik prosty 11"/>
          <p:cNvCxnSpPr/>
          <p:nvPr/>
        </p:nvCxnSpPr>
        <p:spPr>
          <a:xfrm>
            <a:off x="353961" y="916136"/>
            <a:ext cx="0" cy="2504796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>
            <a:off x="11810220" y="916136"/>
            <a:ext cx="0" cy="2504796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>
            <a:off x="353961" y="916136"/>
            <a:ext cx="11488994" cy="0"/>
          </a:xfrm>
          <a:prstGeom prst="line">
            <a:avLst/>
          </a:prstGeom>
          <a:ln>
            <a:solidFill>
              <a:srgbClr val="722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>
            <a:off x="353961" y="3435219"/>
            <a:ext cx="11488994" cy="0"/>
          </a:xfrm>
          <a:prstGeom prst="line">
            <a:avLst/>
          </a:prstGeom>
          <a:ln>
            <a:solidFill>
              <a:srgbClr val="722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 flipH="1">
            <a:off x="351676" y="3575852"/>
            <a:ext cx="2285" cy="290725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11810220" y="3575852"/>
            <a:ext cx="0" cy="281583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>
            <a:off x="353961" y="3575852"/>
            <a:ext cx="11488994" cy="0"/>
          </a:xfrm>
          <a:prstGeom prst="line">
            <a:avLst/>
          </a:prstGeom>
          <a:ln>
            <a:solidFill>
              <a:srgbClr val="722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>
            <a:off x="353961" y="6483107"/>
            <a:ext cx="11488994" cy="0"/>
          </a:xfrm>
          <a:prstGeom prst="line">
            <a:avLst/>
          </a:prstGeom>
          <a:ln>
            <a:solidFill>
              <a:srgbClr val="722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i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635524"/>
              </p:ext>
            </p:extLst>
          </p:nvPr>
        </p:nvGraphicFramePr>
        <p:xfrm>
          <a:off x="3367358" y="4612407"/>
          <a:ext cx="36703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" name="Równanie" r:id="rId7" imgW="2031840" imgH="241200" progId="Equation.3">
                  <p:embed/>
                </p:oleObj>
              </mc:Choice>
              <mc:Fallback>
                <p:oleObj name="Równanie" r:id="rId7" imgW="2031840" imgH="241200" progId="Equation.3">
                  <p:embed/>
                  <p:pic>
                    <p:nvPicPr>
                      <p:cNvPr id="21" name="Obiek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358" y="4612407"/>
                        <a:ext cx="3670300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rostokąt 21"/>
          <p:cNvSpPr/>
          <p:nvPr/>
        </p:nvSpPr>
        <p:spPr>
          <a:xfrm>
            <a:off x="351676" y="51481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smtClean="0"/>
              <a:t>Proces pomiaru ma gęstość rozkładu warunkowego: </a:t>
            </a:r>
            <a:endParaRPr lang="pl-PL" dirty="0"/>
          </a:p>
        </p:txBody>
      </p:sp>
      <p:graphicFrame>
        <p:nvGraphicFramePr>
          <p:cNvPr id="23" name="Obi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964257"/>
              </p:ext>
            </p:extLst>
          </p:nvPr>
        </p:nvGraphicFramePr>
        <p:xfrm>
          <a:off x="3618705" y="5505385"/>
          <a:ext cx="31416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" name="Równanie" r:id="rId9" imgW="1726920" imgH="228600" progId="Equation.3">
                  <p:embed/>
                </p:oleObj>
              </mc:Choice>
              <mc:Fallback>
                <p:oleObj name="Równanie" r:id="rId9" imgW="1726920" imgH="228600" progId="Equation.3">
                  <p:embed/>
                  <p:pic>
                    <p:nvPicPr>
                      <p:cNvPr id="23" name="Obiek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705" y="5505385"/>
                        <a:ext cx="3141663" cy="414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Prostokąt 23"/>
              <p:cNvSpPr/>
              <p:nvPr/>
            </p:nvSpPr>
            <p:spPr>
              <a:xfrm>
                <a:off x="351676" y="5886341"/>
                <a:ext cx="5222905" cy="596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dirty="0" smtClean="0"/>
                  <a:t>Dodatkowo zakłada się, że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&lt;1.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24" name="Prostokąt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6" y="5886341"/>
                <a:ext cx="5222905" cy="596766"/>
              </a:xfrm>
              <a:prstGeom prst="rect">
                <a:avLst/>
              </a:prstGeom>
              <a:blipFill>
                <a:blip r:embed="rId11"/>
                <a:stretch>
                  <a:fillRect l="-10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pole tekstowe 26"/>
          <p:cNvSpPr txBox="1"/>
          <p:nvPr/>
        </p:nvSpPr>
        <p:spPr>
          <a:xfrm>
            <a:off x="9651144" y="916135"/>
            <a:ext cx="2156157" cy="369332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660066"/>
                </a:solidFill>
              </a:rPr>
              <a:t>Klasyczna postać</a:t>
            </a:r>
            <a:endParaRPr lang="pl-PL" b="1" dirty="0">
              <a:solidFill>
                <a:srgbClr val="660066"/>
              </a:solidFill>
            </a:endParaRPr>
          </a:p>
        </p:txBody>
      </p:sp>
      <p:sp>
        <p:nvSpPr>
          <p:cNvPr id="28" name="pole tekstowe 27"/>
          <p:cNvSpPr txBox="1"/>
          <p:nvPr/>
        </p:nvSpPr>
        <p:spPr>
          <a:xfrm>
            <a:off x="9651143" y="6113775"/>
            <a:ext cx="2156157" cy="369332"/>
          </a:xfrm>
          <a:prstGeom prst="rect">
            <a:avLst/>
          </a:prstGeom>
          <a:ln>
            <a:solidFill>
              <a:srgbClr val="722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660066"/>
                </a:solidFill>
              </a:rPr>
              <a:t>Przestrzeń stanów</a:t>
            </a:r>
            <a:endParaRPr lang="pl-PL" b="1" dirty="0">
              <a:solidFill>
                <a:srgbClr val="660066"/>
              </a:solidFill>
            </a:endParaRPr>
          </a:p>
        </p:txBody>
      </p:sp>
      <p:pic>
        <p:nvPicPr>
          <p:cNvPr id="35" name="Grafika 7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61936" y="189372"/>
            <a:ext cx="2845365" cy="5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301671" y="1598871"/>
            <a:ext cx="10391887" cy="646331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pl-PL" dirty="0" smtClean="0"/>
              <a:t>Metoda </a:t>
            </a:r>
            <a:r>
              <a:rPr lang="pl-PL" i="1" dirty="0" smtClean="0"/>
              <a:t>quasi-największej wiarygodności</a:t>
            </a:r>
            <a:r>
              <a:rPr lang="pl-PL" dirty="0" smtClean="0"/>
              <a:t>, w której do oszacowania funkcji wiarygodności używa się filtru Kalmana: </a:t>
            </a:r>
            <a:r>
              <a:rPr lang="en-US" dirty="0" smtClean="0"/>
              <a:t>Harvey</a:t>
            </a:r>
            <a:r>
              <a:rPr lang="pl-PL" dirty="0" smtClean="0"/>
              <a:t>, </a:t>
            </a:r>
            <a:r>
              <a:rPr lang="en-US" dirty="0" smtClean="0"/>
              <a:t>Ruiz</a:t>
            </a:r>
            <a:r>
              <a:rPr lang="en-US" dirty="0"/>
              <a:t>, </a:t>
            </a:r>
            <a:r>
              <a:rPr lang="en-US" dirty="0" err="1" smtClean="0"/>
              <a:t>Shephard</a:t>
            </a:r>
            <a:r>
              <a:rPr lang="pl-PL" dirty="0" smtClean="0"/>
              <a:t> (1994), </a:t>
            </a:r>
            <a:r>
              <a:rPr lang="en-US" dirty="0" smtClean="0"/>
              <a:t>Harvey</a:t>
            </a:r>
            <a:r>
              <a:rPr lang="pl-PL" dirty="0" smtClean="0"/>
              <a:t>, </a:t>
            </a:r>
            <a:r>
              <a:rPr lang="en-US" dirty="0" err="1" smtClean="0"/>
              <a:t>Shephard</a:t>
            </a:r>
            <a:r>
              <a:rPr lang="pl-PL" dirty="0" smtClean="0"/>
              <a:t> (1996) </a:t>
            </a:r>
            <a:endParaRPr lang="pl-PL" dirty="0"/>
          </a:p>
        </p:txBody>
      </p:sp>
      <p:pic>
        <p:nvPicPr>
          <p:cNvPr id="5" name="Grafika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61936" y="189372"/>
            <a:ext cx="2845365" cy="514416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301671" y="4211238"/>
            <a:ext cx="10391887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 smtClean="0"/>
              <a:t>Połączenie filtru cząsteczkowego z podejściem </a:t>
            </a:r>
            <a:r>
              <a:rPr lang="pl-PL" dirty="0" err="1" smtClean="0"/>
              <a:t>bayesowskim</a:t>
            </a:r>
            <a:r>
              <a:rPr lang="pl-PL" dirty="0" smtClean="0"/>
              <a:t>: </a:t>
            </a:r>
          </a:p>
          <a:p>
            <a:r>
              <a:rPr lang="pl-PL" dirty="0" smtClean="0"/>
              <a:t>-  MCMC w ramach SMC:</a:t>
            </a:r>
            <a:r>
              <a:rPr lang="en-US" dirty="0"/>
              <a:t> </a:t>
            </a:r>
            <a:r>
              <a:rPr lang="en-US" dirty="0" err="1" smtClean="0"/>
              <a:t>Gilks</a:t>
            </a:r>
            <a:r>
              <a:rPr lang="pl-PL" dirty="0" smtClean="0"/>
              <a:t>, </a:t>
            </a:r>
            <a:r>
              <a:rPr lang="en-US" dirty="0" err="1" smtClean="0"/>
              <a:t>Berzuini</a:t>
            </a:r>
            <a:r>
              <a:rPr lang="pl-PL" dirty="0" smtClean="0"/>
              <a:t> </a:t>
            </a:r>
            <a:r>
              <a:rPr lang="en-US" dirty="0" smtClean="0"/>
              <a:t>(</a:t>
            </a:r>
            <a:r>
              <a:rPr lang="en-US" dirty="0"/>
              <a:t>2001</a:t>
            </a:r>
            <a:r>
              <a:rPr lang="en-US" dirty="0" smtClean="0"/>
              <a:t>)</a:t>
            </a:r>
            <a:endParaRPr lang="pl-PL" i="1" dirty="0" smtClean="0"/>
          </a:p>
          <a:p>
            <a:r>
              <a:rPr lang="pl-PL" i="1" dirty="0" smtClean="0"/>
              <a:t>-  </a:t>
            </a:r>
            <a:r>
              <a:rPr lang="pl-PL" dirty="0" smtClean="0"/>
              <a:t>SMC w ramach MCMC </a:t>
            </a:r>
            <a:r>
              <a:rPr lang="pl-PL" dirty="0"/>
              <a:t>(</a:t>
            </a:r>
            <a:r>
              <a:rPr lang="pl-PL" i="1" dirty="0" err="1" smtClean="0"/>
              <a:t>Particle</a:t>
            </a:r>
            <a:r>
              <a:rPr lang="pl-PL" i="1" dirty="0" smtClean="0"/>
              <a:t> </a:t>
            </a:r>
            <a:r>
              <a:rPr lang="pl-PL" i="1" dirty="0" err="1" smtClean="0"/>
              <a:t>Markov</a:t>
            </a:r>
            <a:r>
              <a:rPr lang="pl-PL" i="1" dirty="0" smtClean="0"/>
              <a:t> Chain Monte Carlo):</a:t>
            </a:r>
            <a:r>
              <a:rPr lang="pl-PL" dirty="0" smtClean="0"/>
              <a:t> </a:t>
            </a:r>
            <a:r>
              <a:rPr lang="pl-PL" dirty="0" err="1" smtClean="0"/>
              <a:t>Andrieu</a:t>
            </a:r>
            <a:r>
              <a:rPr lang="pl-PL" dirty="0" smtClean="0"/>
              <a:t>, </a:t>
            </a:r>
            <a:r>
              <a:rPr lang="pl-PL" dirty="0" err="1" smtClean="0"/>
              <a:t>Doucet</a:t>
            </a:r>
            <a:r>
              <a:rPr lang="pl-PL" dirty="0" smtClean="0"/>
              <a:t>, </a:t>
            </a:r>
            <a:r>
              <a:rPr lang="pl-PL" dirty="0" err="1" smtClean="0"/>
              <a:t>Holenstein</a:t>
            </a:r>
            <a:r>
              <a:rPr lang="pl-PL" dirty="0" smtClean="0"/>
              <a:t> (</a:t>
            </a:r>
            <a:r>
              <a:rPr lang="pl-PL" dirty="0"/>
              <a:t>2010</a:t>
            </a:r>
            <a:r>
              <a:rPr lang="pl-PL" dirty="0" smtClean="0"/>
              <a:t>)</a:t>
            </a:r>
            <a:endParaRPr lang="pl-PL" i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301673" y="5606527"/>
            <a:ext cx="10391887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 smtClean="0"/>
              <a:t>Podejście </a:t>
            </a:r>
            <a:r>
              <a:rPr lang="pl-PL" dirty="0" err="1" smtClean="0"/>
              <a:t>bayesowskie</a:t>
            </a:r>
            <a:r>
              <a:rPr lang="pl-PL" dirty="0" smtClean="0"/>
              <a:t> z wykorzystaniem metody MCMC (</a:t>
            </a:r>
            <a:r>
              <a:rPr lang="pl-PL" i="1" dirty="0" err="1" smtClean="0"/>
              <a:t>Markov</a:t>
            </a:r>
            <a:r>
              <a:rPr lang="pl-PL" i="1" dirty="0" smtClean="0"/>
              <a:t> Chain Monte Carlo</a:t>
            </a:r>
            <a:r>
              <a:rPr lang="pl-PL" dirty="0" smtClean="0"/>
              <a:t>): </a:t>
            </a:r>
            <a:r>
              <a:rPr lang="pl-PL" dirty="0" err="1"/>
              <a:t>Jacquier</a:t>
            </a:r>
            <a:r>
              <a:rPr lang="pl-PL" dirty="0"/>
              <a:t>, </a:t>
            </a:r>
            <a:r>
              <a:rPr lang="pl-PL" dirty="0" err="1"/>
              <a:t>Polson</a:t>
            </a:r>
            <a:r>
              <a:rPr lang="pl-PL" dirty="0"/>
              <a:t> </a:t>
            </a:r>
            <a:r>
              <a:rPr lang="pl-PL" dirty="0" smtClean="0"/>
              <a:t>i </a:t>
            </a:r>
            <a:r>
              <a:rPr lang="pl-PL" dirty="0"/>
              <a:t>Rossi (1994</a:t>
            </a:r>
            <a:r>
              <a:rPr lang="pl-PL" dirty="0" smtClean="0"/>
              <a:t>), </a:t>
            </a:r>
            <a:r>
              <a:rPr lang="en-US" dirty="0" smtClean="0"/>
              <a:t>Kim</a:t>
            </a:r>
            <a:r>
              <a:rPr lang="pl-PL" dirty="0" smtClean="0"/>
              <a:t>, </a:t>
            </a:r>
            <a:r>
              <a:rPr lang="en-US" dirty="0" err="1" smtClean="0"/>
              <a:t>Shephard</a:t>
            </a:r>
            <a:r>
              <a:rPr lang="pl-PL" dirty="0" smtClean="0"/>
              <a:t> i </a:t>
            </a:r>
            <a:r>
              <a:rPr lang="en-US" dirty="0" err="1" smtClean="0"/>
              <a:t>Chib</a:t>
            </a:r>
            <a:r>
              <a:rPr lang="pl-PL" dirty="0" smtClean="0"/>
              <a:t> (1998), Pajor (2003)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301671" y="2607871"/>
            <a:ext cx="10391887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 smtClean="0"/>
              <a:t>Filtry cząsteczkowe (Sekwencyjne metody Monte Carlo, </a:t>
            </a:r>
            <a:r>
              <a:rPr lang="pl-PL" i="1" dirty="0" err="1" smtClean="0"/>
              <a:t>Sequential</a:t>
            </a:r>
            <a:r>
              <a:rPr lang="pl-PL" i="1" dirty="0" smtClean="0"/>
              <a:t> Monte Carlo</a:t>
            </a:r>
            <a:r>
              <a:rPr lang="pl-PL" dirty="0" smtClean="0"/>
              <a:t>):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uczenie parametrów (</a:t>
            </a:r>
            <a:r>
              <a:rPr lang="pl-PL" i="1" dirty="0" smtClean="0"/>
              <a:t>parametr learning</a:t>
            </a:r>
            <a:r>
              <a:rPr lang="pl-PL" dirty="0" smtClean="0"/>
              <a:t>): </a:t>
            </a:r>
            <a:r>
              <a:rPr lang="pl-PL" dirty="0" err="1" smtClean="0"/>
              <a:t>Liu</a:t>
            </a:r>
            <a:r>
              <a:rPr lang="pl-PL" dirty="0" smtClean="0"/>
              <a:t>, West (2001), </a:t>
            </a:r>
            <a:r>
              <a:rPr lang="pl-PL" dirty="0" err="1" smtClean="0"/>
              <a:t>Carvalho</a:t>
            </a:r>
            <a:r>
              <a:rPr lang="pl-PL" dirty="0" smtClean="0"/>
              <a:t>, Johannes, </a:t>
            </a:r>
            <a:r>
              <a:rPr lang="pl-PL" dirty="0" err="1" smtClean="0"/>
              <a:t>Lopes</a:t>
            </a:r>
            <a:r>
              <a:rPr lang="pl-PL" dirty="0" smtClean="0"/>
              <a:t>, </a:t>
            </a:r>
            <a:r>
              <a:rPr lang="pl-PL" dirty="0" err="1" smtClean="0"/>
              <a:t>Polson</a:t>
            </a:r>
            <a:r>
              <a:rPr lang="pl-PL" dirty="0"/>
              <a:t> </a:t>
            </a:r>
            <a:r>
              <a:rPr lang="pl-PL" dirty="0" smtClean="0"/>
              <a:t>(2008),</a:t>
            </a:r>
            <a:br>
              <a:rPr lang="pl-PL" dirty="0" smtClean="0"/>
            </a:br>
            <a:r>
              <a:rPr lang="en-US" dirty="0" err="1" smtClean="0"/>
              <a:t>Ionides</a:t>
            </a:r>
            <a:r>
              <a:rPr lang="pl-PL" dirty="0" smtClean="0"/>
              <a:t>, </a:t>
            </a:r>
            <a:r>
              <a:rPr lang="en-US" dirty="0" err="1" smtClean="0"/>
              <a:t>Bhadra</a:t>
            </a:r>
            <a:r>
              <a:rPr lang="en-US" dirty="0" smtClean="0"/>
              <a:t>, </a:t>
            </a:r>
            <a:r>
              <a:rPr lang="en-US" dirty="0" err="1" smtClean="0"/>
              <a:t>Atchadé</a:t>
            </a:r>
            <a:r>
              <a:rPr lang="en-US" dirty="0" smtClean="0"/>
              <a:t>, King (2011</a:t>
            </a:r>
            <a:r>
              <a:rPr lang="pl-PL" dirty="0" smtClean="0"/>
              <a:t>, 2015</a:t>
            </a:r>
            <a:r>
              <a:rPr lang="en-US" dirty="0" smtClean="0"/>
              <a:t>)</a:t>
            </a:r>
            <a:endParaRPr lang="pl-PL" dirty="0" smtClean="0"/>
          </a:p>
          <a:p>
            <a:pPr marL="285750" indent="-285750">
              <a:buFontTx/>
              <a:buChar char="-"/>
            </a:pPr>
            <a:r>
              <a:rPr lang="pl-PL" dirty="0" smtClean="0"/>
              <a:t>Algorytm EM (</a:t>
            </a:r>
            <a:r>
              <a:rPr lang="pl-PL" i="1" dirty="0" err="1" smtClean="0"/>
              <a:t>Expectation</a:t>
            </a:r>
            <a:r>
              <a:rPr lang="pl-PL" i="1" dirty="0" smtClean="0"/>
              <a:t>–</a:t>
            </a:r>
            <a:r>
              <a:rPr lang="pl-PL" i="1" dirty="0" err="1" smtClean="0"/>
              <a:t>maximization</a:t>
            </a:r>
            <a:r>
              <a:rPr lang="pl-PL" i="1" dirty="0" smtClean="0"/>
              <a:t>): </a:t>
            </a:r>
            <a:r>
              <a:rPr lang="pl-PL" dirty="0" smtClean="0"/>
              <a:t>Kim (2005), Brzozowska-</a:t>
            </a:r>
            <a:r>
              <a:rPr lang="pl-PL" dirty="0" err="1" smtClean="0"/>
              <a:t>Rup</a:t>
            </a:r>
            <a:r>
              <a:rPr lang="pl-PL" dirty="0" smtClean="0"/>
              <a:t> i Dawidowicz (2011)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1301671" y="891099"/>
            <a:ext cx="10391887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 smtClean="0"/>
              <a:t>Uogólniona metoda momentów: </a:t>
            </a:r>
            <a:r>
              <a:rPr lang="en-US" dirty="0" err="1" smtClean="0"/>
              <a:t>Melino</a:t>
            </a:r>
            <a:r>
              <a:rPr lang="pl-PL" dirty="0" smtClean="0"/>
              <a:t>, </a:t>
            </a:r>
            <a:r>
              <a:rPr lang="en-US" dirty="0" smtClean="0"/>
              <a:t>Turnbull</a:t>
            </a:r>
            <a:r>
              <a:rPr lang="pl-PL" dirty="0" smtClean="0"/>
              <a:t> (1990)</a:t>
            </a:r>
            <a:endParaRPr lang="pl-PL" dirty="0"/>
          </a:p>
        </p:txBody>
      </p:sp>
      <p:sp>
        <p:nvSpPr>
          <p:cNvPr id="13" name="Strzałka w dół 12"/>
          <p:cNvSpPr/>
          <p:nvPr/>
        </p:nvSpPr>
        <p:spPr>
          <a:xfrm>
            <a:off x="451820" y="1452282"/>
            <a:ext cx="527125" cy="4238513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/>
          <p:cNvSpPr txBox="1"/>
          <p:nvPr/>
        </p:nvSpPr>
        <p:spPr>
          <a:xfrm>
            <a:off x="247421" y="869300"/>
            <a:ext cx="935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solidFill>
                  <a:srgbClr val="7030A0"/>
                </a:solidFill>
              </a:rPr>
              <a:t>Podejście klasyczne</a:t>
            </a:r>
            <a:endParaRPr lang="pl-PL" sz="1400" dirty="0">
              <a:solidFill>
                <a:srgbClr val="7030A0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155982" y="5810319"/>
            <a:ext cx="111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solidFill>
                  <a:srgbClr val="7030A0"/>
                </a:solidFill>
              </a:rPr>
              <a:t>Podejście</a:t>
            </a:r>
            <a:r>
              <a:rPr lang="pl-PL" sz="1400" dirty="0" smtClean="0"/>
              <a:t> </a:t>
            </a:r>
            <a:r>
              <a:rPr lang="pl-PL" sz="1400" dirty="0" err="1" smtClean="0">
                <a:solidFill>
                  <a:srgbClr val="7030A0"/>
                </a:solidFill>
              </a:rPr>
              <a:t>bayesowskie</a:t>
            </a:r>
            <a:endParaRPr lang="pl-PL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265099" y="847040"/>
            <a:ext cx="11503767" cy="548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Filtry cząsteczkowe zostały opracowane niezależnie przez różnych autorów (</a:t>
            </a:r>
            <a:r>
              <a:rPr lang="pl-PL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Pitt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Shepard 1999</a:t>
            </a:r>
            <a:r>
              <a:rPr lang="pl-P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 szczególności Gordon i inni (1993) wykorzystali filtr cząsteczkowy do niegaussowskich modeli przestrzeni stanów, natomiast Kitagawa (1996) do modelowania szeregów czasowych. </a:t>
            </a:r>
            <a:endParaRPr lang="pl-PL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l-P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 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raz pierwszy termin filtr cząsteczkowy został użyty w pracy Del </a:t>
            </a:r>
            <a:r>
              <a:rPr lang="pl-PL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Moral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(1996). </a:t>
            </a:r>
            <a:endParaRPr lang="pl-PL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l-P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Filtry 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cząsteczkowe różnią się między sobą sposobem generowania cząsteczek. </a:t>
            </a:r>
            <a:r>
              <a:rPr lang="pl-P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Obszerne 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omówienie poszczególnych rodzajów filtrów cząsteczkowych można znaleźć </a:t>
            </a:r>
            <a:r>
              <a:rPr lang="pl-P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 monografii </a:t>
            </a:r>
            <a:r>
              <a:rPr lang="pl-PL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Doucet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inni (</a:t>
            </a:r>
            <a:r>
              <a:rPr lang="pl-P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2001)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l-P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Filtry 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cząsteczkowe znalazły zastosowanie w wielu dziedzinach nauki m.in. w teorii przetwarzaniach sygnałów, chemii molekularnej, fizyce, automatyce czy ekonomii. Przegląd zastosowań można znaleźć </a:t>
            </a:r>
            <a:r>
              <a:rPr lang="pl-P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pl-P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 monografii </a:t>
            </a:r>
            <a:r>
              <a:rPr lang="pl-PL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Ristic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inni (2004). </a:t>
            </a:r>
            <a:endParaRPr lang="pl-PL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l-P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Zbieżność 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filtru cząsteczkowego jest przedmiotem wielu  prac, m.in. </a:t>
            </a:r>
            <a:r>
              <a:rPr lang="pl-PL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Crisan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pl-PL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Doucet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(2002) wykazali zbieżność średniokwadratową, </a:t>
            </a:r>
            <a:r>
              <a:rPr lang="pl-P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dowód tego twierdzenia można znaleźć także </a:t>
            </a:r>
            <a:br>
              <a:rPr lang="pl-P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 </a:t>
            </a:r>
            <a:r>
              <a:rPr lang="pl-PL" dirty="0"/>
              <a:t>Brzozowska-</a:t>
            </a:r>
            <a:r>
              <a:rPr lang="pl-PL" dirty="0" err="1"/>
              <a:t>Rup</a:t>
            </a:r>
            <a:r>
              <a:rPr lang="pl-PL" dirty="0"/>
              <a:t>, Dawidowicz (2009).</a:t>
            </a:r>
            <a:endParaRPr lang="pl-P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98033" y="224010"/>
            <a:ext cx="7166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solidFill>
                  <a:srgbClr val="72207E"/>
                </a:solidFill>
              </a:rPr>
              <a:t>Filtr cząsteczkowy (sekwencyjna metoda Monte  Carlo)</a:t>
            </a:r>
            <a:endParaRPr lang="pl-PL" sz="2400" dirty="0"/>
          </a:p>
        </p:txBody>
      </p:sp>
      <p:pic>
        <p:nvPicPr>
          <p:cNvPr id="6" name="Grafika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44288" y="181851"/>
            <a:ext cx="2845365" cy="5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8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637007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l-PL" dirty="0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84500"/>
              </p:ext>
            </p:extLst>
          </p:nvPr>
        </p:nvGraphicFramePr>
        <p:xfrm>
          <a:off x="652463" y="981075"/>
          <a:ext cx="72818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" name="Równanie" r:id="rId3" imgW="4076640" imgH="431640" progId="Equation.3">
                  <p:embed/>
                </p:oleObj>
              </mc:Choice>
              <mc:Fallback>
                <p:oleObj name="Równanie" r:id="rId3" imgW="40766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463" y="981075"/>
                        <a:ext cx="728186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i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40404"/>
              </p:ext>
            </p:extLst>
          </p:nvPr>
        </p:nvGraphicFramePr>
        <p:xfrm>
          <a:off x="3486150" y="2589213"/>
          <a:ext cx="51482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" name="Równanie" r:id="rId5" imgW="2882880" imgH="431640" progId="Equation.3">
                  <p:embed/>
                </p:oleObj>
              </mc:Choice>
              <mc:Fallback>
                <p:oleObj name="Równanie" r:id="rId5" imgW="2882880" imgH="431640" progId="Equation.3">
                  <p:embed/>
                  <p:pic>
                    <p:nvPicPr>
                      <p:cNvPr id="3" name="Obiek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6150" y="2589213"/>
                        <a:ext cx="5148263" cy="77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i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668775"/>
              </p:ext>
            </p:extLst>
          </p:nvPr>
        </p:nvGraphicFramePr>
        <p:xfrm>
          <a:off x="2353616" y="4046562"/>
          <a:ext cx="85963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" name="Równanie" r:id="rId7" imgW="4813200" imgH="596880" progId="Equation.3">
                  <p:embed/>
                </p:oleObj>
              </mc:Choice>
              <mc:Fallback>
                <p:oleObj name="Równanie" r:id="rId7" imgW="4813200" imgH="596880" progId="Equation.3">
                  <p:embed/>
                  <p:pic>
                    <p:nvPicPr>
                      <p:cNvPr id="4" name="Obiek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3616" y="4046562"/>
                        <a:ext cx="8596313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i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631026"/>
              </p:ext>
            </p:extLst>
          </p:nvPr>
        </p:nvGraphicFramePr>
        <p:xfrm>
          <a:off x="3229638" y="6029317"/>
          <a:ext cx="62595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" name="Równanie" r:id="rId9" imgW="3504960" imgH="279360" progId="Equation.3">
                  <p:embed/>
                </p:oleObj>
              </mc:Choice>
              <mc:Fallback>
                <p:oleObj name="Równanie" r:id="rId9" imgW="3504960" imgH="279360" progId="Equation.3">
                  <p:embed/>
                  <p:pic>
                    <p:nvPicPr>
                      <p:cNvPr id="5" name="Obiekt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29638" y="6029317"/>
                        <a:ext cx="6259513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653143" y="483326"/>
                <a:ext cx="599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Łączny rozkład procesów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l-P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l-PL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𝕋</m:t>
                        </m:r>
                      </m:sub>
                    </m:sSub>
                  </m:oMath>
                </a14:m>
                <a:r>
                  <a:rPr lang="pl-PL" dirty="0" smtClean="0"/>
                  <a:t> można zapisać w postaci: </a:t>
                </a:r>
                <a:endParaRPr lang="pl-PL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483326"/>
                <a:ext cx="5998630" cy="369332"/>
              </a:xfrm>
              <a:prstGeom prst="rect">
                <a:avLst/>
              </a:prstGeom>
              <a:blipFill>
                <a:blip r:embed="rId11"/>
                <a:stretch>
                  <a:fillRect l="-813" t="-8197" b="-245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653143" y="2038213"/>
                <a:ext cx="108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Zagadnienie filtracji polega na wyznaczeniu rozkładu warunkowego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 smtClean="0"/>
                  <a:t> pod warunkiem obserwacji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 smtClean="0"/>
                  <a:t>:   </a:t>
                </a:r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038213"/>
                <a:ext cx="10811614" cy="369332"/>
              </a:xfrm>
              <a:prstGeom prst="rect">
                <a:avLst/>
              </a:prstGeom>
              <a:blipFill>
                <a:blip r:embed="rId12"/>
                <a:stretch>
                  <a:fillRect l="-451" t="-8197" b="-245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709625" y="3487568"/>
                <a:ext cx="10802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 smtClean="0"/>
                  <a:t>i rozkładu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/>
                  <a:t> pod warunkiem obserwacji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/>
                  <a:t>: </a:t>
                </a:r>
                <a:r>
                  <a:rPr lang="pl-PL" dirty="0" smtClean="0"/>
                  <a:t> </a:t>
                </a:r>
                <a:endParaRPr lang="pl-PL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25" y="3487568"/>
                <a:ext cx="10802983" cy="369332"/>
              </a:xfrm>
              <a:prstGeom prst="rect">
                <a:avLst/>
              </a:prstGeom>
              <a:blipFill>
                <a:blip r:embed="rId13"/>
                <a:stretch>
                  <a:fillRect l="-451" t="-8197" b="-245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a 7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61936" y="189372"/>
            <a:ext cx="2845365" cy="514416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653143" y="5499463"/>
            <a:ext cx="20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gdzie: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332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a 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61936" y="189372"/>
            <a:ext cx="2845365" cy="514416"/>
          </a:xfrm>
          <a:prstGeom prst="rect">
            <a:avLst/>
          </a:prstGeom>
        </p:spPr>
      </p:pic>
      <p:graphicFrame>
        <p:nvGraphicFramePr>
          <p:cNvPr id="6" name="Obi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891670"/>
              </p:ext>
            </p:extLst>
          </p:nvPr>
        </p:nvGraphicFramePr>
        <p:xfrm>
          <a:off x="515075" y="1099876"/>
          <a:ext cx="353695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" name="Równanie" r:id="rId14" imgW="1981080" imgH="444240" progId="Equation.3">
                  <p:embed/>
                </p:oleObj>
              </mc:Choice>
              <mc:Fallback>
                <p:oleObj name="Równanie" r:id="rId14" imgW="1981080" imgH="444240" progId="Equation.3">
                  <p:embed/>
                  <p:pic>
                    <p:nvPicPr>
                      <p:cNvPr id="4" name="Obiekt 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5075" y="1099876"/>
                        <a:ext cx="3536950" cy="79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338726" y="284648"/>
                <a:ext cx="112993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 smtClean="0"/>
                  <a:t>Nieznany rozkład warunkowy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 smtClean="0"/>
                  <a:t> (określony na przestrzeni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p>
                    </m:sSup>
                  </m:oMath>
                </a14:m>
                <a:r>
                  <a:rPr lang="pl-PL" dirty="0" smtClean="0"/>
                  <a:t> ) </a:t>
                </a:r>
                <a:br>
                  <a:rPr lang="pl-PL" dirty="0" smtClean="0"/>
                </a:br>
                <a:r>
                  <a:rPr lang="pl-PL" dirty="0" smtClean="0"/>
                  <a:t>jest aproksymowany metodą Monte Carlo przez dyskretny rozkład empiryczny:  </a:t>
                </a:r>
                <a:endParaRPr lang="pl-PL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6" y="284648"/>
                <a:ext cx="11299372" cy="646331"/>
              </a:xfrm>
              <a:prstGeom prst="rect">
                <a:avLst/>
              </a:prstGeom>
              <a:blipFill>
                <a:blip r:embed="rId16"/>
                <a:stretch>
                  <a:fillRect l="-486" t="-5660" b="-14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/>
              <p:cNvSpPr txBox="1"/>
              <p:nvPr/>
            </p:nvSpPr>
            <p:spPr>
              <a:xfrm>
                <a:off x="472389" y="1907113"/>
                <a:ext cx="11317072" cy="905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gdzie: </a:t>
                </a:r>
                <a:r>
                  <a:rPr lang="el-GR" dirty="0" smtClean="0"/>
                  <a:t>δ</a:t>
                </a:r>
                <a:r>
                  <a:rPr lang="pl-PL" dirty="0" smtClean="0"/>
                  <a:t> – delta </a:t>
                </a:r>
                <a:r>
                  <a:rPr lang="pl-PL" dirty="0" err="1" smtClean="0"/>
                  <a:t>Diraca</a:t>
                </a:r>
                <a:r>
                  <a:rPr lang="pl-PL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pl-PL" dirty="0" smtClean="0"/>
                  <a:t> jest ciągiem generowanym z odpowiednio dobranej funkcji ważności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pl-PL" dirty="0" smtClean="0"/>
                  <a:t>, wagi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dirty="0" smtClean="0"/>
                  <a:t> </a:t>
                </a:r>
              </a:p>
              <a:p>
                <a:r>
                  <a:rPr lang="pl-PL" dirty="0" smtClean="0"/>
                  <a:t>wyznacza się ze wzoru:</a:t>
                </a:r>
                <a:endParaRPr lang="pl-PL" dirty="0"/>
              </a:p>
            </p:txBody>
          </p:sp>
        </mc:Choice>
        <mc:Fallback xmlns=""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" y="1907113"/>
                <a:ext cx="11317072" cy="905120"/>
              </a:xfrm>
              <a:prstGeom prst="rect">
                <a:avLst/>
              </a:prstGeom>
              <a:blipFill>
                <a:blip r:embed="rId17"/>
                <a:stretch>
                  <a:fillRect l="-431" b="-101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i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164418"/>
              </p:ext>
            </p:extLst>
          </p:nvPr>
        </p:nvGraphicFramePr>
        <p:xfrm>
          <a:off x="607150" y="3004026"/>
          <a:ext cx="16764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" name="Równanie" r:id="rId18" imgW="939600" imgH="672840" progId="Equation.3">
                  <p:embed/>
                </p:oleObj>
              </mc:Choice>
              <mc:Fallback>
                <p:oleObj name="Równanie" r:id="rId18" imgW="939600" imgH="672840" progId="Equation.3">
                  <p:embed/>
                  <p:pic>
                    <p:nvPicPr>
                      <p:cNvPr id="6" name="Obiekt 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7150" y="3004026"/>
                        <a:ext cx="1676400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i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037213"/>
              </p:ext>
            </p:extLst>
          </p:nvPr>
        </p:nvGraphicFramePr>
        <p:xfrm>
          <a:off x="2706688" y="2970213"/>
          <a:ext cx="42370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" name="Równanie" r:id="rId20" imgW="2374560" imgH="457200" progId="Equation.3">
                  <p:embed/>
                </p:oleObj>
              </mc:Choice>
              <mc:Fallback>
                <p:oleObj name="Równanie" r:id="rId20" imgW="2374560" imgH="457200" progId="Equation.3">
                  <p:embed/>
                  <p:pic>
                    <p:nvPicPr>
                      <p:cNvPr id="11" name="Obiekt 1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06688" y="2970213"/>
                        <a:ext cx="4237037" cy="81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472389" y="4170305"/>
                <a:ext cx="1094667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 smtClean="0"/>
                  <a:t>Najczęściej wykorzystuje się jako funkcję ważności funkcję przejścia:  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pl-PL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pl-PL" dirty="0" smtClean="0"/>
                  <a:t>. Wówczas: </a:t>
                </a:r>
                <a:endParaRPr lang="pl-PL" dirty="0"/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" y="4170305"/>
                <a:ext cx="10946675" cy="506870"/>
              </a:xfrm>
              <a:prstGeom prst="rect">
                <a:avLst/>
              </a:prstGeom>
              <a:blipFill>
                <a:blip r:embed="rId22"/>
                <a:stretch>
                  <a:fillRect l="-445" b="-60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i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794362"/>
              </p:ext>
            </p:extLst>
          </p:nvPr>
        </p:nvGraphicFramePr>
        <p:xfrm>
          <a:off x="607150" y="4676848"/>
          <a:ext cx="1068387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" name="Równanie" r:id="rId23" imgW="6565680" imgH="457200" progId="Equation.3">
                  <p:embed/>
                </p:oleObj>
              </mc:Choice>
              <mc:Fallback>
                <p:oleObj name="Równanie" r:id="rId23" imgW="65656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7150" y="4676848"/>
                        <a:ext cx="10683875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pole tekstowe 14"/>
          <p:cNvSpPr txBox="1"/>
          <p:nvPr/>
        </p:nvSpPr>
        <p:spPr>
          <a:xfrm>
            <a:off x="220918" y="6352360"/>
            <a:ext cx="11820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Uwaga: optymalny (ze względu na minimalizację warunkowej wariancji wag w chwili t) wybór funkcji jądra zaproponowali </a:t>
            </a:r>
            <a:r>
              <a:rPr lang="pl-PL" sz="1600" dirty="0" err="1" smtClean="0"/>
              <a:t>Liu</a:t>
            </a:r>
            <a:r>
              <a:rPr lang="pl-PL" sz="1600" dirty="0" smtClean="0"/>
              <a:t> i Chen (1998). </a:t>
            </a:r>
            <a:endParaRPr lang="pl-PL" sz="1600" dirty="0"/>
          </a:p>
        </p:txBody>
      </p:sp>
      <p:graphicFrame>
        <p:nvGraphicFramePr>
          <p:cNvPr id="16" name="Obi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88541"/>
              </p:ext>
            </p:extLst>
          </p:nvPr>
        </p:nvGraphicFramePr>
        <p:xfrm>
          <a:off x="3082925" y="5630863"/>
          <a:ext cx="452278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" name="Równanie" r:id="rId25" imgW="2869920" imgH="431640" progId="Equation.3">
                  <p:embed/>
                </p:oleObj>
              </mc:Choice>
              <mc:Fallback>
                <p:oleObj name="Równanie" r:id="rId25" imgW="2869920" imgH="431640" progId="Equation.3">
                  <p:embed/>
                  <p:pic>
                    <p:nvPicPr>
                      <p:cNvPr id="4" name="Obiekt 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082925" y="5630863"/>
                        <a:ext cx="4522788" cy="681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ole tekstowe 16"/>
          <p:cNvSpPr txBox="1"/>
          <p:nvPr/>
        </p:nvSpPr>
        <p:spPr>
          <a:xfrm>
            <a:off x="607150" y="5786846"/>
            <a:ext cx="22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Wynika to z równości: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496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98033" y="224010"/>
            <a:ext cx="761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solidFill>
                  <a:srgbClr val="660066"/>
                </a:solidFill>
              </a:rPr>
              <a:t>Filtr cząsteczkowy – algorytm SIR (</a:t>
            </a:r>
            <a:r>
              <a:rPr lang="pl-PL" sz="2000" b="1" i="1" dirty="0" err="1">
                <a:solidFill>
                  <a:srgbClr val="660066"/>
                </a:solidFill>
              </a:rPr>
              <a:t>Sequential</a:t>
            </a:r>
            <a:r>
              <a:rPr lang="pl-PL" sz="2000" b="1" i="1" dirty="0">
                <a:solidFill>
                  <a:srgbClr val="660066"/>
                </a:solidFill>
              </a:rPr>
              <a:t> </a:t>
            </a:r>
            <a:r>
              <a:rPr lang="pl-PL" sz="2000" b="1" i="1" dirty="0" err="1">
                <a:solidFill>
                  <a:srgbClr val="660066"/>
                </a:solidFill>
              </a:rPr>
              <a:t>Importance</a:t>
            </a:r>
            <a:r>
              <a:rPr lang="pl-PL" sz="2000" b="1" i="1" dirty="0">
                <a:solidFill>
                  <a:srgbClr val="660066"/>
                </a:solidFill>
              </a:rPr>
              <a:t> </a:t>
            </a:r>
            <a:r>
              <a:rPr lang="pl-PL" sz="2000" b="1" i="1" dirty="0" err="1" smtClean="0">
                <a:solidFill>
                  <a:srgbClr val="660066"/>
                </a:solidFill>
              </a:rPr>
              <a:t>Resampling</a:t>
            </a:r>
            <a:r>
              <a:rPr lang="pl-PL" sz="2000" b="1" dirty="0" smtClean="0">
                <a:solidFill>
                  <a:srgbClr val="660066"/>
                </a:solidFill>
              </a:rPr>
              <a:t>)</a:t>
            </a:r>
          </a:p>
        </p:txBody>
      </p:sp>
      <p:pic>
        <p:nvPicPr>
          <p:cNvPr id="5" name="Grafika 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44288" y="181851"/>
            <a:ext cx="2845365" cy="514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/>
              <p:cNvSpPr txBox="1"/>
              <p:nvPr/>
            </p:nvSpPr>
            <p:spPr>
              <a:xfrm>
                <a:off x="258183" y="806824"/>
                <a:ext cx="11392348" cy="5861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pl-PL" dirty="0" smtClean="0"/>
                  <a:t>Inicjalizacja algorytmu dla t=0:</a:t>
                </a:r>
              </a:p>
              <a:p>
                <a:r>
                  <a:rPr lang="pl-PL" dirty="0" smtClean="0"/>
                  <a:t>Dla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 smtClean="0"/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l-PL" dirty="0" smtClean="0"/>
                  <a:t>Losujemy: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dirty="0" smtClean="0"/>
                  <a:t>).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l-PL" dirty="0" smtClean="0"/>
                  <a:t>Wyznaczamy wagi: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b="0" dirty="0" smtClean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pl-PL" b="0" dirty="0" smtClean="0"/>
                  <a:t>Iteracyjnie dla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l-PL" b="0" dirty="0" smtClean="0"/>
                  <a:t>: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l-PL" dirty="0"/>
                  <a:t>Losujemy</a:t>
                </a:r>
                <a:r>
                  <a:rPr lang="pl-PL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pl-PL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b="0" dirty="0" smtClean="0"/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l-PL" b="0" dirty="0" smtClean="0"/>
                  <a:t>Przyjmujemy: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lang="pl-PL" b="0" dirty="0" smtClean="0"/>
                  <a:t>,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b="0" dirty="0" smtClean="0"/>
                  <a:t>).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l-PL" dirty="0" smtClean="0"/>
                  <a:t>Wyznaczamy wagi: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endParaRPr lang="pl-PL" b="0" dirty="0"/>
              </a:p>
              <a:p>
                <a:pPr marL="800100" lvl="1" indent="-342900">
                  <a:buFont typeface="+mj-lt"/>
                  <a:buAutoNum type="alphaLcParenR"/>
                </a:pPr>
                <a:endParaRPr lang="pl-PL" dirty="0" smtClean="0"/>
              </a:p>
              <a:p>
                <a:pPr marL="800100" lvl="1" indent="-342900">
                  <a:buFont typeface="+mj-lt"/>
                  <a:buAutoNum type="alphaLcParenR"/>
                </a:pPr>
                <a:endParaRPr lang="pl-PL" b="0" dirty="0"/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l-PL" dirty="0" smtClean="0"/>
                  <a:t>Normalizujemy wagi: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pl-PL" b="0" dirty="0" smtClean="0"/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l-PL" dirty="0" smtClean="0"/>
                  <a:t>Wyznaczamy oszacowanie: 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endParaRPr lang="pl-PL" b="0" dirty="0"/>
              </a:p>
              <a:p>
                <a:pPr marL="800100" lvl="1" indent="-342900">
                  <a:buFont typeface="+mj-lt"/>
                  <a:buAutoNum type="alphaLcParenR"/>
                </a:pPr>
                <a:endParaRPr lang="pl-PL" b="0" dirty="0" smtClean="0"/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l-PL" dirty="0" smtClean="0"/>
                  <a:t>Losujemy (ze zwracaniem)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l-PL" dirty="0" smtClean="0"/>
                  <a:t> cząsteczek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b="0" dirty="0" smtClean="0"/>
                  <a:t> ze zbioru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pl-PL" b="0" dirty="0" smtClean="0"/>
                  <a:t>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l-PL" dirty="0" smtClean="0"/>
                  <a:t>(zaburzamy losowo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b="0" dirty="0" smtClean="0"/>
                  <a:t>)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l-PL" dirty="0" smtClean="0"/>
                  <a:t>Przyjmujemy: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pl-PL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pl-PL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dirty="0" smtClean="0"/>
                  <a:t>) oraz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pl-PL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b="0" dirty="0" smtClean="0"/>
              </a:p>
            </p:txBody>
          </p:sp>
        </mc:Choice>
        <mc:Fallback xmlns="">
          <p:sp>
            <p:nvSpPr>
              <p:cNvPr id="2" name="pole tekstow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83" y="806824"/>
                <a:ext cx="11392348" cy="5861156"/>
              </a:xfrm>
              <a:prstGeom prst="rect">
                <a:avLst/>
              </a:prstGeom>
              <a:blipFill>
                <a:blip r:embed="rId11"/>
                <a:stretch>
                  <a:fillRect l="-428" t="-5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Nawias klamrowy zamykający 7"/>
          <p:cNvSpPr/>
          <p:nvPr/>
        </p:nvSpPr>
        <p:spPr>
          <a:xfrm>
            <a:off x="7573383" y="5346552"/>
            <a:ext cx="494851" cy="839096"/>
          </a:xfrm>
          <a:prstGeom prst="rightBrac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8251114" y="4985319"/>
                <a:ext cx="3638539" cy="1794850"/>
              </a:xfrm>
              <a:prstGeom prst="rect">
                <a:avLst/>
              </a:prstGeom>
              <a:noFill/>
              <a:ln>
                <a:solidFill>
                  <a:srgbClr val="72207E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600" dirty="0" smtClean="0"/>
                  <a:t>Losowanie ze zwracaniem ma na celu zapobieganiu degeneracji próby, ale jednocześnie prowadzi do degeneracji różnorodności. Wskazane jest używania, losowania ze zwracaniem, gdy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p>
                              <m:sSupPr>
                                <m:ctrlP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l-PL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l-PL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l-PL" sz="1600" dirty="0" smtClean="0"/>
                  <a:t>.</a:t>
                </a:r>
                <a:endParaRPr lang="pl-PL" sz="1600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114" y="4985319"/>
                <a:ext cx="3638539" cy="1794850"/>
              </a:xfrm>
              <a:prstGeom prst="rect">
                <a:avLst/>
              </a:prstGeom>
              <a:blipFill>
                <a:blip r:embed="rId12"/>
                <a:stretch>
                  <a:fillRect t="-676" b="-20608"/>
                </a:stretch>
              </a:blipFill>
              <a:ln>
                <a:solidFill>
                  <a:srgbClr val="72207E"/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pole tekstowe 20"/>
          <p:cNvSpPr txBox="1"/>
          <p:nvPr/>
        </p:nvSpPr>
        <p:spPr>
          <a:xfrm>
            <a:off x="6559196" y="4476874"/>
            <a:ext cx="4970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Rys. 1. Graficzna prezentacja filtru </a:t>
            </a:r>
            <a:r>
              <a:rPr lang="pl-PL" sz="1600" dirty="0" err="1" smtClean="0"/>
              <a:t>czateczkowego</a:t>
            </a:r>
            <a:r>
              <a:rPr lang="pl-PL" sz="1600" dirty="0" smtClean="0"/>
              <a:t>.</a:t>
            </a:r>
          </a:p>
          <a:p>
            <a:r>
              <a:rPr lang="pl-PL" sz="900" dirty="0" smtClean="0"/>
              <a:t>Źródło :</a:t>
            </a:r>
            <a:r>
              <a:rPr lang="pl-PL" sz="900" dirty="0"/>
              <a:t>http://lia.deis.unibo.it/</a:t>
            </a:r>
            <a:r>
              <a:rPr lang="pl-PL" sz="900" dirty="0" err="1"/>
              <a:t>Research</a:t>
            </a:r>
            <a:r>
              <a:rPr lang="pl-PL" sz="900" dirty="0"/>
              <a:t>/SOMA/</a:t>
            </a:r>
            <a:r>
              <a:rPr lang="pl-PL" sz="900" dirty="0" err="1"/>
              <a:t>MobilityPrediction</a:t>
            </a:r>
            <a:r>
              <a:rPr lang="pl-PL" sz="900" dirty="0"/>
              <a:t>/filters.shtml</a:t>
            </a:r>
          </a:p>
        </p:txBody>
      </p:sp>
      <p:pic>
        <p:nvPicPr>
          <p:cNvPr id="23" name="Obraz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03" y="1184967"/>
            <a:ext cx="5600700" cy="3181350"/>
          </a:xfrm>
          <a:prstGeom prst="rect">
            <a:avLst/>
          </a:prstGeom>
          <a:ln>
            <a:solidFill>
              <a:srgbClr val="660066"/>
            </a:solidFill>
          </a:ln>
        </p:spPr>
      </p:pic>
      <p:graphicFrame>
        <p:nvGraphicFramePr>
          <p:cNvPr id="16" name="Obi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874927"/>
              </p:ext>
            </p:extLst>
          </p:nvPr>
        </p:nvGraphicFramePr>
        <p:xfrm>
          <a:off x="1085850" y="3562350"/>
          <a:ext cx="25606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Równanie" r:id="rId14" imgW="2095200" imgH="457200" progId="Equation.3">
                  <p:embed/>
                </p:oleObj>
              </mc:Choice>
              <mc:Fallback>
                <p:oleObj name="Równanie" r:id="rId14" imgW="2095200" imgH="457200" progId="Equation.3">
                  <p:embed/>
                  <p:pic>
                    <p:nvPicPr>
                      <p:cNvPr id="12" name="Obiekt 1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85850" y="3562350"/>
                        <a:ext cx="2560638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i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78238"/>
              </p:ext>
            </p:extLst>
          </p:nvPr>
        </p:nvGraphicFramePr>
        <p:xfrm>
          <a:off x="931863" y="4889500"/>
          <a:ext cx="27051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Równanie" r:id="rId16" imgW="1968480" imgH="444240" progId="Equation.3">
                  <p:embed/>
                </p:oleObj>
              </mc:Choice>
              <mc:Fallback>
                <p:oleObj name="Równanie" r:id="rId16" imgW="1968480" imgH="444240" progId="Equation.3">
                  <p:embed/>
                  <p:pic>
                    <p:nvPicPr>
                      <p:cNvPr id="6" name="Obiekt 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31863" y="4889500"/>
                        <a:ext cx="2705100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29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98033" y="224010"/>
            <a:ext cx="4191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solidFill>
                  <a:srgbClr val="660066"/>
                </a:solidFill>
              </a:rPr>
              <a:t>Filtr cząsteczkowy – wyniki algorytmu</a:t>
            </a:r>
          </a:p>
        </p:txBody>
      </p:sp>
      <p:pic>
        <p:nvPicPr>
          <p:cNvPr id="5" name="Grafika 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44288" y="181851"/>
            <a:ext cx="2845365" cy="514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ostokąt 5"/>
              <p:cNvSpPr/>
              <p:nvPr/>
            </p:nvSpPr>
            <p:spPr>
              <a:xfrm>
                <a:off x="398033" y="780833"/>
                <a:ext cx="6442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dirty="0" smtClean="0"/>
                  <a:t>Dla każdego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l-PL" dirty="0" smtClean="0"/>
                  <a:t> można otrzymać następujące oszacowania:</a:t>
                </a:r>
                <a:endParaRPr lang="pl-PL" dirty="0"/>
              </a:p>
            </p:txBody>
          </p:sp>
        </mc:Choice>
        <mc:Fallback xmlns="">
          <p:sp>
            <p:nvSpPr>
              <p:cNvPr id="6" name="Prostoką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33" y="780833"/>
                <a:ext cx="6442148" cy="369332"/>
              </a:xfrm>
              <a:prstGeom prst="rect">
                <a:avLst/>
              </a:prstGeom>
              <a:blipFill>
                <a:blip r:embed="rId11"/>
                <a:stretch>
                  <a:fillRect l="-757" t="-8197" r="-946" b="-245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398033" y="1306878"/>
                <a:ext cx="11338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l-PL" dirty="0" smtClean="0"/>
                  <a:t>1. Rozkładu </a:t>
                </a:r>
                <a:r>
                  <a:rPr lang="pl-PL" dirty="0"/>
                  <a:t>warunkowego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/>
                  <a:t> pod warunkiem obserwacji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/>
                  <a:t>: </a:t>
                </a:r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33" y="1306878"/>
                <a:ext cx="11338560" cy="369332"/>
              </a:xfrm>
              <a:prstGeom prst="rect">
                <a:avLst/>
              </a:prstGeom>
              <a:blipFill>
                <a:blip r:embed="rId12"/>
                <a:stretch>
                  <a:fillRect l="-430" t="-8197" b="-245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i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896797"/>
              </p:ext>
            </p:extLst>
          </p:nvPr>
        </p:nvGraphicFramePr>
        <p:xfrm>
          <a:off x="576860" y="1832923"/>
          <a:ext cx="27051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1" name="Równanie" r:id="rId13" imgW="1968480" imgH="444240" progId="Equation.3">
                  <p:embed/>
                </p:oleObj>
              </mc:Choice>
              <mc:Fallback>
                <p:oleObj name="Równanie" r:id="rId13" imgW="1968480" imgH="444240" progId="Equation.3">
                  <p:embed/>
                  <p:pic>
                    <p:nvPicPr>
                      <p:cNvPr id="17" name="Obiekt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6860" y="1832923"/>
                        <a:ext cx="2705100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398033" y="2480707"/>
                <a:ext cx="5277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dirty="0" smtClean="0"/>
                  <a:t>2. Rozkładu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/>
                  <a:t> pod warunkiem obserwacji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/>
                  <a:t>:  </a:t>
                </a:r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33" y="2480707"/>
                <a:ext cx="5277342" cy="369332"/>
              </a:xfrm>
              <a:prstGeom prst="rect">
                <a:avLst/>
              </a:prstGeom>
              <a:blipFill>
                <a:blip r:embed="rId15"/>
                <a:stretch>
                  <a:fillRect l="-924" t="-9836" r="-924" b="-245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i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314719"/>
              </p:ext>
            </p:extLst>
          </p:nvPr>
        </p:nvGraphicFramePr>
        <p:xfrm>
          <a:off x="594014" y="2986893"/>
          <a:ext cx="25304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" name="Równanie" r:id="rId16" imgW="1841400" imgH="444240" progId="Equation.3">
                  <p:embed/>
                </p:oleObj>
              </mc:Choice>
              <mc:Fallback>
                <p:oleObj name="Równanie" r:id="rId16" imgW="1841400" imgH="444240" progId="Equation.3">
                  <p:embed/>
                  <p:pic>
                    <p:nvPicPr>
                      <p:cNvPr id="8" name="Obiekt 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4014" y="2986893"/>
                        <a:ext cx="2530475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98033" y="3736522"/>
                <a:ext cx="5723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dirty="0" smtClean="0"/>
                  <a:t>3. Rozkładu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/>
                  <a:t> pod warunkiem obserwacji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l-PL" dirty="0"/>
                  <a:t>:  </a:t>
                </a:r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33" y="3736522"/>
                <a:ext cx="5723042" cy="369332"/>
              </a:xfrm>
              <a:prstGeom prst="rect">
                <a:avLst/>
              </a:prstGeom>
              <a:blipFill>
                <a:blip r:embed="rId18"/>
                <a:stretch>
                  <a:fillRect l="-852" t="-9836" b="-245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i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606042"/>
              </p:ext>
            </p:extLst>
          </p:nvPr>
        </p:nvGraphicFramePr>
        <p:xfrm>
          <a:off x="594014" y="4105854"/>
          <a:ext cx="1740395" cy="59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" name="Równanie" r:id="rId19" imgW="1307880" imgH="444240" progId="Equation.3">
                  <p:embed/>
                </p:oleObj>
              </mc:Choice>
              <mc:Fallback>
                <p:oleObj name="Równanie" r:id="rId19" imgW="1307880" imgH="444240" progId="Equation.3">
                  <p:embed/>
                  <p:pic>
                    <p:nvPicPr>
                      <p:cNvPr id="6" name="Obiekt 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4014" y="4105854"/>
                        <a:ext cx="1740395" cy="591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rostokąt 12"/>
          <p:cNvSpPr/>
          <p:nvPr/>
        </p:nvSpPr>
        <p:spPr>
          <a:xfrm>
            <a:off x="398033" y="4807671"/>
            <a:ext cx="884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Na podstawie całej próby można wyznaczyć oszacowanie  (logarytmu) funkcji wiarygodności:</a:t>
            </a:r>
            <a:endParaRPr lang="pl-PL" dirty="0"/>
          </a:p>
        </p:txBody>
      </p:sp>
      <p:graphicFrame>
        <p:nvGraphicFramePr>
          <p:cNvPr id="14" name="Obi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068729"/>
              </p:ext>
            </p:extLst>
          </p:nvPr>
        </p:nvGraphicFramePr>
        <p:xfrm>
          <a:off x="398033" y="5934642"/>
          <a:ext cx="59690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" name="Równanie" r:id="rId21" imgW="4483080" imgH="482400" progId="Equation.3">
                  <p:embed/>
                </p:oleObj>
              </mc:Choice>
              <mc:Fallback>
                <p:oleObj name="Równanie" r:id="rId21" imgW="4483080" imgH="482400" progId="Equation.3">
                  <p:embed/>
                  <p:pic>
                    <p:nvPicPr>
                      <p:cNvPr id="12" name="Obiekt 1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8033" y="5934642"/>
                        <a:ext cx="5969000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i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602805"/>
              </p:ext>
            </p:extLst>
          </p:nvPr>
        </p:nvGraphicFramePr>
        <p:xfrm>
          <a:off x="398033" y="5177003"/>
          <a:ext cx="38211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" name="Równanie" r:id="rId23" imgW="2869920" imgH="482400" progId="Equation.3">
                  <p:embed/>
                </p:oleObj>
              </mc:Choice>
              <mc:Fallback>
                <p:oleObj name="Równanie" r:id="rId23" imgW="2869920" imgH="482400" progId="Equation.3">
                  <p:embed/>
                  <p:pic>
                    <p:nvPicPr>
                      <p:cNvPr id="14" name="Obiekt 1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98033" y="5177003"/>
                        <a:ext cx="3821112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pole tekstowe 15"/>
              <p:cNvSpPr txBox="1"/>
              <p:nvPr/>
            </p:nvSpPr>
            <p:spPr>
              <a:xfrm>
                <a:off x="7046528" y="5334477"/>
                <a:ext cx="3732634" cy="1200329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l-PL" dirty="0" smtClean="0"/>
                  <a:t>Estymator funkcji wiarygodności dla dowolnego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pl-PL" dirty="0" smtClean="0"/>
                  <a:t> jest nieobciążony</a:t>
                </a:r>
              </a:p>
              <a:p>
                <a:pPr algn="just"/>
                <a:r>
                  <a:rPr lang="pl-PL" dirty="0" smtClean="0"/>
                  <a:t>(w tym dla SIR). Estymator logarytmu funkcji wiarygodności jest obciążony. </a:t>
                </a:r>
                <a:endParaRPr lang="pl-PL" dirty="0"/>
              </a:p>
            </p:txBody>
          </p:sp>
        </mc:Choice>
        <mc:Fallback xmlns="">
          <p:sp>
            <p:nvSpPr>
              <p:cNvPr id="16" name="pole tekstow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28" y="5334477"/>
                <a:ext cx="3732634" cy="1200329"/>
              </a:xfrm>
              <a:prstGeom prst="rect">
                <a:avLst/>
              </a:prstGeom>
              <a:blipFill>
                <a:blip r:embed="rId25"/>
                <a:stretch>
                  <a:fillRect l="-1303" t="-2010" r="-1140" b="-653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1557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2073</Words>
  <Application>Microsoft Office PowerPoint</Application>
  <PresentationFormat>Panoramiczny</PresentationFormat>
  <Paragraphs>277</Paragraphs>
  <Slides>22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Motyw pakietu Office</vt:lpstr>
      <vt:lpstr>Równanie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user</dc:creator>
  <cp:lastModifiedBy>user</cp:lastModifiedBy>
  <cp:revision>180</cp:revision>
  <dcterms:created xsi:type="dcterms:W3CDTF">2018-04-27T09:23:34Z</dcterms:created>
  <dcterms:modified xsi:type="dcterms:W3CDTF">2018-05-07T18:15:33Z</dcterms:modified>
</cp:coreProperties>
</file>