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sldIdLst>
    <p:sldId id="257" r:id="rId3"/>
    <p:sldId id="497" r:id="rId4"/>
    <p:sldId id="444" r:id="rId5"/>
    <p:sldId id="445" r:id="rId6"/>
    <p:sldId id="446" r:id="rId7"/>
    <p:sldId id="447" r:id="rId8"/>
    <p:sldId id="449" r:id="rId9"/>
    <p:sldId id="450" r:id="rId10"/>
    <p:sldId id="451" r:id="rId11"/>
    <p:sldId id="453" r:id="rId12"/>
    <p:sldId id="454" r:id="rId13"/>
    <p:sldId id="455" r:id="rId14"/>
    <p:sldId id="448" r:id="rId15"/>
    <p:sldId id="456" r:id="rId16"/>
    <p:sldId id="458" r:id="rId17"/>
    <p:sldId id="460" r:id="rId18"/>
    <p:sldId id="461" r:id="rId19"/>
    <p:sldId id="457" r:id="rId20"/>
    <p:sldId id="462" r:id="rId21"/>
    <p:sldId id="464" r:id="rId22"/>
    <p:sldId id="465" r:id="rId23"/>
    <p:sldId id="466" r:id="rId24"/>
    <p:sldId id="463" r:id="rId25"/>
    <p:sldId id="468" r:id="rId26"/>
    <p:sldId id="467" r:id="rId27"/>
    <p:sldId id="470" r:id="rId28"/>
    <p:sldId id="469" r:id="rId29"/>
    <p:sldId id="471" r:id="rId30"/>
    <p:sldId id="472" r:id="rId31"/>
    <p:sldId id="474" r:id="rId32"/>
    <p:sldId id="476" r:id="rId33"/>
    <p:sldId id="477" r:id="rId34"/>
    <p:sldId id="478" r:id="rId35"/>
    <p:sldId id="479" r:id="rId36"/>
    <p:sldId id="480" r:id="rId37"/>
    <p:sldId id="481" r:id="rId38"/>
    <p:sldId id="483" r:id="rId39"/>
    <p:sldId id="475" r:id="rId40"/>
    <p:sldId id="473" r:id="rId41"/>
    <p:sldId id="482" r:id="rId42"/>
    <p:sldId id="485" r:id="rId43"/>
    <p:sldId id="486" r:id="rId44"/>
    <p:sldId id="487" r:id="rId45"/>
    <p:sldId id="488" r:id="rId46"/>
    <p:sldId id="489" r:id="rId47"/>
    <p:sldId id="490" r:id="rId48"/>
    <p:sldId id="491" r:id="rId49"/>
    <p:sldId id="492" r:id="rId50"/>
    <p:sldId id="493" r:id="rId51"/>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203" userDrawn="1">
          <p15:clr>
            <a:srgbClr val="A4A3A4"/>
          </p15:clr>
        </p15:guide>
        <p15:guide id="2" pos="2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F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146"/>
    <p:restoredTop sz="93895"/>
  </p:normalViewPr>
  <p:slideViewPr>
    <p:cSldViewPr showGuides="1">
      <p:cViewPr varScale="1">
        <p:scale>
          <a:sx n="66" d="100"/>
          <a:sy n="66" d="100"/>
        </p:scale>
        <p:origin x="1440" y="72"/>
      </p:cViewPr>
      <p:guideLst>
        <p:guide orient="horz" pos="2203"/>
        <p:guide pos="2839"/>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notesMaster" Target="notesMasters/notesMaster1.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grpSp>
        <p:nvGrpSpPr>
          <p:cNvPr id="3074" name="Group 17"/>
          <p:cNvGrpSpPr/>
          <p:nvPr/>
        </p:nvGrpSpPr>
        <p:grpSpPr>
          <a:xfrm>
            <a:off x="-7937" y="-7937"/>
            <a:ext cx="9169400" cy="6873875"/>
            <a:chOff x="-8466" y="-8468"/>
            <a:chExt cx="9169804" cy="6874935"/>
          </a:xfrm>
        </p:grpSpPr>
        <p:cxnSp>
          <p:nvCxnSpPr>
            <p:cNvPr id="19" name="Straight Connector 18"/>
            <p:cNvCxnSpPr/>
            <p:nvPr/>
          </p:nvCxnSpPr>
          <p:spPr>
            <a:xfrm flipV="1">
              <a:off x="5130498"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21" name="Freeform 20"/>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6638689" y="3919613"/>
              <a:ext cx="2513123"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26"/>
            <p:cNvSpPr/>
            <p:nvPr/>
          </p:nvSpPr>
          <p:spPr>
            <a:xfrm>
              <a:off x="8059565"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39" cy="5698416"/>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pPr fontAlgn="base"/>
            <a:r>
              <a:rPr lang="en-US" strike="noStrike" noProof="1" smtClean="0"/>
              <a:t>Click to edit Master title style</a:t>
            </a:r>
            <a:endParaRPr lang="en-US" strike="noStrike" noProof="1" dirty="0"/>
          </a:p>
        </p:txBody>
      </p:sp>
      <p:sp>
        <p:nvSpPr>
          <p:cNvPr id="3" name="Subtitle 2"/>
          <p:cNvSpPr>
            <a:spLocks noGrp="1"/>
          </p:cNvSpPr>
          <p:nvPr>
            <p:ph type="subTitle" idx="1"/>
          </p:nvPr>
        </p:nvSpPr>
        <p:spPr>
          <a:xfrm>
            <a:off x="1130595" y="4050834"/>
            <a:ext cx="5826719"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en-US" strike="noStrike" noProof="1" smtClean="0"/>
              <a:t>Click to edit Master subtitle style</a:t>
            </a:r>
            <a:endParaRPr lang="en-US" strike="noStrike" noProof="1" dirty="0"/>
          </a:p>
        </p:txBody>
      </p:sp>
      <p:sp>
        <p:nvSpPr>
          <p:cNvPr id="29" name="Date Placeholder 3"/>
          <p:cNvSpPr>
            <a:spLocks noGrp="1"/>
          </p:cNvSpPr>
          <p:nvPr>
            <p:ph type="dt" sz="half" idx="2"/>
          </p:nvPr>
        </p:nvSpPr>
        <p:spPr>
          <a:xfrm>
            <a:off x="5405438" y="6042025"/>
            <a:ext cx="684213"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30" name="Footer Placeholder 4"/>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31" name="Slide Number Placeholder 5"/>
          <p:cNvSpPr>
            <a:spLocks noGrp="1"/>
          </p:cNvSpPr>
          <p:nvPr>
            <p:ph type="sldNum" sz="quarter" idx="4"/>
          </p:nvPr>
        </p:nvSpPr>
        <p:spPr>
          <a:xfrm>
            <a:off x="6445250" y="6042025"/>
            <a:ext cx="512763"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090CB0E2-6119-4683-8C54-9467FF8B9FF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pPr fontAlgn="base"/>
            <a:r>
              <a:rPr lang="en-US" strike="noStrike" noProof="1" smtClean="0"/>
              <a:t>Click to edit Master title style</a:t>
            </a:r>
            <a:endParaRPr lang="en-US" strike="noStrike" noProof="1"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bg>
      <p:bgPr>
        <a:solidFill>
          <a:schemeClr val="bg1"/>
        </a:solidFill>
        <a:effectLst/>
      </p:bgPr>
    </p:bg>
    <p:spTree>
      <p:nvGrpSpPr>
        <p:cNvPr id="1" name=""/>
        <p:cNvGrpSpPr/>
        <p:nvPr/>
      </p:nvGrpSpPr>
      <p:grpSpPr>
        <a:xfrm>
          <a:off x="0" y="0"/>
          <a:ext cx="0" cy="0"/>
          <a:chOff x="0" y="0"/>
          <a:chExt cx="0" cy="0"/>
        </a:xfrm>
      </p:grpSpPr>
      <p:sp>
        <p:nvSpPr>
          <p:cNvPr id="18" name="TextBox 17"/>
          <p:cNvSpPr txBox="1">
            <a:spLocks noChangeArrowheads="1"/>
          </p:cNvSpPr>
          <p:nvPr/>
        </p:nvSpPr>
        <p:spPr bwMode="auto">
          <a:xfrm>
            <a:off x="482600" y="79057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rPr>
              <a:t>“</a:t>
            </a:r>
            <a:endPar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endParaRPr>
          </a:p>
        </p:txBody>
      </p:sp>
      <p:sp>
        <p:nvSpPr>
          <p:cNvPr id="19" name="TextBox 18"/>
          <p:cNvSpPr txBox="1">
            <a:spLocks noChangeArrowheads="1"/>
          </p:cNvSpPr>
          <p:nvPr/>
        </p:nvSpPr>
        <p:spPr bwMode="auto">
          <a:xfrm>
            <a:off x="6748463" y="28860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rPr>
              <a:t>”</a:t>
            </a:r>
            <a:endPar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endParaRP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pPr fontAlgn="base"/>
            <a:r>
              <a:rPr lang="en-US" strike="noStrike" noProof="1" smtClean="0"/>
              <a:t>Click to edit Master title style</a:t>
            </a:r>
            <a:endParaRPr lang="en-US" strike="noStrike" noProof="1"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fontAlgn="base"/>
            <a:r>
              <a:rPr lang="en-US" strike="noStrike" noProof="1" smtClean="0"/>
              <a:t>Click to edit Master text styles</a:t>
            </a:r>
            <a:endParaRPr lang="en-US" strike="noStrike" noProof="1" smtClean="0"/>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20" name="Date Placeholder 3"/>
          <p:cNvSpPr>
            <a:spLocks noGrp="1"/>
          </p:cNvSpPr>
          <p:nvPr>
            <p:ph type="dt" sz="half" idx="2"/>
          </p:nvPr>
        </p:nvSpPr>
        <p:spPr>
          <a:xfrm>
            <a:off x="5405438" y="6042025"/>
            <a:ext cx="684213"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21" name="Footer Placeholder 4"/>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22" name="Slide Number Placeholder 5"/>
          <p:cNvSpPr>
            <a:spLocks noGrp="1"/>
          </p:cNvSpPr>
          <p:nvPr>
            <p:ph type="sldNum" sz="quarter" idx="4"/>
          </p:nvPr>
        </p:nvSpPr>
        <p:spPr>
          <a:xfrm>
            <a:off x="6445250" y="6042025"/>
            <a:ext cx="512763"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3CDE89D0-895D-42F3-805F-08C9E1E59DFC}"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pPr fontAlgn="base"/>
            <a:r>
              <a:rPr lang="en-US" strike="noStrike" noProof="1" smtClean="0"/>
              <a:t>Click to edit Master title style</a:t>
            </a:r>
            <a:endParaRPr lang="en-US" strike="noStrike" noProof="1" dirty="0"/>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bg>
      <p:bgPr>
        <a:solidFill>
          <a:schemeClr val="bg1"/>
        </a:solidFill>
        <a:effectLst/>
      </p:bgPr>
    </p:bg>
    <p:spTree>
      <p:nvGrpSpPr>
        <p:cNvPr id="1" name=""/>
        <p:cNvGrpSpPr/>
        <p:nvPr/>
      </p:nvGrpSpPr>
      <p:grpSpPr>
        <a:xfrm>
          <a:off x="0" y="0"/>
          <a:ext cx="0" cy="0"/>
          <a:chOff x="0" y="0"/>
          <a:chExt cx="0" cy="0"/>
        </a:xfrm>
      </p:grpSpPr>
      <p:sp>
        <p:nvSpPr>
          <p:cNvPr id="18" name="TextBox 17"/>
          <p:cNvSpPr txBox="1">
            <a:spLocks noChangeArrowheads="1"/>
          </p:cNvSpPr>
          <p:nvPr/>
        </p:nvSpPr>
        <p:spPr bwMode="auto">
          <a:xfrm>
            <a:off x="482600" y="79057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rPr>
              <a:t>“</a:t>
            </a:r>
            <a:endPar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endParaRPr>
          </a:p>
        </p:txBody>
      </p:sp>
      <p:sp>
        <p:nvSpPr>
          <p:cNvPr id="19" name="TextBox 18"/>
          <p:cNvSpPr txBox="1">
            <a:spLocks noChangeArrowheads="1"/>
          </p:cNvSpPr>
          <p:nvPr/>
        </p:nvSpPr>
        <p:spPr bwMode="auto">
          <a:xfrm>
            <a:off x="6748463" y="28860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rPr>
              <a:t>”</a:t>
            </a:r>
            <a:endPar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endParaRP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pPr fontAlgn="base"/>
            <a:r>
              <a:rPr lang="en-US" strike="noStrike" noProof="1" smtClean="0"/>
              <a:t>Click to edit Master title style</a:t>
            </a:r>
            <a:endParaRPr lang="en-US" strike="noStrike" noProof="1"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fontAlgn="base"/>
            <a:r>
              <a:rPr lang="en-US" strike="noStrike" noProof="1" smtClean="0"/>
              <a:t>Click to edit Master text styles</a:t>
            </a:r>
            <a:endParaRPr lang="en-US" strike="noStrike" noProof="1" smtClean="0"/>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20" name="Date Placeholder 3"/>
          <p:cNvSpPr>
            <a:spLocks noGrp="1"/>
          </p:cNvSpPr>
          <p:nvPr>
            <p:ph type="dt" sz="half" idx="2"/>
          </p:nvPr>
        </p:nvSpPr>
        <p:spPr>
          <a:xfrm>
            <a:off x="5405438" y="6042025"/>
            <a:ext cx="684213"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21" name="Footer Placeholder 4"/>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22" name="Slide Number Placeholder 5"/>
          <p:cNvSpPr>
            <a:spLocks noGrp="1"/>
          </p:cNvSpPr>
          <p:nvPr>
            <p:ph type="sldNum" sz="quarter" idx="4"/>
          </p:nvPr>
        </p:nvSpPr>
        <p:spPr>
          <a:xfrm>
            <a:off x="6445250" y="6042025"/>
            <a:ext cx="512763"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73252F5E-ECFE-4100-8174-C55E2545C7AF}"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pPr fontAlgn="base"/>
            <a:r>
              <a:rPr lang="en-US" strike="noStrike" noProof="1" smtClean="0"/>
              <a:t>Click to edit Master title style</a:t>
            </a:r>
            <a:endParaRPr lang="en-US" strike="noStrike" noProof="1"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fontAlgn="base"/>
            <a:r>
              <a:rPr lang="en-US" strike="noStrike" noProof="1" smtClean="0"/>
              <a:t>Click to edit Master text styles</a:t>
            </a:r>
            <a:endParaRPr lang="en-US" strike="noStrike" noProof="1" smtClean="0"/>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4"/>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5"/>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6"/>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dirty="0"/>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4" name="Date Placeholder 3"/>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pPr fontAlgn="base"/>
            <a:r>
              <a:rPr lang="en-US" strike="noStrike" noProof="1" smtClean="0"/>
              <a:t>Click to edit Master title style</a:t>
            </a:r>
            <a:endParaRPr lang="en-US" strike="noStrike" noProof="1"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4" name="Date Placeholder 3"/>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sz="half" idx="1"/>
          </p:nvPr>
        </p:nvSpPr>
        <p:spPr>
          <a:xfrm>
            <a:off x="457200" y="1036638"/>
            <a:ext cx="4038600" cy="4906962"/>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8200" y="1036638"/>
            <a:ext cx="4038600" cy="4906962"/>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sz="half" idx="1"/>
          </p:nvPr>
        </p:nvSpPr>
        <p:spPr>
          <a:xfrm>
            <a:off x="457200" y="1036638"/>
            <a:ext cx="8229600" cy="2376487"/>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57200" y="3565525"/>
            <a:ext cx="8229600" cy="237807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036638"/>
            <a:ext cx="8229600" cy="2376487"/>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3565525"/>
            <a:ext cx="8229600" cy="237807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dirty="0"/>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4" name="Date Placeholder 3"/>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quarter" idx="1"/>
          </p:nvPr>
        </p:nvSpPr>
        <p:spPr>
          <a:xfrm>
            <a:off x="457200" y="1036638"/>
            <a:ext cx="4038600" cy="2376487"/>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quarter" idx="2"/>
          </p:nvPr>
        </p:nvSpPr>
        <p:spPr>
          <a:xfrm>
            <a:off x="4648200" y="1036638"/>
            <a:ext cx="4038600" cy="2376487"/>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half" idx="3"/>
          </p:nvPr>
        </p:nvSpPr>
        <p:spPr>
          <a:xfrm>
            <a:off x="457200" y="3565525"/>
            <a:ext cx="8229600" cy="237807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6" name="Date Placeholder 5"/>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Footer Placeholder 6"/>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8" name="Slide Number Placeholder 7"/>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sz="half" idx="1"/>
          </p:nvPr>
        </p:nvSpPr>
        <p:spPr>
          <a:xfrm>
            <a:off x="457200" y="1036638"/>
            <a:ext cx="4038600" cy="4906962"/>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quarter" idx="2"/>
          </p:nvPr>
        </p:nvSpPr>
        <p:spPr>
          <a:xfrm>
            <a:off x="4648200" y="1036638"/>
            <a:ext cx="4038600" cy="2376487"/>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Content Placeholder 4"/>
          <p:cNvSpPr>
            <a:spLocks noGrp="1"/>
          </p:cNvSpPr>
          <p:nvPr>
            <p:ph sz="quarter" idx="3"/>
          </p:nvPr>
        </p:nvSpPr>
        <p:spPr>
          <a:xfrm>
            <a:off x="4648200" y="3565525"/>
            <a:ext cx="4038600" cy="237807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6" name="Date Placeholder 5"/>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Footer Placeholder 6"/>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8" name="Slide Number Placeholder 7"/>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pPr fontAlgn="base"/>
            <a:r>
              <a:rPr lang="en-US" strike="noStrike" noProof="1" smtClean="0"/>
              <a:t>Click to edit Master title style</a:t>
            </a:r>
            <a:endParaRPr lang="en-US" strike="noStrike" noProof="1" dirty="0"/>
          </a:p>
        </p:txBody>
      </p:sp>
      <p:sp>
        <p:nvSpPr>
          <p:cNvPr id="3" name="Text Placeholder 2"/>
          <p:cNvSpPr>
            <a:spLocks noGrp="1"/>
          </p:cNvSpPr>
          <p:nvPr>
            <p:ph type="body" idx="1"/>
          </p:nvPr>
        </p:nvSpPr>
        <p:spPr>
          <a:xfrm>
            <a:off x="609598" y="4527448"/>
            <a:ext cx="6347715"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pPr fontAlgn="base"/>
            <a:r>
              <a:rPr lang="en-US" strike="noStrike" noProof="1" smtClean="0"/>
              <a:t>Click to edit Master title style</a:t>
            </a:r>
            <a:endParaRPr lang="en-US" strike="noStrike" noProof="1"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5" name="Date Placeholder 4"/>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pPr fontAlgn="base"/>
            <a:r>
              <a:rPr lang="en-US" strike="noStrike" noProof="1" smtClean="0"/>
              <a:t>Click to edit Master title style</a:t>
            </a:r>
            <a:endParaRPr lang="en-US" strike="noStrike" noProof="1"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09599" y="2737246"/>
            <a:ext cx="3090672" cy="3304117"/>
          </a:xfrm>
        </p:spPr>
        <p:txBody>
          <a:bodyPr>
            <a:normAutofit/>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3866640" y="2737246"/>
            <a:ext cx="3090672" cy="3304117"/>
          </a:xfrm>
        </p:spPr>
        <p:txBody>
          <a:bodyPr>
            <a:normAutofit/>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7" name="Date Placeholder 6"/>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pPr fontAlgn="base"/>
            <a:r>
              <a:rPr lang="en-US" strike="noStrike" noProof="1" smtClean="0"/>
              <a:t>Click to edit Master title style</a:t>
            </a:r>
            <a:endParaRPr lang="en-US" strike="noStrike" noProof="1" dirty="0"/>
          </a:p>
        </p:txBody>
      </p:sp>
      <p:sp>
        <p:nvSpPr>
          <p:cNvPr id="3" name="Date Placeholder 2"/>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pPr fontAlgn="base"/>
            <a:r>
              <a:rPr lang="en-US" strike="noStrike" noProof="1" smtClean="0"/>
              <a:t>Click to edit Master title style</a:t>
            </a:r>
            <a:endParaRPr lang="en-US" strike="noStrike" noProof="1" dirty="0"/>
          </a:p>
        </p:txBody>
      </p:sp>
      <p:sp>
        <p:nvSpPr>
          <p:cNvPr id="3" name="Content Placeholder 2"/>
          <p:cNvSpPr>
            <a:spLocks noGrp="1"/>
          </p:cNvSpPr>
          <p:nvPr>
            <p:ph idx="1"/>
          </p:nvPr>
        </p:nvSpPr>
        <p:spPr>
          <a:xfrm>
            <a:off x="3571275" y="514925"/>
            <a:ext cx="3386037" cy="5526437"/>
          </a:xfrm>
        </p:spPr>
        <p:txBody>
          <a:bodyPr>
            <a:normAutofit/>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pPr fontAlgn="base"/>
            <a:r>
              <a:rPr lang="en-US" strike="noStrike" noProof="1" smtClean="0"/>
              <a:t>Click to edit Master title style</a:t>
            </a:r>
            <a:endParaRPr lang="en-US" strike="noStrike" noProof="1" dirty="0"/>
          </a:p>
        </p:txBody>
      </p:sp>
      <p:sp>
        <p:nvSpPr>
          <p:cNvPr id="3" name="Picture Placeholder 2"/>
          <p:cNvSpPr>
            <a:spLocks noGrp="1" noChangeAspect="1"/>
          </p:cNvSpPr>
          <p:nvPr>
            <p:ph type="pic" idx="1"/>
          </p:nvPr>
        </p:nvSpPr>
        <p:spPr>
          <a:xfrm>
            <a:off x="609599" y="609600"/>
            <a:ext cx="6347714" cy="3845718"/>
          </a:xfrm>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en-US" sz="1600" b="0" i="0" u="none" strike="noStrike" kern="1200" cap="none" spc="0" normalizeH="0" baseline="0" noProof="0" smtClean="0">
                <a:ln>
                  <a:noFill/>
                </a:ln>
                <a:solidFill>
                  <a:srgbClr val="404040"/>
                </a:solidFill>
                <a:effectLst/>
                <a:uLnTx/>
                <a:uFillTx/>
                <a:latin typeface="+mn-lt"/>
                <a:ea typeface="+mn-ea"/>
                <a:cs typeface="+mn-cs"/>
              </a:rPr>
              <a:t>Click icon to add picture</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Group 16"/>
          <p:cNvGrpSpPr/>
          <p:nvPr/>
        </p:nvGrpSpPr>
        <p:grpSpPr>
          <a:xfrm>
            <a:off x="-7937" y="-7937"/>
            <a:ext cx="9169400" cy="6873875"/>
            <a:chOff x="-8467" y="-8468"/>
            <a:chExt cx="9169805" cy="6874935"/>
          </a:xfrm>
        </p:grpSpPr>
        <p:sp>
          <p:nvSpPr>
            <p:cNvPr id="7" name="Freeform 6"/>
            <p:cNvSpPr/>
            <p:nvPr/>
          </p:nvSpPr>
          <p:spPr>
            <a:xfrm>
              <a:off x="-8467" y="4013290"/>
              <a:ext cx="457221" cy="285317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497"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8689" y="3919613"/>
              <a:ext cx="2513124"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59564"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37" name="Title Placeholder 1"/>
          <p:cNvSpPr>
            <a:spLocks noGrp="1"/>
          </p:cNvSpPr>
          <p:nvPr>
            <p:ph type="title"/>
          </p:nvPr>
        </p:nvSpPr>
        <p:spPr>
          <a:xfrm>
            <a:off x="609600" y="609600"/>
            <a:ext cx="6348413" cy="1320800"/>
          </a:xfrm>
          <a:prstGeom prst="rect">
            <a:avLst/>
          </a:prstGeom>
          <a:noFill/>
          <a:ln w="9525">
            <a:noFill/>
          </a:ln>
        </p:spPr>
        <p:txBody>
          <a:bodyPr anchor="t" anchorCtr="0"/>
          <a:p>
            <a:pPr lvl="0"/>
            <a:r>
              <a:rPr lang="en-US" altLang="en-US" dirty="0"/>
              <a:t>Click to edit Master title style</a:t>
            </a:r>
            <a:endParaRPr lang="en-US" altLang="en-US" dirty="0"/>
          </a:p>
        </p:txBody>
      </p:sp>
      <p:sp>
        <p:nvSpPr>
          <p:cNvPr id="1038" name="Text Placeholder 2"/>
          <p:cNvSpPr>
            <a:spLocks noGrp="1"/>
          </p:cNvSpPr>
          <p:nvPr>
            <p:ph type="body"/>
          </p:nvPr>
        </p:nvSpPr>
        <p:spPr>
          <a:xfrm>
            <a:off x="609600" y="2160588"/>
            <a:ext cx="6348413" cy="3881437"/>
          </a:xfrm>
          <a:prstGeom prst="rect">
            <a:avLst/>
          </a:prstGeom>
          <a:noFill/>
          <a:ln w="9525">
            <a:noFill/>
          </a:ln>
        </p:spPr>
        <p:txBody>
          <a:bodyPr anchor="t" anchorCtr="0"/>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4" name="Date Placeholder 3"/>
          <p:cNvSpPr>
            <a:spLocks noGrp="1"/>
          </p:cNvSpPr>
          <p:nvPr>
            <p:ph type="dt" sz="half" idx="2"/>
          </p:nvPr>
        </p:nvSpPr>
        <p:spPr>
          <a:xfrm>
            <a:off x="5405438" y="6042025"/>
            <a:ext cx="684213"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4"/>
          </p:nvPr>
        </p:nvSpPr>
        <p:spPr>
          <a:xfrm>
            <a:off x="6445250" y="6042025"/>
            <a:ext cx="512763" cy="365125"/>
          </a:xfrm>
          <a:prstGeom prst="rect">
            <a:avLst/>
          </a:prstGeom>
        </p:spPr>
        <p:txBody>
          <a:bodyPr vert="horz" lIns="91440" tIns="45720" rIns="91440" bIns="45720" rtlCol="0" anchor="ctr"/>
          <a:lstStyle>
            <a:lvl1pPr algn="r">
              <a:defRPr sz="900">
                <a:solidFill>
                  <a:schemeClr val="accent1"/>
                </a:solidFill>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sldNum="0" hdr="0" ftr="0" dt="0"/>
  <p:txStyles>
    <p:titleStyle>
      <a:lvl1pPr algn="l" defTabSz="457200" rtl="0" eaLnBrk="0" fontAlgn="base" hangingPunct="0">
        <a:spcBef>
          <a:spcPct val="0"/>
        </a:spcBef>
        <a:spcAft>
          <a:spcPct val="0"/>
        </a:spcAft>
        <a:defRPr sz="3600" kern="1200">
          <a:solidFill>
            <a:schemeClr val="accent1"/>
          </a:solidFill>
          <a:latin typeface="+mj-lt"/>
          <a:ea typeface="+mj-ea"/>
          <a:cs typeface="+mj-cs"/>
        </a:defRPr>
      </a:lvl1pPr>
      <a:lvl2pPr algn="l" defTabSz="457200" rtl="0" eaLnBrk="0" fontAlgn="base" hangingPunct="0">
        <a:spcBef>
          <a:spcPct val="0"/>
        </a:spcBef>
        <a:spcAft>
          <a:spcPct val="0"/>
        </a:spcAft>
        <a:defRPr sz="3600">
          <a:solidFill>
            <a:schemeClr val="accent1"/>
          </a:solidFill>
          <a:latin typeface="Trebuchet MS" panose="020B0603020202020204" pitchFamily="34" charset="0"/>
        </a:defRPr>
      </a:lvl2pPr>
      <a:lvl3pPr algn="l" defTabSz="457200" rtl="0" eaLnBrk="0" fontAlgn="base" hangingPunct="0">
        <a:spcBef>
          <a:spcPct val="0"/>
        </a:spcBef>
        <a:spcAft>
          <a:spcPct val="0"/>
        </a:spcAft>
        <a:defRPr sz="3600">
          <a:solidFill>
            <a:schemeClr val="accent1"/>
          </a:solidFill>
          <a:latin typeface="Trebuchet MS" panose="020B0603020202020204" pitchFamily="34" charset="0"/>
        </a:defRPr>
      </a:lvl3pPr>
      <a:lvl4pPr algn="l" defTabSz="457200" rtl="0" eaLnBrk="0" fontAlgn="base" hangingPunct="0">
        <a:spcBef>
          <a:spcPct val="0"/>
        </a:spcBef>
        <a:spcAft>
          <a:spcPct val="0"/>
        </a:spcAft>
        <a:defRPr sz="3600">
          <a:solidFill>
            <a:schemeClr val="accent1"/>
          </a:solidFill>
          <a:latin typeface="Trebuchet MS" panose="020B0603020202020204" pitchFamily="34" charset="0"/>
        </a:defRPr>
      </a:lvl4pPr>
      <a:lvl5pPr algn="l" defTabSz="457200" rtl="0" eaLnBrk="0" fontAlgn="base" hangingPunct="0">
        <a:spcBef>
          <a:spcPct val="0"/>
        </a:spcBef>
        <a:spcAft>
          <a:spcPct val="0"/>
        </a:spcAft>
        <a:defRPr sz="36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ctrTitle"/>
          </p:nvPr>
        </p:nvSpPr>
        <p:spPr>
          <a:xfrm>
            <a:off x="1524000" y="2286000"/>
            <a:ext cx="6216650" cy="1470025"/>
          </a:xfrm>
        </p:spPr>
        <p:txBody>
          <a:bodyPr vert="horz" wrap="square" lIns="91440" tIns="45720" rIns="91440" bIns="45720" anchor="ctr" anchorCtr="0"/>
          <a:p>
            <a:pPr algn="ctr" defTabSz="457200" eaLnBrk="1" hangingPunct="1">
              <a:buClrTx/>
              <a:buSzTx/>
              <a:buFontTx/>
            </a:pPr>
            <a:r>
              <a:rPr lang="en-US" altLang="en-US" sz="3200" b="1" kern="1200" dirty="0">
                <a:latin typeface="+mj-lt"/>
                <a:ea typeface="+mj-ea"/>
                <a:cs typeface="+mj-cs"/>
              </a:rPr>
              <a:t>Overview - Computer Security Concepts</a:t>
            </a:r>
            <a:endParaRPr lang="en-US" altLang="en-US" sz="3200" b="1" kern="1200" dirty="0">
              <a:latin typeface="+mj-lt"/>
              <a:ea typeface="+mj-ea"/>
              <a:cs typeface="+mj-cs"/>
            </a:endParaRPr>
          </a:p>
        </p:txBody>
      </p:sp>
      <p:sp>
        <p:nvSpPr>
          <p:cNvPr id="7170" name="Rectangle 3"/>
          <p:cNvSpPr>
            <a:spLocks noGrp="1"/>
          </p:cNvSpPr>
          <p:nvPr>
            <p:ph type="subTitle" idx="1"/>
          </p:nvPr>
        </p:nvSpPr>
        <p:spPr>
          <a:xfrm>
            <a:off x="-80645" y="4038600"/>
            <a:ext cx="7848600" cy="1752600"/>
          </a:xfrm>
        </p:spPr>
        <p:txBody>
          <a:bodyPr vert="horz" wrap="square" lIns="91440" tIns="45720" rIns="91440" bIns="45720" anchor="t" anchorCtr="0"/>
          <a:p>
            <a:pPr defTabSz="457200" eaLnBrk="1" hangingPunct="1">
              <a:buSzPct val="80000"/>
            </a:pPr>
            <a:endParaRPr lang="en-US" altLang="ja-JP" kern="1200" dirty="0">
              <a:solidFill>
                <a:srgbClr val="7F7F7F"/>
              </a:solidFill>
              <a:latin typeface="+mn-lt"/>
              <a:ea typeface="メイリオ"/>
              <a:cs typeface="+mn-cs"/>
            </a:endParaRPr>
          </a:p>
          <a:p>
            <a:pPr defTabSz="457200" eaLnBrk="1" hangingPunct="1">
              <a:buSzPct val="80000"/>
            </a:pPr>
            <a:r>
              <a:rPr lang="en-US" altLang="ja-JP" sz="1600" kern="1200" dirty="0">
                <a:solidFill>
                  <a:srgbClr val="7F7F7F"/>
                </a:solidFill>
                <a:latin typeface="Arial Rounded MT Bold" panose="020F0704030504030204" pitchFamily="34" charset="0"/>
                <a:ea typeface="メイリオ"/>
                <a:cs typeface="+mn-cs"/>
              </a:rPr>
              <a:t>Dr. Nausheen Shoaib </a:t>
            </a:r>
            <a:endParaRPr lang="en-US" altLang="ja-JP" sz="1600" kern="1200" dirty="0">
              <a:solidFill>
                <a:srgbClr val="7F7F7F"/>
              </a:solidFill>
              <a:latin typeface="Arial Rounded MT Bold" panose="020F0704030504030204" pitchFamily="34" charset="0"/>
              <a:ea typeface="メイリオ"/>
              <a:cs typeface="+mn-cs"/>
            </a:endParaRPr>
          </a:p>
          <a:p>
            <a:pPr defTabSz="457200">
              <a:buSzPct val="80000"/>
            </a:pPr>
            <a:r>
              <a:rPr lang="en-US" altLang="zh-CN" sz="1600" kern="1200" dirty="0">
                <a:solidFill>
                  <a:srgbClr val="7F7F7F"/>
                </a:solidFill>
                <a:latin typeface="Arial Rounded MT Bold" panose="020F0704030504030204" pitchFamily="34" charset="0"/>
                <a:ea typeface="+mn-ea"/>
                <a:cs typeface="+mn-cs"/>
              </a:rPr>
              <a:t>Book: Computer Security Principles and Practice</a:t>
            </a:r>
            <a:endParaRPr lang="en-US" altLang="zh-CN" sz="1600" kern="1200" dirty="0">
              <a:solidFill>
                <a:srgbClr val="7F7F7F"/>
              </a:solidFill>
              <a:latin typeface="Arial Rounded MT Bold" panose="020F0704030504030204" pitchFamily="34" charset="0"/>
              <a:ea typeface="+mn-ea"/>
              <a:cs typeface="+mn-cs"/>
            </a:endParaRPr>
          </a:p>
          <a:p>
            <a:pPr defTabSz="457200">
              <a:buSzPct val="80000"/>
            </a:pPr>
            <a:r>
              <a:rPr lang="en-US" altLang="zh-CN" sz="1600" kern="1200" dirty="0">
                <a:solidFill>
                  <a:srgbClr val="7F7F7F"/>
                </a:solidFill>
                <a:latin typeface="Arial Rounded MT Bold" panose="020F0704030504030204" pitchFamily="34" charset="0"/>
                <a:ea typeface="+mn-ea"/>
                <a:cs typeface="+mn-cs"/>
              </a:rPr>
              <a:t>By William Stallings </a:t>
            </a:r>
            <a:endParaRPr lang="en-US" altLang="zh-CN" sz="1600" b="1" kern="1200" dirty="0">
              <a:solidFill>
                <a:srgbClr val="7F7F7F"/>
              </a:solidFill>
              <a:latin typeface="+mn-lt"/>
              <a:ea typeface="+mn-ea"/>
              <a:cs typeface="+mn-cs"/>
            </a:endParaRPr>
          </a:p>
          <a:p>
            <a:pPr defTabSz="457200">
              <a:buSzPct val="80000"/>
            </a:pPr>
            <a:endParaRPr lang="en-US" altLang="zh-CN" sz="1600" kern="1200" dirty="0">
              <a:solidFill>
                <a:srgbClr val="7F7F7F"/>
              </a:solidFill>
              <a:latin typeface="Arial Rounded MT Bold" panose="020F0704030504030204" pitchFamily="34" charset="0"/>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7395210" cy="649605"/>
          </a:xfrm>
        </p:spPr>
        <p:txBody>
          <a:bodyPr/>
          <a:p>
            <a:r>
              <a:rPr lang="en-US" sz="3000">
                <a:sym typeface="+mn-ea"/>
              </a:rPr>
              <a:t>Computer Security Concepts-Examples</a:t>
            </a:r>
            <a:endParaRPr lang="en-US" sz="3000">
              <a:sym typeface="+mn-ea"/>
            </a:endParaRPr>
          </a:p>
        </p:txBody>
      </p:sp>
      <p:sp>
        <p:nvSpPr>
          <p:cNvPr id="3" name="Content Placeholder 2"/>
          <p:cNvSpPr>
            <a:spLocks noGrp="1"/>
          </p:cNvSpPr>
          <p:nvPr>
            <p:ph idx="1"/>
          </p:nvPr>
        </p:nvSpPr>
        <p:spPr>
          <a:xfrm>
            <a:off x="382270" y="1295400"/>
            <a:ext cx="6991985" cy="4571365"/>
          </a:xfrm>
        </p:spPr>
        <p:txBody>
          <a:bodyPr/>
          <a:p>
            <a:pPr algn="just"/>
            <a:r>
              <a:rPr lang="en-US" b="1" i="1">
                <a:solidFill>
                  <a:srgbClr val="7030A0"/>
                </a:solidFill>
              </a:rPr>
              <a:t>Integrity: </a:t>
            </a:r>
            <a:r>
              <a:rPr lang="en-US">
                <a:solidFill>
                  <a:srgbClr val="FF0000"/>
                </a:solidFill>
              </a:rPr>
              <a:t>Several aspects of integrity are illustrated by the example of a hospital patient’s allergy information stored in a database</a:t>
            </a:r>
            <a:r>
              <a:rPr lang="en-US"/>
              <a:t>. The doctor should be able to trust that the information is correct and current.</a:t>
            </a:r>
            <a:endParaRPr lang="en-US"/>
          </a:p>
          <a:p>
            <a:pPr algn="just"/>
            <a:r>
              <a:rPr lang="en-US">
                <a:solidFill>
                  <a:srgbClr val="FF0000"/>
                </a:solidFill>
              </a:rPr>
              <a:t> Suppose an employee (e.g., a nurse) who is authorized to view and update this information deliberately falsifies the data to cause harm to the hospital</a:t>
            </a:r>
            <a:r>
              <a:rPr lang="en-US"/>
              <a:t>. The database needs to be restored to a trusted basis quickly, and it should be possible to trace the error back to the person responsible.</a:t>
            </a:r>
            <a:endParaRPr lang="en-US"/>
          </a:p>
          <a:p>
            <a:pPr algn="just"/>
            <a:r>
              <a:rPr lang="en-US">
                <a:solidFill>
                  <a:srgbClr val="FF0000"/>
                </a:solidFill>
              </a:rPr>
              <a:t>Patient allergy information is an example of an asset with a high requirement for integrity</a:t>
            </a:r>
            <a:r>
              <a:rPr lang="en-US"/>
              <a:t>. Inaccurate information could result in serious harm or death to a patient, and expose the hospital to massive liability.</a:t>
            </a:r>
            <a:endParaRPr lang="en-US"/>
          </a:p>
          <a:p>
            <a:pPr algn="just"/>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938010" cy="730885"/>
          </a:xfrm>
        </p:spPr>
        <p:txBody>
          <a:bodyPr/>
          <a:p>
            <a:r>
              <a:rPr lang="en-US" sz="3000">
                <a:sym typeface="+mn-ea"/>
              </a:rPr>
              <a:t>Computer Security Concepts-Examples</a:t>
            </a:r>
            <a:endParaRPr lang="en-US" sz="3000">
              <a:sym typeface="+mn-ea"/>
            </a:endParaRPr>
          </a:p>
        </p:txBody>
      </p:sp>
      <p:sp>
        <p:nvSpPr>
          <p:cNvPr id="3" name="Content Placeholder 2"/>
          <p:cNvSpPr>
            <a:spLocks noGrp="1"/>
          </p:cNvSpPr>
          <p:nvPr>
            <p:ph idx="1"/>
          </p:nvPr>
        </p:nvSpPr>
        <p:spPr>
          <a:xfrm>
            <a:off x="458470" y="1254125"/>
            <a:ext cx="6927215" cy="3881120"/>
          </a:xfrm>
        </p:spPr>
        <p:txBody>
          <a:bodyPr/>
          <a:p>
            <a:pPr algn="just"/>
            <a:r>
              <a:rPr lang="en-US" b="1" i="1">
                <a:solidFill>
                  <a:srgbClr val="7030A0"/>
                </a:solidFill>
              </a:rPr>
              <a:t>Availability:</a:t>
            </a:r>
            <a:r>
              <a:rPr lang="en-US"/>
              <a:t> </a:t>
            </a:r>
            <a:r>
              <a:rPr lang="en-US">
                <a:solidFill>
                  <a:srgbClr val="FF0000"/>
                </a:solidFill>
              </a:rPr>
              <a:t>An example of an asset that would typically be rated as having a moderate availability requirement is a public website for a university</a:t>
            </a:r>
            <a:r>
              <a:rPr lang="en-US"/>
              <a:t>; the website provides information for current and prospective students and donors. Such a site is not a critical component of the university’s information system, but its unavailability will cause some embarrassment.</a:t>
            </a:r>
            <a:endParaRPr lang="en-US"/>
          </a:p>
          <a:p>
            <a:pPr algn="just"/>
            <a:r>
              <a:rPr lang="en-US"/>
              <a:t>An online telephone directory lookup application would be classified as a low availability requirement. Although the temporary loss of the application may be an annoyance, there are other ways to access the information, such as a hardcopy directory or the operator.</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964045" cy="715010"/>
          </a:xfrm>
        </p:spPr>
        <p:txBody>
          <a:bodyPr/>
          <a:p>
            <a:r>
              <a:rPr lang="en-US" sz="3000"/>
              <a:t>The Challenges of Computer Security</a:t>
            </a:r>
            <a:endParaRPr lang="en-US" sz="3000"/>
          </a:p>
        </p:txBody>
      </p:sp>
      <p:sp>
        <p:nvSpPr>
          <p:cNvPr id="3" name="Content Placeholder 2"/>
          <p:cNvSpPr>
            <a:spLocks noGrp="1"/>
          </p:cNvSpPr>
          <p:nvPr>
            <p:ph idx="1"/>
          </p:nvPr>
        </p:nvSpPr>
        <p:spPr>
          <a:xfrm>
            <a:off x="458470" y="1254125"/>
            <a:ext cx="7413625" cy="3881120"/>
          </a:xfrm>
        </p:spPr>
        <p:txBody>
          <a:bodyPr/>
          <a:p>
            <a:pPr algn="just">
              <a:buFont typeface="+mj-lt"/>
              <a:buAutoNum type="arabicPeriod"/>
            </a:pPr>
            <a:r>
              <a:rPr lang="en-US"/>
              <a:t>Computer security is not as simple as it might first appear. The requirements seem to be straightforward and self-explanatory: confidentiality, authentication, nonrepudiation, and integrity.</a:t>
            </a:r>
            <a:endParaRPr lang="en-US"/>
          </a:p>
          <a:p>
            <a:pPr algn="just">
              <a:buFont typeface="+mj-lt"/>
              <a:buAutoNum type="arabicPeriod"/>
            </a:pPr>
            <a:r>
              <a:rPr lang="en-US"/>
              <a:t>In developing a particular security mechanism or algorithm, one must always consider potential attacks on those security features.</a:t>
            </a:r>
            <a:endParaRPr lang="en-US"/>
          </a:p>
          <a:p>
            <a:pPr algn="just">
              <a:buFont typeface="+mj-lt"/>
              <a:buAutoNum type="arabicPeriod"/>
            </a:pPr>
            <a:r>
              <a:rPr lang="en-US"/>
              <a:t>The procedures used to provide particular services are often counterintuitive. Typically, a security mechanism is complex, and it is not obvious from the statement of a particular requirement that such elaborate measures are needed.</a:t>
            </a:r>
            <a:endParaRPr lang="en-US"/>
          </a:p>
          <a:p>
            <a:pPr algn="just">
              <a:buFont typeface="+mj-lt"/>
              <a:buAutoNum type="arabicPeriod"/>
            </a:pPr>
            <a:r>
              <a:rPr lang="en-US"/>
              <a:t>Having designed various security mechanisms, it is necessary to decide where to use them.</a:t>
            </a:r>
            <a:endParaRPr lang="en-US"/>
          </a:p>
          <a:p>
            <a:pPr algn="just">
              <a:buFont typeface="+mj-lt"/>
              <a:buAutoNum type="arabicPeriod"/>
            </a:pPr>
            <a:r>
              <a:rPr lang="en-US"/>
              <a:t>Security mechanisms typically involve more than a particular algorithm or protocol. They also require that participants be in possession of some secret information (e.g., an encryption key), which raises questions a bout the creation, distribution, and protection of that secret information</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7261860" cy="775335"/>
          </a:xfrm>
        </p:spPr>
        <p:txBody>
          <a:bodyPr/>
          <a:p>
            <a:pPr algn="l"/>
            <a:r>
              <a:rPr lang="en-US" sz="3000">
                <a:sym typeface="+mn-ea"/>
              </a:rPr>
              <a:t>The Challenges of Computer Security</a:t>
            </a:r>
            <a:endParaRPr lang="en-US" sz="3000">
              <a:sym typeface="+mn-ea"/>
            </a:endParaRPr>
          </a:p>
        </p:txBody>
      </p:sp>
      <p:sp>
        <p:nvSpPr>
          <p:cNvPr id="3" name="Content Placeholder 2"/>
          <p:cNvSpPr>
            <a:spLocks noGrp="1"/>
          </p:cNvSpPr>
          <p:nvPr>
            <p:ph idx="1"/>
          </p:nvPr>
        </p:nvSpPr>
        <p:spPr>
          <a:xfrm>
            <a:off x="457200" y="1295400"/>
            <a:ext cx="7260590" cy="3881120"/>
          </a:xfrm>
        </p:spPr>
        <p:txBody>
          <a:bodyPr/>
          <a:p>
            <a:pPr marL="0" indent="0" algn="just">
              <a:buFont typeface="+mj-lt"/>
              <a:buNone/>
            </a:pPr>
            <a:r>
              <a:rPr lang="en-US"/>
              <a:t>6. Computer security is essentially a battle of wits between a perpetrator who tries to find holes, and the designer or administrator who tries to close them.</a:t>
            </a:r>
            <a:endParaRPr lang="en-US"/>
          </a:p>
          <a:p>
            <a:pPr marL="0" indent="0" algn="just">
              <a:buFont typeface="+mj-lt"/>
              <a:buNone/>
            </a:pPr>
            <a:r>
              <a:rPr lang="en-US"/>
              <a:t>7. There is a natural tendency on the part of users and system managers to perceive little benefit from security investment until a security failure occurs.</a:t>
            </a:r>
            <a:endParaRPr lang="en-US"/>
          </a:p>
          <a:p>
            <a:pPr marL="0" indent="0" algn="just">
              <a:buFont typeface="+mj-lt"/>
              <a:buNone/>
            </a:pPr>
            <a:r>
              <a:rPr lang="en-US"/>
              <a:t>8. Security requires regular, even constant monitoring, and this is difficult in today’s short-term, overloaded environment.</a:t>
            </a:r>
            <a:endParaRPr lang="en-US"/>
          </a:p>
          <a:p>
            <a:pPr marL="0" indent="0" algn="just">
              <a:buFont typeface="+mj-lt"/>
              <a:buNone/>
            </a:pPr>
            <a:r>
              <a:rPr lang="en-US"/>
              <a:t>9. Security is still too often an afterthought to be incorporated into a system after the design is complete, rather than being an integral part of the design process.</a:t>
            </a:r>
            <a:endParaRPr lang="en-US"/>
          </a:p>
          <a:p>
            <a:pPr marL="0" indent="0" algn="just">
              <a:buFont typeface="+mj-lt"/>
              <a:buNone/>
            </a:pPr>
            <a:r>
              <a:rPr lang="en-US"/>
              <a:t>10. Many users and even security administrators view strong security as an impediment to efficient and user-friendly operation of an information system or use of information.</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73100"/>
          </a:xfrm>
        </p:spPr>
        <p:txBody>
          <a:bodyPr/>
          <a:p>
            <a:r>
              <a:rPr lang="en-US" sz="3000"/>
              <a:t>A Model for Computer Security</a:t>
            </a:r>
            <a:endParaRPr lang="en-US" sz="3000"/>
          </a:p>
        </p:txBody>
      </p:sp>
      <p:sp>
        <p:nvSpPr>
          <p:cNvPr id="3" name="Content Placeholder 2"/>
          <p:cNvSpPr>
            <a:spLocks noGrp="1"/>
          </p:cNvSpPr>
          <p:nvPr>
            <p:ph idx="1"/>
          </p:nvPr>
        </p:nvSpPr>
        <p:spPr>
          <a:xfrm>
            <a:off x="307340" y="1254125"/>
            <a:ext cx="5102860" cy="3881120"/>
          </a:xfrm>
        </p:spPr>
        <p:txBody>
          <a:bodyPr/>
          <a:p>
            <a:pPr algn="just"/>
            <a:r>
              <a:rPr lang="en-US"/>
              <a:t>Figure 1.2 shows the relationship among some of these terms. The concept of a system resource or asset, that users and owners wish to protect. The assets of a computer system can be categorized as follows:</a:t>
            </a:r>
            <a:endParaRPr lang="en-US"/>
          </a:p>
          <a:p>
            <a:pPr algn="just"/>
            <a:r>
              <a:rPr lang="en-US" b="1">
                <a:solidFill>
                  <a:srgbClr val="FF0000"/>
                </a:solidFill>
              </a:rPr>
              <a:t>Hardware: </a:t>
            </a:r>
            <a:r>
              <a:rPr lang="en-US"/>
              <a:t>Including computer systems and other data processing, data storage, and data communications devices.</a:t>
            </a:r>
            <a:endParaRPr lang="en-US"/>
          </a:p>
          <a:p>
            <a:pPr algn="just"/>
            <a:r>
              <a:rPr lang="en-US" b="1">
                <a:solidFill>
                  <a:srgbClr val="FF0000"/>
                </a:solidFill>
              </a:rPr>
              <a:t>Software:</a:t>
            </a:r>
            <a:r>
              <a:rPr lang="en-US"/>
              <a:t> Including the operating system, system utilities, and applications.</a:t>
            </a:r>
            <a:endParaRPr lang="en-US"/>
          </a:p>
          <a:p>
            <a:pPr algn="just"/>
            <a:r>
              <a:rPr lang="en-US" b="1">
                <a:solidFill>
                  <a:srgbClr val="FF0000"/>
                </a:solidFill>
              </a:rPr>
              <a:t>Data:</a:t>
            </a:r>
            <a:r>
              <a:rPr lang="en-US"/>
              <a:t> Including files and databases, as well as security-related data, such as password files.</a:t>
            </a:r>
            <a:endParaRPr lang="en-US"/>
          </a:p>
          <a:p>
            <a:pPr algn="just"/>
            <a:r>
              <a:rPr lang="en-US" b="1">
                <a:solidFill>
                  <a:srgbClr val="FF0000"/>
                </a:solidFill>
              </a:rPr>
              <a:t>Communication facilities and networks:</a:t>
            </a:r>
            <a:r>
              <a:rPr lang="en-US"/>
              <a:t> Local and wide area network communication links, bridges, routers etc.</a:t>
            </a:r>
            <a:endParaRPr lang="en-US"/>
          </a:p>
        </p:txBody>
      </p:sp>
      <p:pic>
        <p:nvPicPr>
          <p:cNvPr id="4" name="Picture 3"/>
          <p:cNvPicPr>
            <a:picLocks noChangeAspect="1"/>
          </p:cNvPicPr>
          <p:nvPr/>
        </p:nvPicPr>
        <p:blipFill>
          <a:blip r:embed="rId1"/>
          <a:stretch>
            <a:fillRect/>
          </a:stretch>
        </p:blipFill>
        <p:spPr>
          <a:xfrm>
            <a:off x="5387340" y="1219200"/>
            <a:ext cx="3564255" cy="49079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73100"/>
          </a:xfrm>
        </p:spPr>
        <p:txBody>
          <a:bodyPr/>
          <a:p>
            <a:r>
              <a:rPr lang="en-US" sz="3000"/>
              <a:t>A Model for Computer Security</a:t>
            </a:r>
            <a:endParaRPr lang="en-US" sz="3000"/>
          </a:p>
        </p:txBody>
      </p:sp>
      <p:sp>
        <p:nvSpPr>
          <p:cNvPr id="3" name="Content Placeholder 2"/>
          <p:cNvSpPr>
            <a:spLocks noGrp="1"/>
          </p:cNvSpPr>
          <p:nvPr>
            <p:ph idx="1"/>
          </p:nvPr>
        </p:nvSpPr>
        <p:spPr>
          <a:xfrm>
            <a:off x="626745" y="1254125"/>
            <a:ext cx="6822440" cy="3881120"/>
          </a:xfrm>
        </p:spPr>
        <p:txBody>
          <a:bodyPr/>
          <a:p>
            <a:pPr algn="just"/>
            <a:r>
              <a:rPr lang="en-US"/>
              <a:t>Our concern is with the vulnerabilities of system resources.Following general categories of vulnerabilities of a computer system or network asset:</a:t>
            </a:r>
            <a:endParaRPr lang="en-US"/>
          </a:p>
          <a:p>
            <a:pPr algn="just"/>
            <a:r>
              <a:rPr lang="en-US">
                <a:solidFill>
                  <a:srgbClr val="0070C0"/>
                </a:solidFill>
              </a:rPr>
              <a:t>The system can be </a:t>
            </a:r>
            <a:r>
              <a:rPr lang="en-US" b="1">
                <a:solidFill>
                  <a:srgbClr val="0070C0"/>
                </a:solidFill>
              </a:rPr>
              <a:t>corrupted</a:t>
            </a:r>
            <a:r>
              <a:rPr lang="en-US">
                <a:solidFill>
                  <a:srgbClr val="0070C0"/>
                </a:solidFill>
              </a:rPr>
              <a:t>, so it does the wrong thing or gives wrong answers. For example, stored data values may differ from what they should be because they have been improperly modified.</a:t>
            </a:r>
            <a:endParaRPr lang="en-US">
              <a:solidFill>
                <a:srgbClr val="0070C0"/>
              </a:solidFill>
            </a:endParaRPr>
          </a:p>
          <a:p>
            <a:pPr algn="just"/>
            <a:r>
              <a:rPr lang="en-US">
                <a:solidFill>
                  <a:srgbClr val="0070C0"/>
                </a:solidFill>
              </a:rPr>
              <a:t>The system can become </a:t>
            </a:r>
            <a:r>
              <a:rPr lang="en-US" b="1">
                <a:solidFill>
                  <a:srgbClr val="0070C0"/>
                </a:solidFill>
              </a:rPr>
              <a:t>leaky</a:t>
            </a:r>
            <a:r>
              <a:rPr lang="en-US">
                <a:solidFill>
                  <a:srgbClr val="0070C0"/>
                </a:solidFill>
              </a:rPr>
              <a:t>. For example, someone who should not have access to some or all of the information available through the network obtains such access.</a:t>
            </a:r>
            <a:endParaRPr lang="en-US">
              <a:solidFill>
                <a:srgbClr val="0070C0"/>
              </a:solidFill>
            </a:endParaRPr>
          </a:p>
          <a:p>
            <a:pPr algn="just"/>
            <a:r>
              <a:rPr lang="en-US">
                <a:solidFill>
                  <a:srgbClr val="0070C0"/>
                </a:solidFill>
              </a:rPr>
              <a:t>The system can become </a:t>
            </a:r>
            <a:r>
              <a:rPr lang="en-US" b="1">
                <a:solidFill>
                  <a:srgbClr val="0070C0"/>
                </a:solidFill>
              </a:rPr>
              <a:t>unavailable </a:t>
            </a:r>
            <a:r>
              <a:rPr lang="en-US">
                <a:solidFill>
                  <a:srgbClr val="0070C0"/>
                </a:solidFill>
              </a:rPr>
              <a:t>or very slow. That is, using the system or network becomes impossible or impractical.</a:t>
            </a:r>
            <a:endParaRPr lang="en-US">
              <a:solidFill>
                <a:srgbClr val="0070C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73100"/>
          </a:xfrm>
        </p:spPr>
        <p:txBody>
          <a:bodyPr/>
          <a:p>
            <a:r>
              <a:rPr lang="en-US" sz="3000"/>
              <a:t>A Model for Computer Security</a:t>
            </a:r>
            <a:endParaRPr lang="en-US" sz="3000"/>
          </a:p>
        </p:txBody>
      </p:sp>
      <p:sp>
        <p:nvSpPr>
          <p:cNvPr id="3" name="Content Placeholder 2"/>
          <p:cNvSpPr>
            <a:spLocks noGrp="1"/>
          </p:cNvSpPr>
          <p:nvPr>
            <p:ph idx="1"/>
          </p:nvPr>
        </p:nvSpPr>
        <p:spPr>
          <a:xfrm>
            <a:off x="307340" y="1254125"/>
            <a:ext cx="7646670" cy="3881120"/>
          </a:xfrm>
        </p:spPr>
        <p:txBody>
          <a:bodyPr/>
          <a:p>
            <a:pPr algn="just"/>
            <a:r>
              <a:rPr lang="en-US"/>
              <a:t>Various types of </a:t>
            </a:r>
            <a:r>
              <a:rPr lang="en-US">
                <a:solidFill>
                  <a:srgbClr val="0070C0"/>
                </a:solidFill>
              </a:rPr>
              <a:t>vulnerabilities to a system resource are threats that are capable of exploiting those vulnerabilities</a:t>
            </a:r>
            <a:r>
              <a:rPr lang="en-US"/>
              <a:t>. </a:t>
            </a:r>
            <a:endParaRPr lang="en-US"/>
          </a:p>
          <a:p>
            <a:pPr algn="just"/>
            <a:r>
              <a:rPr lang="en-US" b="1">
                <a:solidFill>
                  <a:srgbClr val="FF0000"/>
                </a:solidFill>
              </a:rPr>
              <a:t>Threat: </a:t>
            </a:r>
            <a:r>
              <a:rPr lang="en-US">
                <a:solidFill>
                  <a:srgbClr val="FF0000"/>
                </a:solidFill>
              </a:rPr>
              <a:t>represents a potential security harm to an asset</a:t>
            </a:r>
            <a:r>
              <a:rPr lang="en-US"/>
              <a:t>.</a:t>
            </a:r>
            <a:endParaRPr lang="en-US"/>
          </a:p>
          <a:p>
            <a:pPr algn="just"/>
            <a:r>
              <a:rPr lang="en-US" b="1">
                <a:solidFill>
                  <a:srgbClr val="FF0000"/>
                </a:solidFill>
              </a:rPr>
              <a:t>Attack: </a:t>
            </a:r>
            <a:r>
              <a:rPr lang="en-US">
                <a:solidFill>
                  <a:srgbClr val="FF0000"/>
                </a:solidFill>
              </a:rPr>
              <a:t>is a threat that is carried out (threat action) and, if successful, leads to an undesirable violation of security, or threat consequence</a:t>
            </a:r>
            <a:r>
              <a:rPr lang="en-US"/>
              <a:t>. </a:t>
            </a:r>
            <a:endParaRPr lang="en-US" b="1"/>
          </a:p>
          <a:p>
            <a:pPr algn="just"/>
            <a:r>
              <a:rPr lang="en-US" b="1">
                <a:solidFill>
                  <a:srgbClr val="FF0000"/>
                </a:solidFill>
              </a:rPr>
              <a:t>Attacker: </a:t>
            </a:r>
            <a:r>
              <a:rPr lang="en-US">
                <a:solidFill>
                  <a:srgbClr val="FF0000"/>
                </a:solidFill>
              </a:rPr>
              <a:t>The agent carrying out the attack is referred to as an attacker or threat agent. </a:t>
            </a:r>
            <a:endParaRPr lang="en-US">
              <a:solidFill>
                <a:srgbClr val="FF0000"/>
              </a:solidFill>
            </a:endParaRPr>
          </a:p>
          <a:p>
            <a:pPr algn="just"/>
            <a:r>
              <a:rPr lang="en-US"/>
              <a:t>We can distinguish two types of attacks:</a:t>
            </a:r>
            <a:endParaRPr lang="en-US"/>
          </a:p>
          <a:p>
            <a:pPr algn="just"/>
            <a:r>
              <a:rPr lang="en-US" b="1">
                <a:solidFill>
                  <a:srgbClr val="FF0000"/>
                </a:solidFill>
              </a:rPr>
              <a:t>Active attack:</a:t>
            </a:r>
            <a:r>
              <a:rPr lang="en-US">
                <a:solidFill>
                  <a:srgbClr val="FF0000"/>
                </a:solidFill>
              </a:rPr>
              <a:t> An attempt to alter system resources or affect their operation.</a:t>
            </a:r>
            <a:endParaRPr lang="en-US">
              <a:solidFill>
                <a:srgbClr val="FF0000"/>
              </a:solidFill>
            </a:endParaRPr>
          </a:p>
          <a:p>
            <a:pPr algn="just"/>
            <a:r>
              <a:rPr lang="en-US" b="1">
                <a:solidFill>
                  <a:srgbClr val="FF0000"/>
                </a:solidFill>
              </a:rPr>
              <a:t>Passive attack:</a:t>
            </a:r>
            <a:r>
              <a:rPr lang="en-US">
                <a:solidFill>
                  <a:srgbClr val="FF0000"/>
                </a:solidFill>
              </a:rPr>
              <a:t> An attempt to learn or make use of information from the system that does not affect system resources.</a:t>
            </a:r>
            <a:endParaRPr lang="en-US">
              <a:solidFill>
                <a:srgbClr val="FF0000"/>
              </a:solidFill>
            </a:endParaRPr>
          </a:p>
          <a:p>
            <a:pPr algn="just"/>
            <a:endParaRPr lang="en-US">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73100"/>
          </a:xfrm>
        </p:spPr>
        <p:txBody>
          <a:bodyPr/>
          <a:p>
            <a:r>
              <a:rPr lang="en-US" sz="3000"/>
              <a:t>A Model for Computer Security</a:t>
            </a:r>
            <a:endParaRPr lang="en-US" sz="3000"/>
          </a:p>
        </p:txBody>
      </p:sp>
      <p:sp>
        <p:nvSpPr>
          <p:cNvPr id="3" name="Content Placeholder 2"/>
          <p:cNvSpPr>
            <a:spLocks noGrp="1"/>
          </p:cNvSpPr>
          <p:nvPr>
            <p:ph idx="1"/>
          </p:nvPr>
        </p:nvSpPr>
        <p:spPr>
          <a:xfrm>
            <a:off x="458470" y="1254125"/>
            <a:ext cx="7176770" cy="3881120"/>
          </a:xfrm>
        </p:spPr>
        <p:txBody>
          <a:bodyPr/>
          <a:p>
            <a:pPr algn="just"/>
            <a:r>
              <a:rPr lang="en-US">
                <a:sym typeface="+mn-ea"/>
              </a:rPr>
              <a:t>We can also classify attacks based on the origin of the attack:</a:t>
            </a:r>
            <a:endParaRPr lang="en-US"/>
          </a:p>
          <a:p>
            <a:pPr algn="just"/>
            <a:r>
              <a:rPr lang="en-US" b="1">
                <a:solidFill>
                  <a:srgbClr val="FF0000"/>
                </a:solidFill>
                <a:sym typeface="+mn-ea"/>
              </a:rPr>
              <a:t>Inside attack:</a:t>
            </a:r>
            <a:r>
              <a:rPr lang="en-US">
                <a:solidFill>
                  <a:srgbClr val="FF0000"/>
                </a:solidFill>
                <a:sym typeface="+mn-ea"/>
              </a:rPr>
              <a:t> Initiated by an entity inside the security perimeter (an “insider”). The insider is authorized to access system resources but uses them in a way not approved by those who granted the authorization.</a:t>
            </a:r>
            <a:endParaRPr lang="en-US">
              <a:solidFill>
                <a:srgbClr val="FF0000"/>
              </a:solidFill>
            </a:endParaRPr>
          </a:p>
          <a:p>
            <a:pPr algn="just"/>
            <a:r>
              <a:rPr lang="en-US" b="1">
                <a:solidFill>
                  <a:srgbClr val="FF0000"/>
                </a:solidFill>
                <a:sym typeface="+mn-ea"/>
              </a:rPr>
              <a:t>Outside attack:</a:t>
            </a:r>
            <a:r>
              <a:rPr lang="en-US">
                <a:solidFill>
                  <a:srgbClr val="FF0000"/>
                </a:solidFill>
                <a:sym typeface="+mn-ea"/>
              </a:rPr>
              <a:t> Initiated from outside the perimeter, by an unauthorized or illegitimate user of the system (an “outsider”). On the Internet, potential outside attackers range from amateur pranksters to organized criminals, international terrorists, and hostile governments.</a:t>
            </a:r>
            <a:endParaRPr lang="en-US">
              <a:solidFill>
                <a:srgbClr val="FF0000"/>
              </a:solidFill>
            </a:endParaRPr>
          </a:p>
          <a:p>
            <a:pPr algn="just"/>
            <a:r>
              <a:rPr lang="en-US" b="1">
                <a:solidFill>
                  <a:srgbClr val="FF0000"/>
                </a:solidFill>
                <a:sym typeface="+mn-ea"/>
              </a:rPr>
              <a:t>Countermeasure: </a:t>
            </a:r>
            <a:r>
              <a:rPr lang="en-US">
                <a:solidFill>
                  <a:srgbClr val="FF0000"/>
                </a:solidFill>
                <a:sym typeface="+mn-ea"/>
              </a:rPr>
              <a:t>Any means taken to deal with a security attack. A countermeasure can be devised to prevent a particular type of attack from succeeding. When prevention is not possible, or fails in some instance, the goal is to detect the attack then recover from the effects of the attack.</a:t>
            </a:r>
            <a:endParaRPr lang="en-US">
              <a:solidFill>
                <a:srgbClr val="FF0000"/>
              </a:solidFill>
            </a:endParaRPr>
          </a:p>
          <a:p>
            <a:pPr algn="just"/>
            <a:endParaRPr lang="en-US"/>
          </a:p>
          <a:p>
            <a:pPr algn="just"/>
            <a:endParaRPr lang="en-US">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720090"/>
          </a:xfrm>
        </p:spPr>
        <p:txBody>
          <a:bodyPr/>
          <a:p>
            <a:r>
              <a:rPr lang="en-US" sz="3000"/>
              <a:t>Threats, Attacks and Assets</a:t>
            </a:r>
            <a:endParaRPr lang="en-US" sz="3000"/>
          </a:p>
        </p:txBody>
      </p:sp>
      <p:sp>
        <p:nvSpPr>
          <p:cNvPr id="3" name="Content Placeholder 2"/>
          <p:cNvSpPr>
            <a:spLocks noGrp="1"/>
          </p:cNvSpPr>
          <p:nvPr>
            <p:ph idx="1"/>
          </p:nvPr>
        </p:nvSpPr>
        <p:spPr>
          <a:xfrm>
            <a:off x="533400" y="1219200"/>
            <a:ext cx="6916420" cy="3881120"/>
          </a:xfrm>
        </p:spPr>
        <p:txBody>
          <a:bodyPr/>
          <a:p>
            <a:pPr algn="just"/>
            <a:r>
              <a:rPr lang="en-US" b="1">
                <a:solidFill>
                  <a:srgbClr val="0070C0"/>
                </a:solidFill>
              </a:rPr>
              <a:t>Unauthorized disclosure</a:t>
            </a:r>
            <a:r>
              <a:rPr lang="en-US" b="1">
                <a:solidFill>
                  <a:srgbClr val="FF0000"/>
                </a:solidFill>
              </a:rPr>
              <a:t> </a:t>
            </a:r>
            <a:r>
              <a:rPr lang="en-US">
                <a:solidFill>
                  <a:srgbClr val="FF0000"/>
                </a:solidFill>
              </a:rPr>
              <a:t>is a threat to confidentiality</a:t>
            </a:r>
            <a:r>
              <a:rPr lang="en-US"/>
              <a:t>. The following types of attacks can result in this threat consequence:</a:t>
            </a:r>
            <a:endParaRPr lang="en-US"/>
          </a:p>
          <a:p>
            <a:pPr marL="0" indent="0" algn="just">
              <a:buNone/>
            </a:pPr>
            <a:r>
              <a:rPr lang="en-US" b="1"/>
              <a:t>1. </a:t>
            </a:r>
            <a:r>
              <a:rPr lang="en-US" b="1" u="sng">
                <a:solidFill>
                  <a:srgbClr val="FF0000"/>
                </a:solidFill>
              </a:rPr>
              <a:t>Exposure:</a:t>
            </a:r>
            <a:r>
              <a:rPr lang="en-US"/>
              <a:t> </a:t>
            </a:r>
            <a:r>
              <a:rPr lang="en-US">
                <a:solidFill>
                  <a:srgbClr val="FF0000"/>
                </a:solidFill>
              </a:rPr>
              <a:t>This can be deliberate, as when an insider intentionally releases sensitive information, such as credit card numbers to an outsider. </a:t>
            </a:r>
            <a:endParaRPr lang="en-US">
              <a:solidFill>
                <a:srgbClr val="FF0000"/>
              </a:solidFill>
            </a:endParaRPr>
          </a:p>
          <a:p>
            <a:pPr marL="0" indent="0" algn="just">
              <a:buNone/>
            </a:pPr>
            <a:r>
              <a:rPr lang="en-US">
                <a:solidFill>
                  <a:srgbClr val="FF0000"/>
                </a:solidFill>
              </a:rPr>
              <a:t>It can also be the result of a human, hardware, or software error, which results in an entity gaining unauthorized knowledge of sensitive data.</a:t>
            </a:r>
            <a:r>
              <a:rPr lang="en-US"/>
              <a:t> </a:t>
            </a:r>
            <a:endParaRPr lang="en-US"/>
          </a:p>
          <a:p>
            <a:pPr marL="0" indent="0" algn="just">
              <a:buNone/>
            </a:pPr>
            <a:r>
              <a:rPr lang="en-US"/>
              <a:t>2.</a:t>
            </a:r>
            <a:r>
              <a:rPr lang="en-US" b="1">
                <a:solidFill>
                  <a:srgbClr val="FF0000"/>
                </a:solidFill>
              </a:rPr>
              <a:t> </a:t>
            </a:r>
            <a:r>
              <a:rPr lang="en-US" b="1" u="sng">
                <a:solidFill>
                  <a:srgbClr val="FF0000"/>
                </a:solidFill>
              </a:rPr>
              <a:t>Interception:</a:t>
            </a:r>
            <a:r>
              <a:rPr lang="en-US"/>
              <a:t> Interception is a common attack in the context of communications. </a:t>
            </a:r>
            <a:r>
              <a:rPr lang="en-US">
                <a:solidFill>
                  <a:srgbClr val="FF0000"/>
                </a:solidFill>
              </a:rPr>
              <a:t>On a shared local area network (LAN), such as a wireless LAN or a broadcast Ethernet, any device attached to the LAN can receive a copy of packets intended for another device.</a:t>
            </a:r>
            <a:r>
              <a:rPr lang="en-US"/>
              <a:t> </a:t>
            </a:r>
            <a:endParaRPr lang="en-US"/>
          </a:p>
          <a:p>
            <a:pPr marL="0" indent="0" algn="just">
              <a:buNone/>
            </a:pPr>
            <a:r>
              <a:rPr lang="en-US"/>
              <a:t>On the Internet, </a:t>
            </a:r>
            <a:r>
              <a:rPr lang="en-US">
                <a:solidFill>
                  <a:srgbClr val="FF0000"/>
                </a:solidFill>
              </a:rPr>
              <a:t>a determined hacker can gain access to e-mail traffic and other data transfers.</a:t>
            </a:r>
            <a:r>
              <a:rPr lang="en-US"/>
              <a:t> All of these situations create the potential for unauthorized access to data.</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720090"/>
          </a:xfrm>
        </p:spPr>
        <p:txBody>
          <a:bodyPr/>
          <a:p>
            <a:r>
              <a:rPr lang="en-US" sz="3000"/>
              <a:t>Threats, Attacks and Assets</a:t>
            </a:r>
            <a:endParaRPr lang="en-US" sz="3000"/>
          </a:p>
        </p:txBody>
      </p:sp>
      <p:sp>
        <p:nvSpPr>
          <p:cNvPr id="3" name="Content Placeholder 2"/>
          <p:cNvSpPr>
            <a:spLocks noGrp="1"/>
          </p:cNvSpPr>
          <p:nvPr>
            <p:ph idx="1"/>
          </p:nvPr>
        </p:nvSpPr>
        <p:spPr>
          <a:xfrm>
            <a:off x="533400" y="1219200"/>
            <a:ext cx="6645910" cy="3881120"/>
          </a:xfrm>
        </p:spPr>
        <p:txBody>
          <a:bodyPr/>
          <a:p>
            <a:pPr marL="0" indent="0" algn="just">
              <a:buNone/>
            </a:pPr>
            <a:r>
              <a:rPr lang="en-US" b="1" u="sng">
                <a:solidFill>
                  <a:srgbClr val="FF0000"/>
                </a:solidFill>
              </a:rPr>
              <a:t>3. Inference:</a:t>
            </a:r>
            <a:r>
              <a:rPr lang="en-US"/>
              <a:t> An example of inference is known as </a:t>
            </a:r>
            <a:r>
              <a:rPr lang="en-US">
                <a:solidFill>
                  <a:srgbClr val="FF0000"/>
                </a:solidFill>
              </a:rPr>
              <a:t>traffic analysis, in which an adversary is able to gain information from observing the pattern of traffic on a network, such as the amount of traffic between particular pairs of hosts on the network</a:t>
            </a:r>
            <a:r>
              <a:rPr lang="en-US"/>
              <a:t>. </a:t>
            </a:r>
            <a:endParaRPr lang="en-US"/>
          </a:p>
          <a:p>
            <a:pPr marL="0" indent="0" algn="just">
              <a:buNone/>
            </a:pPr>
            <a:r>
              <a:rPr lang="en-US"/>
              <a:t>Another example is the inference of detailed information from a database by a user who has only limited access; this is accomplished by repeated queries whose combined results enable inference.</a:t>
            </a:r>
            <a:endParaRPr lang="en-US"/>
          </a:p>
          <a:p>
            <a:pPr marL="0" indent="0" algn="just">
              <a:buNone/>
            </a:pPr>
            <a:r>
              <a:rPr lang="en-US" b="1" u="sng">
                <a:solidFill>
                  <a:srgbClr val="FF0000"/>
                </a:solidFill>
              </a:rPr>
              <a:t>4. Intrusion:</a:t>
            </a:r>
            <a:r>
              <a:rPr lang="en-US"/>
              <a:t> An example of intrusion is </a:t>
            </a:r>
            <a:r>
              <a:rPr lang="en-US">
                <a:solidFill>
                  <a:srgbClr val="FF0000"/>
                </a:solidFill>
              </a:rPr>
              <a:t>an adversary gaining unauthorized access to sensitive data by overcoming the system’s access control protections.</a:t>
            </a:r>
            <a:endParaRPr lang="en-US">
              <a:solidFill>
                <a:srgbClr val="FF0000"/>
              </a:solidFill>
            </a:endParaRPr>
          </a:p>
        </p:txBody>
      </p:sp>
      <p:sp>
        <p:nvSpPr>
          <p:cNvPr id="4" name="Text Box 3"/>
          <p:cNvSpPr txBox="1"/>
          <p:nvPr/>
        </p:nvSpPr>
        <p:spPr>
          <a:xfrm>
            <a:off x="461645" y="4869815"/>
            <a:ext cx="7600950" cy="645160"/>
          </a:xfrm>
          <a:prstGeom prst="rect">
            <a:avLst/>
          </a:prstGeom>
          <a:noFill/>
        </p:spPr>
        <p:txBody>
          <a:bodyPr wrap="square" rtlCol="0" anchor="t">
            <a:spAutoFit/>
          </a:bodyPr>
          <a:p>
            <a:r>
              <a:rPr lang="en-US" i="1">
                <a:solidFill>
                  <a:srgbClr val="7030A0"/>
                </a:solidFill>
              </a:rPr>
              <a:t>Adversary (threat agent) Individual, group, organization, or government that conducts or has the intent to conduct detrimental activities.</a:t>
            </a:r>
            <a:endParaRPr lang="en-US" i="1">
              <a:solidFill>
                <a:srgbClr val="7030A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Marks Distribution</a:t>
            </a:r>
            <a:endParaRPr lang="en-US" b="1" dirty="0"/>
          </a:p>
        </p:txBody>
      </p:sp>
      <p:sp>
        <p:nvSpPr>
          <p:cNvPr id="3" name="Content Placeholder 2"/>
          <p:cNvSpPr>
            <a:spLocks noGrp="1"/>
          </p:cNvSpPr>
          <p:nvPr>
            <p:ph idx="1"/>
          </p:nvPr>
        </p:nvSpPr>
        <p:spPr>
          <a:xfrm>
            <a:off x="672206" y="1221474"/>
            <a:ext cx="6447501" cy="2910580"/>
          </a:xfrm>
        </p:spPr>
        <p:txBody>
          <a:bodyPr>
            <a:noAutofit/>
          </a:bodyPr>
          <a:lstStyle/>
          <a:p>
            <a:pPr marL="0" indent="0" algn="just">
              <a:buNone/>
            </a:pPr>
            <a:r>
              <a:rPr lang="en-US" sz="2000" dirty="0" smtClean="0">
                <a:latin typeface="Times New Roman" panose="02020603050405020304" pitchFamily="18" charset="0"/>
                <a:cs typeface="Times New Roman" panose="02020603050405020304" pitchFamily="18" charset="0"/>
              </a:rPr>
              <a:t>Assignment, Quiz and Project: 20%</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Mid Terms : 30%</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Final: 50%</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b="1" dirty="0" smtClean="0">
                <a:latin typeface="Times New Roman" panose="02020603050405020304" pitchFamily="18" charset="0"/>
                <a:cs typeface="Times New Roman" panose="02020603050405020304" pitchFamily="18" charset="0"/>
              </a:rPr>
              <a:t>GCR:</a:t>
            </a:r>
            <a:r>
              <a:rPr lang="en-US" sz="2000" b="1" dirty="0" smtClean="0">
                <a:solidFill>
                  <a:srgbClr val="0070C0"/>
                </a:solidFill>
                <a:latin typeface="Times New Roman" panose="02020603050405020304" pitchFamily="18" charset="0"/>
                <a:cs typeface="Times New Roman" panose="02020603050405020304" pitchFamily="18" charset="0"/>
              </a:rPr>
              <a:t> vzbtjza</a:t>
            </a:r>
            <a:endParaRPr lang="en-US" sz="2000" b="1" dirty="0" smtClean="0">
              <a:latin typeface="Times New Roman" panose="02020603050405020304" pitchFamily="18" charset="0"/>
              <a:cs typeface="Times New Roman" panose="02020603050405020304" pitchFamily="18" charset="0"/>
            </a:endParaRPr>
          </a:p>
          <a:p>
            <a:pPr marL="0" indent="0" algn="just">
              <a:buNone/>
            </a:pPr>
            <a:r>
              <a:rPr lang="en-US" sz="2000" b="1" u="sng" dirty="0" smtClean="0">
                <a:solidFill>
                  <a:srgbClr val="FF0000"/>
                </a:solidFill>
                <a:latin typeface="Times New Roman" panose="02020603050405020304" pitchFamily="18" charset="0"/>
                <a:cs typeface="Times New Roman" panose="02020603050405020304" pitchFamily="18" charset="0"/>
              </a:rPr>
              <a:t>Book:</a:t>
            </a:r>
            <a:endParaRPr lang="en-US" sz="2000" b="1" u="sng" dirty="0" smtClean="0">
              <a:solidFill>
                <a:srgbClr val="FF0000"/>
              </a:solidFill>
              <a:latin typeface="Times New Roman" panose="02020603050405020304" pitchFamily="18" charset="0"/>
              <a:cs typeface="Times New Roman" panose="02020603050405020304" pitchFamily="18" charset="0"/>
            </a:endParaRPr>
          </a:p>
          <a:p>
            <a:pPr marL="0" indent="0" algn="just">
              <a:buNone/>
            </a:pPr>
            <a:r>
              <a:rPr lang="en-US" sz="2000" b="1" dirty="0" smtClean="0">
                <a:latin typeface="Times New Roman" panose="02020603050405020304" pitchFamily="18" charset="0"/>
                <a:cs typeface="Times New Roman" panose="02020603050405020304" pitchFamily="18" charset="0"/>
              </a:rPr>
              <a:t>1. Computer Security Principles and Practice 4th Edition, By William Stallings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720090"/>
          </a:xfrm>
        </p:spPr>
        <p:txBody>
          <a:bodyPr/>
          <a:p>
            <a:r>
              <a:rPr lang="en-US" sz="3000"/>
              <a:t>Threats, Attacks and Assets</a:t>
            </a:r>
            <a:endParaRPr lang="en-US" sz="3000"/>
          </a:p>
        </p:txBody>
      </p:sp>
      <p:sp>
        <p:nvSpPr>
          <p:cNvPr id="3" name="Content Placeholder 2"/>
          <p:cNvSpPr>
            <a:spLocks noGrp="1"/>
          </p:cNvSpPr>
          <p:nvPr>
            <p:ph idx="1"/>
          </p:nvPr>
        </p:nvSpPr>
        <p:spPr>
          <a:xfrm>
            <a:off x="533400" y="1219200"/>
            <a:ext cx="7246620" cy="3881120"/>
          </a:xfrm>
        </p:spPr>
        <p:txBody>
          <a:bodyPr/>
          <a:p>
            <a:pPr algn="just"/>
            <a:r>
              <a:rPr lang="en-US" b="1">
                <a:solidFill>
                  <a:srgbClr val="0070C0"/>
                </a:solidFill>
              </a:rPr>
              <a:t>Deception </a:t>
            </a:r>
            <a:r>
              <a:rPr lang="en-US">
                <a:solidFill>
                  <a:srgbClr val="FF0000"/>
                </a:solidFill>
              </a:rPr>
              <a:t>is a threat to either system integrity or data integrity.</a:t>
            </a:r>
            <a:r>
              <a:rPr lang="en-US"/>
              <a:t> The following types of attacks can result in this threat consequence:</a:t>
            </a:r>
            <a:endParaRPr lang="en-US"/>
          </a:p>
          <a:p>
            <a:pPr marL="0" indent="0" algn="just">
              <a:buNone/>
            </a:pPr>
            <a:r>
              <a:rPr lang="en-US" b="1" u="sng">
                <a:solidFill>
                  <a:srgbClr val="FF0000"/>
                </a:solidFill>
              </a:rPr>
              <a:t>1. Masquerade:</a:t>
            </a:r>
            <a:r>
              <a:rPr lang="en-US" b="1"/>
              <a:t> </a:t>
            </a:r>
            <a:r>
              <a:rPr lang="en-US">
                <a:solidFill>
                  <a:srgbClr val="FF0000"/>
                </a:solidFill>
              </a:rPr>
              <a:t>One example of masquerade is an attempt by an unauthorized</a:t>
            </a:r>
            <a:r>
              <a:rPr lang="en-US" b="1">
                <a:solidFill>
                  <a:srgbClr val="FF0000"/>
                </a:solidFill>
              </a:rPr>
              <a:t> </a:t>
            </a:r>
            <a:r>
              <a:rPr lang="en-US">
                <a:solidFill>
                  <a:srgbClr val="FF0000"/>
                </a:solidFill>
              </a:rPr>
              <a:t>user to gain access to a system by posing as an authorized user; this could happen if the unauthorized user has learned another user’s logon ID and password.</a:t>
            </a:r>
            <a:r>
              <a:rPr lang="en-US"/>
              <a:t> </a:t>
            </a:r>
            <a:endParaRPr lang="en-US"/>
          </a:p>
          <a:p>
            <a:pPr marL="0" indent="0" algn="just">
              <a:buNone/>
            </a:pPr>
            <a:r>
              <a:rPr lang="en-US"/>
              <a:t>Another example is malicious logic, such as a Trojan horse, that appears to perform a useful or desirable function but actually gains unauthorized access to system resources, or tricks a user into executing other malicious logic.</a:t>
            </a:r>
            <a:endParaRPr lang="en-US"/>
          </a:p>
          <a:p>
            <a:pPr marL="0" indent="0" algn="just">
              <a:buNone/>
            </a:pPr>
            <a:r>
              <a:rPr lang="en-US" b="1" u="sng">
                <a:solidFill>
                  <a:srgbClr val="FF0000"/>
                </a:solidFill>
              </a:rPr>
              <a:t>2.Falsification: </a:t>
            </a:r>
            <a:r>
              <a:rPr lang="en-US">
                <a:solidFill>
                  <a:srgbClr val="FF0000"/>
                </a:solidFill>
              </a:rPr>
              <a:t>This refers to the altering or replacing of valid data or the introduction of false data into a file or database. For example, a student may alter his or her grades on a school database.</a:t>
            </a:r>
            <a:endParaRPr lang="en-US">
              <a:solidFill>
                <a:srgbClr val="FF0000"/>
              </a:solidFill>
            </a:endParaRPr>
          </a:p>
          <a:p>
            <a:pPr marL="0" indent="0" algn="just">
              <a:buNone/>
            </a:pPr>
            <a:r>
              <a:rPr lang="en-US" b="1" u="sng">
                <a:solidFill>
                  <a:srgbClr val="FF0000"/>
                </a:solidFill>
              </a:rPr>
              <a:t>3.Repudiation:</a:t>
            </a:r>
            <a:r>
              <a:rPr lang="en-US"/>
              <a:t> </a:t>
            </a:r>
            <a:r>
              <a:rPr lang="en-US">
                <a:solidFill>
                  <a:srgbClr val="FF0000"/>
                </a:solidFill>
              </a:rPr>
              <a:t>A user either denies sending data, or a user denies receiving or possessing the data.</a:t>
            </a:r>
            <a:endParaRPr lang="en-US">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720090"/>
          </a:xfrm>
        </p:spPr>
        <p:txBody>
          <a:bodyPr/>
          <a:p>
            <a:r>
              <a:rPr lang="en-US" sz="3000"/>
              <a:t>Threats, Attacks and Assets</a:t>
            </a:r>
            <a:endParaRPr lang="en-US" sz="3000"/>
          </a:p>
        </p:txBody>
      </p:sp>
      <p:sp>
        <p:nvSpPr>
          <p:cNvPr id="3" name="Content Placeholder 2"/>
          <p:cNvSpPr>
            <a:spLocks noGrp="1"/>
          </p:cNvSpPr>
          <p:nvPr>
            <p:ph idx="1"/>
          </p:nvPr>
        </p:nvSpPr>
        <p:spPr>
          <a:xfrm>
            <a:off x="533400" y="1143635"/>
            <a:ext cx="7406640" cy="3881120"/>
          </a:xfrm>
        </p:spPr>
        <p:txBody>
          <a:bodyPr/>
          <a:p>
            <a:pPr algn="just"/>
            <a:r>
              <a:rPr lang="en-US" b="1">
                <a:solidFill>
                  <a:srgbClr val="0070C0"/>
                </a:solidFill>
              </a:rPr>
              <a:t>Disruption</a:t>
            </a:r>
            <a:r>
              <a:rPr lang="en-US"/>
              <a:t> </a:t>
            </a:r>
            <a:r>
              <a:rPr lang="en-US">
                <a:solidFill>
                  <a:srgbClr val="FF0000"/>
                </a:solidFill>
              </a:rPr>
              <a:t>is a threat to availability or system integrity</a:t>
            </a:r>
            <a:r>
              <a:rPr lang="en-US"/>
              <a:t>. The following types of attacks can result in this threat consequence:</a:t>
            </a:r>
            <a:endParaRPr lang="en-US"/>
          </a:p>
          <a:p>
            <a:pPr marL="0" indent="0" algn="just">
              <a:buNone/>
            </a:pPr>
            <a:r>
              <a:rPr lang="en-US" b="1" u="sng">
                <a:solidFill>
                  <a:srgbClr val="FF0000"/>
                </a:solidFill>
              </a:rPr>
              <a:t>1.Incapacitation:</a:t>
            </a:r>
            <a:r>
              <a:rPr lang="en-US"/>
              <a:t> </a:t>
            </a:r>
            <a:r>
              <a:rPr lang="en-US">
                <a:solidFill>
                  <a:srgbClr val="FF0000"/>
                </a:solidFill>
              </a:rPr>
              <a:t>This is an attack on system availability. This could occur as a result of physical destruction of or damage to system hardware</a:t>
            </a:r>
            <a:r>
              <a:rPr lang="en-US"/>
              <a:t>. </a:t>
            </a:r>
            <a:r>
              <a:rPr lang="en-US">
                <a:solidFill>
                  <a:srgbClr val="FF0000"/>
                </a:solidFill>
              </a:rPr>
              <a:t>Malicious software such as Trojan horses, viruses, or worms, could operate in such a way as to disable a system or some of its services</a:t>
            </a:r>
            <a:r>
              <a:rPr lang="en-US"/>
              <a:t>.</a:t>
            </a:r>
            <a:endParaRPr lang="en-US"/>
          </a:p>
          <a:p>
            <a:pPr marL="0" indent="0" algn="just">
              <a:buNone/>
            </a:pPr>
            <a:r>
              <a:rPr lang="en-US" b="1" u="sng">
                <a:solidFill>
                  <a:srgbClr val="FF0000"/>
                </a:solidFill>
              </a:rPr>
              <a:t>2. Corruption:</a:t>
            </a:r>
            <a:r>
              <a:rPr lang="en-US"/>
              <a:t> </a:t>
            </a:r>
            <a:r>
              <a:rPr lang="en-US">
                <a:solidFill>
                  <a:srgbClr val="FF0000"/>
                </a:solidFill>
              </a:rPr>
              <a:t>This is an attack on system integrity. Malicious software in this context could operate in such a way that system resources or services function in an unintended manner.</a:t>
            </a:r>
            <a:endParaRPr lang="en-US">
              <a:solidFill>
                <a:srgbClr val="FF0000"/>
              </a:solidFill>
            </a:endParaRPr>
          </a:p>
          <a:p>
            <a:pPr marL="0" indent="0" algn="just">
              <a:buNone/>
            </a:pPr>
            <a:r>
              <a:rPr lang="en-US"/>
              <a:t> A user could gain unauthorized access to a system and modify some of its functions. An example is a user placing backdoor logic in the system to provide subsequent access to a system and its resources by other than the usual procedure.</a:t>
            </a:r>
            <a:endParaRPr lang="en-US"/>
          </a:p>
          <a:p>
            <a:pPr marL="0" indent="0" algn="just">
              <a:buNone/>
            </a:pPr>
            <a:r>
              <a:rPr lang="en-US" b="1" u="sng">
                <a:solidFill>
                  <a:srgbClr val="FF0000"/>
                </a:solidFill>
              </a:rPr>
              <a:t>3.Obstruction:</a:t>
            </a:r>
            <a:r>
              <a:rPr lang="en-US"/>
              <a:t> </a:t>
            </a:r>
            <a:r>
              <a:rPr lang="en-US">
                <a:solidFill>
                  <a:srgbClr val="FF0000"/>
                </a:solidFill>
              </a:rPr>
              <a:t>One way to obstruct system operation is to interfere with communications by disabling communication links or altering communication control information</a:t>
            </a:r>
            <a:r>
              <a:rPr lang="en-US"/>
              <a:t>. Another way is to overload the system by placing excess burden on communication traffic.</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720090"/>
          </a:xfrm>
        </p:spPr>
        <p:txBody>
          <a:bodyPr/>
          <a:p>
            <a:r>
              <a:rPr lang="en-US" sz="3000"/>
              <a:t>Threats, Attacks and Assets</a:t>
            </a:r>
            <a:endParaRPr lang="en-US" sz="3000"/>
          </a:p>
        </p:txBody>
      </p:sp>
      <p:sp>
        <p:nvSpPr>
          <p:cNvPr id="3" name="Content Placeholder 2"/>
          <p:cNvSpPr>
            <a:spLocks noGrp="1"/>
          </p:cNvSpPr>
          <p:nvPr>
            <p:ph idx="1"/>
          </p:nvPr>
        </p:nvSpPr>
        <p:spPr>
          <a:xfrm>
            <a:off x="608965" y="1143635"/>
            <a:ext cx="6855460" cy="3881120"/>
          </a:xfrm>
        </p:spPr>
        <p:txBody>
          <a:bodyPr/>
          <a:p>
            <a:pPr algn="just"/>
            <a:r>
              <a:rPr lang="en-US" b="1">
                <a:solidFill>
                  <a:srgbClr val="0070C0"/>
                </a:solidFill>
              </a:rPr>
              <a:t>Usurpation</a:t>
            </a:r>
            <a:r>
              <a:rPr lang="en-US" b="1"/>
              <a:t> </a:t>
            </a:r>
            <a:r>
              <a:rPr lang="en-US">
                <a:solidFill>
                  <a:srgbClr val="FF0000"/>
                </a:solidFill>
              </a:rPr>
              <a:t>is a threat to system integrity</a:t>
            </a:r>
            <a:r>
              <a:rPr lang="en-US"/>
              <a:t>. The following types of attacks can result in this threat consequence:</a:t>
            </a:r>
            <a:endParaRPr lang="en-US"/>
          </a:p>
          <a:p>
            <a:pPr marL="0" indent="0" algn="just">
              <a:buNone/>
            </a:pPr>
            <a:r>
              <a:rPr lang="en-US" b="1" u="sng">
                <a:solidFill>
                  <a:srgbClr val="FF0000"/>
                </a:solidFill>
              </a:rPr>
              <a:t>1. Misappropriation:</a:t>
            </a:r>
            <a:r>
              <a:rPr lang="en-US"/>
              <a:t> </a:t>
            </a:r>
            <a:r>
              <a:rPr lang="en-US">
                <a:solidFill>
                  <a:srgbClr val="FF0000"/>
                </a:solidFill>
              </a:rPr>
              <a:t>This can include theft of service. An example is a distributed denial of service attack, when malicious software is installed on a number of hosts to be used as platforms to launch traffic at a target host.</a:t>
            </a:r>
            <a:r>
              <a:rPr lang="en-US"/>
              <a:t> In this case, the malicious software makes unauthorized use of processor and operating system resources.</a:t>
            </a:r>
            <a:endParaRPr lang="en-US"/>
          </a:p>
          <a:p>
            <a:pPr marL="0" indent="0" algn="just">
              <a:buNone/>
            </a:pPr>
            <a:r>
              <a:rPr lang="en-US" b="1" u="sng">
                <a:solidFill>
                  <a:srgbClr val="FF0000"/>
                </a:solidFill>
              </a:rPr>
              <a:t>2. Misuse: </a:t>
            </a:r>
            <a:r>
              <a:rPr lang="en-US">
                <a:solidFill>
                  <a:srgbClr val="FF0000"/>
                </a:solidFill>
              </a:rPr>
              <a:t>Misuse can occur by means of either malicious logic or a hacker that has gained unauthorized access to a system</a:t>
            </a:r>
            <a:r>
              <a:rPr lang="en-US"/>
              <a:t>. In either case, security functions can be disabled.</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762635"/>
          </a:xfrm>
        </p:spPr>
        <p:txBody>
          <a:bodyPr/>
          <a:p>
            <a:r>
              <a:rPr lang="en-US"/>
              <a:t>Threats and Assets</a:t>
            </a:r>
            <a:endParaRPr lang="en-US"/>
          </a:p>
        </p:txBody>
      </p:sp>
      <p:sp>
        <p:nvSpPr>
          <p:cNvPr id="3" name="Content Placeholder 2"/>
          <p:cNvSpPr>
            <a:spLocks noGrp="1"/>
          </p:cNvSpPr>
          <p:nvPr>
            <p:ph idx="1"/>
          </p:nvPr>
        </p:nvSpPr>
        <p:spPr>
          <a:xfrm>
            <a:off x="533400" y="1295400"/>
            <a:ext cx="7180580" cy="3881120"/>
          </a:xfrm>
        </p:spPr>
        <p:txBody>
          <a:bodyPr/>
          <a:p>
            <a:pPr algn="just"/>
            <a:r>
              <a:rPr lang="en-US"/>
              <a:t>The assets of a computer system can be categorized as hardware, software, data, and communication lines and networks.</a:t>
            </a:r>
            <a:endParaRPr lang="en-US"/>
          </a:p>
          <a:p>
            <a:pPr marL="0" indent="0" algn="just">
              <a:buNone/>
            </a:pPr>
            <a:r>
              <a:rPr lang="en-US" b="1" u="sng">
                <a:solidFill>
                  <a:srgbClr val="FF0000"/>
                </a:solidFill>
              </a:rPr>
              <a:t>1.Hardware :</a:t>
            </a:r>
            <a:r>
              <a:rPr lang="en-US"/>
              <a:t> </a:t>
            </a:r>
            <a:r>
              <a:rPr lang="en-US">
                <a:solidFill>
                  <a:srgbClr val="FF0000"/>
                </a:solidFill>
              </a:rPr>
              <a:t>A major threat to computer system hardware is the threat to availability.</a:t>
            </a:r>
            <a:r>
              <a:rPr lang="en-US"/>
              <a:t> </a:t>
            </a:r>
            <a:r>
              <a:rPr lang="en-US">
                <a:solidFill>
                  <a:schemeClr val="tx1"/>
                </a:solidFill>
              </a:rPr>
              <a:t>Threats include accidental and deliberate damage to equipment as well as theft. The proliferation of personal computers and workstations and the widespread use of LANs increase the potential for losses in this area.  Theft of USB drives can lead to loss of confidentiality.  Physical and administrative security measures are needed to deal with these threats.</a:t>
            </a:r>
            <a:endParaRPr lang="en-US">
              <a:solidFill>
                <a:schemeClr val="tx1"/>
              </a:solidFill>
            </a:endParaRPr>
          </a:p>
        </p:txBody>
      </p:sp>
      <p:pic>
        <p:nvPicPr>
          <p:cNvPr id="4" name="Picture 3"/>
          <p:cNvPicPr>
            <a:picLocks noChangeAspect="1"/>
          </p:cNvPicPr>
          <p:nvPr/>
        </p:nvPicPr>
        <p:blipFill>
          <a:blip r:embed="rId1"/>
          <a:stretch>
            <a:fillRect/>
          </a:stretch>
        </p:blipFill>
        <p:spPr>
          <a:xfrm>
            <a:off x="4286885" y="4173220"/>
            <a:ext cx="4781550" cy="268478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762635"/>
          </a:xfrm>
        </p:spPr>
        <p:txBody>
          <a:bodyPr/>
          <a:p>
            <a:r>
              <a:rPr lang="en-US"/>
              <a:t>Threats and Assets</a:t>
            </a:r>
            <a:endParaRPr lang="en-US"/>
          </a:p>
        </p:txBody>
      </p:sp>
      <p:sp>
        <p:nvSpPr>
          <p:cNvPr id="3" name="Content Placeholder 2"/>
          <p:cNvSpPr>
            <a:spLocks noGrp="1"/>
          </p:cNvSpPr>
          <p:nvPr>
            <p:ph idx="1"/>
          </p:nvPr>
        </p:nvSpPr>
        <p:spPr>
          <a:xfrm>
            <a:off x="533400" y="1295400"/>
            <a:ext cx="7180580" cy="3881120"/>
          </a:xfrm>
        </p:spPr>
        <p:txBody>
          <a:bodyPr/>
          <a:p>
            <a:pPr marL="0" indent="0" algn="just">
              <a:buNone/>
            </a:pPr>
            <a:r>
              <a:rPr lang="en-US" b="1" u="sng">
                <a:solidFill>
                  <a:srgbClr val="FF0000"/>
                </a:solidFill>
              </a:rPr>
              <a:t>2.Software: </a:t>
            </a:r>
            <a:r>
              <a:rPr lang="en-US">
                <a:solidFill>
                  <a:srgbClr val="FF0000"/>
                </a:solidFill>
              </a:rPr>
              <a:t>Software includes the operating system, utilities, and application programs. A key threat to software is an attack on availability. </a:t>
            </a:r>
            <a:endParaRPr lang="en-US">
              <a:solidFill>
                <a:srgbClr val="FF0000"/>
              </a:solidFill>
            </a:endParaRPr>
          </a:p>
          <a:p>
            <a:pPr marL="0" indent="0" algn="just">
              <a:buNone/>
            </a:pPr>
            <a:r>
              <a:rPr lang="en-US">
                <a:solidFill>
                  <a:schemeClr val="tx1"/>
                </a:solidFill>
              </a:rPr>
              <a:t>Software, especially application software, is often easy to delete. </a:t>
            </a:r>
            <a:endParaRPr lang="en-US">
              <a:solidFill>
                <a:schemeClr val="tx1"/>
              </a:solidFill>
            </a:endParaRPr>
          </a:p>
          <a:p>
            <a:pPr marL="0" indent="0" algn="just">
              <a:buNone/>
            </a:pPr>
            <a:r>
              <a:rPr lang="en-US">
                <a:solidFill>
                  <a:schemeClr val="tx1"/>
                </a:solidFill>
              </a:rPr>
              <a:t>Software can also be altered or damaged to render it useless. </a:t>
            </a:r>
            <a:endParaRPr lang="en-US">
              <a:solidFill>
                <a:schemeClr val="tx1"/>
              </a:solidFill>
            </a:endParaRPr>
          </a:p>
          <a:p>
            <a:pPr marL="0" indent="0" algn="just">
              <a:buNone/>
            </a:pPr>
            <a:r>
              <a:rPr lang="en-US">
                <a:solidFill>
                  <a:schemeClr val="tx1"/>
                </a:solidFill>
              </a:rPr>
              <a:t>Software configuration management, which includes making backups of the most recent version of software, can maintain high availability. </a:t>
            </a:r>
            <a:endParaRPr lang="en-US">
              <a:solidFill>
                <a:schemeClr val="tx1"/>
              </a:solidFill>
            </a:endParaRPr>
          </a:p>
          <a:p>
            <a:pPr marL="0" indent="0" algn="just">
              <a:buNone/>
            </a:pPr>
            <a:r>
              <a:rPr lang="en-US">
                <a:solidFill>
                  <a:schemeClr val="tx1"/>
                </a:solidFill>
              </a:rPr>
              <a:t>A more difficult problem to deal with is software modification that results in a program that still functions but that behaves differently than before, which is a threat to integrity/authenticity.</a:t>
            </a:r>
            <a:endParaRPr lang="en-US">
              <a:solidFill>
                <a:schemeClr val="tx1"/>
              </a:solidFill>
            </a:endParaRPr>
          </a:p>
          <a:p>
            <a:pPr marL="0" indent="0" algn="just">
              <a:buNone/>
            </a:pPr>
            <a:endParaRPr lang="en-US">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Threats and Assets</a:t>
            </a:r>
            <a:endParaRPr lang="en-US"/>
          </a:p>
        </p:txBody>
      </p:sp>
      <p:sp>
        <p:nvSpPr>
          <p:cNvPr id="3" name="Content Placeholder 2"/>
          <p:cNvSpPr>
            <a:spLocks noGrp="1"/>
          </p:cNvSpPr>
          <p:nvPr>
            <p:ph idx="1"/>
          </p:nvPr>
        </p:nvSpPr>
        <p:spPr>
          <a:xfrm>
            <a:off x="458470" y="1178560"/>
            <a:ext cx="7334250" cy="3881120"/>
          </a:xfrm>
        </p:spPr>
        <p:txBody>
          <a:bodyPr/>
          <a:p>
            <a:pPr marL="0" indent="0" algn="just">
              <a:buNone/>
            </a:pPr>
            <a:r>
              <a:rPr lang="en-US" b="1" u="sng">
                <a:solidFill>
                  <a:srgbClr val="FF0000"/>
                </a:solidFill>
              </a:rPr>
              <a:t>3.Data :</a:t>
            </a:r>
            <a:r>
              <a:rPr lang="en-US" b="1" u="sng"/>
              <a:t> </a:t>
            </a:r>
            <a:r>
              <a:rPr lang="en-US">
                <a:solidFill>
                  <a:srgbClr val="FF0000"/>
                </a:solidFill>
              </a:rPr>
              <a:t>Hardware and software security are typically concerns of computing center professionals. Security concerns with respect to data are broad, encompassing availability, secrecy, and integrity.</a:t>
            </a:r>
            <a:r>
              <a:rPr lang="en-US"/>
              <a:t> </a:t>
            </a:r>
            <a:endParaRPr lang="en-US"/>
          </a:p>
          <a:p>
            <a:pPr marL="0" indent="0" algn="just">
              <a:buNone/>
            </a:pPr>
            <a:r>
              <a:rPr lang="en-US">
                <a:solidFill>
                  <a:schemeClr val="tx1"/>
                </a:solidFill>
              </a:rPr>
              <a:t>In the case of availability, </a:t>
            </a:r>
            <a:r>
              <a:rPr lang="en-US">
                <a:solidFill>
                  <a:srgbClr val="0070C0"/>
                </a:solidFill>
              </a:rPr>
              <a:t>the concern is with the destruction of data files, which can occur either accidentally or maliciously</a:t>
            </a:r>
            <a:r>
              <a:rPr lang="en-US">
                <a:solidFill>
                  <a:schemeClr val="tx1"/>
                </a:solidFill>
              </a:rPr>
              <a:t>.</a:t>
            </a:r>
            <a:endParaRPr lang="en-US">
              <a:solidFill>
                <a:schemeClr val="tx1"/>
              </a:solidFill>
            </a:endParaRPr>
          </a:p>
          <a:p>
            <a:pPr marL="0" indent="0" algn="just">
              <a:buNone/>
            </a:pPr>
            <a:r>
              <a:rPr lang="en-US">
                <a:solidFill>
                  <a:schemeClr val="tx1"/>
                </a:solidFill>
              </a:rPr>
              <a:t>The obvious concern with secrecy is the unauthorized reading of data files or databases, and this area has been the subject of perhaps more research and effort than any other area of computer security. </a:t>
            </a:r>
            <a:endParaRPr lang="en-US">
              <a:solidFill>
                <a:schemeClr val="tx1"/>
              </a:solidFill>
            </a:endParaRPr>
          </a:p>
          <a:p>
            <a:pPr marL="0" indent="0" algn="just">
              <a:buNone/>
            </a:pPr>
            <a:r>
              <a:rPr lang="en-US">
                <a:solidFill>
                  <a:schemeClr val="tx1"/>
                </a:solidFill>
              </a:rPr>
              <a:t>For example, if one table records the aggregate of the incomes of A, B, C, and D and another records the aggregate of the incomes of A, B, C, D, and E, the difference between the two aggregates would be the income of E. In many cases, matching several sets of data for consistency at different levels of aggregation requires access to individual units. The individual units, which are the subject of privacy concerns.</a:t>
            </a:r>
            <a:endParaRPr lang="en-US">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Threats and Assets</a:t>
            </a:r>
            <a:endParaRPr lang="en-US"/>
          </a:p>
        </p:txBody>
      </p:sp>
      <p:sp>
        <p:nvSpPr>
          <p:cNvPr id="3" name="Content Placeholder 2"/>
          <p:cNvSpPr>
            <a:spLocks noGrp="1"/>
          </p:cNvSpPr>
          <p:nvPr>
            <p:ph idx="1"/>
          </p:nvPr>
        </p:nvSpPr>
        <p:spPr>
          <a:xfrm>
            <a:off x="458470" y="1178560"/>
            <a:ext cx="7152005" cy="3881120"/>
          </a:xfrm>
        </p:spPr>
        <p:txBody>
          <a:bodyPr/>
          <a:p>
            <a:pPr marL="0" indent="0" algn="just">
              <a:buNone/>
            </a:pPr>
            <a:r>
              <a:rPr lang="en-US" b="1" u="sng">
                <a:solidFill>
                  <a:srgbClr val="FF0000"/>
                </a:solidFill>
              </a:rPr>
              <a:t>4.Communication Lines and Networks: </a:t>
            </a:r>
            <a:r>
              <a:rPr lang="en-US">
                <a:solidFill>
                  <a:srgbClr val="FF0000"/>
                </a:solidFill>
              </a:rPr>
              <a:t>Network security attacks can be classified as passive attacks and active attacks. </a:t>
            </a:r>
            <a:r>
              <a:rPr lang="en-US">
                <a:solidFill>
                  <a:srgbClr val="00B0F0"/>
                </a:solidFill>
              </a:rPr>
              <a:t>A passive attack attempts to learn or make use of information from the system, but does not affect system resources. An active attack attempts to alter system resources or affect their operation.</a:t>
            </a:r>
            <a:endParaRPr lang="en-US">
              <a:solidFill>
                <a:srgbClr val="00B0F0"/>
              </a:solidFill>
            </a:endParaRPr>
          </a:p>
          <a:p>
            <a:pPr marL="0" indent="0" algn="just">
              <a:buNone/>
            </a:pPr>
            <a:r>
              <a:rPr lang="en-US" b="1">
                <a:solidFill>
                  <a:srgbClr val="7030A0"/>
                </a:solidFill>
              </a:rPr>
              <a:t>Passive attacks:</a:t>
            </a:r>
            <a:r>
              <a:rPr lang="en-US">
                <a:solidFill>
                  <a:srgbClr val="7030A0"/>
                </a:solidFill>
              </a:rPr>
              <a:t> are in the nature of eavesdropping on, or monitoring of, transmissions. The goal of the attacker is to obtain information that is being transmitted.</a:t>
            </a:r>
            <a:endParaRPr lang="en-US">
              <a:solidFill>
                <a:srgbClr val="7030A0"/>
              </a:solidFill>
            </a:endParaRPr>
          </a:p>
          <a:p>
            <a:pPr marL="0" indent="0" algn="just">
              <a:buNone/>
            </a:pPr>
            <a:r>
              <a:rPr lang="en-US">
                <a:solidFill>
                  <a:schemeClr val="tx1"/>
                </a:solidFill>
              </a:rPr>
              <a:t>Two types of passive attacks are the release of message contents and traffic analysis.</a:t>
            </a:r>
            <a:endParaRPr lang="en-US">
              <a:solidFill>
                <a:schemeClr val="tx1"/>
              </a:solidFill>
            </a:endParaRPr>
          </a:p>
          <a:p>
            <a:pPr marL="0" indent="0" algn="just">
              <a:buNone/>
            </a:pPr>
            <a:r>
              <a:rPr lang="en-US" b="1">
                <a:solidFill>
                  <a:srgbClr val="0070C0"/>
                </a:solidFill>
              </a:rPr>
              <a:t>1.Release of message contents:</a:t>
            </a:r>
            <a:r>
              <a:rPr lang="en-US">
                <a:solidFill>
                  <a:srgbClr val="0070C0"/>
                </a:solidFill>
              </a:rPr>
              <a:t> A telephone conversation, an electronic mail message, and a transferred file may contain sensitive or confidential information. </a:t>
            </a:r>
            <a:endParaRPr lang="en-US">
              <a:solidFill>
                <a:srgbClr val="0070C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49605"/>
          </a:xfrm>
        </p:spPr>
        <p:txBody>
          <a:bodyPr/>
          <a:p>
            <a:r>
              <a:rPr lang="en-US">
                <a:sym typeface="+mn-ea"/>
              </a:rPr>
              <a:t>Threats and Assets</a:t>
            </a:r>
            <a:endParaRPr lang="en-US"/>
          </a:p>
        </p:txBody>
      </p:sp>
      <p:sp>
        <p:nvSpPr>
          <p:cNvPr id="3" name="Content Placeholder 2"/>
          <p:cNvSpPr>
            <a:spLocks noGrp="1"/>
          </p:cNvSpPr>
          <p:nvPr>
            <p:ph idx="1"/>
          </p:nvPr>
        </p:nvSpPr>
        <p:spPr>
          <a:xfrm>
            <a:off x="458470" y="1178560"/>
            <a:ext cx="6914515" cy="3881120"/>
          </a:xfrm>
        </p:spPr>
        <p:txBody>
          <a:bodyPr/>
          <a:p>
            <a:pPr marL="0" indent="0" algn="just">
              <a:buNone/>
            </a:pPr>
            <a:r>
              <a:rPr lang="en-US" b="1" u="sng">
                <a:solidFill>
                  <a:srgbClr val="0070C0"/>
                </a:solidFill>
              </a:rPr>
              <a:t>2. Traffic analysis: </a:t>
            </a:r>
            <a:r>
              <a:rPr lang="en-US">
                <a:solidFill>
                  <a:srgbClr val="0070C0"/>
                </a:solidFill>
              </a:rPr>
              <a:t>Suppose we had a way of masking the contents of messages or other information traffic so opponents, even if they captured the message, could not extract the information from the message.</a:t>
            </a:r>
            <a:endParaRPr lang="en-US">
              <a:solidFill>
                <a:srgbClr val="0070C0"/>
              </a:solidFill>
            </a:endParaRPr>
          </a:p>
          <a:p>
            <a:pPr marL="0" indent="0" algn="just">
              <a:buNone/>
            </a:pPr>
            <a:r>
              <a:rPr lang="en-US">
                <a:solidFill>
                  <a:schemeClr val="tx1"/>
                </a:solidFill>
              </a:rPr>
              <a:t>The common technique for masking contents is encryption. If we had encryption protection in place, an opponent might still be able to observe the pattern of these messages.This information might be useful in guessing the nature of the  communication that was taking place. </a:t>
            </a:r>
            <a:endParaRPr lang="en-US">
              <a:solidFill>
                <a:schemeClr val="tx1"/>
              </a:solidFill>
            </a:endParaRPr>
          </a:p>
          <a:p>
            <a:pPr marL="0" indent="0" algn="just">
              <a:buNone/>
            </a:pPr>
            <a:r>
              <a:rPr lang="en-US" i="1">
                <a:solidFill>
                  <a:srgbClr val="FF0000"/>
                </a:solidFill>
              </a:rPr>
              <a:t>Passive attacks are very difficult to detect because they do not involve any alteration of the data.</a:t>
            </a:r>
            <a:endParaRPr lang="en-US" i="1">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4035" y="307340"/>
            <a:ext cx="6348730" cy="563245"/>
          </a:xfrm>
        </p:spPr>
        <p:txBody>
          <a:bodyPr/>
          <a:p>
            <a:r>
              <a:rPr lang="en-US">
                <a:sym typeface="+mn-ea"/>
              </a:rPr>
              <a:t>Threats and Assets</a:t>
            </a:r>
            <a:endParaRPr lang="en-US"/>
          </a:p>
        </p:txBody>
      </p:sp>
      <p:sp>
        <p:nvSpPr>
          <p:cNvPr id="3" name="Content Placeholder 2"/>
          <p:cNvSpPr>
            <a:spLocks noGrp="1"/>
          </p:cNvSpPr>
          <p:nvPr>
            <p:ph idx="1"/>
          </p:nvPr>
        </p:nvSpPr>
        <p:spPr>
          <a:xfrm>
            <a:off x="382905" y="876300"/>
            <a:ext cx="7625080" cy="3881120"/>
          </a:xfrm>
        </p:spPr>
        <p:txBody>
          <a:bodyPr/>
          <a:p>
            <a:pPr marL="0" indent="0" algn="just">
              <a:buNone/>
            </a:pPr>
            <a:r>
              <a:rPr lang="en-US" b="1">
                <a:solidFill>
                  <a:srgbClr val="7030A0"/>
                </a:solidFill>
              </a:rPr>
              <a:t>Active attacks: </a:t>
            </a:r>
            <a:r>
              <a:rPr lang="en-US">
                <a:solidFill>
                  <a:srgbClr val="7030A0"/>
                </a:solidFill>
              </a:rPr>
              <a:t>involve some modification of the data stream or the creation of a false stream, and can be subdivided into four categories: replay, masquerade, modification of messages, and denial of service.</a:t>
            </a:r>
            <a:endParaRPr lang="en-US"/>
          </a:p>
          <a:p>
            <a:pPr marL="0" indent="0" algn="just">
              <a:buNone/>
            </a:pPr>
            <a:r>
              <a:rPr lang="en-US" b="1">
                <a:solidFill>
                  <a:srgbClr val="0070C0"/>
                </a:solidFill>
              </a:rPr>
              <a:t>1. Replay Attack:</a:t>
            </a:r>
            <a:r>
              <a:rPr lang="en-US">
                <a:solidFill>
                  <a:srgbClr val="0070C0"/>
                </a:solidFill>
              </a:rPr>
              <a:t> involves the passive capture of a data unit and its subsequent retransmission to produce an unauthorized effect.</a:t>
            </a:r>
            <a:endParaRPr lang="en-US">
              <a:solidFill>
                <a:srgbClr val="0070C0"/>
              </a:solidFill>
            </a:endParaRPr>
          </a:p>
          <a:p>
            <a:pPr marL="0" indent="0" algn="just">
              <a:buNone/>
            </a:pPr>
            <a:r>
              <a:rPr lang="en-US" b="1">
                <a:solidFill>
                  <a:srgbClr val="0070C0"/>
                </a:solidFill>
              </a:rPr>
              <a:t>2. Masquerade: </a:t>
            </a:r>
            <a:r>
              <a:rPr lang="en-US">
                <a:solidFill>
                  <a:srgbClr val="0070C0"/>
                </a:solidFill>
              </a:rPr>
              <a:t>takes place when one entity pretends to be a different entity. For example, authentication sequences can be captured and replayed after a valid authentication sequence has taken place, thus enabling an authorized entity with few privileges to obtain extra privileges by impersonating an entity that has those privileges.</a:t>
            </a:r>
            <a:endParaRPr lang="en-US">
              <a:solidFill>
                <a:srgbClr val="0070C0"/>
              </a:solidFill>
            </a:endParaRPr>
          </a:p>
          <a:p>
            <a:pPr marL="0" indent="0" algn="just">
              <a:buNone/>
            </a:pPr>
            <a:r>
              <a:rPr lang="en-US" b="1">
                <a:solidFill>
                  <a:srgbClr val="0070C0"/>
                </a:solidFill>
              </a:rPr>
              <a:t>3.Modification of messages:</a:t>
            </a:r>
            <a:r>
              <a:rPr lang="en-US">
                <a:solidFill>
                  <a:srgbClr val="0070C0"/>
                </a:solidFill>
              </a:rPr>
              <a:t>means that some portion of a legitimate message is altered, or delayed or reordered to produce an unauthorized effect. For example, a message stating, “</a:t>
            </a:r>
            <a:r>
              <a:rPr lang="en-US">
                <a:solidFill>
                  <a:srgbClr val="FF0000"/>
                </a:solidFill>
              </a:rPr>
              <a:t>Allow John Smith to read confidential file accounts” is modified to, “Allow Fred Brown to read confidential file accounts</a:t>
            </a:r>
            <a:r>
              <a:rPr lang="en-US">
                <a:solidFill>
                  <a:srgbClr val="0070C0"/>
                </a:solidFill>
              </a:rPr>
              <a:t>.”</a:t>
            </a:r>
            <a:endParaRPr lang="en-US">
              <a:solidFill>
                <a:srgbClr val="0070C0"/>
              </a:solidFill>
            </a:endParaRPr>
          </a:p>
          <a:p>
            <a:pPr marL="0" indent="0" algn="just">
              <a:buNone/>
            </a:pPr>
            <a:r>
              <a:rPr lang="en-US" b="1">
                <a:solidFill>
                  <a:srgbClr val="0070C0"/>
                </a:solidFill>
              </a:rPr>
              <a:t>4.Denial of service: </a:t>
            </a:r>
            <a:r>
              <a:rPr lang="en-US">
                <a:solidFill>
                  <a:srgbClr val="0070C0"/>
                </a:solidFill>
              </a:rPr>
              <a:t>prevents the normal use or management of communication facilities.</a:t>
            </a:r>
            <a:endParaRPr lang="en-US">
              <a:solidFill>
                <a:srgbClr val="0070C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8470" y="534035"/>
            <a:ext cx="7091680" cy="634365"/>
          </a:xfrm>
        </p:spPr>
        <p:txBody>
          <a:bodyPr/>
          <a:p>
            <a:r>
              <a:rPr lang="en-US" sz="3000"/>
              <a:t>Fundamental Security Design Principles</a:t>
            </a:r>
            <a:endParaRPr lang="en-US" sz="3000"/>
          </a:p>
        </p:txBody>
      </p:sp>
      <p:sp>
        <p:nvSpPr>
          <p:cNvPr id="3" name="Content Placeholder 2"/>
          <p:cNvSpPr>
            <a:spLocks noGrp="1"/>
          </p:cNvSpPr>
          <p:nvPr>
            <p:ph idx="1"/>
          </p:nvPr>
        </p:nvSpPr>
        <p:spPr>
          <a:xfrm>
            <a:off x="458470" y="1178560"/>
            <a:ext cx="6798945" cy="3881120"/>
          </a:xfrm>
        </p:spPr>
        <p:txBody>
          <a:bodyPr/>
          <a:p>
            <a:pPr algn="just"/>
            <a:r>
              <a:rPr lang="en-US"/>
              <a:t>U.S. National Security Agency and the U. S. Department of Homeland Security, list the following as fundamental security design principles: </a:t>
            </a:r>
            <a:endParaRPr lang="en-US"/>
          </a:p>
          <a:p>
            <a:pPr marL="0" indent="0" algn="just">
              <a:buNone/>
            </a:pPr>
            <a:r>
              <a:rPr lang="en-US" b="1">
                <a:solidFill>
                  <a:srgbClr val="FF0000"/>
                </a:solidFill>
              </a:rPr>
              <a:t>1. Economy of mechanism:</a:t>
            </a:r>
            <a:r>
              <a:rPr lang="en-US">
                <a:solidFill>
                  <a:srgbClr val="FF0000"/>
                </a:solidFill>
              </a:rPr>
              <a:t> means the design of security measures embodied in both hardware and software should be as simple and small as possible. </a:t>
            </a:r>
            <a:endParaRPr lang="en-US">
              <a:solidFill>
                <a:srgbClr val="FF0000"/>
              </a:solidFill>
            </a:endParaRPr>
          </a:p>
          <a:p>
            <a:pPr marL="0" indent="0" algn="just">
              <a:buNone/>
            </a:pPr>
            <a:r>
              <a:rPr lang="en-US">
                <a:solidFill>
                  <a:schemeClr val="tx1"/>
                </a:solidFill>
              </a:rPr>
              <a:t>The motivation for this principle is simple, small design is easier to test and verify thoroughly. </a:t>
            </a:r>
            <a:endParaRPr lang="en-US">
              <a:solidFill>
                <a:schemeClr val="tx1"/>
              </a:solidFill>
            </a:endParaRPr>
          </a:p>
          <a:p>
            <a:pPr marL="0" indent="0" algn="just">
              <a:buNone/>
            </a:pPr>
            <a:r>
              <a:rPr lang="en-US">
                <a:solidFill>
                  <a:schemeClr val="tx1"/>
                </a:solidFill>
              </a:rPr>
              <a:t>With a complex design, there are many more opportunities for an adversary to discover weaknesses to exploit that may be difficult to spot ahead of time. </a:t>
            </a:r>
            <a:endParaRPr lang="en-US">
              <a:solidFill>
                <a:schemeClr val="tx1"/>
              </a:solidFill>
            </a:endParaRPr>
          </a:p>
          <a:p>
            <a:pPr marL="0" indent="0" algn="just">
              <a:buNone/>
            </a:pPr>
            <a:r>
              <a:rPr lang="en-US">
                <a:solidFill>
                  <a:schemeClr val="tx1"/>
                </a:solidFill>
              </a:rPr>
              <a:t>As configuration management issues are simplified, updating or replacing a simple mechanism becomes a less intensive process.</a:t>
            </a:r>
            <a:endParaRPr lang="en-US">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50240"/>
          </a:xfrm>
        </p:spPr>
        <p:txBody>
          <a:bodyPr/>
          <a:p>
            <a:r>
              <a:rPr lang="en-US" sz="3000"/>
              <a:t>Computer Security Concepts</a:t>
            </a:r>
            <a:endParaRPr lang="en-US" sz="3000"/>
          </a:p>
        </p:txBody>
      </p:sp>
      <p:pic>
        <p:nvPicPr>
          <p:cNvPr id="4" name="Content Placeholder 3"/>
          <p:cNvPicPr>
            <a:picLocks noChangeAspect="1"/>
          </p:cNvPicPr>
          <p:nvPr>
            <p:ph idx="1"/>
          </p:nvPr>
        </p:nvPicPr>
        <p:blipFill>
          <a:blip r:embed="rId1"/>
          <a:stretch>
            <a:fillRect/>
          </a:stretch>
        </p:blipFill>
        <p:spPr>
          <a:xfrm>
            <a:off x="528955" y="1136650"/>
            <a:ext cx="7328535" cy="2202180"/>
          </a:xfrm>
          <a:prstGeom prst="rect">
            <a:avLst/>
          </a:prstGeom>
        </p:spPr>
      </p:pic>
      <p:pic>
        <p:nvPicPr>
          <p:cNvPr id="5" name="Picture 4"/>
          <p:cNvPicPr>
            <a:picLocks noChangeAspect="1"/>
          </p:cNvPicPr>
          <p:nvPr/>
        </p:nvPicPr>
        <p:blipFill>
          <a:blip r:embed="rId2"/>
          <a:stretch>
            <a:fillRect/>
          </a:stretch>
        </p:blipFill>
        <p:spPr>
          <a:xfrm>
            <a:off x="1730375" y="3429000"/>
            <a:ext cx="4823460" cy="301815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8470" y="534035"/>
            <a:ext cx="7091680" cy="634365"/>
          </a:xfrm>
        </p:spPr>
        <p:txBody>
          <a:bodyPr/>
          <a:p>
            <a:r>
              <a:rPr lang="en-US" sz="3000"/>
              <a:t>Fundamental Security Design Principles</a:t>
            </a:r>
            <a:endParaRPr lang="en-US" sz="3000"/>
          </a:p>
        </p:txBody>
      </p:sp>
      <p:sp>
        <p:nvSpPr>
          <p:cNvPr id="3" name="Content Placeholder 2"/>
          <p:cNvSpPr>
            <a:spLocks noGrp="1"/>
          </p:cNvSpPr>
          <p:nvPr>
            <p:ph idx="1"/>
          </p:nvPr>
        </p:nvSpPr>
        <p:spPr>
          <a:xfrm>
            <a:off x="458470" y="1178560"/>
            <a:ext cx="6934200" cy="3881120"/>
          </a:xfrm>
        </p:spPr>
        <p:txBody>
          <a:bodyPr/>
          <a:p>
            <a:pPr marL="0" indent="0" algn="just">
              <a:buNone/>
            </a:pPr>
            <a:r>
              <a:rPr lang="en-US" b="1">
                <a:solidFill>
                  <a:srgbClr val="FF0000"/>
                </a:solidFill>
              </a:rPr>
              <a:t>2. Fail-Safe Default: </a:t>
            </a:r>
            <a:r>
              <a:rPr lang="en-US">
                <a:solidFill>
                  <a:srgbClr val="FF0000"/>
                </a:solidFill>
              </a:rPr>
              <a:t>means access decisions should be based on permission rather than exclusion.</a:t>
            </a:r>
            <a:r>
              <a:rPr lang="en-US"/>
              <a:t> </a:t>
            </a:r>
            <a:endParaRPr lang="en-US"/>
          </a:p>
          <a:p>
            <a:pPr marL="0" indent="0" algn="just">
              <a:buNone/>
            </a:pPr>
            <a:r>
              <a:rPr lang="en-US">
                <a:solidFill>
                  <a:srgbClr val="0070C0"/>
                </a:solidFill>
              </a:rPr>
              <a:t>The default situation is lack of access, and the protection scheme identifies conditions under which access is permitted. </a:t>
            </a:r>
            <a:endParaRPr lang="en-US">
              <a:solidFill>
                <a:srgbClr val="0070C0"/>
              </a:solidFill>
            </a:endParaRPr>
          </a:p>
          <a:p>
            <a:pPr marL="0" indent="0" algn="just">
              <a:buNone/>
            </a:pPr>
            <a:r>
              <a:rPr lang="en-US">
                <a:solidFill>
                  <a:srgbClr val="0070C0"/>
                </a:solidFill>
              </a:rPr>
              <a:t>This approach exhibits a better failure mode than the alternative approach, where the default is to permit access. </a:t>
            </a:r>
            <a:endParaRPr lang="en-US"/>
          </a:p>
          <a:p>
            <a:pPr marL="0" indent="0" algn="just">
              <a:buNone/>
            </a:pPr>
            <a:r>
              <a:rPr lang="en-US"/>
              <a:t>A design mistake in a mechanism that gives explicit permission tends to fail by refusing permission, a safe situation that can  be quickly detected. </a:t>
            </a:r>
            <a:endParaRPr lang="en-US"/>
          </a:p>
          <a:p>
            <a:pPr marL="0" indent="0" algn="just">
              <a:buNone/>
            </a:pPr>
            <a:r>
              <a:rPr lang="en-US"/>
              <a:t>A design mistake in a mechanism that explicitly excludes access tends to fail by allowing access, a failure that may long go unnoticed in normal use. </a:t>
            </a:r>
            <a:endParaRPr lang="en-US"/>
          </a:p>
          <a:p>
            <a:pPr marL="0" indent="0" algn="just">
              <a:buNone/>
            </a:pPr>
            <a:r>
              <a:rPr lang="en-US"/>
              <a:t>For example, most file access systems work on this principle and virtually all protected services on client/server systems work this way.</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8470" y="534035"/>
            <a:ext cx="7091680" cy="634365"/>
          </a:xfrm>
        </p:spPr>
        <p:txBody>
          <a:bodyPr/>
          <a:p>
            <a:r>
              <a:rPr lang="en-US" sz="3000"/>
              <a:t>Fundamental Security Design Principles</a:t>
            </a:r>
            <a:endParaRPr lang="en-US" sz="3000"/>
          </a:p>
        </p:txBody>
      </p:sp>
      <p:sp>
        <p:nvSpPr>
          <p:cNvPr id="3" name="Content Placeholder 2"/>
          <p:cNvSpPr>
            <a:spLocks noGrp="1"/>
          </p:cNvSpPr>
          <p:nvPr>
            <p:ph idx="1"/>
          </p:nvPr>
        </p:nvSpPr>
        <p:spPr>
          <a:xfrm>
            <a:off x="458470" y="1178560"/>
            <a:ext cx="6934200" cy="3881120"/>
          </a:xfrm>
        </p:spPr>
        <p:txBody>
          <a:bodyPr/>
          <a:p>
            <a:pPr marL="0" indent="0" algn="just">
              <a:buNone/>
            </a:pPr>
            <a:r>
              <a:rPr lang="en-US" b="1">
                <a:solidFill>
                  <a:srgbClr val="FF0000"/>
                </a:solidFill>
              </a:rPr>
              <a:t>3.Complete mediation: </a:t>
            </a:r>
            <a:r>
              <a:rPr lang="en-US">
                <a:solidFill>
                  <a:srgbClr val="FF0000"/>
                </a:solidFill>
              </a:rPr>
              <a:t>means every access must be checked against the access control mechanism.</a:t>
            </a:r>
            <a:r>
              <a:rPr lang="en-US"/>
              <a:t> </a:t>
            </a:r>
            <a:endParaRPr lang="en-US"/>
          </a:p>
          <a:p>
            <a:pPr marL="0" indent="0" algn="just">
              <a:buNone/>
            </a:pPr>
            <a:r>
              <a:rPr lang="en-US">
                <a:solidFill>
                  <a:schemeClr val="tx1"/>
                </a:solidFill>
              </a:rPr>
              <a:t>Systems should not rely on access decisions retrieved from a cache. </a:t>
            </a:r>
            <a:endParaRPr lang="en-US">
              <a:solidFill>
                <a:schemeClr val="tx1"/>
              </a:solidFill>
            </a:endParaRPr>
          </a:p>
          <a:p>
            <a:pPr marL="0" indent="0" algn="just">
              <a:buNone/>
            </a:pPr>
            <a:r>
              <a:rPr lang="en-US">
                <a:solidFill>
                  <a:schemeClr val="tx1"/>
                </a:solidFill>
              </a:rPr>
              <a:t>If access decisions are remembered for future use, careful consideration be given to how changes in authority are propagated into such local memories.</a:t>
            </a:r>
            <a:endParaRPr lang="en-US">
              <a:solidFill>
                <a:schemeClr val="tx1"/>
              </a:solidFill>
            </a:endParaRPr>
          </a:p>
          <a:p>
            <a:pPr marL="0" indent="0" algn="just">
              <a:buNone/>
            </a:pPr>
            <a:r>
              <a:rPr lang="en-US">
                <a:solidFill>
                  <a:schemeClr val="tx1"/>
                </a:solidFill>
              </a:rPr>
              <a:t>Example: once a user has opened a file, no check is made to see of permissions change. To fully implement complete mediation, every time a user reads a field or record in a file, or a data item in a database, the system must exercise access control.</a:t>
            </a:r>
            <a:endParaRPr lang="en-US">
              <a:solidFill>
                <a:schemeClr val="tx1"/>
              </a:solidFill>
            </a:endParaRPr>
          </a:p>
          <a:p>
            <a:pPr marL="0" indent="0" algn="just">
              <a:buNone/>
            </a:pPr>
            <a:r>
              <a:rPr lang="en-US" b="1">
                <a:solidFill>
                  <a:srgbClr val="FF0000"/>
                </a:solidFill>
              </a:rPr>
              <a:t>4. Open design: </a:t>
            </a:r>
            <a:r>
              <a:rPr lang="en-US">
                <a:solidFill>
                  <a:srgbClr val="FF0000"/>
                </a:solidFill>
              </a:rPr>
              <a:t>means the design of a security mechanism should be open rather than secret. </a:t>
            </a:r>
            <a:endParaRPr lang="en-US">
              <a:solidFill>
                <a:srgbClr val="FF0000"/>
              </a:solidFill>
            </a:endParaRPr>
          </a:p>
          <a:p>
            <a:pPr marL="0" indent="0" algn="just">
              <a:buNone/>
            </a:pPr>
            <a:r>
              <a:rPr lang="en-US">
                <a:solidFill>
                  <a:schemeClr val="tx1"/>
                </a:solidFill>
              </a:rPr>
              <a:t>For example, although encryption keys must be secret, encryption algorithms should be open to public scrutiny </a:t>
            </a:r>
            <a:endParaRPr lang="en-US">
              <a:solidFill>
                <a:schemeClr val="tx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8470" y="534035"/>
            <a:ext cx="7091680" cy="634365"/>
          </a:xfrm>
        </p:spPr>
        <p:txBody>
          <a:bodyPr/>
          <a:p>
            <a:r>
              <a:rPr lang="en-US" sz="3000"/>
              <a:t>Fundamental Security Design Principles</a:t>
            </a:r>
            <a:endParaRPr lang="en-US" sz="3000"/>
          </a:p>
        </p:txBody>
      </p:sp>
      <p:sp>
        <p:nvSpPr>
          <p:cNvPr id="3" name="Content Placeholder 2"/>
          <p:cNvSpPr>
            <a:spLocks noGrp="1"/>
          </p:cNvSpPr>
          <p:nvPr>
            <p:ph idx="1"/>
          </p:nvPr>
        </p:nvSpPr>
        <p:spPr>
          <a:xfrm>
            <a:off x="458470" y="1102995"/>
            <a:ext cx="7099935" cy="3881120"/>
          </a:xfrm>
        </p:spPr>
        <p:txBody>
          <a:bodyPr/>
          <a:p>
            <a:pPr marL="0" indent="0" algn="just">
              <a:buNone/>
            </a:pPr>
            <a:r>
              <a:rPr lang="en-US" b="1">
                <a:solidFill>
                  <a:srgbClr val="FF0000"/>
                </a:solidFill>
              </a:rPr>
              <a:t>5. Separation of privilege: </a:t>
            </a:r>
            <a:r>
              <a:rPr lang="en-US">
                <a:solidFill>
                  <a:srgbClr val="FF0000"/>
                </a:solidFill>
              </a:rPr>
              <a:t>in which multiple privilege attributes are required to achieve access to a restricted resource.</a:t>
            </a:r>
            <a:r>
              <a:rPr lang="en-US">
                <a:solidFill>
                  <a:srgbClr val="0070C0"/>
                </a:solidFill>
              </a:rPr>
              <a:t> </a:t>
            </a:r>
            <a:endParaRPr lang="en-US">
              <a:solidFill>
                <a:srgbClr val="0070C0"/>
              </a:solidFill>
            </a:endParaRPr>
          </a:p>
          <a:p>
            <a:pPr marL="0" indent="0" algn="just">
              <a:buNone/>
            </a:pPr>
            <a:r>
              <a:rPr lang="en-US">
                <a:solidFill>
                  <a:schemeClr val="tx1"/>
                </a:solidFill>
              </a:rPr>
              <a:t>Example of this is multifactor user authentication, which requires the use of multiple techniques, such as a password and a smart card, to authorize a user.</a:t>
            </a:r>
            <a:endParaRPr lang="en-US">
              <a:solidFill>
                <a:schemeClr val="tx1"/>
              </a:solidFill>
            </a:endParaRPr>
          </a:p>
          <a:p>
            <a:pPr marL="0" indent="0" algn="just">
              <a:buNone/>
            </a:pPr>
            <a:r>
              <a:rPr lang="en-US" b="1">
                <a:solidFill>
                  <a:srgbClr val="FF0000"/>
                </a:solidFill>
              </a:rPr>
              <a:t>6. Least privilege:</a:t>
            </a:r>
            <a:r>
              <a:rPr lang="en-US">
                <a:solidFill>
                  <a:srgbClr val="FF0000"/>
                </a:solidFill>
              </a:rPr>
              <a:t> means every process and every user of the system should operate using the least set of privileges necessary to perform the task. </a:t>
            </a:r>
            <a:endParaRPr lang="en-US">
              <a:solidFill>
                <a:srgbClr val="FF0000"/>
              </a:solidFill>
            </a:endParaRPr>
          </a:p>
          <a:p>
            <a:pPr marL="0" indent="0" algn="just">
              <a:buNone/>
            </a:pPr>
            <a:r>
              <a:rPr lang="en-US">
                <a:solidFill>
                  <a:schemeClr val="tx1"/>
                </a:solidFill>
              </a:rPr>
              <a:t>A good example is role-based access control. The system security policy can identify and define the various roles of users or processes.</a:t>
            </a:r>
            <a:endParaRPr lang="en-US">
              <a:solidFill>
                <a:schemeClr val="tx1"/>
              </a:solidFill>
            </a:endParaRPr>
          </a:p>
          <a:p>
            <a:pPr marL="0" indent="0" algn="just">
              <a:buNone/>
            </a:pPr>
            <a:r>
              <a:rPr lang="en-US">
                <a:solidFill>
                  <a:schemeClr val="tx1"/>
                </a:solidFill>
              </a:rPr>
              <a:t> Each role is assigned only those permissions needed to perform its functions. Each permission specifies a permitted access to a particular resource (such as read and write access to a specified file or directory). </a:t>
            </a:r>
            <a:endParaRPr lang="en-US">
              <a:solidFill>
                <a:schemeClr val="tx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8470" y="534035"/>
            <a:ext cx="7091680" cy="634365"/>
          </a:xfrm>
        </p:spPr>
        <p:txBody>
          <a:bodyPr/>
          <a:p>
            <a:r>
              <a:rPr lang="en-US" sz="3000"/>
              <a:t>Fundamental Security Design Principles</a:t>
            </a:r>
            <a:endParaRPr lang="en-US" sz="3000"/>
          </a:p>
        </p:txBody>
      </p:sp>
      <p:sp>
        <p:nvSpPr>
          <p:cNvPr id="3" name="Content Placeholder 2"/>
          <p:cNvSpPr>
            <a:spLocks noGrp="1"/>
          </p:cNvSpPr>
          <p:nvPr>
            <p:ph idx="1"/>
          </p:nvPr>
        </p:nvSpPr>
        <p:spPr>
          <a:xfrm>
            <a:off x="458470" y="1102995"/>
            <a:ext cx="7099935" cy="3881120"/>
          </a:xfrm>
        </p:spPr>
        <p:txBody>
          <a:bodyPr/>
          <a:p>
            <a:pPr marL="0" indent="0" algn="just">
              <a:buNone/>
            </a:pPr>
            <a:r>
              <a:rPr lang="en-US" b="1">
                <a:solidFill>
                  <a:srgbClr val="FF0000"/>
                </a:solidFill>
              </a:rPr>
              <a:t>7. Least common: </a:t>
            </a:r>
            <a:r>
              <a:rPr lang="en-US">
                <a:solidFill>
                  <a:srgbClr val="FF0000"/>
                </a:solidFill>
              </a:rPr>
              <a:t>means the design should minimize the functions shared by different users, providing mutual security. </a:t>
            </a:r>
            <a:endParaRPr lang="en-US">
              <a:solidFill>
                <a:srgbClr val="FF0000"/>
              </a:solidFill>
            </a:endParaRPr>
          </a:p>
          <a:p>
            <a:pPr marL="0" indent="0" algn="just">
              <a:buNone/>
            </a:pPr>
            <a:r>
              <a:rPr lang="en-US">
                <a:solidFill>
                  <a:schemeClr val="tx1"/>
                </a:solidFill>
              </a:rPr>
              <a:t>This principle helps reduce the number of unintended communication paths and reduces the amount of hardware and software on which all users depend, thus making it easier to verify if there are any undesirable security implications.</a:t>
            </a:r>
            <a:endParaRPr lang="en-US">
              <a:solidFill>
                <a:schemeClr val="tx1"/>
              </a:solidFill>
            </a:endParaRPr>
          </a:p>
          <a:p>
            <a:pPr marL="0" indent="0" algn="just">
              <a:buNone/>
            </a:pPr>
            <a:r>
              <a:rPr lang="en-US" b="1">
                <a:solidFill>
                  <a:srgbClr val="FF0000"/>
                </a:solidFill>
              </a:rPr>
              <a:t>8.Psychological acceptability: </a:t>
            </a:r>
            <a:r>
              <a:rPr lang="en-US">
                <a:solidFill>
                  <a:srgbClr val="FF0000"/>
                </a:solidFill>
              </a:rPr>
              <a:t>implies the security mechanisms should not interfere unduly with the work of users, and at the same time meet the needs of those who authorize access.</a:t>
            </a:r>
            <a:endParaRPr lang="en-US">
              <a:solidFill>
                <a:srgbClr val="FF0000"/>
              </a:solidFill>
            </a:endParaRPr>
          </a:p>
          <a:p>
            <a:pPr marL="0" indent="0" algn="just">
              <a:buNone/>
            </a:pPr>
            <a:r>
              <a:rPr lang="en-US">
                <a:solidFill>
                  <a:schemeClr val="tx1"/>
                </a:solidFill>
              </a:rPr>
              <a:t>If security mechanisms hinder the usability or accessibility of resources, users may opt to turn off those mechanisms. </a:t>
            </a:r>
            <a:endParaRPr lang="en-US">
              <a:solidFill>
                <a:schemeClr val="tx1"/>
              </a:solidFill>
            </a:endParaRPr>
          </a:p>
          <a:p>
            <a:pPr marL="0" indent="0" algn="just">
              <a:buNone/>
            </a:pPr>
            <a:r>
              <a:rPr lang="en-US">
                <a:solidFill>
                  <a:schemeClr val="tx1"/>
                </a:solidFill>
              </a:rPr>
              <a:t>Where possible, security mechanisms should be transparent to the users of the system or at most introduce minimal obstruction.</a:t>
            </a:r>
            <a:endParaRPr lang="en-US">
              <a:solidFill>
                <a:schemeClr val="tx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3400" y="230505"/>
            <a:ext cx="7178040" cy="625475"/>
          </a:xfrm>
        </p:spPr>
        <p:txBody>
          <a:bodyPr/>
          <a:p>
            <a:r>
              <a:rPr lang="en-US" sz="3000">
                <a:sym typeface="+mn-ea"/>
              </a:rPr>
              <a:t>Fundamental Security Design Principles</a:t>
            </a:r>
            <a:endParaRPr lang="en-US" sz="3000">
              <a:sym typeface="+mn-ea"/>
            </a:endParaRPr>
          </a:p>
        </p:txBody>
      </p:sp>
      <p:sp>
        <p:nvSpPr>
          <p:cNvPr id="3" name="Content Placeholder 2"/>
          <p:cNvSpPr>
            <a:spLocks noGrp="1"/>
          </p:cNvSpPr>
          <p:nvPr>
            <p:ph idx="1"/>
          </p:nvPr>
        </p:nvSpPr>
        <p:spPr>
          <a:xfrm>
            <a:off x="534035" y="1178560"/>
            <a:ext cx="7087235" cy="3881120"/>
          </a:xfrm>
        </p:spPr>
        <p:txBody>
          <a:bodyPr/>
          <a:p>
            <a:pPr marL="0" indent="0" algn="just">
              <a:buNone/>
            </a:pPr>
            <a:r>
              <a:rPr lang="en-US" b="1">
                <a:solidFill>
                  <a:srgbClr val="FF0000"/>
                </a:solidFill>
              </a:rPr>
              <a:t>9. Isolation: </a:t>
            </a:r>
            <a:r>
              <a:rPr lang="en-US">
                <a:solidFill>
                  <a:srgbClr val="FF0000"/>
                </a:solidFill>
              </a:rPr>
              <a:t>applies in three contexts.</a:t>
            </a:r>
            <a:r>
              <a:rPr lang="en-US"/>
              <a:t> </a:t>
            </a:r>
            <a:endParaRPr lang="en-US"/>
          </a:p>
          <a:p>
            <a:pPr marL="0" indent="0" algn="just">
              <a:buNone/>
            </a:pPr>
            <a:r>
              <a:rPr lang="en-US">
                <a:solidFill>
                  <a:schemeClr val="tx1"/>
                </a:solidFill>
              </a:rPr>
              <a:t>First, public access systems should be isolated from critical resources (data, processes) to prevent disclosure or tampering. If sensitivity or criticality of the information is high, organizations may limit the number of systems on which that data are stored and isolate them, either physically or logically. </a:t>
            </a:r>
            <a:endParaRPr lang="en-US">
              <a:solidFill>
                <a:schemeClr val="tx1"/>
              </a:solidFill>
            </a:endParaRPr>
          </a:p>
          <a:p>
            <a:pPr marL="0" indent="0" algn="just">
              <a:buNone/>
            </a:pPr>
            <a:r>
              <a:rPr lang="en-US">
                <a:solidFill>
                  <a:schemeClr val="tx1"/>
                </a:solidFill>
              </a:rPr>
              <a:t>Physical isolation may include ensuring that no physical connection exists between an organization’s public access information resources and an organization’s critical information.</a:t>
            </a:r>
            <a:endParaRPr lang="en-US">
              <a:solidFill>
                <a:schemeClr val="tx1"/>
              </a:solidFill>
            </a:endParaRPr>
          </a:p>
          <a:p>
            <a:pPr marL="0" indent="0" algn="just">
              <a:buNone/>
            </a:pPr>
            <a:r>
              <a:rPr lang="en-US">
                <a:solidFill>
                  <a:schemeClr val="tx1"/>
                </a:solidFill>
              </a:rPr>
              <a:t>Logical isolation solutions include layers of security services and mechanisms should be established between public systems and secure systems.</a:t>
            </a:r>
            <a:endParaRPr lang="en-US">
              <a:solidFill>
                <a:schemeClr val="tx1"/>
              </a:solidFill>
            </a:endParaRPr>
          </a:p>
          <a:p>
            <a:pPr marL="0" indent="0" algn="just">
              <a:buNone/>
            </a:pPr>
            <a:endParaRPr lang="en-US">
              <a:solidFill>
                <a:schemeClr val="tx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3400" y="230505"/>
            <a:ext cx="7178040" cy="625475"/>
          </a:xfrm>
        </p:spPr>
        <p:txBody>
          <a:bodyPr/>
          <a:p>
            <a:r>
              <a:rPr lang="en-US" sz="3000">
                <a:sym typeface="+mn-ea"/>
              </a:rPr>
              <a:t>Fundamental Security Design Principles</a:t>
            </a:r>
            <a:endParaRPr lang="en-US" sz="3000">
              <a:sym typeface="+mn-ea"/>
            </a:endParaRPr>
          </a:p>
        </p:txBody>
      </p:sp>
      <p:sp>
        <p:nvSpPr>
          <p:cNvPr id="3" name="Content Placeholder 2"/>
          <p:cNvSpPr>
            <a:spLocks noGrp="1"/>
          </p:cNvSpPr>
          <p:nvPr>
            <p:ph idx="1"/>
          </p:nvPr>
        </p:nvSpPr>
        <p:spPr>
          <a:xfrm>
            <a:off x="458470" y="951865"/>
            <a:ext cx="6840855" cy="3881120"/>
          </a:xfrm>
        </p:spPr>
        <p:txBody>
          <a:bodyPr/>
          <a:p>
            <a:pPr marL="0" indent="0" algn="just">
              <a:buNone/>
            </a:pPr>
            <a:r>
              <a:rPr lang="en-US">
                <a:solidFill>
                  <a:schemeClr val="tx1"/>
                </a:solidFill>
                <a:sym typeface="+mn-ea"/>
              </a:rPr>
              <a:t>Second, the processes and files of individual users should be isolated from one another. All modern OS provide facilities for such isolation, so individual users have separate,isolated process space, memory space, and file space, with protections for preventing unauthorized access.</a:t>
            </a:r>
            <a:endParaRPr lang="en-US">
              <a:solidFill>
                <a:schemeClr val="tx1"/>
              </a:solidFill>
            </a:endParaRPr>
          </a:p>
          <a:p>
            <a:pPr marL="0" indent="0" algn="just">
              <a:buNone/>
            </a:pPr>
            <a:r>
              <a:rPr lang="en-US">
                <a:solidFill>
                  <a:schemeClr val="tx1"/>
                </a:solidFill>
                <a:sym typeface="+mn-ea"/>
              </a:rPr>
              <a:t>Finally, security mechanisms should be isolated in the sense of preventing access to those mechanisms. For example, logical access control may provide a means of isolating cryptographic software from other parts of host system from tampering, replacement or disclosure.</a:t>
            </a:r>
            <a:endParaRPr lang="en-US">
              <a:solidFill>
                <a:srgbClr val="00B0F0"/>
              </a:solidFill>
              <a:sym typeface="+mn-ea"/>
            </a:endParaRPr>
          </a:p>
          <a:p>
            <a:pPr marL="0" indent="0" algn="just">
              <a:buNone/>
            </a:pPr>
            <a:r>
              <a:rPr lang="en-US" b="1">
                <a:solidFill>
                  <a:srgbClr val="FF0000"/>
                </a:solidFill>
              </a:rPr>
              <a:t>10. Encapsulation:</a:t>
            </a:r>
            <a:r>
              <a:rPr lang="en-US">
                <a:solidFill>
                  <a:srgbClr val="00B0F0"/>
                </a:solidFill>
              </a:rPr>
              <a:t> </a:t>
            </a:r>
            <a:r>
              <a:rPr lang="en-US">
                <a:solidFill>
                  <a:srgbClr val="FF0000"/>
                </a:solidFill>
              </a:rPr>
              <a:t>can be viewed as a specific form of isolation based on object oriented functionality. </a:t>
            </a:r>
            <a:endParaRPr lang="en-US">
              <a:solidFill>
                <a:srgbClr val="FF0000"/>
              </a:solidFill>
            </a:endParaRPr>
          </a:p>
          <a:p>
            <a:pPr marL="0" indent="0" algn="just">
              <a:buNone/>
            </a:pPr>
            <a:r>
              <a:rPr lang="en-US">
                <a:solidFill>
                  <a:schemeClr val="tx1"/>
                </a:solidFill>
              </a:rPr>
              <a:t>Protection is provided by encapsulating a collection of procedures and data objects so the internal structure of a data object is accessible only to the procedures of the protected subsystem and the procedures may be called only at designated domain entry points.</a:t>
            </a:r>
            <a:endParaRPr lang="en-US">
              <a:solidFill>
                <a:schemeClr val="tx1"/>
              </a:solidFill>
            </a:endParaRPr>
          </a:p>
          <a:p>
            <a:pPr marL="0" indent="0" algn="just">
              <a:buNone/>
            </a:pPr>
            <a:endParaRPr lang="en-US">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3400" y="230505"/>
            <a:ext cx="7178040" cy="625475"/>
          </a:xfrm>
        </p:spPr>
        <p:txBody>
          <a:bodyPr/>
          <a:p>
            <a:r>
              <a:rPr lang="en-US" sz="3000">
                <a:sym typeface="+mn-ea"/>
              </a:rPr>
              <a:t>Fundamental Security Design Principles</a:t>
            </a:r>
            <a:endParaRPr lang="en-US" sz="3000">
              <a:sym typeface="+mn-ea"/>
            </a:endParaRPr>
          </a:p>
        </p:txBody>
      </p:sp>
      <p:sp>
        <p:nvSpPr>
          <p:cNvPr id="3" name="Content Placeholder 2"/>
          <p:cNvSpPr>
            <a:spLocks noGrp="1"/>
          </p:cNvSpPr>
          <p:nvPr>
            <p:ph idx="1"/>
          </p:nvPr>
        </p:nvSpPr>
        <p:spPr>
          <a:xfrm>
            <a:off x="534035" y="876300"/>
            <a:ext cx="4936490" cy="3881120"/>
          </a:xfrm>
        </p:spPr>
        <p:txBody>
          <a:bodyPr/>
          <a:p>
            <a:pPr marL="0" indent="0" algn="just">
              <a:buNone/>
            </a:pPr>
            <a:r>
              <a:rPr lang="en-US" b="1">
                <a:solidFill>
                  <a:srgbClr val="FF0000"/>
                </a:solidFill>
              </a:rPr>
              <a:t>11. </a:t>
            </a:r>
            <a:r>
              <a:rPr lang="en-US" b="1">
                <a:solidFill>
                  <a:srgbClr val="FF0000"/>
                </a:solidFill>
                <a:sym typeface="+mn-ea"/>
              </a:rPr>
              <a:t>Modularity:</a:t>
            </a:r>
            <a:r>
              <a:rPr lang="en-US">
                <a:solidFill>
                  <a:srgbClr val="FF0000"/>
                </a:solidFill>
                <a:sym typeface="+mn-ea"/>
              </a:rPr>
              <a:t> in the context of security refers both to the development of security functions as separate, protected modules</a:t>
            </a:r>
            <a:endParaRPr lang="en-US">
              <a:solidFill>
                <a:srgbClr val="FF0000"/>
              </a:solidFill>
              <a:sym typeface="+mn-ea"/>
            </a:endParaRPr>
          </a:p>
          <a:p>
            <a:pPr marL="0" indent="0" algn="just">
              <a:buNone/>
            </a:pPr>
            <a:r>
              <a:rPr lang="en-US">
                <a:solidFill>
                  <a:schemeClr val="tx1"/>
                </a:solidFill>
                <a:sym typeface="+mn-ea"/>
              </a:rPr>
              <a:t>For example, numerous protocols and applications make use of cryptographic functions. A more secure design is provided by developing a common cryptographic module that can be invoked by numerous protocols and applications.</a:t>
            </a:r>
            <a:endParaRPr lang="en-US">
              <a:solidFill>
                <a:schemeClr val="tx1"/>
              </a:solidFill>
              <a:sym typeface="+mn-ea"/>
            </a:endParaRPr>
          </a:p>
          <a:p>
            <a:pPr marL="0" indent="0" algn="just">
              <a:buNone/>
            </a:pPr>
            <a:r>
              <a:rPr lang="en-US" b="1">
                <a:solidFill>
                  <a:srgbClr val="FF0000"/>
                </a:solidFill>
              </a:rPr>
              <a:t>12. Layering:</a:t>
            </a:r>
            <a:r>
              <a:rPr lang="en-US">
                <a:solidFill>
                  <a:srgbClr val="0070C0"/>
                </a:solidFill>
              </a:rPr>
              <a:t> </a:t>
            </a:r>
            <a:r>
              <a:rPr lang="en-US">
                <a:solidFill>
                  <a:srgbClr val="FF0000"/>
                </a:solidFill>
              </a:rPr>
              <a:t>refers to the use of multiple, overlapping protection approaches addressing the people, technology, and operational aspects of information systems.</a:t>
            </a:r>
            <a:r>
              <a:rPr lang="en-US">
                <a:solidFill>
                  <a:srgbClr val="0070C0"/>
                </a:solidFill>
              </a:rPr>
              <a:t> </a:t>
            </a:r>
            <a:endParaRPr lang="en-US">
              <a:solidFill>
                <a:srgbClr val="0070C0"/>
              </a:solidFill>
            </a:endParaRPr>
          </a:p>
          <a:p>
            <a:pPr marL="0" indent="0" algn="just">
              <a:buNone/>
            </a:pPr>
            <a:r>
              <a:rPr lang="en-US">
                <a:solidFill>
                  <a:schemeClr val="tx1"/>
                </a:solidFill>
              </a:rPr>
              <a:t>A layering approach is often used to provide multiple barriers between an adversary and protected information or services. This technique is often referred to as </a:t>
            </a:r>
            <a:r>
              <a:rPr lang="en-US" b="1">
                <a:solidFill>
                  <a:schemeClr val="tx1"/>
                </a:solidFill>
              </a:rPr>
              <a:t>defense in depth</a:t>
            </a:r>
            <a:r>
              <a:rPr lang="en-US">
                <a:solidFill>
                  <a:schemeClr val="tx1"/>
                </a:solidFill>
              </a:rPr>
              <a:t>.</a:t>
            </a:r>
            <a:endParaRPr lang="en-US">
              <a:solidFill>
                <a:schemeClr val="tx1"/>
              </a:solidFill>
            </a:endParaRPr>
          </a:p>
          <a:p>
            <a:pPr marL="0" indent="0" algn="just">
              <a:buNone/>
            </a:pPr>
            <a:endParaRPr lang="en-US">
              <a:solidFill>
                <a:schemeClr val="tx1"/>
              </a:solidFill>
            </a:endParaRPr>
          </a:p>
        </p:txBody>
      </p:sp>
      <p:pic>
        <p:nvPicPr>
          <p:cNvPr id="4" name="Picture 3"/>
          <p:cNvPicPr>
            <a:picLocks noChangeAspect="1"/>
          </p:cNvPicPr>
          <p:nvPr/>
        </p:nvPicPr>
        <p:blipFill>
          <a:blip r:embed="rId1"/>
          <a:stretch>
            <a:fillRect/>
          </a:stretch>
        </p:blipFill>
        <p:spPr>
          <a:xfrm>
            <a:off x="5471160" y="1011555"/>
            <a:ext cx="3549015" cy="3371850"/>
          </a:xfrm>
          <a:prstGeom prst="rect">
            <a:avLst/>
          </a:prstGeom>
        </p:spPr>
      </p:pic>
      <p:sp>
        <p:nvSpPr>
          <p:cNvPr id="5" name="Text Box 4"/>
          <p:cNvSpPr txBox="1"/>
          <p:nvPr/>
        </p:nvSpPr>
        <p:spPr>
          <a:xfrm>
            <a:off x="5549900" y="4418965"/>
            <a:ext cx="3376295" cy="1476375"/>
          </a:xfrm>
          <a:prstGeom prst="rect">
            <a:avLst/>
          </a:prstGeom>
          <a:noFill/>
        </p:spPr>
        <p:txBody>
          <a:bodyPr wrap="square" rtlCol="0" anchor="t">
            <a:spAutoFit/>
          </a:bodyPr>
          <a:p>
            <a:pPr algn="just"/>
            <a:r>
              <a:rPr lang="en-US" i="1">
                <a:solidFill>
                  <a:srgbClr val="7030A0"/>
                </a:solidFill>
              </a:rPr>
              <a:t>Figure 1.4, the use of layering, or defense in depth, and attack surface reduction complement each other in mitigating security risk.</a:t>
            </a:r>
            <a:endParaRPr lang="en-US" i="1">
              <a:solidFill>
                <a:srgbClr val="7030A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3400" y="532765"/>
            <a:ext cx="7178040" cy="625475"/>
          </a:xfrm>
        </p:spPr>
        <p:txBody>
          <a:bodyPr/>
          <a:p>
            <a:r>
              <a:rPr lang="en-US" sz="3000">
                <a:sym typeface="+mn-ea"/>
              </a:rPr>
              <a:t>Fundamental Security Design Principles</a:t>
            </a:r>
            <a:endParaRPr lang="en-US" sz="3000">
              <a:sym typeface="+mn-ea"/>
            </a:endParaRPr>
          </a:p>
        </p:txBody>
      </p:sp>
      <p:sp>
        <p:nvSpPr>
          <p:cNvPr id="3" name="Content Placeholder 2"/>
          <p:cNvSpPr>
            <a:spLocks noGrp="1"/>
          </p:cNvSpPr>
          <p:nvPr>
            <p:ph idx="1"/>
          </p:nvPr>
        </p:nvSpPr>
        <p:spPr>
          <a:xfrm>
            <a:off x="685165" y="1480820"/>
            <a:ext cx="6389370" cy="3881120"/>
          </a:xfrm>
        </p:spPr>
        <p:txBody>
          <a:bodyPr/>
          <a:p>
            <a:pPr marL="0" indent="0" algn="just">
              <a:buNone/>
            </a:pPr>
            <a:r>
              <a:rPr lang="en-US" b="1">
                <a:solidFill>
                  <a:srgbClr val="FF0000"/>
                </a:solidFill>
              </a:rPr>
              <a:t>13.Least astonishment: </a:t>
            </a:r>
            <a:r>
              <a:rPr lang="en-US">
                <a:solidFill>
                  <a:srgbClr val="FF0000"/>
                </a:solidFill>
              </a:rPr>
              <a:t>means a program or user interface should always respond in the way that is least likely to astonish the user</a:t>
            </a:r>
            <a:r>
              <a:rPr lang="en-US">
                <a:solidFill>
                  <a:srgbClr val="0070C0"/>
                </a:solidFill>
              </a:rPr>
              <a:t>.</a:t>
            </a:r>
            <a:endParaRPr lang="en-US">
              <a:solidFill>
                <a:srgbClr val="0070C0"/>
              </a:solidFill>
            </a:endParaRPr>
          </a:p>
          <a:p>
            <a:pPr marL="0" indent="0" algn="just">
              <a:buNone/>
            </a:pPr>
            <a:r>
              <a:rPr lang="en-US">
                <a:solidFill>
                  <a:schemeClr val="tx1"/>
                </a:solidFill>
              </a:rPr>
              <a:t>For example,the mechanism for authorization should be transparent enough to a user that the user has understanding of how the security goals map to provided security.</a:t>
            </a:r>
            <a:endParaRPr lang="en-US">
              <a:solidFill>
                <a:schemeClr val="tx1"/>
              </a:solidFill>
            </a:endParaRPr>
          </a:p>
          <a:p>
            <a:pPr marL="0" indent="0" algn="just">
              <a:buNone/>
            </a:pPr>
            <a:endParaRPr lang="en-US">
              <a:solidFill>
                <a:schemeClr val="tx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594995"/>
          </a:xfrm>
        </p:spPr>
        <p:txBody>
          <a:bodyPr/>
          <a:p>
            <a:r>
              <a:rPr lang="en-US" sz="3000"/>
              <a:t>Attack Surfaces </a:t>
            </a:r>
            <a:endParaRPr lang="en-US" sz="3000"/>
          </a:p>
        </p:txBody>
      </p:sp>
      <p:sp>
        <p:nvSpPr>
          <p:cNvPr id="3" name="Content Placeholder 2"/>
          <p:cNvSpPr>
            <a:spLocks noGrp="1"/>
          </p:cNvSpPr>
          <p:nvPr>
            <p:ph idx="1"/>
          </p:nvPr>
        </p:nvSpPr>
        <p:spPr>
          <a:xfrm>
            <a:off x="533400" y="1295400"/>
            <a:ext cx="6873875" cy="3881120"/>
          </a:xfrm>
        </p:spPr>
        <p:txBody>
          <a:bodyPr/>
          <a:p>
            <a:pPr marL="0" indent="0" algn="just">
              <a:buNone/>
            </a:pPr>
            <a:r>
              <a:rPr lang="en-US">
                <a:solidFill>
                  <a:srgbClr val="FF0000"/>
                </a:solidFill>
              </a:rPr>
              <a:t>An attack surface consists of the reachable and  exploitable vulnerabilities in a system</a:t>
            </a:r>
            <a:r>
              <a:rPr lang="en-US"/>
              <a:t>. Examples of attack surfaces are the following:</a:t>
            </a:r>
            <a:endParaRPr lang="en-US"/>
          </a:p>
          <a:p>
            <a:pPr algn="just"/>
            <a:r>
              <a:rPr lang="en-US"/>
              <a:t>Open ports on outward facing Web and other servers, and code listening on those ports</a:t>
            </a:r>
            <a:endParaRPr lang="en-US"/>
          </a:p>
          <a:p>
            <a:pPr algn="just"/>
            <a:r>
              <a:rPr lang="en-US"/>
              <a:t>Services available on the inside of a firewall</a:t>
            </a:r>
            <a:endParaRPr lang="en-US"/>
          </a:p>
          <a:p>
            <a:pPr algn="just"/>
            <a:r>
              <a:rPr lang="en-US"/>
              <a:t>Code that processes incoming data, e-mail, XML, office documents, and industry-specific custom data exchange formats</a:t>
            </a:r>
            <a:endParaRPr lang="en-US"/>
          </a:p>
          <a:p>
            <a:pPr algn="just"/>
            <a:r>
              <a:rPr lang="en-US"/>
              <a:t>Interfaces, SQL, and web forms</a:t>
            </a:r>
            <a:endParaRPr lang="en-US"/>
          </a:p>
          <a:p>
            <a:pPr algn="just"/>
            <a:r>
              <a:rPr lang="en-US"/>
              <a:t>An employee with access to sensitive information vulnerable to a social engineering attack</a:t>
            </a:r>
            <a:endParaRPr lang="en-US"/>
          </a:p>
          <a:p>
            <a:pPr marL="0" indent="0" algn="just">
              <a:buNone/>
            </a:pPr>
            <a:r>
              <a:rPr lang="en-US" i="1">
                <a:solidFill>
                  <a:srgbClr val="0070C0"/>
                </a:solidFill>
              </a:rPr>
              <a:t>Social engineering attacks manipulate people into sharing information that they should not share, downloading software that should not download etc.</a:t>
            </a:r>
            <a:endParaRPr lang="en-US" i="1">
              <a:solidFill>
                <a:srgbClr val="0070C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738505"/>
          </a:xfrm>
        </p:spPr>
        <p:txBody>
          <a:bodyPr/>
          <a:p>
            <a:r>
              <a:rPr lang="en-US"/>
              <a:t>Attack Surfaces</a:t>
            </a:r>
            <a:endParaRPr lang="en-US"/>
          </a:p>
        </p:txBody>
      </p:sp>
      <p:sp>
        <p:nvSpPr>
          <p:cNvPr id="3" name="Content Placeholder 2"/>
          <p:cNvSpPr>
            <a:spLocks noGrp="1"/>
          </p:cNvSpPr>
          <p:nvPr>
            <p:ph idx="1"/>
          </p:nvPr>
        </p:nvSpPr>
        <p:spPr>
          <a:xfrm>
            <a:off x="534035" y="1329690"/>
            <a:ext cx="6715125" cy="3881120"/>
          </a:xfrm>
        </p:spPr>
        <p:txBody>
          <a:bodyPr/>
          <a:p>
            <a:pPr algn="just"/>
            <a:r>
              <a:rPr lang="en-US" i="1">
                <a:solidFill>
                  <a:srgbClr val="0070C0"/>
                </a:solidFill>
                <a:sym typeface="+mn-ea"/>
              </a:rPr>
              <a:t>An attack surface analysis is a useful technique for assessing the scale and severity of threats to a system.</a:t>
            </a:r>
            <a:r>
              <a:rPr lang="en-US"/>
              <a:t>Attack surfaces can be categorized in the following way:</a:t>
            </a:r>
            <a:endParaRPr lang="en-US"/>
          </a:p>
          <a:p>
            <a:pPr marL="0" indent="0" algn="just">
              <a:buNone/>
            </a:pPr>
            <a:r>
              <a:rPr lang="en-US" b="1">
                <a:solidFill>
                  <a:srgbClr val="FF0000"/>
                </a:solidFill>
              </a:rPr>
              <a:t>1.Network Attack Surface:</a:t>
            </a:r>
            <a:r>
              <a:rPr lang="en-US"/>
              <a:t> </a:t>
            </a:r>
            <a:r>
              <a:rPr lang="en-US">
                <a:solidFill>
                  <a:schemeClr val="tx1"/>
                </a:solidFill>
              </a:rPr>
              <a:t>This category refers to vulnerabilities over an enterprise network, wide-area network, or Internet. Network protocol vulnerabilities, such as those used for a denial-of-service attack, disruption of communications links, and various forms of intruder attacks.</a:t>
            </a:r>
            <a:endParaRPr lang="en-US">
              <a:solidFill>
                <a:schemeClr val="tx1"/>
              </a:solidFill>
            </a:endParaRPr>
          </a:p>
          <a:p>
            <a:pPr marL="0" indent="0" algn="just">
              <a:buNone/>
            </a:pPr>
            <a:r>
              <a:rPr lang="en-US" b="1">
                <a:solidFill>
                  <a:srgbClr val="FF0000"/>
                </a:solidFill>
              </a:rPr>
              <a:t>2.Software Attack Surface:</a:t>
            </a:r>
            <a:r>
              <a:rPr lang="en-US"/>
              <a:t> </a:t>
            </a:r>
            <a:r>
              <a:rPr lang="en-US">
                <a:solidFill>
                  <a:schemeClr val="tx1"/>
                </a:solidFill>
              </a:rPr>
              <a:t>This refers to vulnerabilities in application, utility, or operating system code. A particular focus in this category is Web server software.</a:t>
            </a:r>
            <a:endParaRPr lang="en-US"/>
          </a:p>
          <a:p>
            <a:pPr marL="0" indent="0" algn="just">
              <a:buNone/>
            </a:pPr>
            <a:r>
              <a:rPr lang="en-US" b="1">
                <a:solidFill>
                  <a:srgbClr val="FF0000"/>
                </a:solidFill>
              </a:rPr>
              <a:t>3.Human Attack Surface:</a:t>
            </a:r>
            <a:r>
              <a:rPr lang="en-US">
                <a:solidFill>
                  <a:srgbClr val="0070C0"/>
                </a:solidFill>
              </a:rPr>
              <a:t> </a:t>
            </a:r>
            <a:r>
              <a:rPr lang="en-US">
                <a:solidFill>
                  <a:schemeClr val="tx1"/>
                </a:solidFill>
              </a:rPr>
              <a:t>This refers to vulnerabilities created by personnel or outsiders, such as social engineering, human error, and trusted insiders.</a:t>
            </a:r>
            <a:endParaRPr lang="en-US">
              <a:solidFill>
                <a:schemeClr val="tx1"/>
              </a:solidFill>
            </a:endParaRPr>
          </a:p>
        </p:txBody>
      </p:sp>
      <p:sp>
        <p:nvSpPr>
          <p:cNvPr id="4" name="Text Box 3"/>
          <p:cNvSpPr txBox="1"/>
          <p:nvPr/>
        </p:nvSpPr>
        <p:spPr>
          <a:xfrm>
            <a:off x="689610" y="5332730"/>
            <a:ext cx="7048500" cy="368300"/>
          </a:xfrm>
          <a:prstGeom prst="rect">
            <a:avLst/>
          </a:prstGeom>
          <a:noFill/>
        </p:spPr>
        <p:txBody>
          <a:bodyPr wrap="square" rtlCol="0" anchor="t">
            <a:spAutoFit/>
          </a:bodyPr>
          <a:p>
            <a:pPr algn="just"/>
            <a:r>
              <a:rPr lang="en-US" i="1">
                <a:solidFill>
                  <a:srgbClr val="0070C0"/>
                </a:solidFill>
              </a:rPr>
              <a:t> </a:t>
            </a:r>
            <a:endParaRPr lang="en-US" i="1">
              <a:solidFill>
                <a:srgbClr val="0070C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4035" y="307340"/>
            <a:ext cx="6348730" cy="746125"/>
          </a:xfrm>
        </p:spPr>
        <p:txBody>
          <a:bodyPr/>
          <a:p>
            <a:r>
              <a:rPr lang="en-US">
                <a:sym typeface="+mn-ea"/>
              </a:rPr>
              <a:t>Computer Security Concepts</a:t>
            </a:r>
            <a:endParaRPr lang="en-US"/>
          </a:p>
        </p:txBody>
      </p:sp>
      <p:sp>
        <p:nvSpPr>
          <p:cNvPr id="5" name="Content Placeholder 4"/>
          <p:cNvSpPr/>
          <p:nvPr>
            <p:ph idx="1"/>
          </p:nvPr>
        </p:nvSpPr>
        <p:spPr>
          <a:xfrm>
            <a:off x="458470" y="1027430"/>
            <a:ext cx="7896860" cy="3881120"/>
          </a:xfrm>
        </p:spPr>
        <p:txBody>
          <a:bodyPr/>
          <a:p>
            <a:pPr algn="just"/>
            <a:r>
              <a:rPr lang="en-US"/>
              <a:t>This definition introduces three key objectives that are at the heart of computer security:</a:t>
            </a:r>
            <a:endParaRPr lang="en-US"/>
          </a:p>
          <a:p>
            <a:pPr marL="0" indent="0" algn="just">
              <a:buNone/>
            </a:pPr>
            <a:r>
              <a:rPr lang="en-US"/>
              <a:t>1.  </a:t>
            </a:r>
            <a:r>
              <a:rPr lang="en-US" b="1" u="sng">
                <a:solidFill>
                  <a:srgbClr val="0070C0"/>
                </a:solidFill>
              </a:rPr>
              <a:t>Confidentiality:</a:t>
            </a:r>
            <a:r>
              <a:rPr lang="en-US"/>
              <a:t> This term covers two related concepts:</a:t>
            </a:r>
            <a:endParaRPr lang="en-US"/>
          </a:p>
          <a:p>
            <a:pPr algn="just"/>
            <a:r>
              <a:rPr lang="en-US" b="1">
                <a:solidFill>
                  <a:srgbClr val="FF0000"/>
                </a:solidFill>
              </a:rPr>
              <a:t>Data confidentiality</a:t>
            </a:r>
            <a:r>
              <a:rPr lang="en-US">
                <a:solidFill>
                  <a:srgbClr val="FF0000"/>
                </a:solidFill>
              </a:rPr>
              <a:t>:</a:t>
            </a:r>
            <a:r>
              <a:rPr lang="en-US"/>
              <a:t> Assures that private or confidential  information is not made available or disclosed to unauthorized individuals.</a:t>
            </a:r>
            <a:endParaRPr lang="en-US"/>
          </a:p>
          <a:p>
            <a:pPr algn="just"/>
            <a:r>
              <a:rPr lang="en-US" b="1">
                <a:solidFill>
                  <a:srgbClr val="FF0000"/>
                </a:solidFill>
              </a:rPr>
              <a:t>Privacy:</a:t>
            </a:r>
            <a:r>
              <a:rPr lang="en-US"/>
              <a:t> Assures that individuals control or influence what information related to them may be collected and stored and by whom and to whom that information may be disclosed.</a:t>
            </a:r>
            <a:endParaRPr lang="en-US"/>
          </a:p>
          <a:p>
            <a:pPr marL="0" indent="0" algn="just">
              <a:buNone/>
            </a:pPr>
            <a:r>
              <a:rPr lang="en-US"/>
              <a:t>2.</a:t>
            </a:r>
            <a:r>
              <a:rPr lang="en-US" b="1" u="sng">
                <a:solidFill>
                  <a:srgbClr val="0070C0"/>
                </a:solidFill>
              </a:rPr>
              <a:t> Integrity:</a:t>
            </a:r>
            <a:r>
              <a:rPr lang="en-US"/>
              <a:t> This term covers two related concepts:</a:t>
            </a:r>
            <a:endParaRPr lang="en-US"/>
          </a:p>
          <a:p>
            <a:pPr algn="just"/>
            <a:r>
              <a:rPr lang="en-US" b="1">
                <a:solidFill>
                  <a:srgbClr val="FF0000"/>
                </a:solidFill>
              </a:rPr>
              <a:t>Data integrity:</a:t>
            </a:r>
            <a:r>
              <a:rPr lang="en-US"/>
              <a:t> Assures that information and programs are changed only in a specified and authorized manner.</a:t>
            </a:r>
            <a:endParaRPr lang="en-US"/>
          </a:p>
          <a:p>
            <a:pPr algn="just"/>
            <a:r>
              <a:rPr lang="en-US" b="1">
                <a:solidFill>
                  <a:srgbClr val="FF0000"/>
                </a:solidFill>
              </a:rPr>
              <a:t>System integrity:</a:t>
            </a:r>
            <a:r>
              <a:rPr lang="en-US"/>
              <a:t> Assures that a system performs its intended function in an unimpaired manner, free from deliberate or inadvertent unauthorized manipulation of the system.</a:t>
            </a:r>
            <a:endParaRPr lang="en-US"/>
          </a:p>
          <a:p>
            <a:pPr marL="0" indent="0" algn="just">
              <a:buNone/>
            </a:pPr>
            <a:r>
              <a:rPr lang="en-US" b="1" u="sng">
                <a:solidFill>
                  <a:srgbClr val="0070C0"/>
                </a:solidFill>
              </a:rPr>
              <a:t>3• Availability:</a:t>
            </a:r>
            <a:r>
              <a:rPr lang="en-US"/>
              <a:t> Assures that systems work promptly and service is not denied to authorized users.</a:t>
            </a:r>
            <a:endParaRPr lang="en-US"/>
          </a:p>
        </p:txBody>
      </p:sp>
      <p:sp>
        <p:nvSpPr>
          <p:cNvPr id="6" name="Text Box 5"/>
          <p:cNvSpPr txBox="1"/>
          <p:nvPr/>
        </p:nvSpPr>
        <p:spPr>
          <a:xfrm>
            <a:off x="1964690" y="6431280"/>
            <a:ext cx="7718425" cy="368300"/>
          </a:xfrm>
          <a:prstGeom prst="rect">
            <a:avLst/>
          </a:prstGeom>
          <a:noFill/>
        </p:spPr>
        <p:txBody>
          <a:bodyPr wrap="square" rtlCol="0" anchor="t">
            <a:spAutoFit/>
          </a:bodyPr>
          <a:p>
            <a:r>
              <a:rPr lang="en-US" b="1" i="1">
                <a:solidFill>
                  <a:srgbClr val="FF0000"/>
                </a:solidFill>
              </a:rPr>
              <a:t>These three concepts form the CIA triad.</a:t>
            </a:r>
            <a:endParaRPr lang="en-US" b="1" i="1">
              <a:solidFill>
                <a:srgbClr val="FF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53415"/>
          </a:xfrm>
        </p:spPr>
        <p:txBody>
          <a:bodyPr/>
          <a:p>
            <a:r>
              <a:rPr lang="en-US"/>
              <a:t>Attack Trees</a:t>
            </a:r>
            <a:endParaRPr lang="en-US"/>
          </a:p>
        </p:txBody>
      </p:sp>
      <p:sp>
        <p:nvSpPr>
          <p:cNvPr id="3" name="Content Placeholder 2"/>
          <p:cNvSpPr>
            <a:spLocks noGrp="1"/>
          </p:cNvSpPr>
          <p:nvPr>
            <p:ph idx="1"/>
          </p:nvPr>
        </p:nvSpPr>
        <p:spPr>
          <a:xfrm>
            <a:off x="534035" y="1405255"/>
            <a:ext cx="6648450" cy="3881120"/>
          </a:xfrm>
        </p:spPr>
        <p:txBody>
          <a:bodyPr/>
          <a:p>
            <a:pPr algn="just"/>
            <a:r>
              <a:rPr lang="en-US">
                <a:solidFill>
                  <a:srgbClr val="FF0000"/>
                </a:solidFill>
              </a:rPr>
              <a:t>An attack tree is a branching, hierarchical data structure that represents a set of potential techniques for exploiting security vulnerabilities. </a:t>
            </a:r>
            <a:endParaRPr lang="en-US">
              <a:solidFill>
                <a:srgbClr val="FF0000"/>
              </a:solidFill>
            </a:endParaRPr>
          </a:p>
          <a:p>
            <a:pPr algn="just"/>
            <a:r>
              <a:rPr lang="en-US"/>
              <a:t>The</a:t>
            </a:r>
            <a:r>
              <a:rPr lang="en-US">
                <a:solidFill>
                  <a:srgbClr val="FF0000"/>
                </a:solidFill>
              </a:rPr>
              <a:t> goal of attack is represented as the root node of the tree</a:t>
            </a:r>
            <a:r>
              <a:rPr lang="en-US"/>
              <a:t>, and the ways by which an attacker could reach that goal are iteratively and incrementally represented as branches and subnodes of the tree.</a:t>
            </a:r>
            <a:endParaRPr lang="en-US"/>
          </a:p>
          <a:p>
            <a:pPr algn="just"/>
            <a:r>
              <a:rPr lang="en-US">
                <a:solidFill>
                  <a:srgbClr val="FF0000"/>
                </a:solidFill>
              </a:rPr>
              <a:t>Each subnode defines a subgoal</a:t>
            </a:r>
            <a:r>
              <a:rPr lang="en-US"/>
              <a:t>, and each subgoal may have its own set of further subgoals, and so on. </a:t>
            </a:r>
            <a:endParaRPr lang="en-US"/>
          </a:p>
          <a:p>
            <a:pPr algn="just"/>
            <a:r>
              <a:rPr lang="en-US">
                <a:solidFill>
                  <a:srgbClr val="FF0000"/>
                </a:solidFill>
              </a:rPr>
              <a:t>Leaf nodes represent different ways to initiate an attack</a:t>
            </a:r>
            <a:r>
              <a:rPr lang="en-US"/>
              <a:t>.</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709295"/>
          </a:xfrm>
        </p:spPr>
        <p:txBody>
          <a:bodyPr/>
          <a:p>
            <a:r>
              <a:rPr lang="en-US"/>
              <a:t>Attack Trees</a:t>
            </a:r>
            <a:endParaRPr lang="en-US"/>
          </a:p>
        </p:txBody>
      </p:sp>
      <p:pic>
        <p:nvPicPr>
          <p:cNvPr id="4" name="Content Placeholder 3"/>
          <p:cNvPicPr>
            <a:picLocks noChangeAspect="1"/>
          </p:cNvPicPr>
          <p:nvPr>
            <p:ph idx="1"/>
          </p:nvPr>
        </p:nvPicPr>
        <p:blipFill>
          <a:blip r:embed="rId1"/>
          <a:stretch>
            <a:fillRect/>
          </a:stretch>
        </p:blipFill>
        <p:spPr>
          <a:xfrm>
            <a:off x="4549775" y="1148715"/>
            <a:ext cx="4324350" cy="5434965"/>
          </a:xfrm>
          <a:prstGeom prst="rect">
            <a:avLst/>
          </a:prstGeom>
        </p:spPr>
      </p:pic>
      <p:sp>
        <p:nvSpPr>
          <p:cNvPr id="5" name="Text Box 4"/>
          <p:cNvSpPr txBox="1"/>
          <p:nvPr/>
        </p:nvSpPr>
        <p:spPr>
          <a:xfrm>
            <a:off x="381000" y="1447800"/>
            <a:ext cx="4168775" cy="4246245"/>
          </a:xfrm>
          <a:prstGeom prst="rect">
            <a:avLst/>
          </a:prstGeom>
          <a:noFill/>
        </p:spPr>
        <p:txBody>
          <a:bodyPr wrap="square" rtlCol="0" anchor="t">
            <a:spAutoFit/>
          </a:bodyPr>
          <a:p>
            <a:pPr algn="just"/>
            <a:r>
              <a:rPr lang="en-US"/>
              <a:t>- Figure 1.5 an attack tree analysis for an Internet banking authentication application.</a:t>
            </a:r>
            <a:endParaRPr lang="en-US"/>
          </a:p>
          <a:p>
            <a:pPr algn="just"/>
            <a:endParaRPr lang="en-US"/>
          </a:p>
          <a:p>
            <a:pPr algn="just"/>
            <a:r>
              <a:rPr lang="en-US"/>
              <a:t>-The root of the tree is the objective of the attacker, which is to compromise a user’s account. </a:t>
            </a:r>
            <a:endParaRPr lang="en-US"/>
          </a:p>
          <a:p>
            <a:pPr algn="just"/>
            <a:endParaRPr lang="en-US"/>
          </a:p>
          <a:p>
            <a:pPr algn="just"/>
            <a:r>
              <a:rPr lang="en-US"/>
              <a:t>-The shaded boxes on the tree are the leaf nodes, which represent events that comprise the attacks. </a:t>
            </a:r>
            <a:endParaRPr lang="en-US"/>
          </a:p>
          <a:p>
            <a:pPr algn="just"/>
            <a:endParaRPr lang="en-US"/>
          </a:p>
          <a:p>
            <a:pPr algn="just"/>
            <a:r>
              <a:rPr lang="en-US"/>
              <a:t>-The white boxes are categories which consist of one or more specific attack events (leaf nodes).</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787400"/>
          </a:xfrm>
        </p:spPr>
        <p:txBody>
          <a:bodyPr/>
          <a:p>
            <a:r>
              <a:rPr lang="en-US"/>
              <a:t>Attack Trees</a:t>
            </a:r>
            <a:endParaRPr lang="en-US"/>
          </a:p>
        </p:txBody>
      </p:sp>
      <p:sp>
        <p:nvSpPr>
          <p:cNvPr id="3" name="Content Placeholder 2"/>
          <p:cNvSpPr>
            <a:spLocks noGrp="1"/>
          </p:cNvSpPr>
          <p:nvPr>
            <p:ph idx="1"/>
          </p:nvPr>
        </p:nvSpPr>
        <p:spPr>
          <a:xfrm>
            <a:off x="609600" y="1254125"/>
            <a:ext cx="6727825" cy="3881120"/>
          </a:xfrm>
        </p:spPr>
        <p:txBody>
          <a:bodyPr/>
          <a:p>
            <a:pPr algn="just"/>
            <a:r>
              <a:rPr lang="en-US"/>
              <a:t>The analysis used to generate this tree considered the three components involved in authentication:</a:t>
            </a:r>
            <a:endParaRPr lang="en-US"/>
          </a:p>
          <a:p>
            <a:pPr marL="0" indent="0" algn="just">
              <a:buNone/>
            </a:pPr>
            <a:r>
              <a:rPr lang="en-US" b="1">
                <a:solidFill>
                  <a:srgbClr val="FF0000"/>
                </a:solidFill>
              </a:rPr>
              <a:t>1. User terminal and user (UT/U):</a:t>
            </a:r>
            <a:r>
              <a:rPr lang="en-US"/>
              <a:t> These attacks target the user equipment, including the tokens that may be involved, such as smartcards or other password generators, as well as the actions of the user.</a:t>
            </a:r>
            <a:endParaRPr lang="en-US"/>
          </a:p>
          <a:p>
            <a:pPr marL="0" indent="0" algn="just">
              <a:buNone/>
            </a:pPr>
            <a:r>
              <a:rPr lang="en-US" b="1">
                <a:solidFill>
                  <a:srgbClr val="FF0000"/>
                </a:solidFill>
              </a:rPr>
              <a:t>2. Communications channel (CC):</a:t>
            </a:r>
            <a:r>
              <a:rPr lang="en-US"/>
              <a:t> This type of attack focuses on communication links.</a:t>
            </a:r>
            <a:endParaRPr lang="en-US"/>
          </a:p>
          <a:p>
            <a:pPr marL="0" indent="0" algn="just">
              <a:buNone/>
            </a:pPr>
            <a:r>
              <a:rPr lang="en-US" b="1">
                <a:solidFill>
                  <a:srgbClr val="FF0000"/>
                </a:solidFill>
              </a:rPr>
              <a:t>3. Internet banking server (IBS):</a:t>
            </a:r>
            <a:r>
              <a:rPr lang="en-US"/>
              <a:t> These types of attacks are offline attack against the servers that host the Internet banking  application.</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720090"/>
          </a:xfrm>
        </p:spPr>
        <p:txBody>
          <a:bodyPr/>
          <a:p>
            <a:r>
              <a:rPr lang="en-US"/>
              <a:t>Attack Trees</a:t>
            </a:r>
            <a:endParaRPr lang="en-US"/>
          </a:p>
        </p:txBody>
      </p:sp>
      <p:sp>
        <p:nvSpPr>
          <p:cNvPr id="3" name="Content Placeholder 2"/>
          <p:cNvSpPr>
            <a:spLocks noGrp="1"/>
          </p:cNvSpPr>
          <p:nvPr>
            <p:ph idx="1"/>
          </p:nvPr>
        </p:nvSpPr>
        <p:spPr>
          <a:xfrm>
            <a:off x="534035" y="1254125"/>
            <a:ext cx="7108190" cy="3881120"/>
          </a:xfrm>
        </p:spPr>
        <p:txBody>
          <a:bodyPr/>
          <a:p>
            <a:pPr algn="just"/>
            <a:r>
              <a:rPr lang="en-US"/>
              <a:t>Five overall attack strategies can be identified, each of which exploits one or more of the three components. The five strategies are as follows:</a:t>
            </a:r>
            <a:endParaRPr lang="en-US"/>
          </a:p>
          <a:p>
            <a:pPr marL="0" indent="0" algn="just">
              <a:buNone/>
            </a:pPr>
            <a:r>
              <a:rPr lang="en-US" b="1">
                <a:solidFill>
                  <a:srgbClr val="FF0000"/>
                </a:solidFill>
              </a:rPr>
              <a:t>1. User credential compromise:</a:t>
            </a:r>
            <a:r>
              <a:rPr lang="en-US"/>
              <a:t> There are procedural attacks, such as monitoring a user’s action to observe a PIN or other credential, or theft of the user’s token or handwritten notes. </a:t>
            </a:r>
            <a:endParaRPr lang="en-US"/>
          </a:p>
          <a:p>
            <a:pPr marL="0" indent="0" algn="just">
              <a:buNone/>
            </a:pPr>
            <a:r>
              <a:rPr lang="en-US"/>
              <a:t>An adversary may also compromise token information using a variety of token attack tools, such as hacking the smartcard or using a brute force approach to guess the PIN. </a:t>
            </a:r>
            <a:endParaRPr lang="en-US"/>
          </a:p>
          <a:p>
            <a:pPr marL="0" indent="0" algn="just">
              <a:buNone/>
            </a:pPr>
            <a:r>
              <a:rPr lang="en-US"/>
              <a:t>Another possible strategy is to embed malicious software to compromise the user’s login and password.</a:t>
            </a:r>
            <a:endParaRPr lang="en-US"/>
          </a:p>
          <a:p>
            <a:pPr marL="0" indent="0" algn="just">
              <a:buNone/>
            </a:pPr>
            <a:r>
              <a:rPr lang="en-US"/>
              <a:t>An adversary may also attempt to obtain credential information via the communication channel (sniffing).</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4035" y="534035"/>
            <a:ext cx="6348730" cy="720090"/>
          </a:xfrm>
        </p:spPr>
        <p:txBody>
          <a:bodyPr/>
          <a:p>
            <a:r>
              <a:rPr lang="en-US"/>
              <a:t>Attack Trees</a:t>
            </a:r>
            <a:endParaRPr lang="en-US"/>
          </a:p>
        </p:txBody>
      </p:sp>
      <p:sp>
        <p:nvSpPr>
          <p:cNvPr id="3" name="Content Placeholder 2"/>
          <p:cNvSpPr>
            <a:spLocks noGrp="1"/>
          </p:cNvSpPr>
          <p:nvPr>
            <p:ph idx="1"/>
          </p:nvPr>
        </p:nvSpPr>
        <p:spPr>
          <a:xfrm>
            <a:off x="534035" y="1102995"/>
            <a:ext cx="7108825" cy="3881120"/>
          </a:xfrm>
        </p:spPr>
        <p:txBody>
          <a:bodyPr/>
          <a:p>
            <a:pPr marL="0" indent="0" algn="just">
              <a:buNone/>
            </a:pPr>
            <a:r>
              <a:rPr lang="en-US" b="1">
                <a:solidFill>
                  <a:srgbClr val="FF0000"/>
                </a:solidFill>
                <a:sym typeface="+mn-ea"/>
              </a:rPr>
              <a:t>2. Injection of commands:</a:t>
            </a:r>
            <a:r>
              <a:rPr lang="en-US">
                <a:sym typeface="+mn-ea"/>
              </a:rPr>
              <a:t> In this type of attack, the attacker is able to intercept communication between the UT and the IBS. Various schemes can be used to be able to impersonate the valid user and so gain access to the banking system.</a:t>
            </a:r>
            <a:endParaRPr lang="en-US">
              <a:sym typeface="+mn-ea"/>
            </a:endParaRPr>
          </a:p>
          <a:p>
            <a:pPr marL="0" indent="0" algn="just">
              <a:buNone/>
            </a:pPr>
            <a:r>
              <a:rPr lang="en-US" b="1">
                <a:solidFill>
                  <a:srgbClr val="FF0000"/>
                </a:solidFill>
              </a:rPr>
              <a:t>3.User credential guessing:</a:t>
            </a:r>
            <a:r>
              <a:rPr lang="en-US"/>
              <a:t> Brute force attacks against some banking authentication schemes are feasible by sending random usernames and passwords. The attack mechanism is based on distributed zombie personal computers, hosting automated programs for username or password-based calculation.</a:t>
            </a:r>
            <a:endParaRPr lang="en-US"/>
          </a:p>
          <a:p>
            <a:pPr marL="0" indent="0" algn="just">
              <a:buNone/>
            </a:pPr>
            <a:r>
              <a:rPr lang="en-US" b="1">
                <a:solidFill>
                  <a:srgbClr val="FF0000"/>
                </a:solidFill>
              </a:rPr>
              <a:t>4.Security policy violation:</a:t>
            </a:r>
            <a:r>
              <a:rPr lang="en-US"/>
              <a:t> For example, violating the bank’s security policy in combination with weak access control and logging mechanisms, an employee may cause an internal security incident and expose a customer’s account.</a:t>
            </a:r>
            <a:endParaRPr lang="en-US"/>
          </a:p>
          <a:p>
            <a:pPr marL="0" indent="0" algn="just">
              <a:buNone/>
            </a:pPr>
            <a:r>
              <a:rPr lang="en-US" b="1">
                <a:solidFill>
                  <a:srgbClr val="FF0000"/>
                </a:solidFill>
              </a:rPr>
              <a:t>5.Use of known authenticated session:</a:t>
            </a:r>
            <a:r>
              <a:rPr lang="en-US"/>
              <a:t> This type of attack persuades or forces the user to connect to the IBS with a preset session ID. Once the user authenticates to the server, the attacker may utilize the known session ID to send packets to the IBS, spoofing the user’s identity</a:t>
            </a:r>
            <a:endParaRPr lang="en-US"/>
          </a:p>
          <a:p>
            <a:pPr algn="just"/>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748665"/>
          </a:xfrm>
        </p:spPr>
        <p:txBody>
          <a:bodyPr/>
          <a:p>
            <a:r>
              <a:rPr lang="en-US" sz="3000"/>
              <a:t>Computer Security Straetegy</a:t>
            </a:r>
            <a:endParaRPr lang="en-US" sz="3000"/>
          </a:p>
        </p:txBody>
      </p:sp>
      <p:sp>
        <p:nvSpPr>
          <p:cNvPr id="3" name="Content Placeholder 2"/>
          <p:cNvSpPr>
            <a:spLocks noGrp="1"/>
          </p:cNvSpPr>
          <p:nvPr>
            <p:ph idx="1"/>
          </p:nvPr>
        </p:nvSpPr>
        <p:spPr>
          <a:xfrm>
            <a:off x="609600" y="1254125"/>
            <a:ext cx="6938010" cy="3881120"/>
          </a:xfrm>
        </p:spPr>
        <p:txBody>
          <a:bodyPr/>
          <a:p>
            <a:pPr marL="0" indent="0">
              <a:buNone/>
            </a:pPr>
            <a:r>
              <a:rPr lang="en-US"/>
              <a:t>A comprehensive security strategy involves three aspects:</a:t>
            </a:r>
            <a:endParaRPr lang="en-US"/>
          </a:p>
          <a:p>
            <a:r>
              <a:rPr lang="en-US" b="1">
                <a:solidFill>
                  <a:srgbClr val="FF0000"/>
                </a:solidFill>
              </a:rPr>
              <a:t>Specification / Policy:</a:t>
            </a:r>
            <a:r>
              <a:rPr lang="en-US"/>
              <a:t> What is the security scheme supposed to do?</a:t>
            </a:r>
            <a:endParaRPr lang="en-US"/>
          </a:p>
          <a:p>
            <a:r>
              <a:rPr lang="en-US" b="1">
                <a:solidFill>
                  <a:srgbClr val="FF0000"/>
                </a:solidFill>
              </a:rPr>
              <a:t>Implementation / Mechanisms:</a:t>
            </a:r>
            <a:r>
              <a:rPr lang="en-US"/>
              <a:t> How does it do it?</a:t>
            </a:r>
            <a:endParaRPr lang="en-US"/>
          </a:p>
          <a:p>
            <a:r>
              <a:rPr lang="en-US" b="1">
                <a:solidFill>
                  <a:srgbClr val="FF0000"/>
                </a:solidFill>
              </a:rPr>
              <a:t>Correctness / Assurance:</a:t>
            </a:r>
            <a:r>
              <a:rPr lang="en-US"/>
              <a:t> Does it really work?</a:t>
            </a:r>
            <a:endParaRPr lang="en-US"/>
          </a:p>
          <a:p>
            <a:pPr marL="0" indent="0">
              <a:buNone/>
            </a:pP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58470"/>
            <a:ext cx="6928485" cy="690880"/>
          </a:xfrm>
        </p:spPr>
        <p:txBody>
          <a:bodyPr/>
          <a:p>
            <a:r>
              <a:rPr lang="en-US" sz="3000">
                <a:sym typeface="+mn-ea"/>
              </a:rPr>
              <a:t>Computer Security Straetegy-Security Policy</a:t>
            </a:r>
            <a:endParaRPr lang="en-US" sz="3000">
              <a:sym typeface="+mn-ea"/>
            </a:endParaRPr>
          </a:p>
        </p:txBody>
      </p:sp>
      <p:sp>
        <p:nvSpPr>
          <p:cNvPr id="3" name="Content Placeholder 2"/>
          <p:cNvSpPr>
            <a:spLocks noGrp="1"/>
          </p:cNvSpPr>
          <p:nvPr>
            <p:ph idx="1"/>
          </p:nvPr>
        </p:nvSpPr>
        <p:spPr>
          <a:xfrm>
            <a:off x="609600" y="1329690"/>
            <a:ext cx="7337425" cy="3881120"/>
          </a:xfrm>
        </p:spPr>
        <p:txBody>
          <a:bodyPr/>
          <a:p>
            <a:pPr marL="0" indent="0" algn="just">
              <a:buNone/>
            </a:pPr>
            <a:r>
              <a:rPr lang="en-US">
                <a:sym typeface="+mn-ea"/>
              </a:rPr>
              <a:t>In developing a security policy, a security manager needs to consider the following factors:</a:t>
            </a:r>
            <a:endParaRPr lang="en-US"/>
          </a:p>
          <a:p>
            <a:pPr algn="just"/>
            <a:r>
              <a:rPr lang="en-US">
                <a:sym typeface="+mn-ea"/>
              </a:rPr>
              <a:t>The value of the assets being protected</a:t>
            </a:r>
            <a:endParaRPr lang="en-US">
              <a:sym typeface="+mn-ea"/>
            </a:endParaRPr>
          </a:p>
          <a:p>
            <a:pPr algn="just"/>
            <a:r>
              <a:rPr lang="en-US">
                <a:sym typeface="+mn-ea"/>
              </a:rPr>
              <a:t>The vulnerabilities of the system</a:t>
            </a:r>
            <a:endParaRPr lang="en-US"/>
          </a:p>
          <a:p>
            <a:pPr algn="just"/>
            <a:r>
              <a:rPr lang="en-US">
                <a:sym typeface="+mn-ea"/>
              </a:rPr>
              <a:t>Potential threats and the likelihood of attacks</a:t>
            </a:r>
            <a:endParaRPr lang="en-US">
              <a:sym typeface="+mn-ea"/>
            </a:endParaRPr>
          </a:p>
          <a:p>
            <a:pPr algn="just"/>
            <a:r>
              <a:rPr lang="en-US" b="1"/>
              <a:t>Ease of use versus security:</a:t>
            </a:r>
            <a:r>
              <a:rPr lang="en-US"/>
              <a:t> Virtually all security measures involve some penalty in the area of ease of use. The following are some examples: Access control mechanisms require users to remember passwords and perhaps perform other access control actions. Firewalls and other network security measures may reduce available transmission capacity or slow response time.</a:t>
            </a:r>
            <a:endParaRPr lang="en-US"/>
          </a:p>
          <a:p>
            <a:pPr algn="just"/>
            <a:r>
              <a:rPr lang="en-US" b="1"/>
              <a:t>Cost of security versus cost of failure and recovery:</a:t>
            </a:r>
            <a:r>
              <a:rPr lang="en-US"/>
              <a:t> There are  monetary costs in  implementing and maintaining security measures. All of these costs must be balanced against the cost of security failure and recovery if certain security measures are lacking.</a:t>
            </a:r>
            <a:endParaRPr lang="en-US"/>
          </a:p>
          <a:p>
            <a:pPr marL="0" indent="0" algn="just">
              <a:buNone/>
            </a:pPr>
            <a:endParaRPr lang="en-US"/>
          </a:p>
          <a:p>
            <a:pPr marL="0" indent="0" algn="just">
              <a:buNone/>
            </a:pP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7110095" cy="939800"/>
          </a:xfrm>
        </p:spPr>
        <p:txBody>
          <a:bodyPr/>
          <a:p>
            <a:r>
              <a:rPr lang="en-US" sz="3000">
                <a:sym typeface="+mn-ea"/>
              </a:rPr>
              <a:t>Computer Security Straetegy-Security Implementation</a:t>
            </a:r>
            <a:endParaRPr lang="en-US" sz="3000">
              <a:sym typeface="+mn-ea"/>
            </a:endParaRPr>
          </a:p>
        </p:txBody>
      </p:sp>
      <p:sp>
        <p:nvSpPr>
          <p:cNvPr id="3" name="Content Placeholder 2"/>
          <p:cNvSpPr>
            <a:spLocks noGrp="1"/>
          </p:cNvSpPr>
          <p:nvPr>
            <p:ph idx="1"/>
          </p:nvPr>
        </p:nvSpPr>
        <p:spPr>
          <a:xfrm>
            <a:off x="609600" y="1556385"/>
            <a:ext cx="7034530" cy="3881120"/>
          </a:xfrm>
        </p:spPr>
        <p:txBody>
          <a:bodyPr/>
          <a:p>
            <a:pPr algn="just"/>
            <a:r>
              <a:rPr lang="en-US"/>
              <a:t>Security implementation involves four complementary courses of action:</a:t>
            </a:r>
            <a:endParaRPr lang="en-US"/>
          </a:p>
          <a:p>
            <a:pPr marL="0" indent="0" algn="just">
              <a:buNone/>
            </a:pPr>
            <a:r>
              <a:rPr lang="en-US"/>
              <a:t>Prevention: An ideal security scheme is one in which no attack is successful. There is a wide range of threats in which prevention is a reasonable goal.</a:t>
            </a:r>
            <a:endParaRPr lang="en-US"/>
          </a:p>
          <a:p>
            <a:pPr marL="0" indent="0" algn="just">
              <a:buNone/>
            </a:pPr>
            <a:r>
              <a:rPr lang="en-US"/>
              <a:t>Detection: Absolute protection is not always feasible, but it is practical to detect security attacks. For example, there are intrusion detection systems designed to detect the presence of unauthorized individuals logged onto a system.</a:t>
            </a:r>
            <a:endParaRPr lang="en-US"/>
          </a:p>
          <a:p>
            <a:pPr marL="0" indent="0" algn="just">
              <a:buNone/>
            </a:pPr>
            <a:r>
              <a:rPr lang="en-US"/>
              <a:t>Response: If security mechanisms detect an ongoing attack, such as a denial of service attack, the system may be able to respond in such a way as to halt the attack and prevent further damage.</a:t>
            </a:r>
            <a:endParaRPr lang="en-US"/>
          </a:p>
          <a:p>
            <a:pPr marL="0" indent="0" algn="just">
              <a:buNone/>
            </a:pPr>
            <a:r>
              <a:rPr lang="en-US"/>
              <a:t>Recovery: An example of recovery is the use of backup systems, so if data integrity is compromised, a prior, correct copy of the data can be reloaded.</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82905" y="534035"/>
            <a:ext cx="7225665" cy="977265"/>
          </a:xfrm>
        </p:spPr>
        <p:txBody>
          <a:bodyPr/>
          <a:p>
            <a:r>
              <a:rPr lang="en-US" sz="3000">
                <a:sym typeface="+mn-ea"/>
              </a:rPr>
              <a:t>Computer Security Straetegy-Assurance and Evaluation</a:t>
            </a:r>
            <a:endParaRPr lang="en-US" sz="3000">
              <a:sym typeface="+mn-ea"/>
            </a:endParaRPr>
          </a:p>
        </p:txBody>
      </p:sp>
      <p:sp>
        <p:nvSpPr>
          <p:cNvPr id="3" name="Content Placeholder 2"/>
          <p:cNvSpPr>
            <a:spLocks noGrp="1"/>
          </p:cNvSpPr>
          <p:nvPr>
            <p:ph idx="1"/>
          </p:nvPr>
        </p:nvSpPr>
        <p:spPr>
          <a:xfrm>
            <a:off x="609600" y="1556068"/>
            <a:ext cx="6348413" cy="3881437"/>
          </a:xfrm>
        </p:spPr>
        <p:txBody>
          <a:bodyPr/>
          <a:p>
            <a:pPr algn="just"/>
            <a:r>
              <a:rPr lang="en-US"/>
              <a:t>Assurance is an attribute of an information system that provides grounds for having confidence that the system operates such that the system’s security policy is enforced. This encompasses both system design and system implementation.</a:t>
            </a:r>
            <a:endParaRPr lang="en-US"/>
          </a:p>
          <a:p>
            <a:pPr algn="just"/>
            <a:r>
              <a:rPr lang="en-US"/>
              <a:t>Evaluation is the process of examining a computer product or system with respect to certain criteria. Evaluation involves testing and may also involve formal analytic or mathematical techniques.</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07340"/>
            <a:ext cx="6348730" cy="720090"/>
          </a:xfrm>
        </p:spPr>
        <p:txBody>
          <a:bodyPr/>
          <a:p>
            <a:r>
              <a:rPr lang="en-US"/>
              <a:t>Standards</a:t>
            </a:r>
            <a:endParaRPr lang="en-US"/>
          </a:p>
        </p:txBody>
      </p:sp>
      <p:sp>
        <p:nvSpPr>
          <p:cNvPr id="3" name="Content Placeholder 2"/>
          <p:cNvSpPr>
            <a:spLocks noGrp="1"/>
          </p:cNvSpPr>
          <p:nvPr>
            <p:ph idx="1"/>
          </p:nvPr>
        </p:nvSpPr>
        <p:spPr>
          <a:xfrm>
            <a:off x="685165" y="1027430"/>
            <a:ext cx="6851015" cy="3881120"/>
          </a:xfrm>
        </p:spPr>
        <p:txBody>
          <a:bodyPr/>
          <a:p>
            <a:pPr algn="just"/>
            <a:r>
              <a:rPr lang="en-US" dirty="0" smtClean="0">
                <a:sym typeface="+mn-ea"/>
              </a:rPr>
              <a:t>The most important of these organizations are:</a:t>
            </a:r>
            <a:endParaRPr lang="en-US" dirty="0" smtClean="0">
              <a:sym typeface="+mn-ea"/>
            </a:endParaRPr>
          </a:p>
          <a:p>
            <a:pPr marL="0" indent="0" algn="just">
              <a:buNone/>
            </a:pPr>
            <a:r>
              <a:rPr lang="en-US" b="1" dirty="0" smtClean="0">
                <a:sym typeface="+mn-ea"/>
              </a:rPr>
              <a:t>1.National Institute of Standards and Technology (NIST): </a:t>
            </a:r>
            <a:r>
              <a:rPr lang="en-US" dirty="0" smtClean="0">
                <a:sym typeface="+mn-ea"/>
              </a:rPr>
              <a:t>NIST is a U.S. federal agency that deals with measurement science, standards, and technology related to U.S. government use and to the promotion of U.S. private sector innovation.</a:t>
            </a:r>
            <a:endParaRPr lang="en-US" dirty="0" smtClean="0">
              <a:sym typeface="+mn-ea"/>
            </a:endParaRPr>
          </a:p>
          <a:p>
            <a:pPr marL="0" indent="0" algn="just">
              <a:buNone/>
            </a:pPr>
            <a:r>
              <a:rPr lang="en-US" dirty="0" smtClean="0">
                <a:sym typeface="+mn-ea"/>
              </a:rPr>
              <a:t>2. </a:t>
            </a:r>
            <a:r>
              <a:rPr lang="en-US" b="1" dirty="0" smtClean="0">
                <a:sym typeface="+mn-ea"/>
              </a:rPr>
              <a:t>Internet Society (ISOC): </a:t>
            </a:r>
            <a:r>
              <a:rPr lang="en-US" dirty="0" smtClean="0">
                <a:sym typeface="+mn-ea"/>
              </a:rPr>
              <a:t>ISOC is a professional membership society that provides leadership in addressing issues that confront the future of the Internet, and is the organization home for the groups responsible for Internet infrastructure standards.</a:t>
            </a:r>
            <a:endParaRPr lang="en-US" dirty="0" smtClean="0">
              <a:sym typeface="+mn-ea"/>
            </a:endParaRPr>
          </a:p>
          <a:p>
            <a:pPr marL="0" indent="0" algn="just">
              <a:buNone/>
            </a:pPr>
            <a:r>
              <a:rPr lang="en-US" dirty="0" smtClean="0">
                <a:sym typeface="+mn-ea"/>
              </a:rPr>
              <a:t>3. </a:t>
            </a:r>
            <a:r>
              <a:rPr lang="en-US" b="1" dirty="0" smtClean="0">
                <a:sym typeface="+mn-ea"/>
              </a:rPr>
              <a:t>International Telecommunication Union (ITU-T):</a:t>
            </a:r>
            <a:r>
              <a:rPr lang="en-US" dirty="0" smtClean="0">
                <a:sym typeface="+mn-ea"/>
              </a:rPr>
              <a:t>ITU is a United Nations agency in which governments and the private sector coordinate global telecom networks and services. </a:t>
            </a:r>
            <a:endParaRPr lang="en-US" dirty="0" smtClean="0">
              <a:sym typeface="+mn-ea"/>
            </a:endParaRPr>
          </a:p>
          <a:p>
            <a:pPr marL="0" indent="0" algn="just">
              <a:buNone/>
            </a:pPr>
            <a:r>
              <a:rPr lang="en-US" dirty="0" smtClean="0">
                <a:sym typeface="+mn-ea"/>
              </a:rPr>
              <a:t>4. </a:t>
            </a:r>
            <a:r>
              <a:rPr lang="en-US" b="1" dirty="0" smtClean="0">
                <a:sym typeface="+mn-ea"/>
              </a:rPr>
              <a:t>International Organization for Standardization (ISO): </a:t>
            </a:r>
            <a:r>
              <a:rPr lang="en-US" dirty="0" smtClean="0">
                <a:sym typeface="+mn-ea"/>
              </a:rPr>
              <a:t>ISO is a nongovernmental organization whose work results in international agreements that are published as International Standards</a:t>
            </a:r>
            <a:endParaRPr lang="en-US" dirty="0"/>
          </a:p>
          <a:p>
            <a:pPr marL="0" indent="0" algn="just">
              <a:buNone/>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81990"/>
          </a:xfrm>
        </p:spPr>
        <p:txBody>
          <a:bodyPr/>
          <a:p>
            <a:r>
              <a:rPr lang="en-US">
                <a:sym typeface="+mn-ea"/>
              </a:rPr>
              <a:t>Computer Security Concepts</a:t>
            </a:r>
            <a:endParaRPr lang="en-US"/>
          </a:p>
        </p:txBody>
      </p:sp>
      <p:sp>
        <p:nvSpPr>
          <p:cNvPr id="3" name="Content Placeholder 2"/>
          <p:cNvSpPr>
            <a:spLocks noGrp="1"/>
          </p:cNvSpPr>
          <p:nvPr>
            <p:ph idx="1"/>
          </p:nvPr>
        </p:nvSpPr>
        <p:spPr>
          <a:xfrm>
            <a:off x="457200" y="1291590"/>
            <a:ext cx="7478395" cy="4401185"/>
          </a:xfrm>
        </p:spPr>
        <p:txBody>
          <a:bodyPr/>
          <a:p>
            <a:pPr marL="0" indent="0" algn="just">
              <a:buNone/>
            </a:pPr>
            <a:r>
              <a:rPr lang="en-US" b="1" u="sng">
                <a:solidFill>
                  <a:srgbClr val="0070C0"/>
                </a:solidFill>
              </a:rPr>
              <a:t>4. Authenticity:</a:t>
            </a:r>
            <a:r>
              <a:rPr lang="en-US"/>
              <a:t> The property of being genuine and being able to be verified and trusted; confidence in the validity of a transmission, a message, or message originator. This means verifying that users are who they say they are and that </a:t>
            </a:r>
            <a:r>
              <a:rPr lang="en-US">
                <a:solidFill>
                  <a:srgbClr val="FF0000"/>
                </a:solidFill>
              </a:rPr>
              <a:t>each input arriving at the system came from a trusted source.</a:t>
            </a:r>
            <a:endParaRPr lang="en-US">
              <a:solidFill>
                <a:srgbClr val="FF0000"/>
              </a:solidFill>
            </a:endParaRPr>
          </a:p>
          <a:p>
            <a:pPr marL="0" indent="0" algn="just">
              <a:buNone/>
            </a:pPr>
            <a:r>
              <a:rPr lang="en-US" b="1" u="sng">
                <a:solidFill>
                  <a:srgbClr val="0070C0"/>
                </a:solidFill>
              </a:rPr>
              <a:t>5. Accountability:</a:t>
            </a:r>
            <a:r>
              <a:rPr lang="en-US"/>
              <a:t> The security goal that generates the requirement for actions of an entity to be traced uniquely to that entity. This supports nonrepudiation, deterrence, fault isolation, intrusion detection and prevention, and after-action recovery and legal action. Because truly secure systems are not yet an achievable goal, we must be able to trace a security breach to a responsible party. </a:t>
            </a:r>
            <a:r>
              <a:rPr lang="en-US">
                <a:solidFill>
                  <a:srgbClr val="FF0000"/>
                </a:solidFill>
              </a:rPr>
              <a:t>Systems must keep records of their activities to permit later forensic analysis to trace security breaches or to aid in transaction disputes. </a:t>
            </a:r>
            <a:endParaRPr lang="en-US">
              <a:solidFill>
                <a:srgbClr val="FF0000"/>
              </a:solidFill>
            </a:endParaRPr>
          </a:p>
          <a:p>
            <a:pPr marL="0" indent="0" algn="just">
              <a:buNone/>
            </a:pPr>
            <a:r>
              <a:rPr lang="en-US" b="1" i="1">
                <a:solidFill>
                  <a:srgbClr val="00B0F0"/>
                </a:solidFill>
              </a:rPr>
              <a:t>nonrepudiation:</a:t>
            </a:r>
            <a:r>
              <a:rPr lang="en-US" i="1">
                <a:solidFill>
                  <a:srgbClr val="00B0F0"/>
                </a:solidFill>
              </a:rPr>
              <a:t> A service that provides proof of the integrity and origin of data.</a:t>
            </a:r>
            <a:endParaRPr lang="en-US" i="1">
              <a:solidFill>
                <a:srgbClr val="00B0F0"/>
              </a:solidFill>
            </a:endParaRPr>
          </a:p>
          <a:p>
            <a:pPr marL="0" indent="0" algn="just">
              <a:buNone/>
            </a:pPr>
            <a:r>
              <a:rPr lang="en-US" i="1">
                <a:solidFill>
                  <a:srgbClr val="00B0F0"/>
                </a:solidFill>
              </a:rPr>
              <a:t>A deterrence policy is based on the knowledge or suspicion that certain actors intend to perform acts that harm national security</a:t>
            </a:r>
            <a:endParaRPr lang="en-US" i="1">
              <a:solidFill>
                <a:srgbClr val="00B0F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7138035" cy="634365"/>
          </a:xfrm>
        </p:spPr>
        <p:txBody>
          <a:bodyPr/>
          <a:p>
            <a:r>
              <a:rPr lang="en-US" sz="3000">
                <a:sym typeface="+mn-ea"/>
              </a:rPr>
              <a:t>Computer Security Concepts-Examples</a:t>
            </a:r>
            <a:endParaRPr lang="en-US" sz="3000">
              <a:sym typeface="+mn-ea"/>
            </a:endParaRPr>
          </a:p>
        </p:txBody>
      </p:sp>
      <p:sp>
        <p:nvSpPr>
          <p:cNvPr id="3" name="Content Placeholder 2"/>
          <p:cNvSpPr>
            <a:spLocks noGrp="1"/>
          </p:cNvSpPr>
          <p:nvPr>
            <p:ph idx="1"/>
          </p:nvPr>
        </p:nvSpPr>
        <p:spPr>
          <a:xfrm>
            <a:off x="609600" y="1329690"/>
            <a:ext cx="7376795" cy="3881120"/>
          </a:xfrm>
        </p:spPr>
        <p:txBody>
          <a:bodyPr/>
          <a:p>
            <a:pPr marL="0" indent="0" algn="just">
              <a:buNone/>
            </a:pPr>
            <a:r>
              <a:rPr lang="en-US"/>
              <a:t>we use three levels of impact on organizations or individuals should there be a breach of security (i.e., a loss of confidentiality, integrity, or availability).</a:t>
            </a:r>
            <a:endParaRPr lang="en-US"/>
          </a:p>
          <a:p>
            <a:pPr marL="0" indent="0" algn="just">
              <a:buNone/>
            </a:pPr>
            <a:r>
              <a:rPr lang="en-US" b="1" u="sng">
                <a:solidFill>
                  <a:srgbClr val="0070C0"/>
                </a:solidFill>
              </a:rPr>
              <a:t>Low:</a:t>
            </a:r>
            <a:r>
              <a:rPr lang="en-US"/>
              <a:t> </a:t>
            </a:r>
            <a:r>
              <a:rPr lang="en-US">
                <a:solidFill>
                  <a:srgbClr val="FF0000"/>
                </a:solidFill>
              </a:rPr>
              <a:t>The loss could be expected to have a limited adverse effect on organizational operations, organizational assets, or individuals</a:t>
            </a:r>
            <a:r>
              <a:rPr lang="en-US"/>
              <a:t>. A limited adverse effect means that, for example, the loss of confidentiality, integrity, or availability might: </a:t>
            </a:r>
            <a:endParaRPr lang="en-US"/>
          </a:p>
          <a:p>
            <a:pPr marL="0" indent="0" algn="just">
              <a:buNone/>
            </a:pPr>
            <a:r>
              <a:rPr lang="en-US"/>
              <a:t>(i) cause a degradation in mission capability to an extent and duration that the organization is able to perform its primary functions, but the effectiveness of the functions is noticeably reduced; </a:t>
            </a:r>
            <a:endParaRPr lang="en-US"/>
          </a:p>
          <a:p>
            <a:pPr marL="0" indent="0" algn="just">
              <a:buNone/>
            </a:pPr>
            <a:r>
              <a:rPr lang="en-US"/>
              <a:t>(ii) result in minor damage to organizational assets; </a:t>
            </a:r>
            <a:endParaRPr lang="en-US"/>
          </a:p>
          <a:p>
            <a:pPr marL="0" indent="0" algn="just">
              <a:buNone/>
            </a:pPr>
            <a:r>
              <a:rPr lang="en-US"/>
              <a:t>(iii) result in minor financial loss; </a:t>
            </a:r>
            <a:endParaRPr lang="en-US"/>
          </a:p>
          <a:p>
            <a:pPr marL="0" indent="0" algn="just">
              <a:buNone/>
            </a:pPr>
            <a:r>
              <a:rPr lang="en-US"/>
              <a:t>(iv) result in minor harm to individuals.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7138035" cy="634365"/>
          </a:xfrm>
        </p:spPr>
        <p:txBody>
          <a:bodyPr/>
          <a:p>
            <a:r>
              <a:rPr lang="en-US" sz="3000">
                <a:sym typeface="+mn-ea"/>
              </a:rPr>
              <a:t>Computer Security Concepts-Examples</a:t>
            </a:r>
            <a:endParaRPr lang="en-US" sz="3000">
              <a:sym typeface="+mn-ea"/>
            </a:endParaRPr>
          </a:p>
        </p:txBody>
      </p:sp>
      <p:sp>
        <p:nvSpPr>
          <p:cNvPr id="3" name="Content Placeholder 2"/>
          <p:cNvSpPr>
            <a:spLocks noGrp="1"/>
          </p:cNvSpPr>
          <p:nvPr>
            <p:ph idx="1"/>
          </p:nvPr>
        </p:nvSpPr>
        <p:spPr>
          <a:xfrm>
            <a:off x="458470" y="1254125"/>
            <a:ext cx="6981825" cy="4104640"/>
          </a:xfrm>
        </p:spPr>
        <p:txBody>
          <a:bodyPr/>
          <a:p>
            <a:pPr marL="0" indent="0" algn="just">
              <a:buNone/>
            </a:pPr>
            <a:r>
              <a:rPr lang="en-US" b="1" u="sng">
                <a:solidFill>
                  <a:srgbClr val="0070C0"/>
                </a:solidFill>
              </a:rPr>
              <a:t>Moderate: </a:t>
            </a:r>
            <a:r>
              <a:rPr lang="en-US">
                <a:solidFill>
                  <a:srgbClr val="FF0000"/>
                </a:solidFill>
              </a:rPr>
              <a:t>The loss could be expected to have a serious adverse effect on organizational operations, organizational assets, or individuals</a:t>
            </a:r>
            <a:r>
              <a:rPr lang="en-US"/>
              <a:t>. A serious adverse effect means that, for example, the loss might: </a:t>
            </a:r>
            <a:endParaRPr lang="en-US"/>
          </a:p>
          <a:p>
            <a:pPr marL="0" indent="0" algn="just">
              <a:buNone/>
            </a:pPr>
            <a:r>
              <a:rPr lang="en-US"/>
              <a:t>(i) cause a significant degradation in mission capability to an extent and duration that the organization is able to perform its primary functions, but the effectiveness of the functions is significantly reduced; </a:t>
            </a:r>
            <a:endParaRPr lang="en-US"/>
          </a:p>
          <a:p>
            <a:pPr marL="0" indent="0" algn="just">
              <a:buNone/>
            </a:pPr>
            <a:r>
              <a:rPr lang="en-US"/>
              <a:t>(ii) result in significant damage to organizational assets; </a:t>
            </a:r>
            <a:endParaRPr lang="en-US"/>
          </a:p>
          <a:p>
            <a:pPr marL="0" indent="0" algn="just">
              <a:buNone/>
            </a:pPr>
            <a:r>
              <a:rPr lang="en-US"/>
              <a:t>(iii) result in significant financial loss; </a:t>
            </a:r>
            <a:endParaRPr lang="en-US"/>
          </a:p>
          <a:p>
            <a:pPr marL="0" indent="0" algn="just">
              <a:buNone/>
            </a:pPr>
            <a:r>
              <a:rPr lang="en-US"/>
              <a:t> (iv) result in significant harm to individuals that does not involve loss of life or serious life-threatening injuries. loss of life or serious life-threatening injuries.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7138035" cy="634365"/>
          </a:xfrm>
        </p:spPr>
        <p:txBody>
          <a:bodyPr/>
          <a:p>
            <a:r>
              <a:rPr lang="en-US" sz="3000">
                <a:sym typeface="+mn-ea"/>
              </a:rPr>
              <a:t>Computer Security Concepts-Examples</a:t>
            </a:r>
            <a:endParaRPr lang="en-US" sz="3000">
              <a:sym typeface="+mn-ea"/>
            </a:endParaRPr>
          </a:p>
        </p:txBody>
      </p:sp>
      <p:sp>
        <p:nvSpPr>
          <p:cNvPr id="3" name="Content Placeholder 2"/>
          <p:cNvSpPr>
            <a:spLocks noGrp="1"/>
          </p:cNvSpPr>
          <p:nvPr>
            <p:ph idx="1"/>
          </p:nvPr>
        </p:nvSpPr>
        <p:spPr>
          <a:xfrm>
            <a:off x="458470" y="1254125"/>
            <a:ext cx="7220585" cy="3881120"/>
          </a:xfrm>
        </p:spPr>
        <p:txBody>
          <a:bodyPr/>
          <a:p>
            <a:pPr marL="0" indent="0" algn="just">
              <a:buNone/>
            </a:pPr>
            <a:r>
              <a:rPr lang="en-US" b="1" u="sng">
                <a:solidFill>
                  <a:srgbClr val="0070C0"/>
                </a:solidFill>
                <a:sym typeface="+mn-ea"/>
              </a:rPr>
              <a:t>High:</a:t>
            </a:r>
            <a:r>
              <a:rPr lang="en-US">
                <a:solidFill>
                  <a:srgbClr val="0070C0"/>
                </a:solidFill>
                <a:sym typeface="+mn-ea"/>
              </a:rPr>
              <a:t> </a:t>
            </a:r>
            <a:r>
              <a:rPr lang="en-US">
                <a:solidFill>
                  <a:srgbClr val="FF0000"/>
                </a:solidFill>
                <a:sym typeface="+mn-ea"/>
              </a:rPr>
              <a:t>The loss could be expected to have a severe or catastrophic adverse effect on organizational operations, organizational assets, or individuals. </a:t>
            </a:r>
            <a:r>
              <a:rPr lang="en-US">
                <a:sym typeface="+mn-ea"/>
              </a:rPr>
              <a:t>A severe or catastrophic adverse effect means that, for example, the loss might: </a:t>
            </a:r>
            <a:endParaRPr lang="en-US">
              <a:sym typeface="+mn-ea"/>
            </a:endParaRPr>
          </a:p>
          <a:p>
            <a:pPr marL="0" indent="0" algn="just">
              <a:buNone/>
            </a:pPr>
            <a:r>
              <a:rPr lang="en-US">
                <a:sym typeface="+mn-ea"/>
              </a:rPr>
              <a:t>(i) cause a severe degradation in or loss of mission capability to an extent and duration that the organization is not able to perform one or more of its primary functions;</a:t>
            </a:r>
            <a:endParaRPr lang="en-US"/>
          </a:p>
          <a:p>
            <a:pPr marL="0" indent="0" algn="just">
              <a:buNone/>
            </a:pPr>
            <a:r>
              <a:rPr lang="en-US">
                <a:sym typeface="+mn-ea"/>
              </a:rPr>
              <a:t>(ii) result in major damage to organizational assets; </a:t>
            </a:r>
            <a:endParaRPr lang="en-US">
              <a:sym typeface="+mn-ea"/>
            </a:endParaRPr>
          </a:p>
          <a:p>
            <a:pPr marL="0" indent="0" algn="just">
              <a:buNone/>
            </a:pPr>
            <a:r>
              <a:rPr lang="en-US">
                <a:sym typeface="+mn-ea"/>
              </a:rPr>
              <a:t>(iii) result in major financial loss; or </a:t>
            </a:r>
            <a:endParaRPr lang="en-US">
              <a:sym typeface="+mn-ea"/>
            </a:endParaRPr>
          </a:p>
          <a:p>
            <a:pPr marL="0" indent="0" algn="just">
              <a:buNone/>
            </a:pPr>
            <a:r>
              <a:rPr lang="en-US">
                <a:sym typeface="+mn-ea"/>
              </a:rPr>
              <a:t>(iv) result in severe or catastrophic harm to individuals involving</a:t>
            </a:r>
            <a:endParaRPr lang="en-US"/>
          </a:p>
          <a:p>
            <a:pPr marL="0" indent="0" algn="just">
              <a:buNone/>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7395210" cy="649605"/>
          </a:xfrm>
        </p:spPr>
        <p:txBody>
          <a:bodyPr/>
          <a:p>
            <a:r>
              <a:rPr lang="en-US" sz="3000">
                <a:sym typeface="+mn-ea"/>
              </a:rPr>
              <a:t>Computer Security Concepts-Examples</a:t>
            </a:r>
            <a:endParaRPr lang="en-US" sz="3000">
              <a:sym typeface="+mn-ea"/>
            </a:endParaRPr>
          </a:p>
        </p:txBody>
      </p:sp>
      <p:sp>
        <p:nvSpPr>
          <p:cNvPr id="3" name="Content Placeholder 2"/>
          <p:cNvSpPr>
            <a:spLocks noGrp="1"/>
          </p:cNvSpPr>
          <p:nvPr>
            <p:ph idx="1"/>
          </p:nvPr>
        </p:nvSpPr>
        <p:spPr>
          <a:xfrm>
            <a:off x="533400" y="1295400"/>
            <a:ext cx="6567805" cy="3881120"/>
          </a:xfrm>
        </p:spPr>
        <p:txBody>
          <a:bodyPr/>
          <a:p>
            <a:pPr algn="just"/>
            <a:r>
              <a:rPr lang="en-US" b="1" i="1">
                <a:solidFill>
                  <a:srgbClr val="7030A0"/>
                </a:solidFill>
              </a:rPr>
              <a:t>Confidentiality</a:t>
            </a:r>
            <a:r>
              <a:rPr lang="en-US" b="1" i="1">
                <a:solidFill>
                  <a:schemeClr val="accent2">
                    <a:lumMod val="50000"/>
                  </a:schemeClr>
                </a:solidFill>
              </a:rPr>
              <a:t> :</a:t>
            </a:r>
            <a:r>
              <a:rPr lang="en-US"/>
              <a:t>Student grade information is an asset whose confidentiality is considered to be highly important by students.</a:t>
            </a:r>
            <a:endParaRPr lang="en-US"/>
          </a:p>
          <a:p>
            <a:pPr algn="just"/>
            <a:r>
              <a:rPr lang="en-US">
                <a:solidFill>
                  <a:srgbClr val="FF0000"/>
                </a:solidFill>
              </a:rPr>
              <a:t>Grade information should only be available to students, their parents, and employees that require the information to do their job</a:t>
            </a:r>
            <a:r>
              <a:rPr lang="en-US"/>
              <a:t>. </a:t>
            </a:r>
            <a:endParaRPr lang="en-US"/>
          </a:p>
          <a:p>
            <a:pPr algn="just"/>
            <a:r>
              <a:rPr lang="en-US">
                <a:solidFill>
                  <a:srgbClr val="FF0000"/>
                </a:solidFill>
              </a:rPr>
              <a:t>Student enrollment information may have a moderate confidentiality rating</a:t>
            </a:r>
            <a:r>
              <a:rPr lang="en-US"/>
              <a:t>. This information is seen by more people on a daily basis, is less likely to be targeted than grade information, and results in less damage if disclosed. </a:t>
            </a:r>
            <a:endParaRPr lang="en-US"/>
          </a:p>
          <a:p>
            <a:pPr algn="just"/>
            <a:r>
              <a:rPr lang="en-US">
                <a:solidFill>
                  <a:srgbClr val="FF0000"/>
                </a:solidFill>
              </a:rPr>
              <a:t>Directory information, such as lists of students or faculty or departmental lists, may be assigned a low confidentiality rating or indeed no rating.</a:t>
            </a:r>
            <a:r>
              <a:rPr lang="en-US"/>
              <a:t> This information is typically freely available to the public and published on a school’s website.</a:t>
            </a:r>
            <a:endParaRPr lang="en-US"/>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34983</Words>
  <Application>WPS Presentation</Application>
  <PresentationFormat>On-screen Show (4:3)</PresentationFormat>
  <Paragraphs>388</Paragraphs>
  <Slides>49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49</vt:i4>
      </vt:variant>
    </vt:vector>
  </HeadingPairs>
  <TitlesOfParts>
    <vt:vector size="62" baseType="lpstr">
      <vt:lpstr>Arial</vt:lpstr>
      <vt:lpstr>SimSun</vt:lpstr>
      <vt:lpstr>Wingdings</vt:lpstr>
      <vt:lpstr>Trebuchet MS</vt:lpstr>
      <vt:lpstr>Wingdings 3</vt:lpstr>
      <vt:lpstr>メイリオ</vt:lpstr>
      <vt:lpstr>Arial Rounded MT Bold</vt:lpstr>
      <vt:lpstr>Segoe Print</vt:lpstr>
      <vt:lpstr>Times New Roman</vt:lpstr>
      <vt:lpstr>Microsoft YaHei</vt:lpstr>
      <vt:lpstr>Arial Unicode MS</vt:lpstr>
      <vt:lpstr>Calibri</vt:lpstr>
      <vt:lpstr>Facet</vt:lpstr>
      <vt:lpstr>Overview - Computer Security Concepts</vt:lpstr>
      <vt:lpstr>Marks Distribution</vt:lpstr>
      <vt:lpstr>Computer Security Concepts</vt:lpstr>
      <vt:lpstr>Computer Security Concepts</vt:lpstr>
      <vt:lpstr>Computer Security Concepts</vt:lpstr>
      <vt:lpstr>Computer Security Concepts-Examples</vt:lpstr>
      <vt:lpstr>Computer Security Concepts-Examples</vt:lpstr>
      <vt:lpstr>Computer Security Concepts-Examples</vt:lpstr>
      <vt:lpstr>Computer Security Concepts-Examples</vt:lpstr>
      <vt:lpstr>Computer Security Concepts-Examples</vt:lpstr>
      <vt:lpstr>Computer Security Concepts-Examples</vt:lpstr>
      <vt:lpstr>The Challenges of Computer Security</vt:lpstr>
      <vt:lpstr>The Challenges of Computer Security</vt:lpstr>
      <vt:lpstr>A Model for Computer Security</vt:lpstr>
      <vt:lpstr>A Model for Computer Security</vt:lpstr>
      <vt:lpstr>A Model for Computer Security</vt:lpstr>
      <vt:lpstr>A Model for Computer Security</vt:lpstr>
      <vt:lpstr>Threats, Attacks and Assets</vt:lpstr>
      <vt:lpstr>Threats, Attacks and Assets</vt:lpstr>
      <vt:lpstr>Threats, Attacks and Assets</vt:lpstr>
      <vt:lpstr>Threats, Attacks and Assets</vt:lpstr>
      <vt:lpstr>Threats, Attacks and Assets</vt:lpstr>
      <vt:lpstr>Threats and Assets</vt:lpstr>
      <vt:lpstr>Threats and Assets</vt:lpstr>
      <vt:lpstr>Threats and Assets</vt:lpstr>
      <vt:lpstr>Threats and Assets</vt:lpstr>
      <vt:lpstr>Threats and Assets</vt:lpstr>
      <vt:lpstr>Threats and Assets</vt:lpstr>
      <vt:lpstr>Fundamental Security Design Principles</vt:lpstr>
      <vt:lpstr>Fundamental Security Design Principles</vt:lpstr>
      <vt:lpstr>Fundamental Security Design Principles</vt:lpstr>
      <vt:lpstr>Fundamental Security Design Principles</vt:lpstr>
      <vt:lpstr>Fundamental Security Design Principles</vt:lpstr>
      <vt:lpstr>Fundamental Security Design Principles</vt:lpstr>
      <vt:lpstr>Fundamental Security Design Principles</vt:lpstr>
      <vt:lpstr>Fundamental Security Design Principles</vt:lpstr>
      <vt:lpstr>Fundamental Security Design Principles</vt:lpstr>
      <vt:lpstr>Attack Surfaces </vt:lpstr>
      <vt:lpstr>Attack Surfaces</vt:lpstr>
      <vt:lpstr>Attack Trees</vt:lpstr>
      <vt:lpstr>Attack Trees</vt:lpstr>
      <vt:lpstr>Attack Trees</vt:lpstr>
      <vt:lpstr>Attack Trees</vt:lpstr>
      <vt:lpstr>Attack Trees</vt:lpstr>
      <vt:lpstr>Computer Security Straetegy</vt:lpstr>
      <vt:lpstr>Computer Security Straetegy-Security Policy</vt:lpstr>
      <vt:lpstr>Computer Security Straetegy-Security Implementation</vt:lpstr>
      <vt:lpstr>Computer Security Straetegy-Assurance and Evaluation</vt:lpstr>
      <vt:lpstr>Standards</vt:lpstr>
    </vt:vector>
  </TitlesOfParts>
  <Company>Purdue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chap3_slides</dc:title>
  <dc:creator>nausheen</dc:creator>
  <cp:lastModifiedBy>Hp</cp:lastModifiedBy>
  <cp:revision>605</cp:revision>
  <dcterms:created xsi:type="dcterms:W3CDTF">2005-06-03T01:33:00Z</dcterms:created>
  <dcterms:modified xsi:type="dcterms:W3CDTF">2024-08-22T04:59:19Z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B65072197FB14C5C92AC2072F86D40DB_13</vt:lpwstr>
  </property>
  <property fmtid="{D5CDD505-2E9C-101B-9397-08002B2CF9AE}" pid="3" name="KSOProductBuildVer">
    <vt:lpwstr>1033-12.2.0.17562</vt:lpwstr>
  </property>
</Properties>
</file>