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sldIdLst>
    <p:sldId id="282" r:id="rId2"/>
    <p:sldId id="294" r:id="rId3"/>
    <p:sldId id="257" r:id="rId4"/>
    <p:sldId id="258" r:id="rId5"/>
    <p:sldId id="259" r:id="rId6"/>
    <p:sldId id="260" r:id="rId7"/>
    <p:sldId id="269" r:id="rId8"/>
    <p:sldId id="261" r:id="rId9"/>
    <p:sldId id="266" r:id="rId10"/>
    <p:sldId id="315" r:id="rId11"/>
    <p:sldId id="316" r:id="rId12"/>
    <p:sldId id="317" r:id="rId13"/>
    <p:sldId id="367" r:id="rId14"/>
    <p:sldId id="345" r:id="rId15"/>
    <p:sldId id="368" r:id="rId16"/>
    <p:sldId id="365" r:id="rId17"/>
    <p:sldId id="280" r:id="rId18"/>
    <p:sldId id="366" r:id="rId19"/>
    <p:sldId id="364" r:id="rId20"/>
    <p:sldId id="277" r:id="rId21"/>
    <p:sldId id="278" r:id="rId22"/>
    <p:sldId id="279" r:id="rId23"/>
    <p:sldId id="264" r:id="rId24"/>
    <p:sldId id="270" r:id="rId25"/>
    <p:sldId id="372" r:id="rId26"/>
    <p:sldId id="281" r:id="rId27"/>
    <p:sldId id="263" r:id="rId28"/>
    <p:sldId id="328" r:id="rId29"/>
    <p:sldId id="283" r:id="rId30"/>
    <p:sldId id="329" r:id="rId31"/>
    <p:sldId id="330" r:id="rId32"/>
    <p:sldId id="331" r:id="rId33"/>
    <p:sldId id="373" r:id="rId34"/>
    <p:sldId id="276" r:id="rId35"/>
    <p:sldId id="275" r:id="rId36"/>
    <p:sldId id="342" r:id="rId37"/>
    <p:sldId id="343" r:id="rId38"/>
    <p:sldId id="369" r:id="rId39"/>
    <p:sldId id="370" r:id="rId40"/>
    <p:sldId id="285" r:id="rId41"/>
    <p:sldId id="371" r:id="rId42"/>
    <p:sldId id="27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196" autoAdjust="0"/>
  </p:normalViewPr>
  <p:slideViewPr>
    <p:cSldViewPr snapToGrid="0">
      <p:cViewPr>
        <p:scale>
          <a:sx n="80" d="100"/>
          <a:sy n="80" d="100"/>
        </p:scale>
        <p:origin x="782"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49DDC4-31D3-224B-8993-BDA6042EB1E3}"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US"/>
        </a:p>
      </dgm:t>
    </dgm:pt>
    <dgm:pt modelId="{C0BF9D2E-A6FF-6045-8151-37AE24795193}">
      <dgm:prSet custT="1"/>
      <dgm:spPr/>
      <dgm:t>
        <a:bodyPr/>
        <a:lstStyle/>
        <a:p>
          <a:pPr rtl="0"/>
          <a:r>
            <a:rPr lang="en-US" sz="1400" b="1" dirty="0"/>
            <a:t>1. Computer security is not as simple as it might first appear to the novice</a:t>
          </a:r>
        </a:p>
      </dgm:t>
    </dgm:pt>
    <dgm:pt modelId="{51F3D1C9-D2D1-0B4E-A92B-B30E5A3B4C00}" type="parTrans" cxnId="{159F91C2-0ADB-5341-91F3-B5838B7D939B}">
      <dgm:prSet/>
      <dgm:spPr/>
      <dgm:t>
        <a:bodyPr/>
        <a:lstStyle/>
        <a:p>
          <a:endParaRPr lang="en-US"/>
        </a:p>
      </dgm:t>
    </dgm:pt>
    <dgm:pt modelId="{681D42A9-34FB-0342-8F81-036924A1FD91}" type="sibTrans" cxnId="{159F91C2-0ADB-5341-91F3-B5838B7D939B}">
      <dgm:prSet/>
      <dgm:spPr/>
      <dgm:t>
        <a:bodyPr/>
        <a:lstStyle/>
        <a:p>
          <a:endParaRPr lang="en-US"/>
        </a:p>
      </dgm:t>
    </dgm:pt>
    <dgm:pt modelId="{38737062-B875-D04C-8454-D1D7A4AFF327}">
      <dgm:prSet custT="1"/>
      <dgm:spPr/>
      <dgm:t>
        <a:bodyPr/>
        <a:lstStyle/>
        <a:p>
          <a:pPr rtl="0"/>
          <a:r>
            <a:rPr lang="en-US" sz="1400" b="1" dirty="0"/>
            <a:t>2. In developing a particular security mechanism or algorithm, one must always consider potential attacks on those security features</a:t>
          </a:r>
        </a:p>
      </dgm:t>
    </dgm:pt>
    <dgm:pt modelId="{D9AE507F-B97D-BD42-B074-C8994FDD67ED}" type="parTrans" cxnId="{CEE37639-5395-ED4E-8752-E7EB8124AA30}">
      <dgm:prSet/>
      <dgm:spPr/>
      <dgm:t>
        <a:bodyPr/>
        <a:lstStyle/>
        <a:p>
          <a:endParaRPr lang="en-US"/>
        </a:p>
      </dgm:t>
    </dgm:pt>
    <dgm:pt modelId="{8557F9BB-144D-2F47-BC18-0FEF5B016251}" type="sibTrans" cxnId="{CEE37639-5395-ED4E-8752-E7EB8124AA30}">
      <dgm:prSet/>
      <dgm:spPr/>
      <dgm:t>
        <a:bodyPr/>
        <a:lstStyle/>
        <a:p>
          <a:endParaRPr lang="en-US"/>
        </a:p>
      </dgm:t>
    </dgm:pt>
    <dgm:pt modelId="{D206238D-B64A-3C48-9AA9-02A105F7B14A}">
      <dgm:prSet custT="1"/>
      <dgm:spPr/>
      <dgm:t>
        <a:bodyPr/>
        <a:lstStyle/>
        <a:p>
          <a:pPr rtl="0"/>
          <a:r>
            <a:rPr lang="en-US" sz="1400" b="1" dirty="0"/>
            <a:t>3. Procedures used to provide particular services are often counterintuitive</a:t>
          </a:r>
        </a:p>
      </dgm:t>
    </dgm:pt>
    <dgm:pt modelId="{98665341-6C3B-A64F-B934-00925864E583}" type="parTrans" cxnId="{5125F4BE-7BF6-BE4D-8F47-AE9648C30FFE}">
      <dgm:prSet/>
      <dgm:spPr/>
      <dgm:t>
        <a:bodyPr/>
        <a:lstStyle/>
        <a:p>
          <a:endParaRPr lang="en-US"/>
        </a:p>
      </dgm:t>
    </dgm:pt>
    <dgm:pt modelId="{727A58D2-5CF5-8E4E-BEE7-8E76ADC3CD86}" type="sibTrans" cxnId="{5125F4BE-7BF6-BE4D-8F47-AE9648C30FFE}">
      <dgm:prSet/>
      <dgm:spPr/>
      <dgm:t>
        <a:bodyPr/>
        <a:lstStyle/>
        <a:p>
          <a:endParaRPr lang="en-US"/>
        </a:p>
      </dgm:t>
    </dgm:pt>
    <dgm:pt modelId="{5C2CD799-37EF-8749-8CEF-C46C6DE32CBE}">
      <dgm:prSet custT="1"/>
      <dgm:spPr/>
      <dgm:t>
        <a:bodyPr/>
        <a:lstStyle/>
        <a:p>
          <a:pPr rtl="0"/>
          <a:r>
            <a:rPr lang="en-US" sz="1400" b="1" dirty="0"/>
            <a:t>4. Physical and logical placement needs to be determined</a:t>
          </a:r>
        </a:p>
      </dgm:t>
    </dgm:pt>
    <dgm:pt modelId="{DDBDB4F2-E22D-9549-A45F-C952A9C7A73C}" type="parTrans" cxnId="{E1FF7C1D-3FB0-0E47-BD15-C5CA55B2821B}">
      <dgm:prSet/>
      <dgm:spPr/>
      <dgm:t>
        <a:bodyPr/>
        <a:lstStyle/>
        <a:p>
          <a:endParaRPr lang="en-US"/>
        </a:p>
      </dgm:t>
    </dgm:pt>
    <dgm:pt modelId="{C7BB4EA2-9D39-7341-89AB-01A93CBF5C82}" type="sibTrans" cxnId="{E1FF7C1D-3FB0-0E47-BD15-C5CA55B2821B}">
      <dgm:prSet/>
      <dgm:spPr/>
      <dgm:t>
        <a:bodyPr/>
        <a:lstStyle/>
        <a:p>
          <a:endParaRPr lang="en-US"/>
        </a:p>
      </dgm:t>
    </dgm:pt>
    <dgm:pt modelId="{5875E5B6-99EC-2142-8C93-2B38B35F688B}">
      <dgm:prSet custT="1"/>
      <dgm:spPr/>
      <dgm:t>
        <a:bodyPr/>
        <a:lstStyle/>
        <a:p>
          <a:pPr rtl="0"/>
          <a:r>
            <a:rPr lang="en-US" sz="1300" b="1" dirty="0"/>
            <a:t>5. Security mechanisms typically involve more than a particular algorithm or protocol and also require that participants be in possession of some secret information which raises questions about the creation, distribution, and protection of that secret information</a:t>
          </a:r>
        </a:p>
      </dgm:t>
    </dgm:pt>
    <dgm:pt modelId="{73BE2ECB-C1DA-5242-951F-6092EB4D40FC}" type="parTrans" cxnId="{2F6A9E27-D5C1-D843-8B20-32484B2CA0AC}">
      <dgm:prSet/>
      <dgm:spPr/>
      <dgm:t>
        <a:bodyPr/>
        <a:lstStyle/>
        <a:p>
          <a:endParaRPr lang="en-US"/>
        </a:p>
      </dgm:t>
    </dgm:pt>
    <dgm:pt modelId="{BAB8A9BC-D36F-6A44-9A0F-94A1C07F4074}" type="sibTrans" cxnId="{2F6A9E27-D5C1-D843-8B20-32484B2CA0AC}">
      <dgm:prSet/>
      <dgm:spPr/>
      <dgm:t>
        <a:bodyPr/>
        <a:lstStyle/>
        <a:p>
          <a:endParaRPr lang="en-US"/>
        </a:p>
      </dgm:t>
    </dgm:pt>
    <dgm:pt modelId="{8790E657-59DC-AB4E-B2D8-E6E47498FDA6}">
      <dgm:prSet custT="1"/>
      <dgm:spPr/>
      <dgm:t>
        <a:bodyPr/>
        <a:lstStyle/>
        <a:p>
          <a:pPr rtl="0"/>
          <a:r>
            <a:rPr lang="en-US" sz="1400" b="1" dirty="0"/>
            <a:t>6. Attackers only need to find a single weakness, while the designer must find and eliminate all weaknesses to achieve perfect security</a:t>
          </a:r>
        </a:p>
      </dgm:t>
    </dgm:pt>
    <dgm:pt modelId="{1613C12A-0E45-D64E-A356-DADB4217BAF4}" type="parTrans" cxnId="{BEF29EC4-E4A1-1043-99F0-06F3EA634EF8}">
      <dgm:prSet/>
      <dgm:spPr/>
      <dgm:t>
        <a:bodyPr/>
        <a:lstStyle/>
        <a:p>
          <a:endParaRPr lang="en-US"/>
        </a:p>
      </dgm:t>
    </dgm:pt>
    <dgm:pt modelId="{2EC64B36-D9FD-8848-9D42-D633207B9C98}" type="sibTrans" cxnId="{BEF29EC4-E4A1-1043-99F0-06F3EA634EF8}">
      <dgm:prSet/>
      <dgm:spPr/>
      <dgm:t>
        <a:bodyPr/>
        <a:lstStyle/>
        <a:p>
          <a:endParaRPr lang="en-US"/>
        </a:p>
      </dgm:t>
    </dgm:pt>
    <dgm:pt modelId="{BD282607-209B-D94B-82EC-B7D7D51B88C7}">
      <dgm:prSet custT="1"/>
      <dgm:spPr/>
      <dgm:t>
        <a:bodyPr/>
        <a:lstStyle/>
        <a:p>
          <a:pPr rtl="0"/>
          <a:r>
            <a:rPr lang="en-US" sz="1400" dirty="0"/>
            <a:t>9. </a:t>
          </a:r>
          <a:r>
            <a:rPr lang="en-US" sz="1400" b="1" dirty="0"/>
            <a:t>There is a natural tendency on the part of users and system managers to perceive little benefit from security investment until a security failure occurs</a:t>
          </a:r>
        </a:p>
      </dgm:t>
    </dgm:pt>
    <dgm:pt modelId="{28C8EBCC-FE59-FB41-9BBC-2B02F287091F}" type="parTrans" cxnId="{A1063626-8553-AA4B-B59B-38773354D5B0}">
      <dgm:prSet/>
      <dgm:spPr/>
      <dgm:t>
        <a:bodyPr/>
        <a:lstStyle/>
        <a:p>
          <a:endParaRPr lang="en-US"/>
        </a:p>
      </dgm:t>
    </dgm:pt>
    <dgm:pt modelId="{F2D66187-238D-EA4C-A2D4-2A8FA28E75A7}" type="sibTrans" cxnId="{A1063626-8553-AA4B-B59B-38773354D5B0}">
      <dgm:prSet/>
      <dgm:spPr/>
      <dgm:t>
        <a:bodyPr/>
        <a:lstStyle/>
        <a:p>
          <a:endParaRPr lang="en-US"/>
        </a:p>
      </dgm:t>
    </dgm:pt>
    <dgm:pt modelId="{4D1B6B79-8B71-C34C-8F69-69541115B5A2}">
      <dgm:prSet custT="1"/>
      <dgm:spPr/>
      <dgm:t>
        <a:bodyPr/>
        <a:lstStyle/>
        <a:p>
          <a:pPr rtl="0"/>
          <a:r>
            <a:rPr lang="en-US" sz="1400" b="1" dirty="0"/>
            <a:t>8. Security requires regular and constant monitoring</a:t>
          </a:r>
        </a:p>
      </dgm:t>
    </dgm:pt>
    <dgm:pt modelId="{0599851D-42A5-234E-8F8E-AB590B76BC39}" type="parTrans" cxnId="{DB1248C1-542B-F244-99A6-B417281F8916}">
      <dgm:prSet/>
      <dgm:spPr/>
      <dgm:t>
        <a:bodyPr/>
        <a:lstStyle/>
        <a:p>
          <a:endParaRPr lang="en-US"/>
        </a:p>
      </dgm:t>
    </dgm:pt>
    <dgm:pt modelId="{9EADADCF-7E16-BD45-8D13-B4B901575AAC}" type="sibTrans" cxnId="{DB1248C1-542B-F244-99A6-B417281F8916}">
      <dgm:prSet/>
      <dgm:spPr/>
      <dgm:t>
        <a:bodyPr/>
        <a:lstStyle/>
        <a:p>
          <a:endParaRPr lang="en-US"/>
        </a:p>
      </dgm:t>
    </dgm:pt>
    <dgm:pt modelId="{94E76F4D-5287-4842-B1AD-60F0E334EE0C}">
      <dgm:prSet custT="1"/>
      <dgm:spPr/>
      <dgm:t>
        <a:bodyPr/>
        <a:lstStyle/>
        <a:p>
          <a:pPr rtl="0"/>
          <a:r>
            <a:rPr lang="en-US" sz="1400" b="1" dirty="0"/>
            <a:t>7. Security is still too often an afterthought to be incorporated into a system after the design is complete, rather than being an integral part of the design process</a:t>
          </a:r>
        </a:p>
      </dgm:t>
    </dgm:pt>
    <dgm:pt modelId="{5A181E3C-E1D7-0B47-8768-DB527A0C430B}" type="parTrans" cxnId="{07457E72-B7B0-C145-B24A-918289C33945}">
      <dgm:prSet/>
      <dgm:spPr/>
      <dgm:t>
        <a:bodyPr/>
        <a:lstStyle/>
        <a:p>
          <a:endParaRPr lang="en-US"/>
        </a:p>
      </dgm:t>
    </dgm:pt>
    <dgm:pt modelId="{619A9664-8B7A-A845-A004-F7B845FFEFD3}" type="sibTrans" cxnId="{07457E72-B7B0-C145-B24A-918289C33945}">
      <dgm:prSet/>
      <dgm:spPr/>
      <dgm:t>
        <a:bodyPr/>
        <a:lstStyle/>
        <a:p>
          <a:endParaRPr lang="en-US"/>
        </a:p>
      </dgm:t>
    </dgm:pt>
    <dgm:pt modelId="{5FA45762-0B5E-234E-8176-DC0809E271B0}">
      <dgm:prSet custT="1"/>
      <dgm:spPr/>
      <dgm:t>
        <a:bodyPr/>
        <a:lstStyle/>
        <a:p>
          <a:pPr rtl="0"/>
          <a:r>
            <a:rPr lang="en-US" sz="1400" b="1" dirty="0"/>
            <a:t>10. Many users and even security administrators view strong security as an impediment to efficient and user-friendly operation of an information system or use of information</a:t>
          </a:r>
        </a:p>
      </dgm:t>
    </dgm:pt>
    <dgm:pt modelId="{CF11053D-87E8-B74D-A2F5-D261BC380F7F}" type="parTrans" cxnId="{90911A03-FC7A-E346-86F8-F36E6FBD5998}">
      <dgm:prSet/>
      <dgm:spPr/>
      <dgm:t>
        <a:bodyPr/>
        <a:lstStyle/>
        <a:p>
          <a:endParaRPr lang="en-US"/>
        </a:p>
      </dgm:t>
    </dgm:pt>
    <dgm:pt modelId="{61AC2F5D-DCBF-DD4D-81CC-329F6A995B18}" type="sibTrans" cxnId="{90911A03-FC7A-E346-86F8-F36E6FBD5998}">
      <dgm:prSet/>
      <dgm:spPr/>
      <dgm:t>
        <a:bodyPr/>
        <a:lstStyle/>
        <a:p>
          <a:endParaRPr lang="en-US"/>
        </a:p>
      </dgm:t>
    </dgm:pt>
    <dgm:pt modelId="{E9AB4B31-4DA5-4850-87A4-18DEABFEB7DB}" type="pres">
      <dgm:prSet presAssocID="{1249DDC4-31D3-224B-8993-BDA6042EB1E3}" presName="diagram" presStyleCnt="0">
        <dgm:presLayoutVars>
          <dgm:dir/>
          <dgm:resizeHandles val="exact"/>
        </dgm:presLayoutVars>
      </dgm:prSet>
      <dgm:spPr/>
    </dgm:pt>
    <dgm:pt modelId="{AB2017BB-4D3F-4921-BE61-F8DC9FA7893E}" type="pres">
      <dgm:prSet presAssocID="{C0BF9D2E-A6FF-6045-8151-37AE24795193}" presName="node" presStyleLbl="node1" presStyleIdx="0" presStyleCnt="10">
        <dgm:presLayoutVars>
          <dgm:bulletEnabled val="1"/>
        </dgm:presLayoutVars>
      </dgm:prSet>
      <dgm:spPr/>
    </dgm:pt>
    <dgm:pt modelId="{93629BC2-42B6-4D84-9DB8-84AB31D29A2E}" type="pres">
      <dgm:prSet presAssocID="{681D42A9-34FB-0342-8F81-036924A1FD91}" presName="sibTrans" presStyleCnt="0"/>
      <dgm:spPr/>
    </dgm:pt>
    <dgm:pt modelId="{D9C28025-0AFE-41A9-A4E6-59A12BC08F91}" type="pres">
      <dgm:prSet presAssocID="{38737062-B875-D04C-8454-D1D7A4AFF327}" presName="node" presStyleLbl="node1" presStyleIdx="1" presStyleCnt="10">
        <dgm:presLayoutVars>
          <dgm:bulletEnabled val="1"/>
        </dgm:presLayoutVars>
      </dgm:prSet>
      <dgm:spPr/>
    </dgm:pt>
    <dgm:pt modelId="{A4D0AD52-D044-44AF-B86C-E53C344E2132}" type="pres">
      <dgm:prSet presAssocID="{8557F9BB-144D-2F47-BC18-0FEF5B016251}" presName="sibTrans" presStyleCnt="0"/>
      <dgm:spPr/>
    </dgm:pt>
    <dgm:pt modelId="{87384121-583B-4DB3-A5D7-BB63ABD1E2C8}" type="pres">
      <dgm:prSet presAssocID="{D206238D-B64A-3C48-9AA9-02A105F7B14A}" presName="node" presStyleLbl="node1" presStyleIdx="2" presStyleCnt="10">
        <dgm:presLayoutVars>
          <dgm:bulletEnabled val="1"/>
        </dgm:presLayoutVars>
      </dgm:prSet>
      <dgm:spPr/>
    </dgm:pt>
    <dgm:pt modelId="{912C487E-62CB-4FDE-BFCD-77F1238AD7D2}" type="pres">
      <dgm:prSet presAssocID="{727A58D2-5CF5-8E4E-BEE7-8E76ADC3CD86}" presName="sibTrans" presStyleCnt="0"/>
      <dgm:spPr/>
    </dgm:pt>
    <dgm:pt modelId="{C8AEFBE1-4B1F-4DF1-B3E3-0AF0DA6E1E73}" type="pres">
      <dgm:prSet presAssocID="{5C2CD799-37EF-8749-8CEF-C46C6DE32CBE}" presName="node" presStyleLbl="node1" presStyleIdx="3" presStyleCnt="10">
        <dgm:presLayoutVars>
          <dgm:bulletEnabled val="1"/>
        </dgm:presLayoutVars>
      </dgm:prSet>
      <dgm:spPr/>
    </dgm:pt>
    <dgm:pt modelId="{6544D935-379F-4830-A89D-73A1446BB0D5}" type="pres">
      <dgm:prSet presAssocID="{C7BB4EA2-9D39-7341-89AB-01A93CBF5C82}" presName="sibTrans" presStyleCnt="0"/>
      <dgm:spPr/>
    </dgm:pt>
    <dgm:pt modelId="{85384CD8-F175-4ED7-97CA-832AF54C85EF}" type="pres">
      <dgm:prSet presAssocID="{5875E5B6-99EC-2142-8C93-2B38B35F688B}" presName="node" presStyleLbl="node1" presStyleIdx="4" presStyleCnt="10">
        <dgm:presLayoutVars>
          <dgm:bulletEnabled val="1"/>
        </dgm:presLayoutVars>
      </dgm:prSet>
      <dgm:spPr/>
    </dgm:pt>
    <dgm:pt modelId="{0616C2F8-F7E4-49CA-BF6A-80E688BCE941}" type="pres">
      <dgm:prSet presAssocID="{BAB8A9BC-D36F-6A44-9A0F-94A1C07F4074}" presName="sibTrans" presStyleCnt="0"/>
      <dgm:spPr/>
    </dgm:pt>
    <dgm:pt modelId="{55B5DEFD-4656-45B8-A097-8F69DBD62961}" type="pres">
      <dgm:prSet presAssocID="{8790E657-59DC-AB4E-B2D8-E6E47498FDA6}" presName="node" presStyleLbl="node1" presStyleIdx="5" presStyleCnt="10">
        <dgm:presLayoutVars>
          <dgm:bulletEnabled val="1"/>
        </dgm:presLayoutVars>
      </dgm:prSet>
      <dgm:spPr/>
    </dgm:pt>
    <dgm:pt modelId="{05E9B0BE-2E30-4017-A59F-5B47E890B762}" type="pres">
      <dgm:prSet presAssocID="{2EC64B36-D9FD-8848-9D42-D633207B9C98}" presName="sibTrans" presStyleCnt="0"/>
      <dgm:spPr/>
    </dgm:pt>
    <dgm:pt modelId="{43E3A01C-1899-49CB-AECA-5644CF99ACA4}" type="pres">
      <dgm:prSet presAssocID="{94E76F4D-5287-4842-B1AD-60F0E334EE0C}" presName="node" presStyleLbl="node1" presStyleIdx="6" presStyleCnt="10">
        <dgm:presLayoutVars>
          <dgm:bulletEnabled val="1"/>
        </dgm:presLayoutVars>
      </dgm:prSet>
      <dgm:spPr/>
    </dgm:pt>
    <dgm:pt modelId="{AA57DEE5-9761-4494-A6CD-013008A5DC26}" type="pres">
      <dgm:prSet presAssocID="{619A9664-8B7A-A845-A004-F7B845FFEFD3}" presName="sibTrans" presStyleCnt="0"/>
      <dgm:spPr/>
    </dgm:pt>
    <dgm:pt modelId="{D5FD60F1-6D78-49D4-9934-6249708A7557}" type="pres">
      <dgm:prSet presAssocID="{4D1B6B79-8B71-C34C-8F69-69541115B5A2}" presName="node" presStyleLbl="node1" presStyleIdx="7" presStyleCnt="10">
        <dgm:presLayoutVars>
          <dgm:bulletEnabled val="1"/>
        </dgm:presLayoutVars>
      </dgm:prSet>
      <dgm:spPr/>
    </dgm:pt>
    <dgm:pt modelId="{C344174A-B692-4EF4-BB81-1A9872891AA6}" type="pres">
      <dgm:prSet presAssocID="{9EADADCF-7E16-BD45-8D13-B4B901575AAC}" presName="sibTrans" presStyleCnt="0"/>
      <dgm:spPr/>
    </dgm:pt>
    <dgm:pt modelId="{B66F4B08-30F8-4D31-AA3F-71B84B3A6516}" type="pres">
      <dgm:prSet presAssocID="{BD282607-209B-D94B-82EC-B7D7D51B88C7}" presName="node" presStyleLbl="node1" presStyleIdx="8" presStyleCnt="10">
        <dgm:presLayoutVars>
          <dgm:bulletEnabled val="1"/>
        </dgm:presLayoutVars>
      </dgm:prSet>
      <dgm:spPr/>
    </dgm:pt>
    <dgm:pt modelId="{743CE6C9-58C7-45B4-94FB-4C72122E5949}" type="pres">
      <dgm:prSet presAssocID="{F2D66187-238D-EA4C-A2D4-2A8FA28E75A7}" presName="sibTrans" presStyleCnt="0"/>
      <dgm:spPr/>
    </dgm:pt>
    <dgm:pt modelId="{284026C1-849C-48F8-BED0-51CB627BA6BF}" type="pres">
      <dgm:prSet presAssocID="{5FA45762-0B5E-234E-8176-DC0809E271B0}" presName="node" presStyleLbl="node1" presStyleIdx="9" presStyleCnt="10">
        <dgm:presLayoutVars>
          <dgm:bulletEnabled val="1"/>
        </dgm:presLayoutVars>
      </dgm:prSet>
      <dgm:spPr/>
    </dgm:pt>
  </dgm:ptLst>
  <dgm:cxnLst>
    <dgm:cxn modelId="{90911A03-FC7A-E346-86F8-F36E6FBD5998}" srcId="{1249DDC4-31D3-224B-8993-BDA6042EB1E3}" destId="{5FA45762-0B5E-234E-8176-DC0809E271B0}" srcOrd="9" destOrd="0" parTransId="{CF11053D-87E8-B74D-A2F5-D261BC380F7F}" sibTransId="{61AC2F5D-DCBF-DD4D-81CC-329F6A995B18}"/>
    <dgm:cxn modelId="{FCE0F108-DA1B-4A0F-98F4-E82C511E6C32}" type="presOf" srcId="{5875E5B6-99EC-2142-8C93-2B38B35F688B}" destId="{85384CD8-F175-4ED7-97CA-832AF54C85EF}" srcOrd="0" destOrd="0" presId="urn:microsoft.com/office/officeart/2005/8/layout/default"/>
    <dgm:cxn modelId="{6F855F0B-ED9D-49BD-95ED-3B4AD45085A1}" type="presOf" srcId="{8790E657-59DC-AB4E-B2D8-E6E47498FDA6}" destId="{55B5DEFD-4656-45B8-A097-8F69DBD62961}" srcOrd="0" destOrd="0" presId="urn:microsoft.com/office/officeart/2005/8/layout/default"/>
    <dgm:cxn modelId="{4EC56E0B-EBEC-41C2-AEBB-8782E507B09E}" type="presOf" srcId="{94E76F4D-5287-4842-B1AD-60F0E334EE0C}" destId="{43E3A01C-1899-49CB-AECA-5644CF99ACA4}" srcOrd="0" destOrd="0" presId="urn:microsoft.com/office/officeart/2005/8/layout/default"/>
    <dgm:cxn modelId="{E1FF7C1D-3FB0-0E47-BD15-C5CA55B2821B}" srcId="{1249DDC4-31D3-224B-8993-BDA6042EB1E3}" destId="{5C2CD799-37EF-8749-8CEF-C46C6DE32CBE}" srcOrd="3" destOrd="0" parTransId="{DDBDB4F2-E22D-9549-A45F-C952A9C7A73C}" sibTransId="{C7BB4EA2-9D39-7341-89AB-01A93CBF5C82}"/>
    <dgm:cxn modelId="{A1063626-8553-AA4B-B59B-38773354D5B0}" srcId="{1249DDC4-31D3-224B-8993-BDA6042EB1E3}" destId="{BD282607-209B-D94B-82EC-B7D7D51B88C7}" srcOrd="8" destOrd="0" parTransId="{28C8EBCC-FE59-FB41-9BBC-2B02F287091F}" sibTransId="{F2D66187-238D-EA4C-A2D4-2A8FA28E75A7}"/>
    <dgm:cxn modelId="{2F6A9E27-D5C1-D843-8B20-32484B2CA0AC}" srcId="{1249DDC4-31D3-224B-8993-BDA6042EB1E3}" destId="{5875E5B6-99EC-2142-8C93-2B38B35F688B}" srcOrd="4" destOrd="0" parTransId="{73BE2ECB-C1DA-5242-951F-6092EB4D40FC}" sibTransId="{BAB8A9BC-D36F-6A44-9A0F-94A1C07F4074}"/>
    <dgm:cxn modelId="{56DE4B2D-487C-44A5-ACA4-B885B8CEE909}" type="presOf" srcId="{38737062-B875-D04C-8454-D1D7A4AFF327}" destId="{D9C28025-0AFE-41A9-A4E6-59A12BC08F91}" srcOrd="0" destOrd="0" presId="urn:microsoft.com/office/officeart/2005/8/layout/default"/>
    <dgm:cxn modelId="{07BE562F-9BC0-4537-B96E-A38340BEA720}" type="presOf" srcId="{D206238D-B64A-3C48-9AA9-02A105F7B14A}" destId="{87384121-583B-4DB3-A5D7-BB63ABD1E2C8}" srcOrd="0" destOrd="0" presId="urn:microsoft.com/office/officeart/2005/8/layout/default"/>
    <dgm:cxn modelId="{CEE37639-5395-ED4E-8752-E7EB8124AA30}" srcId="{1249DDC4-31D3-224B-8993-BDA6042EB1E3}" destId="{38737062-B875-D04C-8454-D1D7A4AFF327}" srcOrd="1" destOrd="0" parTransId="{D9AE507F-B97D-BD42-B074-C8994FDD67ED}" sibTransId="{8557F9BB-144D-2F47-BC18-0FEF5B016251}"/>
    <dgm:cxn modelId="{07457E72-B7B0-C145-B24A-918289C33945}" srcId="{1249DDC4-31D3-224B-8993-BDA6042EB1E3}" destId="{94E76F4D-5287-4842-B1AD-60F0E334EE0C}" srcOrd="6" destOrd="0" parTransId="{5A181E3C-E1D7-0B47-8768-DB527A0C430B}" sibTransId="{619A9664-8B7A-A845-A004-F7B845FFEFD3}"/>
    <dgm:cxn modelId="{C6599B86-02A8-4882-A2BE-2143B49514F8}" type="presOf" srcId="{5FA45762-0B5E-234E-8176-DC0809E271B0}" destId="{284026C1-849C-48F8-BED0-51CB627BA6BF}" srcOrd="0" destOrd="0" presId="urn:microsoft.com/office/officeart/2005/8/layout/default"/>
    <dgm:cxn modelId="{9D08F290-D8C0-49CC-B3B6-EC8A07A152FF}" type="presOf" srcId="{C0BF9D2E-A6FF-6045-8151-37AE24795193}" destId="{AB2017BB-4D3F-4921-BE61-F8DC9FA7893E}" srcOrd="0" destOrd="0" presId="urn:microsoft.com/office/officeart/2005/8/layout/default"/>
    <dgm:cxn modelId="{503E059F-67EE-4411-B374-98A8769C1064}" type="presOf" srcId="{4D1B6B79-8B71-C34C-8F69-69541115B5A2}" destId="{D5FD60F1-6D78-49D4-9934-6249708A7557}" srcOrd="0" destOrd="0" presId="urn:microsoft.com/office/officeart/2005/8/layout/default"/>
    <dgm:cxn modelId="{5125F4BE-7BF6-BE4D-8F47-AE9648C30FFE}" srcId="{1249DDC4-31D3-224B-8993-BDA6042EB1E3}" destId="{D206238D-B64A-3C48-9AA9-02A105F7B14A}" srcOrd="2" destOrd="0" parTransId="{98665341-6C3B-A64F-B934-00925864E583}" sibTransId="{727A58D2-5CF5-8E4E-BEE7-8E76ADC3CD86}"/>
    <dgm:cxn modelId="{DB1248C1-542B-F244-99A6-B417281F8916}" srcId="{1249DDC4-31D3-224B-8993-BDA6042EB1E3}" destId="{4D1B6B79-8B71-C34C-8F69-69541115B5A2}" srcOrd="7" destOrd="0" parTransId="{0599851D-42A5-234E-8F8E-AB590B76BC39}" sibTransId="{9EADADCF-7E16-BD45-8D13-B4B901575AAC}"/>
    <dgm:cxn modelId="{159F91C2-0ADB-5341-91F3-B5838B7D939B}" srcId="{1249DDC4-31D3-224B-8993-BDA6042EB1E3}" destId="{C0BF9D2E-A6FF-6045-8151-37AE24795193}" srcOrd="0" destOrd="0" parTransId="{51F3D1C9-D2D1-0B4E-A92B-B30E5A3B4C00}" sibTransId="{681D42A9-34FB-0342-8F81-036924A1FD91}"/>
    <dgm:cxn modelId="{BEF29EC4-E4A1-1043-99F0-06F3EA634EF8}" srcId="{1249DDC4-31D3-224B-8993-BDA6042EB1E3}" destId="{8790E657-59DC-AB4E-B2D8-E6E47498FDA6}" srcOrd="5" destOrd="0" parTransId="{1613C12A-0E45-D64E-A356-DADB4217BAF4}" sibTransId="{2EC64B36-D9FD-8848-9D42-D633207B9C98}"/>
    <dgm:cxn modelId="{1F0414E8-DE88-4C28-8EE4-2C7E180FEAC4}" type="presOf" srcId="{5C2CD799-37EF-8749-8CEF-C46C6DE32CBE}" destId="{C8AEFBE1-4B1F-4DF1-B3E3-0AF0DA6E1E73}" srcOrd="0" destOrd="0" presId="urn:microsoft.com/office/officeart/2005/8/layout/default"/>
    <dgm:cxn modelId="{60D2A8EF-7EB7-4842-8E8B-FE95AD0A72D2}" type="presOf" srcId="{1249DDC4-31D3-224B-8993-BDA6042EB1E3}" destId="{E9AB4B31-4DA5-4850-87A4-18DEABFEB7DB}" srcOrd="0" destOrd="0" presId="urn:microsoft.com/office/officeart/2005/8/layout/default"/>
    <dgm:cxn modelId="{94C927FF-548F-4711-9E07-319FA82DC1D2}" type="presOf" srcId="{BD282607-209B-D94B-82EC-B7D7D51B88C7}" destId="{B66F4B08-30F8-4D31-AA3F-71B84B3A6516}" srcOrd="0" destOrd="0" presId="urn:microsoft.com/office/officeart/2005/8/layout/default"/>
    <dgm:cxn modelId="{F41FF4E1-5078-4E87-93F7-29BCD9310201}" type="presParOf" srcId="{E9AB4B31-4DA5-4850-87A4-18DEABFEB7DB}" destId="{AB2017BB-4D3F-4921-BE61-F8DC9FA7893E}" srcOrd="0" destOrd="0" presId="urn:microsoft.com/office/officeart/2005/8/layout/default"/>
    <dgm:cxn modelId="{E1CC7201-C75E-47A3-A19E-41CD4C1665B4}" type="presParOf" srcId="{E9AB4B31-4DA5-4850-87A4-18DEABFEB7DB}" destId="{93629BC2-42B6-4D84-9DB8-84AB31D29A2E}" srcOrd="1" destOrd="0" presId="urn:microsoft.com/office/officeart/2005/8/layout/default"/>
    <dgm:cxn modelId="{A8FCEEA2-2D01-48D3-ADC6-643C25FD015D}" type="presParOf" srcId="{E9AB4B31-4DA5-4850-87A4-18DEABFEB7DB}" destId="{D9C28025-0AFE-41A9-A4E6-59A12BC08F91}" srcOrd="2" destOrd="0" presId="urn:microsoft.com/office/officeart/2005/8/layout/default"/>
    <dgm:cxn modelId="{4F63BE01-29DC-48DE-BBB5-9D54649AB5ED}" type="presParOf" srcId="{E9AB4B31-4DA5-4850-87A4-18DEABFEB7DB}" destId="{A4D0AD52-D044-44AF-B86C-E53C344E2132}" srcOrd="3" destOrd="0" presId="urn:microsoft.com/office/officeart/2005/8/layout/default"/>
    <dgm:cxn modelId="{AD4F7E7F-BD9B-4351-A460-86953A8FB43D}" type="presParOf" srcId="{E9AB4B31-4DA5-4850-87A4-18DEABFEB7DB}" destId="{87384121-583B-4DB3-A5D7-BB63ABD1E2C8}" srcOrd="4" destOrd="0" presId="urn:microsoft.com/office/officeart/2005/8/layout/default"/>
    <dgm:cxn modelId="{4A00A2AA-E34A-4A91-B2B1-3BD2BA620275}" type="presParOf" srcId="{E9AB4B31-4DA5-4850-87A4-18DEABFEB7DB}" destId="{912C487E-62CB-4FDE-BFCD-77F1238AD7D2}" srcOrd="5" destOrd="0" presId="urn:microsoft.com/office/officeart/2005/8/layout/default"/>
    <dgm:cxn modelId="{D0F9778D-EEB6-4CF6-8BFB-0755DB72BB12}" type="presParOf" srcId="{E9AB4B31-4DA5-4850-87A4-18DEABFEB7DB}" destId="{C8AEFBE1-4B1F-4DF1-B3E3-0AF0DA6E1E73}" srcOrd="6" destOrd="0" presId="urn:microsoft.com/office/officeart/2005/8/layout/default"/>
    <dgm:cxn modelId="{0DA6BA0E-3BB8-4B21-A18F-109254F62277}" type="presParOf" srcId="{E9AB4B31-4DA5-4850-87A4-18DEABFEB7DB}" destId="{6544D935-379F-4830-A89D-73A1446BB0D5}" srcOrd="7" destOrd="0" presId="urn:microsoft.com/office/officeart/2005/8/layout/default"/>
    <dgm:cxn modelId="{187A1E2C-17D0-40AD-8708-A706BF2F89F3}" type="presParOf" srcId="{E9AB4B31-4DA5-4850-87A4-18DEABFEB7DB}" destId="{85384CD8-F175-4ED7-97CA-832AF54C85EF}" srcOrd="8" destOrd="0" presId="urn:microsoft.com/office/officeart/2005/8/layout/default"/>
    <dgm:cxn modelId="{CB122248-3C28-406D-95AD-4097BC36E43B}" type="presParOf" srcId="{E9AB4B31-4DA5-4850-87A4-18DEABFEB7DB}" destId="{0616C2F8-F7E4-49CA-BF6A-80E688BCE941}" srcOrd="9" destOrd="0" presId="urn:microsoft.com/office/officeart/2005/8/layout/default"/>
    <dgm:cxn modelId="{E7BB51C6-BFBA-4043-B256-1116BC2DD3EC}" type="presParOf" srcId="{E9AB4B31-4DA5-4850-87A4-18DEABFEB7DB}" destId="{55B5DEFD-4656-45B8-A097-8F69DBD62961}" srcOrd="10" destOrd="0" presId="urn:microsoft.com/office/officeart/2005/8/layout/default"/>
    <dgm:cxn modelId="{41AFB035-76ED-4C47-A774-0A5DAE8FC0F5}" type="presParOf" srcId="{E9AB4B31-4DA5-4850-87A4-18DEABFEB7DB}" destId="{05E9B0BE-2E30-4017-A59F-5B47E890B762}" srcOrd="11" destOrd="0" presId="urn:microsoft.com/office/officeart/2005/8/layout/default"/>
    <dgm:cxn modelId="{049CF772-CC27-403A-A9E1-B7775C18B576}" type="presParOf" srcId="{E9AB4B31-4DA5-4850-87A4-18DEABFEB7DB}" destId="{43E3A01C-1899-49CB-AECA-5644CF99ACA4}" srcOrd="12" destOrd="0" presId="urn:microsoft.com/office/officeart/2005/8/layout/default"/>
    <dgm:cxn modelId="{E392FC3A-C906-41FA-85B2-569D963E48B4}" type="presParOf" srcId="{E9AB4B31-4DA5-4850-87A4-18DEABFEB7DB}" destId="{AA57DEE5-9761-4494-A6CD-013008A5DC26}" srcOrd="13" destOrd="0" presId="urn:microsoft.com/office/officeart/2005/8/layout/default"/>
    <dgm:cxn modelId="{6A08753E-0514-4749-9668-BA80F03A8877}" type="presParOf" srcId="{E9AB4B31-4DA5-4850-87A4-18DEABFEB7DB}" destId="{D5FD60F1-6D78-49D4-9934-6249708A7557}" srcOrd="14" destOrd="0" presId="urn:microsoft.com/office/officeart/2005/8/layout/default"/>
    <dgm:cxn modelId="{E7EF40EF-D5A5-49B4-9446-3243D273FF15}" type="presParOf" srcId="{E9AB4B31-4DA5-4850-87A4-18DEABFEB7DB}" destId="{C344174A-B692-4EF4-BB81-1A9872891AA6}" srcOrd="15" destOrd="0" presId="urn:microsoft.com/office/officeart/2005/8/layout/default"/>
    <dgm:cxn modelId="{515AF62F-F164-49C7-A343-4F850DC1880D}" type="presParOf" srcId="{E9AB4B31-4DA5-4850-87A4-18DEABFEB7DB}" destId="{B66F4B08-30F8-4D31-AA3F-71B84B3A6516}" srcOrd="16" destOrd="0" presId="urn:microsoft.com/office/officeart/2005/8/layout/default"/>
    <dgm:cxn modelId="{515EFB24-8F27-4EB0-8081-26F7E6EAC3B5}" type="presParOf" srcId="{E9AB4B31-4DA5-4850-87A4-18DEABFEB7DB}" destId="{743CE6C9-58C7-45B4-94FB-4C72122E5949}" srcOrd="17" destOrd="0" presId="urn:microsoft.com/office/officeart/2005/8/layout/default"/>
    <dgm:cxn modelId="{F081DCBB-3CA8-4CB1-80D1-4F836E6334AC}" type="presParOf" srcId="{E9AB4B31-4DA5-4850-87A4-18DEABFEB7DB}" destId="{284026C1-849C-48F8-BED0-51CB627BA6BF}"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97BC31-85AF-BA43-A31D-0D15FDFBC0B1}" type="doc">
      <dgm:prSet loTypeId="urn:microsoft.com/office/officeart/2005/8/layout/target3" loCatId="" qsTypeId="urn:microsoft.com/office/officeart/2005/8/quickstyle/simple1" qsCatId="simple" csTypeId="urn:microsoft.com/office/officeart/2005/8/colors/accent1_2" csCatId="accent1"/>
      <dgm:spPr/>
      <dgm:t>
        <a:bodyPr/>
        <a:lstStyle/>
        <a:p>
          <a:endParaRPr lang="en-US"/>
        </a:p>
      </dgm:t>
    </dgm:pt>
    <dgm:pt modelId="{572709AF-FBB7-5A45-B7B5-06DC2842409D}">
      <dgm:prSet/>
      <dgm:spPr/>
      <dgm:t>
        <a:bodyPr/>
        <a:lstStyle/>
        <a:p>
          <a:pPr rtl="0"/>
          <a:r>
            <a:rPr lang="en-US" b="1" dirty="0">
              <a:latin typeface="+mj-lt"/>
            </a:rPr>
            <a:t>Hardware</a:t>
          </a:r>
          <a:endParaRPr lang="en-US" dirty="0">
            <a:latin typeface="+mj-lt"/>
          </a:endParaRPr>
        </a:p>
      </dgm:t>
    </dgm:pt>
    <dgm:pt modelId="{91AA1A43-F863-1643-BA23-8E7C03BB01C4}" type="parTrans" cxnId="{37F64709-947C-5E49-A8B5-56FFCA8C77C0}">
      <dgm:prSet/>
      <dgm:spPr/>
      <dgm:t>
        <a:bodyPr/>
        <a:lstStyle/>
        <a:p>
          <a:endParaRPr lang="en-US"/>
        </a:p>
      </dgm:t>
    </dgm:pt>
    <dgm:pt modelId="{934F42DF-6D43-3648-99F4-A7D7591F8AF3}" type="sibTrans" cxnId="{37F64709-947C-5E49-A8B5-56FFCA8C77C0}">
      <dgm:prSet/>
      <dgm:spPr/>
      <dgm:t>
        <a:bodyPr/>
        <a:lstStyle/>
        <a:p>
          <a:endParaRPr lang="en-US"/>
        </a:p>
      </dgm:t>
    </dgm:pt>
    <dgm:pt modelId="{0C07AED5-0528-824B-92E9-70876C7B45EB}">
      <dgm:prSet/>
      <dgm:spPr/>
      <dgm:t>
        <a:bodyPr/>
        <a:lstStyle/>
        <a:p>
          <a:pPr rtl="0"/>
          <a:r>
            <a:rPr lang="en-US" b="1" dirty="0">
              <a:latin typeface="+mj-lt"/>
            </a:rPr>
            <a:t>Software</a:t>
          </a:r>
          <a:endParaRPr lang="en-US" dirty="0">
            <a:latin typeface="+mj-lt"/>
          </a:endParaRPr>
        </a:p>
      </dgm:t>
    </dgm:pt>
    <dgm:pt modelId="{2BE5B43F-A780-3A49-B8CF-F374BC70E49B}" type="parTrans" cxnId="{17A29D19-CAAD-EB49-AE73-27436018B85D}">
      <dgm:prSet/>
      <dgm:spPr/>
      <dgm:t>
        <a:bodyPr/>
        <a:lstStyle/>
        <a:p>
          <a:endParaRPr lang="en-US"/>
        </a:p>
      </dgm:t>
    </dgm:pt>
    <dgm:pt modelId="{2FB552A4-4540-6C46-95F0-8E55F9E25BF6}" type="sibTrans" cxnId="{17A29D19-CAAD-EB49-AE73-27436018B85D}">
      <dgm:prSet/>
      <dgm:spPr/>
      <dgm:t>
        <a:bodyPr/>
        <a:lstStyle/>
        <a:p>
          <a:endParaRPr lang="en-US"/>
        </a:p>
      </dgm:t>
    </dgm:pt>
    <dgm:pt modelId="{FE2F7B69-513D-2148-9440-9AF8C071657F}">
      <dgm:prSet/>
      <dgm:spPr/>
      <dgm:t>
        <a:bodyPr/>
        <a:lstStyle/>
        <a:p>
          <a:pPr rtl="0"/>
          <a:r>
            <a:rPr lang="en-US" b="1" dirty="0">
              <a:latin typeface="+mj-lt"/>
            </a:rPr>
            <a:t>Data</a:t>
          </a:r>
          <a:endParaRPr lang="en-US" dirty="0">
            <a:latin typeface="+mj-lt"/>
          </a:endParaRPr>
        </a:p>
      </dgm:t>
    </dgm:pt>
    <dgm:pt modelId="{F027CA4A-19F1-1A4A-A230-7ED4029CD8F0}" type="parTrans" cxnId="{5C8E6B58-66B5-8942-B4AB-A4DF11BAFD67}">
      <dgm:prSet/>
      <dgm:spPr/>
      <dgm:t>
        <a:bodyPr/>
        <a:lstStyle/>
        <a:p>
          <a:endParaRPr lang="en-US"/>
        </a:p>
      </dgm:t>
    </dgm:pt>
    <dgm:pt modelId="{8E46B7CF-F4EC-D148-BDAD-91107BF27916}" type="sibTrans" cxnId="{5C8E6B58-66B5-8942-B4AB-A4DF11BAFD67}">
      <dgm:prSet/>
      <dgm:spPr/>
      <dgm:t>
        <a:bodyPr/>
        <a:lstStyle/>
        <a:p>
          <a:endParaRPr lang="en-US"/>
        </a:p>
      </dgm:t>
    </dgm:pt>
    <dgm:pt modelId="{76DB9AEB-C055-F040-99A3-882717370FAF}">
      <dgm:prSet/>
      <dgm:spPr/>
      <dgm:t>
        <a:bodyPr/>
        <a:lstStyle/>
        <a:p>
          <a:pPr rtl="0"/>
          <a:r>
            <a:rPr lang="en-US" b="1" dirty="0">
              <a:latin typeface="+mj-lt"/>
            </a:rPr>
            <a:t>Communication facilities and networks</a:t>
          </a:r>
          <a:endParaRPr lang="en-US" dirty="0">
            <a:latin typeface="+mj-lt"/>
          </a:endParaRPr>
        </a:p>
      </dgm:t>
    </dgm:pt>
    <dgm:pt modelId="{6C5B0CF0-056F-974C-B6A0-66A56BD29CB4}" type="parTrans" cxnId="{7FD62283-BC9E-274F-953F-943D443621EE}">
      <dgm:prSet/>
      <dgm:spPr/>
      <dgm:t>
        <a:bodyPr/>
        <a:lstStyle/>
        <a:p>
          <a:endParaRPr lang="en-US"/>
        </a:p>
      </dgm:t>
    </dgm:pt>
    <dgm:pt modelId="{A24544CD-59F0-4B44-A48B-34A6051B9A73}" type="sibTrans" cxnId="{7FD62283-BC9E-274F-953F-943D443621EE}">
      <dgm:prSet/>
      <dgm:spPr/>
      <dgm:t>
        <a:bodyPr/>
        <a:lstStyle/>
        <a:p>
          <a:endParaRPr lang="en-US"/>
        </a:p>
      </dgm:t>
    </dgm:pt>
    <dgm:pt modelId="{CEF40D25-25D4-C24B-8BA5-2D452AC9C9B4}" type="pres">
      <dgm:prSet presAssocID="{8797BC31-85AF-BA43-A31D-0D15FDFBC0B1}" presName="Name0" presStyleCnt="0">
        <dgm:presLayoutVars>
          <dgm:chMax val="7"/>
          <dgm:dir/>
          <dgm:animLvl val="lvl"/>
          <dgm:resizeHandles val="exact"/>
        </dgm:presLayoutVars>
      </dgm:prSet>
      <dgm:spPr/>
    </dgm:pt>
    <dgm:pt modelId="{28DB2028-2E50-AF4F-B519-F5340D5F204A}" type="pres">
      <dgm:prSet presAssocID="{572709AF-FBB7-5A45-B7B5-06DC2842409D}" presName="circle1" presStyleLbl="node1" presStyleIdx="0" presStyleCnt="4"/>
      <dgm:spPr/>
    </dgm:pt>
    <dgm:pt modelId="{8FB99E8C-C78A-6744-A14D-06E40C3A4C35}" type="pres">
      <dgm:prSet presAssocID="{572709AF-FBB7-5A45-B7B5-06DC2842409D}" presName="space" presStyleCnt="0"/>
      <dgm:spPr/>
    </dgm:pt>
    <dgm:pt modelId="{3CE3951B-72B7-544E-8146-DFDC0DC25423}" type="pres">
      <dgm:prSet presAssocID="{572709AF-FBB7-5A45-B7B5-06DC2842409D}" presName="rect1" presStyleLbl="alignAcc1" presStyleIdx="0" presStyleCnt="4"/>
      <dgm:spPr/>
    </dgm:pt>
    <dgm:pt modelId="{6CC0D818-948E-6948-8C42-0C175817569E}" type="pres">
      <dgm:prSet presAssocID="{0C07AED5-0528-824B-92E9-70876C7B45EB}" presName="vertSpace2" presStyleLbl="node1" presStyleIdx="0" presStyleCnt="4"/>
      <dgm:spPr/>
    </dgm:pt>
    <dgm:pt modelId="{6760201D-A316-0345-912B-1C05E887BD9E}" type="pres">
      <dgm:prSet presAssocID="{0C07AED5-0528-824B-92E9-70876C7B45EB}" presName="circle2" presStyleLbl="node1" presStyleIdx="1" presStyleCnt="4"/>
      <dgm:spPr/>
    </dgm:pt>
    <dgm:pt modelId="{52B88712-AF31-824B-AA64-BE8A21574F6A}" type="pres">
      <dgm:prSet presAssocID="{0C07AED5-0528-824B-92E9-70876C7B45EB}" presName="rect2" presStyleLbl="alignAcc1" presStyleIdx="1" presStyleCnt="4"/>
      <dgm:spPr/>
    </dgm:pt>
    <dgm:pt modelId="{65A25B27-2E24-924A-B322-4A515CF3B44C}" type="pres">
      <dgm:prSet presAssocID="{FE2F7B69-513D-2148-9440-9AF8C071657F}" presName="vertSpace3" presStyleLbl="node1" presStyleIdx="1" presStyleCnt="4"/>
      <dgm:spPr/>
    </dgm:pt>
    <dgm:pt modelId="{1CEBA3CC-D570-6D48-83C0-914D39E7A3D4}" type="pres">
      <dgm:prSet presAssocID="{FE2F7B69-513D-2148-9440-9AF8C071657F}" presName="circle3" presStyleLbl="node1" presStyleIdx="2" presStyleCnt="4"/>
      <dgm:spPr/>
    </dgm:pt>
    <dgm:pt modelId="{89EB32D3-675D-0A45-AD21-BCB152A507C4}" type="pres">
      <dgm:prSet presAssocID="{FE2F7B69-513D-2148-9440-9AF8C071657F}" presName="rect3" presStyleLbl="alignAcc1" presStyleIdx="2" presStyleCnt="4"/>
      <dgm:spPr/>
    </dgm:pt>
    <dgm:pt modelId="{80B50238-96AF-3142-B9CF-7E72FFC5AB0F}" type="pres">
      <dgm:prSet presAssocID="{76DB9AEB-C055-F040-99A3-882717370FAF}" presName="vertSpace4" presStyleLbl="node1" presStyleIdx="2" presStyleCnt="4"/>
      <dgm:spPr/>
    </dgm:pt>
    <dgm:pt modelId="{202D11B4-F3BA-8F41-9371-6356E59DEDC9}" type="pres">
      <dgm:prSet presAssocID="{76DB9AEB-C055-F040-99A3-882717370FAF}" presName="circle4" presStyleLbl="node1" presStyleIdx="3" presStyleCnt="4"/>
      <dgm:spPr/>
    </dgm:pt>
    <dgm:pt modelId="{DA712420-D463-7D47-A442-9CE0363E4628}" type="pres">
      <dgm:prSet presAssocID="{76DB9AEB-C055-F040-99A3-882717370FAF}" presName="rect4" presStyleLbl="alignAcc1" presStyleIdx="3" presStyleCnt="4"/>
      <dgm:spPr/>
    </dgm:pt>
    <dgm:pt modelId="{A729BE86-33AA-4841-9EAF-BEC6AE287EA7}" type="pres">
      <dgm:prSet presAssocID="{572709AF-FBB7-5A45-B7B5-06DC2842409D}" presName="rect1ParTxNoCh" presStyleLbl="alignAcc1" presStyleIdx="3" presStyleCnt="4">
        <dgm:presLayoutVars>
          <dgm:chMax val="1"/>
          <dgm:bulletEnabled val="1"/>
        </dgm:presLayoutVars>
      </dgm:prSet>
      <dgm:spPr/>
    </dgm:pt>
    <dgm:pt modelId="{E7473E44-BB72-CC47-8CC9-60A6CA06F5BC}" type="pres">
      <dgm:prSet presAssocID="{0C07AED5-0528-824B-92E9-70876C7B45EB}" presName="rect2ParTxNoCh" presStyleLbl="alignAcc1" presStyleIdx="3" presStyleCnt="4">
        <dgm:presLayoutVars>
          <dgm:chMax val="1"/>
          <dgm:bulletEnabled val="1"/>
        </dgm:presLayoutVars>
      </dgm:prSet>
      <dgm:spPr/>
    </dgm:pt>
    <dgm:pt modelId="{78D768B8-3345-A24A-AEC8-117D2433CC40}" type="pres">
      <dgm:prSet presAssocID="{FE2F7B69-513D-2148-9440-9AF8C071657F}" presName="rect3ParTxNoCh" presStyleLbl="alignAcc1" presStyleIdx="3" presStyleCnt="4">
        <dgm:presLayoutVars>
          <dgm:chMax val="1"/>
          <dgm:bulletEnabled val="1"/>
        </dgm:presLayoutVars>
      </dgm:prSet>
      <dgm:spPr/>
    </dgm:pt>
    <dgm:pt modelId="{33E5E0D6-269F-D64A-B84F-A5C37FDA9389}" type="pres">
      <dgm:prSet presAssocID="{76DB9AEB-C055-F040-99A3-882717370FAF}" presName="rect4ParTxNoCh" presStyleLbl="alignAcc1" presStyleIdx="3" presStyleCnt="4">
        <dgm:presLayoutVars>
          <dgm:chMax val="1"/>
          <dgm:bulletEnabled val="1"/>
        </dgm:presLayoutVars>
      </dgm:prSet>
      <dgm:spPr/>
    </dgm:pt>
  </dgm:ptLst>
  <dgm:cxnLst>
    <dgm:cxn modelId="{37F64709-947C-5E49-A8B5-56FFCA8C77C0}" srcId="{8797BC31-85AF-BA43-A31D-0D15FDFBC0B1}" destId="{572709AF-FBB7-5A45-B7B5-06DC2842409D}" srcOrd="0" destOrd="0" parTransId="{91AA1A43-F863-1643-BA23-8E7C03BB01C4}" sibTransId="{934F42DF-6D43-3648-99F4-A7D7591F8AF3}"/>
    <dgm:cxn modelId="{17A29D19-CAAD-EB49-AE73-27436018B85D}" srcId="{8797BC31-85AF-BA43-A31D-0D15FDFBC0B1}" destId="{0C07AED5-0528-824B-92E9-70876C7B45EB}" srcOrd="1" destOrd="0" parTransId="{2BE5B43F-A780-3A49-B8CF-F374BC70E49B}" sibTransId="{2FB552A4-4540-6C46-95F0-8E55F9E25BF6}"/>
    <dgm:cxn modelId="{AD010633-5F4F-47B5-941F-8A2EEAE25593}" type="presOf" srcId="{76DB9AEB-C055-F040-99A3-882717370FAF}" destId="{DA712420-D463-7D47-A442-9CE0363E4628}" srcOrd="0" destOrd="0" presId="urn:microsoft.com/office/officeart/2005/8/layout/target3"/>
    <dgm:cxn modelId="{AF1B0571-E299-4BB2-9AB2-C98644D2392A}" type="presOf" srcId="{FE2F7B69-513D-2148-9440-9AF8C071657F}" destId="{89EB32D3-675D-0A45-AD21-BCB152A507C4}" srcOrd="0" destOrd="0" presId="urn:microsoft.com/office/officeart/2005/8/layout/target3"/>
    <dgm:cxn modelId="{5C8E6B58-66B5-8942-B4AB-A4DF11BAFD67}" srcId="{8797BC31-85AF-BA43-A31D-0D15FDFBC0B1}" destId="{FE2F7B69-513D-2148-9440-9AF8C071657F}" srcOrd="2" destOrd="0" parTransId="{F027CA4A-19F1-1A4A-A230-7ED4029CD8F0}" sibTransId="{8E46B7CF-F4EC-D148-BDAD-91107BF27916}"/>
    <dgm:cxn modelId="{7FD62283-BC9E-274F-953F-943D443621EE}" srcId="{8797BC31-85AF-BA43-A31D-0D15FDFBC0B1}" destId="{76DB9AEB-C055-F040-99A3-882717370FAF}" srcOrd="3" destOrd="0" parTransId="{6C5B0CF0-056F-974C-B6A0-66A56BD29CB4}" sibTransId="{A24544CD-59F0-4B44-A48B-34A6051B9A73}"/>
    <dgm:cxn modelId="{CBF0FA89-D3ED-4847-8E43-9AA8B7525A59}" type="presOf" srcId="{0C07AED5-0528-824B-92E9-70876C7B45EB}" destId="{52B88712-AF31-824B-AA64-BE8A21574F6A}" srcOrd="0" destOrd="0" presId="urn:microsoft.com/office/officeart/2005/8/layout/target3"/>
    <dgm:cxn modelId="{B8DC4B9E-8607-4E5E-81DC-6A18F34629E7}" type="presOf" srcId="{76DB9AEB-C055-F040-99A3-882717370FAF}" destId="{33E5E0D6-269F-D64A-B84F-A5C37FDA9389}" srcOrd="1" destOrd="0" presId="urn:microsoft.com/office/officeart/2005/8/layout/target3"/>
    <dgm:cxn modelId="{29F6DABB-1E55-4598-900F-BEB008F9D2A8}" type="presOf" srcId="{8797BC31-85AF-BA43-A31D-0D15FDFBC0B1}" destId="{CEF40D25-25D4-C24B-8BA5-2D452AC9C9B4}" srcOrd="0" destOrd="0" presId="urn:microsoft.com/office/officeart/2005/8/layout/target3"/>
    <dgm:cxn modelId="{9655DCC1-409D-429F-B01E-BF546AEFC077}" type="presOf" srcId="{572709AF-FBB7-5A45-B7B5-06DC2842409D}" destId="{3CE3951B-72B7-544E-8146-DFDC0DC25423}" srcOrd="0" destOrd="0" presId="urn:microsoft.com/office/officeart/2005/8/layout/target3"/>
    <dgm:cxn modelId="{D71452D1-49C7-465D-A4C7-264585AF3BCD}" type="presOf" srcId="{0C07AED5-0528-824B-92E9-70876C7B45EB}" destId="{E7473E44-BB72-CC47-8CC9-60A6CA06F5BC}" srcOrd="1" destOrd="0" presId="urn:microsoft.com/office/officeart/2005/8/layout/target3"/>
    <dgm:cxn modelId="{280A9FE1-8094-4B0A-8ECD-0F357EF04D9D}" type="presOf" srcId="{572709AF-FBB7-5A45-B7B5-06DC2842409D}" destId="{A729BE86-33AA-4841-9EAF-BEC6AE287EA7}" srcOrd="1" destOrd="0" presId="urn:microsoft.com/office/officeart/2005/8/layout/target3"/>
    <dgm:cxn modelId="{94FAD4E8-74D5-4ACF-A1CC-0A6B1CB45042}" type="presOf" srcId="{FE2F7B69-513D-2148-9440-9AF8C071657F}" destId="{78D768B8-3345-A24A-AEC8-117D2433CC40}" srcOrd="1" destOrd="0" presId="urn:microsoft.com/office/officeart/2005/8/layout/target3"/>
    <dgm:cxn modelId="{A296A128-EAEF-4BAE-94CE-119FECBBE51B}" type="presParOf" srcId="{CEF40D25-25D4-C24B-8BA5-2D452AC9C9B4}" destId="{28DB2028-2E50-AF4F-B519-F5340D5F204A}" srcOrd="0" destOrd="0" presId="urn:microsoft.com/office/officeart/2005/8/layout/target3"/>
    <dgm:cxn modelId="{764153F7-6908-406F-8173-6B616441E780}" type="presParOf" srcId="{CEF40D25-25D4-C24B-8BA5-2D452AC9C9B4}" destId="{8FB99E8C-C78A-6744-A14D-06E40C3A4C35}" srcOrd="1" destOrd="0" presId="urn:microsoft.com/office/officeart/2005/8/layout/target3"/>
    <dgm:cxn modelId="{9E44055D-A278-490C-A43A-8F3848ED498E}" type="presParOf" srcId="{CEF40D25-25D4-C24B-8BA5-2D452AC9C9B4}" destId="{3CE3951B-72B7-544E-8146-DFDC0DC25423}" srcOrd="2" destOrd="0" presId="urn:microsoft.com/office/officeart/2005/8/layout/target3"/>
    <dgm:cxn modelId="{79F6837F-C306-42F9-A814-39C62977AEED}" type="presParOf" srcId="{CEF40D25-25D4-C24B-8BA5-2D452AC9C9B4}" destId="{6CC0D818-948E-6948-8C42-0C175817569E}" srcOrd="3" destOrd="0" presId="urn:microsoft.com/office/officeart/2005/8/layout/target3"/>
    <dgm:cxn modelId="{90C9E62D-BA49-429D-9522-819F14E7C0CB}" type="presParOf" srcId="{CEF40D25-25D4-C24B-8BA5-2D452AC9C9B4}" destId="{6760201D-A316-0345-912B-1C05E887BD9E}" srcOrd="4" destOrd="0" presId="urn:microsoft.com/office/officeart/2005/8/layout/target3"/>
    <dgm:cxn modelId="{266AFB7E-8C29-4528-A240-24CDEACA0699}" type="presParOf" srcId="{CEF40D25-25D4-C24B-8BA5-2D452AC9C9B4}" destId="{52B88712-AF31-824B-AA64-BE8A21574F6A}" srcOrd="5" destOrd="0" presId="urn:microsoft.com/office/officeart/2005/8/layout/target3"/>
    <dgm:cxn modelId="{12C784B2-6E31-46BE-8181-BB0C6008300B}" type="presParOf" srcId="{CEF40D25-25D4-C24B-8BA5-2D452AC9C9B4}" destId="{65A25B27-2E24-924A-B322-4A515CF3B44C}" srcOrd="6" destOrd="0" presId="urn:microsoft.com/office/officeart/2005/8/layout/target3"/>
    <dgm:cxn modelId="{38BB86AE-7797-4D6B-AA98-1B4DE3FC9625}" type="presParOf" srcId="{CEF40D25-25D4-C24B-8BA5-2D452AC9C9B4}" destId="{1CEBA3CC-D570-6D48-83C0-914D39E7A3D4}" srcOrd="7" destOrd="0" presId="urn:microsoft.com/office/officeart/2005/8/layout/target3"/>
    <dgm:cxn modelId="{F9101BF5-A13A-4884-A005-5A08D43BA390}" type="presParOf" srcId="{CEF40D25-25D4-C24B-8BA5-2D452AC9C9B4}" destId="{89EB32D3-675D-0A45-AD21-BCB152A507C4}" srcOrd="8" destOrd="0" presId="urn:microsoft.com/office/officeart/2005/8/layout/target3"/>
    <dgm:cxn modelId="{16954CF3-A5F2-4F62-A6B5-F6E2B2B3812D}" type="presParOf" srcId="{CEF40D25-25D4-C24B-8BA5-2D452AC9C9B4}" destId="{80B50238-96AF-3142-B9CF-7E72FFC5AB0F}" srcOrd="9" destOrd="0" presId="urn:microsoft.com/office/officeart/2005/8/layout/target3"/>
    <dgm:cxn modelId="{A098BE56-0DAE-4E8D-A54C-B7ED4A4675C4}" type="presParOf" srcId="{CEF40D25-25D4-C24B-8BA5-2D452AC9C9B4}" destId="{202D11B4-F3BA-8F41-9371-6356E59DEDC9}" srcOrd="10" destOrd="0" presId="urn:microsoft.com/office/officeart/2005/8/layout/target3"/>
    <dgm:cxn modelId="{DAFBF5E7-8149-42BC-B3C9-058A1C3E7545}" type="presParOf" srcId="{CEF40D25-25D4-C24B-8BA5-2D452AC9C9B4}" destId="{DA712420-D463-7D47-A442-9CE0363E4628}" srcOrd="11" destOrd="0" presId="urn:microsoft.com/office/officeart/2005/8/layout/target3"/>
    <dgm:cxn modelId="{180B00D2-47A8-4A9F-838D-D8F3FD44FF34}" type="presParOf" srcId="{CEF40D25-25D4-C24B-8BA5-2D452AC9C9B4}" destId="{A729BE86-33AA-4841-9EAF-BEC6AE287EA7}" srcOrd="12" destOrd="0" presId="urn:microsoft.com/office/officeart/2005/8/layout/target3"/>
    <dgm:cxn modelId="{812F71CC-26BE-4E9A-BC15-284A2804ADBE}" type="presParOf" srcId="{CEF40D25-25D4-C24B-8BA5-2D452AC9C9B4}" destId="{E7473E44-BB72-CC47-8CC9-60A6CA06F5BC}" srcOrd="13" destOrd="0" presId="urn:microsoft.com/office/officeart/2005/8/layout/target3"/>
    <dgm:cxn modelId="{29BA78E2-BDC6-4777-9CB7-24736959611B}" type="presParOf" srcId="{CEF40D25-25D4-C24B-8BA5-2D452AC9C9B4}" destId="{78D768B8-3345-A24A-AEC8-117D2433CC40}" srcOrd="14" destOrd="0" presId="urn:microsoft.com/office/officeart/2005/8/layout/target3"/>
    <dgm:cxn modelId="{BCD08554-6864-4585-8492-699671A8B3B3}" type="presParOf" srcId="{CEF40D25-25D4-C24B-8BA5-2D452AC9C9B4}" destId="{33E5E0D6-269F-D64A-B84F-A5C37FDA9389}"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017BB-4D3F-4921-BE61-F8DC9FA7893E}">
      <dsp:nvSpPr>
        <dsp:cNvPr id="0" name=""/>
        <dsp:cNvSpPr/>
      </dsp:nvSpPr>
      <dsp:spPr>
        <a:xfrm>
          <a:off x="3290" y="60739"/>
          <a:ext cx="2610743" cy="156644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t>1. Computer security is not as simple as it might first appear to the novice</a:t>
          </a:r>
        </a:p>
      </dsp:txBody>
      <dsp:txXfrm>
        <a:off x="3290" y="60739"/>
        <a:ext cx="2610743" cy="1566445"/>
      </dsp:txXfrm>
    </dsp:sp>
    <dsp:sp modelId="{D9C28025-0AFE-41A9-A4E6-59A12BC08F91}">
      <dsp:nvSpPr>
        <dsp:cNvPr id="0" name=""/>
        <dsp:cNvSpPr/>
      </dsp:nvSpPr>
      <dsp:spPr>
        <a:xfrm>
          <a:off x="2875108" y="60739"/>
          <a:ext cx="2610743" cy="156644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t>2. In developing a particular security mechanism or algorithm, one must always consider potential attacks on those security features</a:t>
          </a:r>
        </a:p>
      </dsp:txBody>
      <dsp:txXfrm>
        <a:off x="2875108" y="60739"/>
        <a:ext cx="2610743" cy="1566445"/>
      </dsp:txXfrm>
    </dsp:sp>
    <dsp:sp modelId="{87384121-583B-4DB3-A5D7-BB63ABD1E2C8}">
      <dsp:nvSpPr>
        <dsp:cNvPr id="0" name=""/>
        <dsp:cNvSpPr/>
      </dsp:nvSpPr>
      <dsp:spPr>
        <a:xfrm>
          <a:off x="5746925" y="60739"/>
          <a:ext cx="2610743" cy="156644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t>3. Procedures used to provide particular services are often counterintuitive</a:t>
          </a:r>
        </a:p>
      </dsp:txBody>
      <dsp:txXfrm>
        <a:off x="5746925" y="60739"/>
        <a:ext cx="2610743" cy="1566445"/>
      </dsp:txXfrm>
    </dsp:sp>
    <dsp:sp modelId="{C8AEFBE1-4B1F-4DF1-B3E3-0AF0DA6E1E73}">
      <dsp:nvSpPr>
        <dsp:cNvPr id="0" name=""/>
        <dsp:cNvSpPr/>
      </dsp:nvSpPr>
      <dsp:spPr>
        <a:xfrm>
          <a:off x="8618743" y="60739"/>
          <a:ext cx="2610743" cy="156644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t>4. Physical and logical placement needs to be determined</a:t>
          </a:r>
        </a:p>
      </dsp:txBody>
      <dsp:txXfrm>
        <a:off x="8618743" y="60739"/>
        <a:ext cx="2610743" cy="1566445"/>
      </dsp:txXfrm>
    </dsp:sp>
    <dsp:sp modelId="{85384CD8-F175-4ED7-97CA-832AF54C85EF}">
      <dsp:nvSpPr>
        <dsp:cNvPr id="0" name=""/>
        <dsp:cNvSpPr/>
      </dsp:nvSpPr>
      <dsp:spPr>
        <a:xfrm>
          <a:off x="3290" y="1888259"/>
          <a:ext cx="2610743" cy="156644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b="1" kern="1200" dirty="0"/>
            <a:t>5. Security mechanisms typically involve more than a particular algorithm or protocol and also require that participants be in possession of some secret information which raises questions about the creation, distribution, and protection of that secret information</a:t>
          </a:r>
        </a:p>
      </dsp:txBody>
      <dsp:txXfrm>
        <a:off x="3290" y="1888259"/>
        <a:ext cx="2610743" cy="1566445"/>
      </dsp:txXfrm>
    </dsp:sp>
    <dsp:sp modelId="{55B5DEFD-4656-45B8-A097-8F69DBD62961}">
      <dsp:nvSpPr>
        <dsp:cNvPr id="0" name=""/>
        <dsp:cNvSpPr/>
      </dsp:nvSpPr>
      <dsp:spPr>
        <a:xfrm>
          <a:off x="2875108" y="1888259"/>
          <a:ext cx="2610743" cy="156644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t>6. Attackers only need to find a single weakness, while the designer must find and eliminate all weaknesses to achieve perfect security</a:t>
          </a:r>
        </a:p>
      </dsp:txBody>
      <dsp:txXfrm>
        <a:off x="2875108" y="1888259"/>
        <a:ext cx="2610743" cy="1566445"/>
      </dsp:txXfrm>
    </dsp:sp>
    <dsp:sp modelId="{43E3A01C-1899-49CB-AECA-5644CF99ACA4}">
      <dsp:nvSpPr>
        <dsp:cNvPr id="0" name=""/>
        <dsp:cNvSpPr/>
      </dsp:nvSpPr>
      <dsp:spPr>
        <a:xfrm>
          <a:off x="5746925" y="1888259"/>
          <a:ext cx="2610743" cy="156644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t>7. Security is still too often an afterthought to be incorporated into a system after the design is complete, rather than being an integral part of the design process</a:t>
          </a:r>
        </a:p>
      </dsp:txBody>
      <dsp:txXfrm>
        <a:off x="5746925" y="1888259"/>
        <a:ext cx="2610743" cy="1566445"/>
      </dsp:txXfrm>
    </dsp:sp>
    <dsp:sp modelId="{D5FD60F1-6D78-49D4-9934-6249708A7557}">
      <dsp:nvSpPr>
        <dsp:cNvPr id="0" name=""/>
        <dsp:cNvSpPr/>
      </dsp:nvSpPr>
      <dsp:spPr>
        <a:xfrm>
          <a:off x="8618743" y="1888259"/>
          <a:ext cx="2610743" cy="156644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t>8. Security requires regular and constant monitoring</a:t>
          </a:r>
        </a:p>
      </dsp:txBody>
      <dsp:txXfrm>
        <a:off x="8618743" y="1888259"/>
        <a:ext cx="2610743" cy="1566445"/>
      </dsp:txXfrm>
    </dsp:sp>
    <dsp:sp modelId="{B66F4B08-30F8-4D31-AA3F-71B84B3A6516}">
      <dsp:nvSpPr>
        <dsp:cNvPr id="0" name=""/>
        <dsp:cNvSpPr/>
      </dsp:nvSpPr>
      <dsp:spPr>
        <a:xfrm>
          <a:off x="2875108" y="3715779"/>
          <a:ext cx="2610743" cy="156644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t>9. </a:t>
          </a:r>
          <a:r>
            <a:rPr lang="en-US" sz="1400" b="1" kern="1200" dirty="0"/>
            <a:t>There is a natural tendency on the part of users and system managers to perceive little benefit from security investment until a security failure occurs</a:t>
          </a:r>
        </a:p>
      </dsp:txBody>
      <dsp:txXfrm>
        <a:off x="2875108" y="3715779"/>
        <a:ext cx="2610743" cy="1566445"/>
      </dsp:txXfrm>
    </dsp:sp>
    <dsp:sp modelId="{284026C1-849C-48F8-BED0-51CB627BA6BF}">
      <dsp:nvSpPr>
        <dsp:cNvPr id="0" name=""/>
        <dsp:cNvSpPr/>
      </dsp:nvSpPr>
      <dsp:spPr>
        <a:xfrm>
          <a:off x="5746925" y="3715779"/>
          <a:ext cx="2610743" cy="156644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t>10. Many users and even security administrators view strong security as an impediment to efficient and user-friendly operation of an information system or use of information</a:t>
          </a:r>
        </a:p>
      </dsp:txBody>
      <dsp:txXfrm>
        <a:off x="5746925" y="3715779"/>
        <a:ext cx="2610743" cy="15664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B2028-2E50-AF4F-B519-F5340D5F204A}">
      <dsp:nvSpPr>
        <dsp:cNvPr id="0" name=""/>
        <dsp:cNvSpPr/>
      </dsp:nvSpPr>
      <dsp:spPr>
        <a:xfrm>
          <a:off x="0" y="123416"/>
          <a:ext cx="2407504" cy="2407504"/>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E3951B-72B7-544E-8146-DFDC0DC25423}">
      <dsp:nvSpPr>
        <dsp:cNvPr id="0" name=""/>
        <dsp:cNvSpPr/>
      </dsp:nvSpPr>
      <dsp:spPr>
        <a:xfrm>
          <a:off x="1203752" y="123416"/>
          <a:ext cx="2808754" cy="240750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latin typeface="+mj-lt"/>
            </a:rPr>
            <a:t>Hardware</a:t>
          </a:r>
          <a:endParaRPr lang="en-US" sz="1400" kern="1200" dirty="0">
            <a:latin typeface="+mj-lt"/>
          </a:endParaRPr>
        </a:p>
      </dsp:txBody>
      <dsp:txXfrm>
        <a:off x="1203752" y="123416"/>
        <a:ext cx="2808754" cy="511594"/>
      </dsp:txXfrm>
    </dsp:sp>
    <dsp:sp modelId="{6760201D-A316-0345-912B-1C05E887BD9E}">
      <dsp:nvSpPr>
        <dsp:cNvPr id="0" name=""/>
        <dsp:cNvSpPr/>
      </dsp:nvSpPr>
      <dsp:spPr>
        <a:xfrm>
          <a:off x="315984" y="635011"/>
          <a:ext cx="1775534" cy="1775534"/>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B88712-AF31-824B-AA64-BE8A21574F6A}">
      <dsp:nvSpPr>
        <dsp:cNvPr id="0" name=""/>
        <dsp:cNvSpPr/>
      </dsp:nvSpPr>
      <dsp:spPr>
        <a:xfrm>
          <a:off x="1203752" y="635011"/>
          <a:ext cx="2808754" cy="177553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latin typeface="+mj-lt"/>
            </a:rPr>
            <a:t>Software</a:t>
          </a:r>
          <a:endParaRPr lang="en-US" sz="1400" kern="1200" dirty="0">
            <a:latin typeface="+mj-lt"/>
          </a:endParaRPr>
        </a:p>
      </dsp:txBody>
      <dsp:txXfrm>
        <a:off x="1203752" y="635011"/>
        <a:ext cx="2808754" cy="511594"/>
      </dsp:txXfrm>
    </dsp:sp>
    <dsp:sp modelId="{1CEBA3CC-D570-6D48-83C0-914D39E7A3D4}">
      <dsp:nvSpPr>
        <dsp:cNvPr id="0" name=""/>
        <dsp:cNvSpPr/>
      </dsp:nvSpPr>
      <dsp:spPr>
        <a:xfrm>
          <a:off x="631969" y="1146605"/>
          <a:ext cx="1143564" cy="1143564"/>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EB32D3-675D-0A45-AD21-BCB152A507C4}">
      <dsp:nvSpPr>
        <dsp:cNvPr id="0" name=""/>
        <dsp:cNvSpPr/>
      </dsp:nvSpPr>
      <dsp:spPr>
        <a:xfrm>
          <a:off x="1203752" y="1146605"/>
          <a:ext cx="2808754" cy="114356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latin typeface="+mj-lt"/>
            </a:rPr>
            <a:t>Data</a:t>
          </a:r>
          <a:endParaRPr lang="en-US" sz="1400" kern="1200" dirty="0">
            <a:latin typeface="+mj-lt"/>
          </a:endParaRPr>
        </a:p>
      </dsp:txBody>
      <dsp:txXfrm>
        <a:off x="1203752" y="1146605"/>
        <a:ext cx="2808754" cy="511594"/>
      </dsp:txXfrm>
    </dsp:sp>
    <dsp:sp modelId="{202D11B4-F3BA-8F41-9371-6356E59DEDC9}">
      <dsp:nvSpPr>
        <dsp:cNvPr id="0" name=""/>
        <dsp:cNvSpPr/>
      </dsp:nvSpPr>
      <dsp:spPr>
        <a:xfrm>
          <a:off x="947954" y="1658200"/>
          <a:ext cx="511594" cy="511594"/>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712420-D463-7D47-A442-9CE0363E4628}">
      <dsp:nvSpPr>
        <dsp:cNvPr id="0" name=""/>
        <dsp:cNvSpPr/>
      </dsp:nvSpPr>
      <dsp:spPr>
        <a:xfrm>
          <a:off x="1203752" y="1658200"/>
          <a:ext cx="2808754" cy="51159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b="1" kern="1200" dirty="0">
              <a:latin typeface="+mj-lt"/>
            </a:rPr>
            <a:t>Communication facilities and networks</a:t>
          </a:r>
          <a:endParaRPr lang="en-US" sz="1400" kern="1200" dirty="0">
            <a:latin typeface="+mj-lt"/>
          </a:endParaRPr>
        </a:p>
      </dsp:txBody>
      <dsp:txXfrm>
        <a:off x="1203752" y="1658200"/>
        <a:ext cx="2808754" cy="51159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0T08:47:57.203"/>
    </inkml:context>
    <inkml:brush xml:id="br0">
      <inkml:brushProperty name="width" value="0.05" units="cm"/>
      <inkml:brushProperty name="height" value="0.05" units="cm"/>
    </inkml:brush>
  </inkml:definitions>
  <inkml:trace contextRef="#ctx0" brushRef="#br0">1 1 24575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0T05:25:52.486"/>
    </inkml:context>
    <inkml:brush xml:id="br0">
      <inkml:brushProperty name="width" value="0.2" units="cm"/>
      <inkml:brushProperty name="height" value="0.2" units="cm"/>
      <inkml:brushProperty name="color" value="#E71224"/>
    </inkml:brush>
  </inkml:definitions>
  <inkml:trace contextRef="#ctx0" brushRef="#br0">1 1 24575,'0'11'0,"0"-1"0,1 1 0,0 0 0,0-1 0,1 1 0,1-1 0,0 0 0,0 0 0,1 0 0,0 0 0,1 0 0,0-1 0,1 0 0,7 11 0,7 4 0,0-1 0,2-1 0,0 0 0,2-2 0,0 0 0,1-2 0,1-1 0,1-1 0,52 23 0,-65-32 0,0 0 0,-1 0 0,0 2 0,0-1 0,14 15 0,56 58 0,-20-17 0,-27-31-1365,-5-4-5461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0T05:25:55.157"/>
    </inkml:context>
    <inkml:brush xml:id="br0">
      <inkml:brushProperty name="width" value="0.2" units="cm"/>
      <inkml:brushProperty name="height" value="0.2" units="cm"/>
      <inkml:brushProperty name="color" value="#E71224"/>
    </inkml:brush>
  </inkml:definitions>
  <inkml:trace contextRef="#ctx0" brushRef="#br0">600 1 24575,'-13'0'0,"-1"1"0,1 1 0,0 0 0,-1 1 0,1 0 0,0 1 0,0 0 0,1 1 0,-15 8 0,-7 7 0,-56 44 0,3-3 0,17-18-682,-104 45-1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0T05:25:57.421"/>
    </inkml:context>
    <inkml:brush xml:id="br0">
      <inkml:brushProperty name="width" value="0.2" units="cm"/>
      <inkml:brushProperty name="height" value="0.2" units="cm"/>
      <inkml:brushProperty name="color" value="#E71224"/>
    </inkml:brush>
  </inkml:definitions>
  <inkml:trace contextRef="#ctx0" brushRef="#br0">0 0 24575,'2'1'0,"0"0"0,0 0 0,0 0 0,-1 1 0,1-1 0,-1 0 0,1 0 0,-1 1 0,1-1 0,-1 1 0,0 0 0,0-1 0,1 1 0,-1 0 0,-1 0 0,1-1 0,1 5 0,2 1 0,35 62 0,-22-37 0,1-1 0,1 0 0,25 27 0,-33-42 0,0 0 0,-1 1 0,-1 0 0,0 1 0,-1 0 0,6 20 0,18 40 0,-9-29 0,-7-15 0,25 40 0,-34-63 0,1 0 0,0-1 0,1 0 0,0 0 0,0-1 0,1 0 0,15 9 0,2 3-337,30 28-1,-48-41-352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0T08:36:11.807"/>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1 188,'3537'0,"-3519"0,1-1,-1-1,0 0,1-1,-1-1,28-10,-30 8,1 2,0 0,0 1,0 0,1 2,-1 0,22 2,122 20,-88-9,188 34,-186-35,105 2,79-14,-92-2,3730 3,-3667-13,-3-1,1912 15,-1965-14,-9-1,1016 13,-566 3,4699-2,-5271-1,1-1,0-2,62-15,-2-2,2 5,0 5,152 3,-71-4,-32 0,355 12,51-1,-461-7,115-24,-124 16,156-8,717 24,-417 2,3305-2,-3788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0T08:36:15.986"/>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1 159,'4'-2,"0"0,1 0,-1 0,1 0,0 1,0-1,-1 1,1 1,0-1,0 1,0-1,0 1,5 1,12-1,831-13,-603 14,3161 0,-3360-2,0-3,98-21,96-44,-216 60,0 2,0 1,50-3,92 6,-152 3,4 2,-23-2,-1 0,1 0,0 0,0 0,0 0,0 0,0 0,0 0,0 0,0 0,0 0,0 0,-1 0,1 0,0 0,0 1,0-1,0 0,0 0,0 0,0 0,0 0,0 0,0 0,0 0,0 0,0 0,0 0,0 1,0-1,0 0,0 0,0 0,0 0,0 0,0 0,0 0,0 0,0 0,0 1,0-1,0 0,0 0,0 0,0 0,0 0,0 0,0 0,0 0,0 0,0 0,0 0,0 1,0-1,0 0,0 0,0 0,1 0,-46 10,-27 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0T08:36:20.154"/>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1 452,'4473'0,"-4386"0,1-4,-1-3,96-21,135-18,-161 28,103-13,343 3,1895 33,-1411-7,-44 2,-783-17,-95 2,450-3,-328 12,-90-5,7 0,485 10,-611-3,-1-4,121-29,-144 26,63-15,111-18,-87 27,193 4,59-14,-17 0,762 29,-1042 2,155 28,-46-3,572 57,-414-34,-37 9,-110-17,-106-27,1-5,169-2,-156-12,344 3,-221 27,-72-5,85 18,-26-4,324-3,8-36,-188-2,4084 4,-4423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0T08:36:24.402"/>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0 214,'0'0,"0"-1,0 0,1 0,-1 0,0 0,0 1,0-1,1 0,-1 0,0 1,1-1,-1 0,1 0,-1 1,1-1,-1 1,1-1,0 0,-1 1,1-1,0 1,-1-1,1 1,0 0,1-1,25-7,-23 7,46-6,88-3,-123 9,439-7,-70 6,701 3,415-1,-688-13,99 0,290-13,177-1,176 28,-1431-5,217-37,-203 22,147 0,143 19,-221 2,5251 1,-2867-5,-2440 8,203 34,9-1,-179-21,426 16,2-35,-223-2,3793 3,-4106-4,136-25,-45 4,342-3,4 30,-172 2,2426-4,-2737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0T08:36:27.471"/>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8105 0,'-2325'0,"1873"27,-36 3,-1-31,184-1,-3352 2,3647 0,0 1,0 0,0 0,0 1,1 1,-1-1,1 1,-1 1,-10 5,7-3,-1-1,1-1,-1 0,0-1,0-1,-15 1,-87-1,91-3,-4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0T08:36:30.554"/>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0 351,'7'0,"0"-1,0 0,0 0,0-1,9-3,24-6,116-6,219 4,-275 12,1613-3,-908 7,-771-2,0-2,0-1,0-1,0-2,40-11,18-8,0 5,172-13,-101 15,343-43,147 3,-592 51,107-24,-118 20,6 2,0 3,0 2,72 5,-35 1,1513-2,-869-2,-709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0T08:36:32.835"/>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11 11,'-4'-5,"-2"-1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0T08:47:57.816"/>
    </inkml:context>
    <inkml:brush xml:id="br0">
      <inkml:brushProperty name="width" value="0.05" units="cm"/>
      <inkml:brushProperty name="height" value="0.05" units="cm"/>
    </inkml:brush>
  </inkml:definitions>
  <inkml:trace contextRef="#ctx0" brushRef="#br0">1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0T08:36:36.246"/>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8-26T03:34:02.258"/>
    </inkml:context>
    <inkml:brush xml:id="br0">
      <inkml:brushProperty name="width" value="0.05292" units="cm"/>
      <inkml:brushProperty name="height" value="0.05292" units="cm"/>
      <inkml:brushProperty name="color" value="#FF0000"/>
    </inkml:brush>
  </inkml:definitions>
  <inkml:trace contextRef="#ctx0" brushRef="#br0">12229 5432 0,'49'0'63,"1"0"15,-25 0-16,0 0-30,-1 25-17,26 0 1,-25-25-1,0 0-15,-1 0 16,26 0 0,-25 0-1,0 0 1,-1 0 15,26 0-15,-25 25-1,0-25 17,-1 0-17,26 0 1,-25 0 15,0 0-31,-1 0 16,26 0-1,-25 0 1,0 0 0,-1 0-1,26 0 17,-25 0-17,0 0 1,49 0-16,-49-25 15,0 25 17,0 0-32,49-25 15,-49 25 1,0 0-16,24 0 16,-24 0-1,0 0-15,0 0 16,-1 0-16,26-25 15,-25 25 1,0 0 0,49 0-1,-49 0 1,0 0 0,24 0-1,-24 0 1,0 0-1,0 0 48,24 0-63,-24 0 31,0 0-15,0 0-1,24 0 17,-24 0-17,0 0 1,0 0 15,24 0 0,-24 0-15,25 25 0,-26 0 15,1-25 31,0 0-30,0 25-17,0-25 1,24 0 0,-24 0-1,0 0 16,0 0 173,0-25-142,-1 25-46,1-25-1,0 25 126</inkml:trace>
  <inkml:trace contextRef="#ctx0" brushRef="#br0" timeOffset="7270.76">17661 5407 0,'25'0'187,"0"0"-171,-1 0 0,26 0-1,-25 0 1,74 0 0,-74 0-1,24 0 1,1 0-1,-25 0-15,24 0 16,-24 0-16,0 0 16,0 0-1,24 0 1,26 0 0,-26 0-1,1 0 1,-25 0-1,0 0 1,-1 0 15,26 0-15,-25 0 31,0 0-16,0 0-15,24 0-16,-24 0 15,0 0 1,0 0 0,49 0-1,-49 0 1,49 0-1,-24-49 1,24 49 0,-24-25 15,49 25-15,-25 0-1,1 0 1,-50-25-1,49 25 1,-24 0 0,24-25-1,-24 25 1,-1 0 0,-24 0-1,0 0 1,0 0-1,24 0 1,1 0 0,24 0 15,-49 0-15,0 0-1,49 0 1,-49 0-1,25 0 1,24 25 0,-24-25-1,-25 25-15,49 0 16,-24 0 0,-1-25-16,-24 0 15,49 24 1,-24-24-1,24 0 1,-49 0 0,0 0 15,0 0-15,49 0-1,-49 0 1,0 0-1,25 0 1,-26 0 0,26 0-1,24 0 1,-24 0 0,0 0-1,-1 0 1,26 0-1,-26 0 1,26 0 0,-51 0 15,26 0-15,0 0-16,-1 0 15,-24 0-15,25 0 16,-1 0-1,-24 0 1,50 0 0,-51 0-1,1 0 1,50 0 0,-26 0-1,26 0 1,-51 0-1,1 0 1,25 0-16,-25 0 16,-1 0 15,1 0 0,25 0-15,-25 0 15,-1 0-15,1 0-1,25 0 17,-25 0-32,-1 0 31,1 0-16,25 0 1,-25 0 31,-1 0-31,1 0-1,25 0 48,-25 0-1,-1 0-46,1 0-1,25 0 1,-25 0 62,0 0-62,-1 0 234</inkml:trace>
  <inkml:trace contextRef="#ctx0" brushRef="#br0" timeOffset="9816.1">1935 6201 0,'25'-25'63,"-1"25"-32,26 0-15,0 0-1,-26 0 1,51 0 0,24 0-1,-49 0 1,49 0 0,0 0-1,-49 0 16,-26 0-15,26 0 0,-25 0-1,0 0 1,49 0 0,-49 0-1,25 0 1,49 50-1,-74-50 1,49 0 0,-24 0-1,49 0 1,-25 0 0,-49 0-16,0 0 15,49 0-15,-49 0 16,0 0-1,24 25 17,-24-25-17,0 0 1,0 0 0,0 0-1,24 0-15,-24 0 31,25 0-15,-1 0 0,-24 0-16,0 0 15,0 0 1,24 0 15,-24 0-31,0 0 16,0 0-1,49 0 17,-49 0-17,0 0 1,24 0 15,-24 0-15,0 0 31</inkml:trace>
  <inkml:trace contextRef="#ctx0" brushRef="#br0" timeOffset="27922.39">21754 6251 0,'25'0'156,"24"0"-156,1 0 16,-1 0-16,26 0 15,-1 0 1,50 0-1,-49 0 17,-51 0-17,1 0 1,25 0 0,-25 0-1,24 0 1,26 0-1,-26 0 1,26 0 0,-51 0-1,1 0 1,25 0 0,-25 0-1,24 0 1,26 0 15,-50 0-15,-1 0-1,51 0 1,-26 0 0,26 25-1,-26-25 1,26 0-1,-50 0 1,-1 0 0,26 0-1,-25 0 1,0 0 0,49 0-1,-24 0 1,24 0-1,-24 0 17,24 0-17,-24 0 1,24 0 0,-49 0-1,0 0 1,49 0-1,-49 0 1,0 0 0,0 0-1,24 0 17</inkml:trace>
  <inkml:trace contextRef="#ctx0" brushRef="#br0" timeOffset="30860.6">1935 7045 0,'25'0'125,"-1"0"-125,26 0 15,-25 0-15,99 0 16,-25 0 15,-25 0-15,26 0-1,-26 0 1,-24 0 0,24 0-1,-24 0 1,24 0-1,-24 0 1,-25 0-16,24 0 16,-24 0-1,25 0-15,24 0 16,25 0 0,-24 0-1,-1 0 1,-24 0-1,24 0 1,-49 0 0,49 0-1,-49 0 17,25 0-17,-1 0-15,1 0 16,-25 0-1,24 0 1,-24 0-16,0 0 16,0 0-1,49 0 1,-24 0 0,24 0-1,-24 24 1,-1 1-1,1-25 17,-25 0-17,24 0-15,-24 0 0,0 0 16,0 0-16,49 0 31,-24 0-15,-1 0-16,1 0 15,-25 0 17,24 0-17,-24 0 1,0 0 31,0 0-16,24 0-15,-24 0-1,0 0 1,0 0 0,25 0-1,-26 0 1,1 0-1,0 0 1,25 0 15</inkml:trace>
  <inkml:trace contextRef="#ctx0" brushRef="#br0" timeOffset="38372.04">12477 7020 0,'25'25'47,"-1"-25"-32,26 0 1,0 49 0,49-24-1,25-25 1,25 25-1,-1 0 1,26-25 0,-50 0-1,25 0 1,0 0 0,0 0-1,24 0 1,-98 0 15,24 0-15,-25 0-1,1 0 1,-1 0 0,50-25-1,-25 25 1,1 0-1,-26 0 1,25 0 0,0 0-1,-24 0 1,24 0 0,0 0-1,-49 0 1,0 0 15,-1 0-15,100 0-1,-50 0 1,-24 0 0,-26 0-1,50 0 1,-49 0-1,24 0 1,-24 0 0,49 0-1,-24 0 1,-26 0 0,26 0-1,-1 0 16,1 0-31,-1 0 16,-24 0-16,-1 0 16,50 0-1,25 0 1,-24 0 0,48 0-1,-48 0 1,48 0-1,1 0 1,0 0 0,0 0-1,-25 0 1,-74 0-16,74 0 16,-50 0-1,-24 0-15,49 0 16,25 0 15,0 0-15,-25 0-1,75 0 1,-50 0 0,0 0-1,25 0 1,-25 0-1,74 0 1,-148 0-16,148 0 16,-148 0-1,24 0-15,50 0 16,-25 0 0,-24 0-1,49 0 16,0 0-15,50 0 0,-26 0-1,1 0 1,-25 0 0,0 0-1,-99 0-15,99 0 16,-50 0-16,-24 0 15,74 0 1,-49 0 0,73 0-1,-48 0 1,-1 0 0,-25 0-1,25 0 16,1 0-15,-51 0 0,26 0-16,-26 0 15,1 0-15,-1 0 0,26 0 16,49 0 0,-50 0-1,26 0 1,-1 0-1,0 0 1,-49 0 0,24-50-1,0 50 1,26-25 0,-1 25-1,-50 0 16,1 0-31,0-24 16,-26 24-16,26 0 16,0-25-1,24-25 1,1 50 0,-26 0-1,-24 0 1,0 0 15,0 0-15,24 0 15,-24 0 0</inkml:trace>
  <inkml:trace contextRef="#ctx0" brushRef="#br0" timeOffset="42726.73">1786 7838 0,'25'0'63,"0"0"-63,-1 0 15,51 25 1,-50-25 0,49 0-1,-24 0 1,49 0 0,0 0-1,25 0 1,25 0-1,-25 0 1,0 0 15,0 0-15,-25 0 0,25 0-1,0 0 1,0 0-1,0 0 1,25 0 0,-25 0-1,-25 0 1,25 0 0,-49 0-1,24 0 1,25 0-1,0 0 1,-25 0 15,25 0-15,-25 0 0,-49 0-1,49 0 1,1 0-1,-26 0 1,124 0 0,-98 0-1,-51 0 1,26 0 0,-51 0-1,100 25 1,-24-25-1,24 0 1,49 0 15,-24 0-15,-25 0 0,75 25-1,-51-25 1,-24 0-1,1 0 1,23 0 0,26 0-1,-25 0 17,-25 0-17,0 0-15,0 0 16,-25 0 15,-25 0-15,26 0-1,24 0 1,-99 0-16,74 0 16,-74 0-16,49 0 15,-24 0 1,24 0-1,-24 0 1,24 0 0,75 24-1,-75 1 1,1-25 0,49 0-1,25 0 1,-25 0-1,-50 0-15,50 0 16,-74 0 0,24 0-1,25 0 1,0 0 0,25 0-1,-49 0 1,49 0-1,-25 0 1,25 0 0,25 0-1,-25 0 1,74 0 0,-98 0-16,24 0 15,-50 0 1,-24 0-16,99 0 15,-1 0 1,1 0 15,25 0-15,-25 0 0,-1 0-1,1 0 1,-25 0-1,0 0 1,0 0 0,-49 0-16,24 0 15,-74 0 1,24 0-16,51 0 16,-1 0-1,25 0 1,25 0-1,-25 0 1,49 0 15,26 0-15,-50 0 0,-25 0-1,0 0 1,-75 0-16,51 0 15,-51 0-15,1 0 16,74 0 0,0 0 15,0 0-15,-25 0-1,25-25 1,-25 1-1,0 24 1,-24 0 0,24-25-1,0 25 1,-74 0-16,74 0 16,-49 0-1,0 0-15,49-25 16,0 0-1,0 0 1,0 25 0,1 0-1,-26 0 17,50 0-17,0 0 1,-25 0-1,25 0 1,-49 0-16,49 0 16,-75 0-16,26 0 15,49 0 1,-50 0 0,25 0-1,1 0 1,-1 0-1,-25 0 1,26 0 0,-1 0-1,0 0 17,-25 0-17,1 0-15,-1 0 16,-24 0-16,-1 0 15,26 0 1,24 0 0,-24 0-1,-26 0 1,26 0 0,-1 0-1,-24 0 1,49 0-1,-25 0 1,-24 0 0,24 0-16,-24 0 31,-25 0-15,24 0-16,-24 0 15,0 0 1,0 0-1,49 0 1,-49 0 0</inkml:trace>
  <inkml:trace contextRef="#ctx0" brushRef="#br0" timeOffset="55519.61">7541 12030 0,'24'0'15,"26"0"16,-25 0-31,0 0 16,49 0 0,-24 0-1,49 0 1,0 0 0,-49 0-1,-25 0 1,74 0-1,0 25 1,-49-25 0,49 25-1,-25-25 17,-24 0-17,24 0 1,-24 0-1,24 0 1,1 0 0,24 0-1,-25 25 1,-49-25-16,0 0 16,25 24-1,-26-24 1,1 0-1,25 0-15,24 0 16,25 0 0,25 50-1,0-50 17,-24 0-17,-1 0 1,-25 0-1,-24 0 1,49 0 0,-24 0-1,-1 0 1,50 0 0,0 0-1,50 0 1,-100 0-1,50 0 1,-50 0 0,-24 0-1,0 0 17,-1 0-17,50 0 1,-74 0-1,50 0 1,-1 0 0,1 0-1,-51 0 1,51 0 0,-1 0-1,1 0 1,-26 0-1,26 0 1,-51 0 0,51 0 15,-1-25-15,25 25-1,1-25 1,-1 25-1,-25-24 1,75 24 0,0 0-1,25 0 1,-26 0 0,-48-50-1,24 25 1,-25 25-1,0-25 1,-24 25 0,24 0-1,-25 0 17,-24 0-17,49 0 1,-49 0-1,24 0 1,0-24 0,1-1-1,-50 0 1,99 25 0,-50 0-1,25 0 1,-24 0-1,49 0 1,49 0 0,-98 25-1,49-25 17,0 0-17,-25 0 1,0 0-1,25 0 1,-24 25 0,-26-1-1,0-24 1,-24 0 0,49 50-1,-74-50 1,74 0-1,-24 25 1,-1-25 0,0 0-1,26 0 17,-26 0-17,0 0 1,26 0-1,-26 0 1,25 0 0,-24 0 15,-26 0-15,51 0-16,-76 0 15,76 0 1,-51 0 15,50 0-15,1 0-1,-1 0 1,-25 0 0,1 0-1,-51 0 1,51 0 15,-25 0-15,24 0-16,-24 0 31,24 0-15,0 0-1,1 0 1,24 0-1,-49 0 1,24 0-16,-49 0 16,0 0-1,-1 0-15,76 0 16,-76 0 0,51-25-1,-26 25 1,51-25-1,-1 0 17,-74 25-17,49 0 1,-49 0 0,25 0-1,24 0 1,25 0-1,-49 0 1,49 0 0,-49 0-1,-1 0 1,1 0 0,24 0-1,-24 0 1,24 0-1,-49 0 17,25 0-17,-1 0-15,1 0 16,-25 0-16,24 0 16,-24 0-1,0 0 1,74 0-1,-74 0 1,49 0 0,-49 0-1,25 0 1,-1 0 0,-24 0-1,0 0 1,49 0-1,-24 0 17,24 0-17,-24 0 1,24 0 0,1 0-1,-1 0 1,26 0-1,-26 0 1,0 0 0,-24 0-1,49 0 1,-74 0-16,25 0 16,-26 0-1,1 0-15,50 0 16,-26 0-1,26 0 17,-51 0-17,1 0 1,0 0 0,49 0-1,-49 0 1,0 0-1,25 0 1,-26 0-16,1 0 16,50 0-1,-50 0-15,-1 0 16,1 0 0,25 0-1,-1 0 1,-24 0-1,25 0 17,-25 0-17,-1 0 1,1 0 0,50 0-1,-1 50 1,-49-50-1,24 0 1,26 0 0,-1 0-1,25 0 1,-24 0 0,-1 0-1,26 0 1,-26 0-1,-24 0 17,24 0-17,0 0 1,1 0 0,-50 0-1,-1 0 1,26 0-1,0 0 1,-26 0 0,26 0-1,-25 0 1,0 0 0,49 0-1,-49 0 1,0 0-16,-1 0 15,26 0 1,-25 0 0,0 0-1,-1 0 1,26 0 0,-25 0-1,0 0 1,-1 0-1,26 0 1,-25 0 0,0 0-1,0 0 1,24 0-16,-24 0 16,0 0 15,0 0-16,24 0 1,-24 0 0,0 0-1,0 0 1,24 0 15,-24 0 47</inkml:trace>
  <inkml:trace contextRef="#ctx0" brushRef="#br0" timeOffset="67933.23">6003 12774 0,'25'0'78,"-1"0"-15,26 25-47,-25-25-16,0 0 15,-1 0 1,1 0-1,25 0-15,-25 0 16,-1 0 15,26 25-15,0-25 0,-26 0-1,1 0-15,25 0 16,-25 0-16,-1 0 15,1 0 1,50 0 0,-26 0-1,26 0 1,-26 0 0,26 0-1,-26 0 1,26 0-1,-26 0 1,26 0 15,-26 0-31,51 0 16,-76 0-16,26 0 16,-25 0-1,24 0 1,51 0-1,-26 0 1,0 0 0,1 0-1,-26 0 1,-24 0 0,0 0-1,25 0 1,-26 0-16,51 0 15,-50 0 1,0 0 0,24 0 15,-24 0-31,0 0 16,49 0-1,-24 0 1,49 0-1,-49 0 1,-1 0 0,-24 0-1,0 0 1,49 0 0,-24 0 15,24 0-16,-24 0 1,24 0 0,-24 0-1,24 0 1,-49 0 0,25 0-1,24 0 1,-49 0-1,0 0 1,24 0-16,1 0 16,-25 0-1,24 0 1,-24 0-16,0 0 31,49 0-15,-49 0-1,0 0 1,0 0 0,24 0-16,-24 0 31,25 0-15,-1 0-1,26 0 1,-26 0-1,1 0 1,-25 0 0,24 0-1,1 0 1,-25-25 15,25 25 172,-26 0-187,1 0 0,25 0-1,-1 0 1,1 0-16,24 0 15,-49 0 1,0 0-16,99 0 16,-25 0 15,0 0-15,-49 0-1,24 0 1,-24 0-1,24 0 1,-24 0 0,0 0-1,-26 0 1,1 0 0,0 0-1,25 0 1,-25 0-1,-1 0 1,1 0 0,25 0 15,-1 0-15,-24 0-1,50 0 1,-51 0-1,76 0 1,-76 0-16,76 0 16,-51 0-16,26 0 15,49 0 1,0 0 0,-25 0-1,25 0 1,-50 0-1,50 0 1,-24 0 0,24 0 15,-25 0-15,25 0-1,0 0 1,-75 0-1,26 0 1,-25 0 0,24 0-1,-24 0 1,24 0 0,25 0-1,-24 0 1,49 0-1,-50 0 1,25 25 0,-74-25-1,25 0 1,-1 0-16,-24 0 16,49 0-1,26 0 1,-1 0-1,25 0 1,-25 0 0,0 0-1,-24 0 1,24 0 0,-25 0-1,-24 0 1,-25 0-16,49 0 15,-49 0 1,0 0-16,49 0 16,-49 0 15,49 0-15,-24 0-1,25 0 1,-51 0-1,26 0 1,49 0 0,-24 0-1,-26 0 1,50 0 0,-49 0-1,49 0 1,0 0-1,1 0 1,-26 0 0,0 0-1,-24 0 1,25 0 0,-26 0 15,26 0-16,-26 0 1,75 0 0,-25 0-1,-24 0 1,-26 0 0,26 0-1,-26 0 1,-24 0-1,50 0 1,-26 0 0,26 0 15,-26 0-15,26 0-1,-51 0 1,51 0 515,-25 0-515,-26 0-16,26 0 15,0 0-15,-26 0 16,26 0-16,-25 0 16,0 0-16,-1 0 15,26 0 1,-25 0-1,0 0-15,-1 0 16,26 0 15,-25 0-15,0 0 0,-1 0 15,26 0 0,-25 0-15,0 0-1,49 0 1,-49 0 15,0 0-31,-1 0 16,51 0-16,-50 0 15,-1 0-15,26 0 16,-25 0-16,0 0 16,0 0 15,24 0-15,-24 0-1,0 0 1,0 0-1,24 0-15,1 0 16,-25 0-16,24 0 16,26 0-1,-26 0 1,1-25 0,24 25-1,-24 0 1,-25 0-1,74 0 1,-74 0 0,49 0 15,-49 0-31,74 0 16,-74 0-16,0 0 15,49 0 1,50 0-1,-74 0 1,24 0 0,25 0-1,-74 0 1,25 0 0,24 0-1,-24 0 1,24 0-1,-49 0-15,74 0 16,-74 0 0,49 0-16,-24 0 31,49 0-15,-49 0-1,0 0 1,-26 0-1,26 0 1,24 0 0,-24 0-1,24 0 1,-24 0-16,0 0 16,-26 0-16,1 0 15,0 0 1,25 0-1,-26 0 1,26 0 0,24 0 15,26 0-15,-26 0-1,25 0 1,-24 0-1,-50 0 1,-1 0 0,1 0-16,50 0 15,-51 0-15,1 0 16,50 0 0,24 0-1,-50 0 1,51 0-1,-1 0 1,0 0 0,0 0 15,-24 0-15,49 0-1,-75 0 1,26 0-16,24 0 15,-74 0-15,0 0 16,74 25 0,-50-25-1,26 0 1,24 0 0,-49 0-1,49 0 1,-50 0-1,1 0 1,-25 0 0,24 0 15,1 0-15,-25 0-1,0 0 1,-1 0 15,26 0-15,-25 0-1,0 0 1,0 0 15,24 0-31,-24 0 16,0 0-1,0 0-15,24 0 16,-24 0 0,0 0-1,0 0 32</inkml:trace>
  <inkml:trace contextRef="#ctx0" brushRef="#br0" timeOffset="89970.49">1960 13593 0,'24'0'63,"51"0"-63,-26 0 15,26 0 1,24 25 0,-25-25-1,26 49 1,-1-49 0,0 0-1,-74 0-15,99 0 16,-74 0-1,-1 0-15,26 0 16,49 0 0,-25 0-1,-25 0 1,-24 0 15,24 0-15,1 0-1,-1 0 1,-24 0-16,49 0 16,-74 0-16,49 0 15,-49 0-15,49 0 16,-24 0 0,-25 0-16,24 0 15,1 0 1,-25 0-16,0 0 15,-1 0 1,1 0-16,25 0 16,-1 0-1,-24 0-15,25 0 16,49 0 15,-74 0-31,49 0 16,-49 0-16,0 0 0,24 0 15,26 0 1,-26 0-16,-24 0 16,75 0-1,-76 0 1,1 0-16,0 0 0,25 0 16,-1 0-1,-24 0-15,25 0 0,-26 0 16,1 0-1,50 0-15,-26 0 0,-24 0 16,25 0-16,-26 0 16,26 0-16,24 0 15,-49 0-15,50 0 16,-26 0 0,26 0-16,-26 0 15,26 0-15,-26 0 16,51 0-16,-51 0 15,50 0-15,-74 0 16,99 0 0,-49 0-16,-51 0 15,76 0 1,-51 0-16,1 0 16,-25 0-16,24 0 15,75 0 1,-74 0-16,0 0 15,24 0 1,-24 0-16,24 0 0,-24 0 16,24 0-16,50 0 15,-99 0-15,24 0 0,51 0 32,-76 0-32,26 0 31,0 0-31,-26 0 15,51 0-15,-50 0 16,-1 0-16,51 0 16,-50 0-16,-1 0 0,51 0 0,-50 0 31,49 0-31,-24 0 16,24 0-16,-24 0 15,24 0-15,1 0 16,-1 0-16,-24 0 15,49 0-15,-25 0 16,-24 0-16,24 0 16,-24 0-16,49 0 15,-74 0-15,49 0 16,-49 0-16,25 0 0,24 0 16,-24 0 15,24 0-31,-24 0 15,-1 0-15,1 0 16,74 0 0,-50 0-16,-24 0 15,24 0-15,-24 0 0,-25 0 0,49 0 0,-24 0 32,49 0-17,-24 0-15,-26 0 0,75 0 16,-49 0-1,-26 0-15,26 0 32,-51 0-32,76 0 15,-51 0-15,-24 0 0,49 0 16,-24 0 0,0 0-16,-26 0 31,1 0-31,0 0 15,25 0-15,-26 0 0,1 0 16,75 0 0,-76 0-16,1 0 0,25 0 0,-1 0 15,-24 0 1,25 0-16,-25 0 0,24 0 16,1 0-1,-1 0-15,-24 0 0,50 0 16,-26 0-1,26 0-15,-51 0 0,1 0 16,50 0-16,-51 0 16,51 0-16,-50 0 15,-1 0-15,76 0 32,-51 0-32,1 0 15,0 0-15,24 0 16,-24 0-16,24 0 15,-24 0-15,24 0 16,50 0 0,-74 0-16,24 0 15,50 0 1,-74 0-16,24 0 16,1 0-16,-1 0 15,50 0 1,-25 0-16,-74 0 15,25 0-15,74 0 16,-75 0 0,1 0-16,49 0 15,-49 0 1,-1 0 0,1 0-16,-25 0 15,49 0-15,-49 0 16,49 0-16,-49 0 15,25 0-15,-1 0 16,1 0-16,-25 0 16,49 25-16,-49-25 15,25 0-15,-1 0 16,-24 0-16,0 0 16,49 0-16,-49 0 15,0 0-15,24 0 16,1 0-16,24 0 15,-24 0-15,24 0 16,-49 0-16,25 0 16,24 0-16,-49 0 15,50 0-15,-26 0 16,-24 0 0,49 0-16,-24 0 15,74 0 1,-50 0-16,-24 0 15,24 0-15,-24 0 16,74 0 0,-74 0-16,24 0 15,-24 0-15,-1 0 16,-24 0-16,50 0 16,-51 0-1,51 0 1,-26 0-1,-24 0 1,50 0-16,-51 0 16,51 0-16,-26 0 15,26 0 1,-50 0 0,24 0-16,1 0 15,-1 0-15,-24 0 16,25 0-16,-1 0 15,-24 0-15,25 0 16,-1 0 0,-24 0-16,25 0 15,-25 0-15,-1 0 16,1 0 0,25 0-16,-25 0 0,0 0 15,-1 0 1,26 0-16,-25 0 0,0 0 15,-1 0 1,26 0-16,-25 0 16,0 0-1,-1 0 1,26 0 0,-25 0-1,0 0 1,-1 0-1,26 0 1,-25 0 15,0 0-15,-1 0 0,26 0-1,-25 0 1,0 0-1,-1 0-15,26 0 16,-25 0 0,0 0-1,-1 0 79,26 0-63,-25 0 1,0 0-1,-1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0T08:37:00.245"/>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30,'0'0,"0"-1,1 1,-1-1,0 1,0-1,0 1,0-1,1 1,-1-1,0 1,1-1,-1 1,0-1,1 1,-1 0,1-1,-1 1,0 0,1-1,-1 1,1 0,-1-1,1 1,-1 0,1 0,-1 0,1 0,-1-1,1 1,-1 0,1 0,0 0,0 0,41-7,1 2,0 1,67 4,-35 0,1633-3,-875 6,-160-3,-379 25,-81-2,-60-15,5 0,157 28,221 54,-15-3,-290-56,-126-20,99 32,-134-26,-25-6,35 9,154 17,28-27,4-1,-96-2,-78-4,134 19,-115-6,151 3,113-19,-186-3,1508 3,-1285-13,-95 2,926 7,-715 5,-138-27,-4-33,-176 25,-70 5,-90 16,-1 3,66-4,475 10,-294 7,3161-3,-3434-1,-1-2,1 0,-1-2,33-10,-32 8,1 1,0 1,41-4,-39 8,-3 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0T08:37:05.859"/>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79,'242'-2,"261"5,-363 10,31 0,19-14,99 3,-54 31,-86-9,27 9,-22-2,-154-31,108 16,185 6,4427-26,-2564 6,3890-2,-5964-1,1-3,-1-5,145-33,-195 32,-1-1,30-16,-40 17,-1 1,2 0,-1 2,1 1,39-7,207 9,-194 7,0-4,100-12,-104 2,-23 5,0-2,75-23,-48 0,-56 27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0T08:37:10.987"/>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1,'26'1,"-1"2,1 1,42 13,-2-1,36 1,182 7,108-25,-158-2,3648 3,-3694 14,-7 1,447-15,-291-1,-299 3,1 1,-1 2,0 1,0 3,-1 1,66 26,-74-25,1-1,1-1,48 6,92 2,-150-16,85 11,28 1,627-12,-361-2,-278-5,129-21,-125 10,-58 9,213-16,-121 11,0 0,1840 14,-1808-14,-14 0,486 12,-314 2,-330-2,-1-1,1-1,-1-1,0-1,19-7,-16 5,0 1,0 1,29-4,60 8,-83 3,0-2,0-1,0-1,50-11,-36 2,0 2,1 2,51-3,-54 8</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0T08:37:13.124"/>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0,'4'3,"1"0,-1-1,1 1,0-1,0 0,0-1,0 1,0-1,1 0,-1 0,0-1,0 0,9 0,14 2,99 18,190 17,448-34,-415-6,1839 3,-2153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0T08:38:23.217"/>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0,'1555'0,"-1280"12,-60 0,870-8,-600-6,-90 30,-13-1,776-27,-474-2,2776 2,-3114-27,-3-1,-330 28,662 3,-422 10,65 1,2174-15,-2325 12,-120-6,5-1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0T08:38:26.365"/>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0 198,'10645'0,"-10380"-22,-87 3,765 4,-654 17,2834-1,-2814-26,-65 1,520 18,-414 9,4324-3,-4629-2,0-2,-1-2,1-2,-1-2,55-20,-5 5,-70 17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0T08:38:31.741"/>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1 136,'95'1,"7"0,166-18,-108-3,-71 11,0-4,87-26,-131 28,1 1,0 2,68-2,142 10,-136 3,741-2,-780 1,107 17,75 29,-106-18,174 9,50 9,-317-36,1-3,67 0,130-11,-105-1,3545 3,-3600-3,102-16,102-31,45-5,123 24,2 30,-249 2,-140-5,106-19,30-2,259 22,-253 5,1076-2,-901 26,-1 32,-214-29,-70-17,153-4,25 1,-112 6,973 108,-972-94,312 8,4984-39,-5336 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0T08:38:34.778"/>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1 294,'2048'0,"-1980"-4,0-2,96-23,54-6,71-10,-110 14,-54 10,-18 3,116-5,-5-3,-3 1,-93 21,143-10,310 2,-365 14,1487-2,-1581 5,121 20,-159-14,94 2,220-11,-184-4,649 2,-628-14,6 1,-166 13,-41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0T08:47:58.715"/>
    </inkml:context>
    <inkml:brush xml:id="br0">
      <inkml:brushProperty name="width" value="0.05" units="cm"/>
      <inkml:brushProperty name="height" value="0.05" units="cm"/>
    </inkml:brush>
  </inkml:definitions>
  <inkml:trace contextRef="#ctx0" brushRef="#br0">0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0T08:38:38.941"/>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0 111,'1'1,"-1"0,0 0,1 0,-1 0,1 0,0 0,-1-1,1 1,0 0,-1 0,1-1,0 1,0 0,0-1,-1 1,1-1,0 1,0-1,0 0,0 1,0-1,0 0,0 1,0-1,0 0,0 0,2 0,37 4,-31-3,589 7,-374-10,135-3,-1-27,-324 27,355-68,-356 66,1 1,68-4,70 12,-63 1,238-5,274 5,-551 0,1 3,-1 2,0 4,-1 3,85 29,-108-30,0-2,1-1,92 6,25 5,-65-3,196 11,-234-26,76 15,-19-1,220 34,-9-1,361-7,7-45,-278-3,3686 4,-3896 10,289 49,80 5,293-61,-426-6,1954 3,-2353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0T08:38:41.459"/>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5937 1,'-139'6,"-166"29,-17 2,283-32,0 1,-53 16,-24 4,-103 0,-387-4,-143-6,-512-4,791-14,-139 2,590 1,0 1,0 1,-37 10,-23 4,-68-4,-181-7,218-6,1-1,24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0T08:48:04.240"/>
    </inkml:context>
    <inkml:brush xml:id="br0">
      <inkml:brushProperty name="width" value="0.05" units="cm"/>
      <inkml:brushProperty name="height" value="0.05" units="cm"/>
    </inkml:brush>
  </inkml:definitions>
  <inkml:trace contextRef="#ctx0" brushRef="#br0">0 5 24575,'0'-4'0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0T05:25:11.264"/>
    </inkml:context>
    <inkml:brush xml:id="br0">
      <inkml:brushProperty name="width" value="0.2" units="cm"/>
      <inkml:brushProperty name="height" value="0.2" units="cm"/>
      <inkml:brushProperty name="color" value="#E71224"/>
    </inkml:brush>
  </inkml:definitions>
  <inkml:trace contextRef="#ctx0" brushRef="#br0">585 1 24575,'1'0'0,"0"0"0,0 1 0,0-1 0,0 0 0,0 1 0,0-1 0,0 1 0,0-1 0,0 1 0,0 0 0,-1-1 0,1 1 0,0 0 0,0-1 0,-1 1 0,1 0 0,-1 0 0,1 0 0,0 0 0,-1 0 0,0 0 0,1-1 0,-1 1 0,0 0 0,1 0 0,-1 0 0,0 0 0,0 0 0,0 0 0,0 0 0,0 2 0,0 33 0,-2-28 0,0 0 0,0-1 0,-1 0 0,0 1 0,0-1 0,0 0 0,-1 0 0,0-1 0,-1 1 0,1-1 0,-1 0 0,-1 0 0,1-1 0,-7 6 0,-11 7 0,-1 0 0,-37 20 0,3-3 0,-16 18 0,-65 41 0,10-7-1365,96-67-5461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0T05:25:12.929"/>
    </inkml:context>
    <inkml:brush xml:id="br0">
      <inkml:brushProperty name="width" value="0.2" units="cm"/>
      <inkml:brushProperty name="height" value="0.2" units="cm"/>
      <inkml:brushProperty name="color" value="#E71224"/>
    </inkml:brush>
  </inkml:definitions>
  <inkml:trace contextRef="#ctx0" brushRef="#br0">0 18 24575,'2'-2'0,"0"1"0,0-1 0,1 0 0,-1 1 0,0 0 0,1-1 0,-1 1 0,1 0 0,-1 0 0,1 0 0,0 1 0,-1-1 0,1 1 0,0-1 0,-1 1 0,1 0 0,0 0 0,-1 0 0,1 0 0,0 1 0,-1-1 0,1 1 0,0-1 0,-1 1 0,1 0 0,3 2 0,6 3 0,1 0 0,-1 1 0,21 17 0,-18-13 0,18 15 0,-1 2 0,-1 2 0,32 39 0,18 18 0,-62-69 0,-1 0 0,-1 1 0,-1 0 0,-1 2 0,22 37 0,-14-21 0,1-1 0,2 0 0,43 44 0,-63-73-136,0-1-1,0 1 1,0-2-1,1 1 1,0-1-1,1 0 1,-1 0-1,1-1 0,11 5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0T05:25:16.010"/>
    </inkml:context>
    <inkml:brush xml:id="br0">
      <inkml:brushProperty name="width" value="0.2" units="cm"/>
      <inkml:brushProperty name="height" value="0.2" units="cm"/>
      <inkml:brushProperty name="color" value="#E71224"/>
    </inkml:brush>
  </inkml:definitions>
  <inkml:trace contextRef="#ctx0" brushRef="#br0">808 1 24575,'-8'1'0,"0"0"0,0 0 0,0 1 0,0 0 0,0 0 0,0 1 0,0 0 0,-10 6 0,-11 4 0,-18 5 0,2 1 0,0 3 0,-60 39 0,-74 61 0,152-105 0,-57 26 0,58-32 0,0 2 0,-44 31 0,27-16-1365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0T05:25:18.711"/>
    </inkml:context>
    <inkml:brush xml:id="br0">
      <inkml:brushProperty name="width" value="0.2" units="cm"/>
      <inkml:brushProperty name="height" value="0.2" units="cm"/>
      <inkml:brushProperty name="color" value="#E71224"/>
    </inkml:brush>
  </inkml:definitions>
  <inkml:trace contextRef="#ctx0" brushRef="#br0">0 1 24575,'13'0'0,"-1"1"0,0 0 0,0 1 0,0 0 0,0 1 0,0 0 0,-1 1 0,20 9 0,-16-4 0,1 0 0,-1 1 0,-1 1 0,0 0 0,17 18 0,0 2 0,-3 2 0,-1 1 0,34 55 0,-42-58 0,-2 0 0,19 52 0,-25-59 0,1-1 0,1 0 0,1-1 0,1-1 0,0 0 0,31 31 0,-33-36-341,-1 0 0,0 2-1,9 19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0T05:25:50.422"/>
    </inkml:context>
    <inkml:brush xml:id="br0">
      <inkml:brushProperty name="width" value="0.2" units="cm"/>
      <inkml:brushProperty name="height" value="0.2" units="cm"/>
      <inkml:brushProperty name="color" value="#E71224"/>
    </inkml:brush>
  </inkml:definitions>
  <inkml:trace contextRef="#ctx0" brushRef="#br0">386 6 24575,'0'0'0,"0"-1"0,0 1 0,0 0 0,-1 0 0,1-1 0,0 1 0,0 0 0,0 0 0,0-1 0,0 1 0,0 0 0,-1 0 0,1-1 0,0 1 0,0 0 0,0 0 0,-1 0 0,1 0 0,0-1 0,0 1 0,0 0 0,-1 0 0,1 0 0,0 0 0,0 0 0,-1 0 0,1-1 0,0 1 0,-1 0 0,1 0 0,0 0 0,0 0 0,-1 0 0,1 0 0,0 0 0,0 0 0,-1 0 0,1 0 0,0 1 0,-1-1 0,1 0 0,0 0 0,0 0 0,-1 0 0,1 0 0,0 0 0,0 0 0,0 1 0,-1-1 0,1 0 0,-16 9 0,-6 8 0,0 1 0,2 1 0,-35 40 0,42-44 0,-6 10 0,0 0 0,1 2 0,-24 50 0,23-39 0,-28 39 0,-16 27-1365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BE87DD-C0A4-4C9C-80F7-8672C7422A10}" type="datetimeFigureOut">
              <a:rPr lang="en-US" smtClean="0"/>
              <a:t>8/18/2024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28385F-8D62-453E-AF48-0848A605D8F7}" type="slidenum">
              <a:rPr lang="en-US" smtClean="0"/>
              <a:t>‹#›</a:t>
            </a:fld>
            <a:endParaRPr lang="en-US"/>
          </a:p>
        </p:txBody>
      </p:sp>
    </p:spTree>
    <p:extLst>
      <p:ext uri="{BB962C8B-B14F-4D97-AF65-F5344CB8AC3E}">
        <p14:creationId xmlns:p14="http://schemas.microsoft.com/office/powerpoint/2010/main" val="2046586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7828385F-8D62-453E-AF48-0848A605D8F7}" type="slidenum">
              <a:rPr lang="en-US" smtClean="0"/>
              <a:t>9</a:t>
            </a:fld>
            <a:endParaRPr lang="en-US"/>
          </a:p>
        </p:txBody>
      </p:sp>
    </p:spTree>
    <p:extLst>
      <p:ext uri="{BB962C8B-B14F-4D97-AF65-F5344CB8AC3E}">
        <p14:creationId xmlns:p14="http://schemas.microsoft.com/office/powerpoint/2010/main" val="1776700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Economy of mechanism </a:t>
            </a:r>
            <a:r>
              <a:rPr lang="en-US" sz="1200" b="0" i="0" u="none" strike="noStrike" kern="1200" baseline="0" dirty="0">
                <a:solidFill>
                  <a:schemeClr val="tx1"/>
                </a:solidFill>
                <a:latin typeface="+mn-lt"/>
                <a:ea typeface="+mn-ea"/>
                <a:cs typeface="+mn-cs"/>
              </a:rPr>
              <a:t>means the design of security measures embodied in both hardware and software should be as simple and small as possible. The motivation</a:t>
            </a:r>
          </a:p>
          <a:p>
            <a:r>
              <a:rPr lang="en-US" sz="1200" b="0" i="0" u="none" strike="noStrike" kern="1200" baseline="0" dirty="0">
                <a:solidFill>
                  <a:schemeClr val="tx1"/>
                </a:solidFill>
                <a:latin typeface="+mn-lt"/>
                <a:ea typeface="+mn-ea"/>
                <a:cs typeface="+mn-cs"/>
              </a:rPr>
              <a:t>for this principle is that relatively simple, small design is easier to test and verify thoroughly. With a complex design, there are many more opportunities for an adversary</a:t>
            </a:r>
          </a:p>
          <a:p>
            <a:r>
              <a:rPr lang="en-US" sz="1200" b="0" i="0" u="none" strike="noStrike" kern="1200" baseline="0" dirty="0">
                <a:solidFill>
                  <a:schemeClr val="tx1"/>
                </a:solidFill>
                <a:latin typeface="+mn-lt"/>
                <a:ea typeface="+mn-ea"/>
                <a:cs typeface="+mn-cs"/>
              </a:rPr>
              <a:t>to discover.</a:t>
            </a:r>
          </a:p>
          <a:p>
            <a:r>
              <a:rPr lang="en-US" sz="1200" b="1" i="0" u="none" strike="noStrike" kern="1200" baseline="0" dirty="0">
                <a:solidFill>
                  <a:schemeClr val="tx1"/>
                </a:solidFill>
                <a:latin typeface="+mn-lt"/>
                <a:ea typeface="+mn-ea"/>
                <a:cs typeface="+mn-cs"/>
              </a:rPr>
              <a:t>Fail-safe default </a:t>
            </a:r>
            <a:r>
              <a:rPr lang="en-US" sz="1200" b="0" i="0" u="none" strike="noStrike" kern="1200" baseline="0" dirty="0">
                <a:solidFill>
                  <a:schemeClr val="tx1"/>
                </a:solidFill>
                <a:latin typeface="+mn-lt"/>
                <a:ea typeface="+mn-ea"/>
                <a:cs typeface="+mn-cs"/>
              </a:rPr>
              <a:t>means access decisions should be based on permission rather than exclusion. That is, the default situation is lack of access, and the protection scheme identifies conditions under which access is permitted.</a:t>
            </a:r>
          </a:p>
          <a:p>
            <a:r>
              <a:rPr lang="en-US" sz="1200" b="0" i="1" u="none" strike="noStrike" kern="1200" baseline="0" dirty="0">
                <a:solidFill>
                  <a:schemeClr val="tx1"/>
                </a:solidFill>
                <a:latin typeface="+mn-lt"/>
                <a:ea typeface="+mn-ea"/>
                <a:cs typeface="+mn-cs"/>
              </a:rPr>
              <a:t>For example, most file access systems work on this principle and virtually all protected services on client/server systems work this way.</a:t>
            </a:r>
          </a:p>
          <a:p>
            <a:r>
              <a:rPr lang="en-US" sz="1200" b="1" i="0" u="none" strike="noStrike" kern="1200" baseline="0" dirty="0">
                <a:solidFill>
                  <a:schemeClr val="tx1"/>
                </a:solidFill>
                <a:latin typeface="+mn-lt"/>
                <a:ea typeface="+mn-ea"/>
                <a:cs typeface="+mn-cs"/>
              </a:rPr>
              <a:t>Complete mediation </a:t>
            </a:r>
            <a:r>
              <a:rPr lang="en-US" sz="1200" b="0" i="0" u="none" strike="noStrike" kern="1200" baseline="0" dirty="0">
                <a:solidFill>
                  <a:schemeClr val="tx1"/>
                </a:solidFill>
                <a:latin typeface="+mn-lt"/>
                <a:ea typeface="+mn-ea"/>
                <a:cs typeface="+mn-cs"/>
              </a:rPr>
              <a:t>means every access must be checked against the access control mechanism. Systems should not rely on access decisions retrieved from</a:t>
            </a:r>
          </a:p>
          <a:p>
            <a:r>
              <a:rPr lang="en-US" sz="1200" b="0" i="0" u="none" strike="noStrike" kern="1200" baseline="0" dirty="0">
                <a:solidFill>
                  <a:schemeClr val="tx1"/>
                </a:solidFill>
                <a:latin typeface="+mn-lt"/>
                <a:ea typeface="+mn-ea"/>
                <a:cs typeface="+mn-cs"/>
              </a:rPr>
              <a:t>a cache.</a:t>
            </a:r>
          </a:p>
          <a:p>
            <a:r>
              <a:rPr lang="en-US" sz="1200" b="1" i="0" u="none" strike="noStrike" kern="1200" baseline="0" dirty="0">
                <a:solidFill>
                  <a:schemeClr val="tx1"/>
                </a:solidFill>
                <a:latin typeface="+mn-lt"/>
                <a:ea typeface="+mn-ea"/>
                <a:cs typeface="+mn-cs"/>
              </a:rPr>
              <a:t>Open design </a:t>
            </a:r>
            <a:r>
              <a:rPr lang="en-US" sz="1200" b="0" i="0" u="none" strike="noStrike" kern="1200" baseline="0" dirty="0">
                <a:solidFill>
                  <a:schemeClr val="tx1"/>
                </a:solidFill>
                <a:latin typeface="+mn-lt"/>
                <a:ea typeface="+mn-ea"/>
                <a:cs typeface="+mn-cs"/>
              </a:rPr>
              <a:t>means the design of a security mechanism should be open rather</a:t>
            </a:r>
          </a:p>
          <a:p>
            <a:r>
              <a:rPr lang="en-US" sz="1200" b="0" i="0" u="none" strike="noStrike" kern="1200" baseline="0" dirty="0">
                <a:solidFill>
                  <a:schemeClr val="tx1"/>
                </a:solidFill>
                <a:latin typeface="+mn-lt"/>
                <a:ea typeface="+mn-ea"/>
                <a:cs typeface="+mn-cs"/>
              </a:rPr>
              <a:t>than secret. </a:t>
            </a:r>
            <a:r>
              <a:rPr lang="en-US" sz="1200" b="0" i="1" u="none" strike="noStrike" kern="1200" baseline="0" dirty="0">
                <a:solidFill>
                  <a:schemeClr val="tx1"/>
                </a:solidFill>
                <a:latin typeface="+mn-lt"/>
                <a:ea typeface="+mn-ea"/>
                <a:cs typeface="+mn-cs"/>
              </a:rPr>
              <a:t>For example, although encryption keys must be secret, encryption</a:t>
            </a:r>
          </a:p>
          <a:p>
            <a:r>
              <a:rPr lang="en-US" sz="1200" b="0" i="1" u="none" strike="noStrike" kern="1200" baseline="0" dirty="0">
                <a:solidFill>
                  <a:schemeClr val="tx1"/>
                </a:solidFill>
                <a:latin typeface="+mn-lt"/>
                <a:ea typeface="+mn-ea"/>
                <a:cs typeface="+mn-cs"/>
              </a:rPr>
              <a:t>Algorithms should be open to public scrutiny.</a:t>
            </a:r>
          </a:p>
          <a:p>
            <a:r>
              <a:rPr lang="en-US" sz="1200" b="1" i="0" u="none" strike="noStrike" kern="1200" baseline="0" dirty="0">
                <a:solidFill>
                  <a:schemeClr val="tx1"/>
                </a:solidFill>
                <a:latin typeface="+mn-lt"/>
                <a:ea typeface="+mn-ea"/>
                <a:cs typeface="+mn-cs"/>
              </a:rPr>
              <a:t>Separation of privilege </a:t>
            </a:r>
            <a:r>
              <a:rPr lang="en-US" sz="1200" b="0" i="0" u="none" strike="noStrike" kern="1200" baseline="0" dirty="0">
                <a:solidFill>
                  <a:schemeClr val="tx1"/>
                </a:solidFill>
                <a:latin typeface="+mn-lt"/>
                <a:ea typeface="+mn-ea"/>
                <a:cs typeface="+mn-cs"/>
              </a:rPr>
              <a:t>is defined in [SALT75] as a practice in which multiple privilege attributes are required to achieve access to a restricted resource.</a:t>
            </a:r>
          </a:p>
          <a:p>
            <a:r>
              <a:rPr lang="en-US" sz="1200" b="0" i="0" u="none" strike="noStrike" kern="1200" baseline="0" dirty="0">
                <a:solidFill>
                  <a:schemeClr val="tx1"/>
                </a:solidFill>
                <a:latin typeface="+mn-lt"/>
                <a:ea typeface="+mn-ea"/>
                <a:cs typeface="+mn-cs"/>
              </a:rPr>
              <a:t> </a:t>
            </a:r>
            <a:r>
              <a:rPr lang="en-US" sz="1200" b="0" i="1" u="none" strike="noStrike" kern="1200" baseline="0" dirty="0">
                <a:solidFill>
                  <a:schemeClr val="tx1"/>
                </a:solidFill>
                <a:latin typeface="+mn-lt"/>
                <a:ea typeface="+mn-ea"/>
                <a:cs typeface="+mn-cs"/>
              </a:rPr>
              <a:t>A good example of this is multifactor user authentication, which requires the use of multiple techniques, such as a password and a smart card, to authorize a user.</a:t>
            </a:r>
          </a:p>
          <a:p>
            <a:r>
              <a:rPr lang="en-US" sz="1200" b="1" i="0" u="none" strike="noStrike" kern="1200" baseline="0" dirty="0">
                <a:solidFill>
                  <a:schemeClr val="tx1"/>
                </a:solidFill>
                <a:latin typeface="+mn-lt"/>
                <a:ea typeface="+mn-ea"/>
                <a:cs typeface="+mn-cs"/>
              </a:rPr>
              <a:t>Least privilege </a:t>
            </a:r>
            <a:r>
              <a:rPr lang="en-US" sz="1200" b="0" i="0" u="none" strike="noStrike" kern="1200" baseline="0" dirty="0">
                <a:solidFill>
                  <a:schemeClr val="tx1"/>
                </a:solidFill>
                <a:latin typeface="+mn-lt"/>
                <a:ea typeface="+mn-ea"/>
                <a:cs typeface="+mn-cs"/>
              </a:rPr>
              <a:t>means every process and every user of the system should operate using the least set of privileges necessary to perform the task. A good example of the</a:t>
            </a:r>
          </a:p>
          <a:p>
            <a:r>
              <a:rPr lang="en-US" sz="1200" b="0" i="0" u="none" strike="noStrike" kern="1200" baseline="0" dirty="0">
                <a:solidFill>
                  <a:schemeClr val="tx1"/>
                </a:solidFill>
                <a:latin typeface="+mn-lt"/>
                <a:ea typeface="+mn-ea"/>
                <a:cs typeface="+mn-cs"/>
              </a:rPr>
              <a:t>use of this principle is role-based access control, as will be described in Chapter 4.</a:t>
            </a:r>
          </a:p>
          <a:p>
            <a:r>
              <a:rPr lang="en-US" sz="1200" b="1" i="0" u="none" strike="noStrike" kern="1200" baseline="0" dirty="0">
                <a:solidFill>
                  <a:schemeClr val="tx1"/>
                </a:solidFill>
                <a:latin typeface="+mn-lt"/>
                <a:ea typeface="+mn-ea"/>
                <a:cs typeface="+mn-cs"/>
              </a:rPr>
              <a:t>Least common mechanism </a:t>
            </a:r>
            <a:r>
              <a:rPr lang="en-US" sz="1200" b="0" i="0" u="none" strike="noStrike" kern="1200" baseline="0" dirty="0">
                <a:solidFill>
                  <a:schemeClr val="tx1"/>
                </a:solidFill>
                <a:latin typeface="+mn-lt"/>
                <a:ea typeface="+mn-ea"/>
                <a:cs typeface="+mn-cs"/>
              </a:rPr>
              <a:t>means the design should minimize the functions shared by different users, providing mutual security. This principle helps reduce the</a:t>
            </a:r>
          </a:p>
          <a:p>
            <a:r>
              <a:rPr lang="en-US" sz="1200" b="0" i="0" u="none" strike="noStrike" kern="1200" baseline="0" dirty="0">
                <a:solidFill>
                  <a:schemeClr val="tx1"/>
                </a:solidFill>
                <a:latin typeface="+mn-lt"/>
                <a:ea typeface="+mn-ea"/>
                <a:cs typeface="+mn-cs"/>
              </a:rPr>
              <a:t>number of unintended communication paths and reduces the amount of hardware and software on which all users depend, thus making it easier to verify if there are</a:t>
            </a:r>
          </a:p>
          <a:p>
            <a:r>
              <a:rPr lang="en-US" sz="1200" b="0" i="0" u="none" strike="noStrike" kern="1200" baseline="0" dirty="0">
                <a:solidFill>
                  <a:schemeClr val="tx1"/>
                </a:solidFill>
                <a:latin typeface="+mn-lt"/>
                <a:ea typeface="+mn-ea"/>
                <a:cs typeface="+mn-cs"/>
              </a:rPr>
              <a:t>any undesirable security implications.</a:t>
            </a:r>
          </a:p>
          <a:p>
            <a:r>
              <a:rPr lang="en-US" sz="1200" b="1" i="0" u="none" strike="noStrike" kern="1200" baseline="0" dirty="0">
                <a:solidFill>
                  <a:schemeClr val="tx1"/>
                </a:solidFill>
                <a:latin typeface="+mn-lt"/>
                <a:ea typeface="+mn-ea"/>
                <a:cs typeface="+mn-cs"/>
              </a:rPr>
              <a:t>Psychological acceptability </a:t>
            </a:r>
            <a:r>
              <a:rPr lang="en-US" sz="1200" b="0" i="0" u="none" strike="noStrike" kern="1200" baseline="0" dirty="0">
                <a:solidFill>
                  <a:schemeClr val="tx1"/>
                </a:solidFill>
                <a:latin typeface="+mn-lt"/>
                <a:ea typeface="+mn-ea"/>
                <a:cs typeface="+mn-cs"/>
              </a:rPr>
              <a:t>implies the security mechanisms should not Interfere unduly with the work of users, and at the same time meet the needs of those who authorize access.</a:t>
            </a:r>
          </a:p>
          <a:p>
            <a:r>
              <a:rPr lang="en-US" sz="1200" b="1" i="0" u="none" strike="noStrike" kern="1200" baseline="0" dirty="0">
                <a:solidFill>
                  <a:schemeClr val="tx1"/>
                </a:solidFill>
                <a:latin typeface="+mn-lt"/>
                <a:ea typeface="+mn-ea"/>
                <a:cs typeface="+mn-cs"/>
              </a:rPr>
              <a:t>Isolation </a:t>
            </a:r>
            <a:r>
              <a:rPr lang="en-US" sz="1200" b="0" i="0" u="none" strike="noStrike" kern="1200" baseline="0" dirty="0">
                <a:solidFill>
                  <a:schemeClr val="tx1"/>
                </a:solidFill>
                <a:latin typeface="+mn-lt"/>
                <a:ea typeface="+mn-ea"/>
                <a:cs typeface="+mn-cs"/>
              </a:rPr>
              <a:t>is a principle that applies in three contexts. First, public access systems should be isolated from critical resources (data, processes, etc.) to prevent disclosure</a:t>
            </a:r>
          </a:p>
          <a:p>
            <a:r>
              <a:rPr lang="en-US" sz="1200" b="0" i="0" u="none" strike="noStrike" kern="1200" baseline="0" dirty="0">
                <a:solidFill>
                  <a:schemeClr val="tx1"/>
                </a:solidFill>
                <a:latin typeface="+mn-lt"/>
                <a:ea typeface="+mn-ea"/>
                <a:cs typeface="+mn-cs"/>
              </a:rPr>
              <a:t>or tampering.</a:t>
            </a:r>
          </a:p>
          <a:p>
            <a:r>
              <a:rPr lang="en-US" sz="1200" b="1" i="0" u="none" strike="noStrike" kern="1200" baseline="0" dirty="0">
                <a:solidFill>
                  <a:schemeClr val="tx1"/>
                </a:solidFill>
                <a:latin typeface="+mn-lt"/>
                <a:ea typeface="+mn-ea"/>
                <a:cs typeface="+mn-cs"/>
              </a:rPr>
              <a:t>Encapsulation </a:t>
            </a:r>
            <a:r>
              <a:rPr lang="en-US" sz="1200" b="0" i="0" u="none" strike="noStrike" kern="1200" baseline="0" dirty="0">
                <a:solidFill>
                  <a:schemeClr val="tx1"/>
                </a:solidFill>
                <a:latin typeface="+mn-lt"/>
                <a:ea typeface="+mn-ea"/>
                <a:cs typeface="+mn-cs"/>
              </a:rPr>
              <a:t>can be viewed as a specific form of isolation based on object oriented functionality.</a:t>
            </a:r>
          </a:p>
          <a:p>
            <a:r>
              <a:rPr lang="en-US" sz="1200" b="1" i="0" u="none" strike="noStrike" kern="1200" baseline="0" dirty="0">
                <a:solidFill>
                  <a:schemeClr val="tx1"/>
                </a:solidFill>
                <a:latin typeface="+mn-lt"/>
                <a:ea typeface="+mn-ea"/>
                <a:cs typeface="+mn-cs"/>
              </a:rPr>
              <a:t>Modularity </a:t>
            </a:r>
            <a:r>
              <a:rPr lang="en-US" sz="1200" b="0" i="0" u="none" strike="noStrike" kern="1200" baseline="0" dirty="0">
                <a:solidFill>
                  <a:schemeClr val="tx1"/>
                </a:solidFill>
                <a:latin typeface="+mn-lt"/>
                <a:ea typeface="+mn-ea"/>
                <a:cs typeface="+mn-cs"/>
              </a:rPr>
              <a:t>in the context of security refers both to the development of security functions as separate, protected modules, and to the use of a modular architecture</a:t>
            </a:r>
          </a:p>
          <a:p>
            <a:r>
              <a:rPr lang="en-US" sz="1200" b="0" i="0" u="none" strike="noStrike" kern="1200" baseline="0" dirty="0">
                <a:solidFill>
                  <a:schemeClr val="tx1"/>
                </a:solidFill>
                <a:latin typeface="+mn-lt"/>
                <a:ea typeface="+mn-ea"/>
                <a:cs typeface="+mn-cs"/>
              </a:rPr>
              <a:t>for mechanism design and implementation.</a:t>
            </a:r>
          </a:p>
          <a:p>
            <a:r>
              <a:rPr lang="en-US" sz="1200" b="1" i="0" u="none" strike="noStrike" kern="1200" baseline="0" dirty="0">
                <a:solidFill>
                  <a:schemeClr val="tx1"/>
                </a:solidFill>
                <a:latin typeface="+mn-lt"/>
                <a:ea typeface="+mn-ea"/>
                <a:cs typeface="+mn-cs"/>
              </a:rPr>
              <a:t>Layering </a:t>
            </a:r>
            <a:r>
              <a:rPr lang="en-US" sz="1200" b="0" i="0" u="none" strike="noStrike" kern="1200" baseline="0" dirty="0">
                <a:solidFill>
                  <a:schemeClr val="tx1"/>
                </a:solidFill>
                <a:latin typeface="+mn-lt"/>
                <a:ea typeface="+mn-ea"/>
                <a:cs typeface="+mn-cs"/>
              </a:rPr>
              <a:t>refers to the use of multiple, overlapping protection approaches addressing the people, technology, and operational aspects of information systems.</a:t>
            </a:r>
          </a:p>
          <a:p>
            <a:r>
              <a:rPr lang="en-US" sz="1200" b="1" i="0" u="none" strike="noStrike" kern="1200" baseline="0" dirty="0">
                <a:solidFill>
                  <a:schemeClr val="tx1"/>
                </a:solidFill>
                <a:latin typeface="+mn-lt"/>
                <a:ea typeface="+mn-ea"/>
                <a:cs typeface="+mn-cs"/>
              </a:rPr>
              <a:t>Least astonishment </a:t>
            </a:r>
            <a:r>
              <a:rPr lang="en-US" sz="1200" b="0" i="0" u="none" strike="noStrike" kern="1200" baseline="0" dirty="0">
                <a:solidFill>
                  <a:schemeClr val="tx1"/>
                </a:solidFill>
                <a:latin typeface="+mn-lt"/>
                <a:ea typeface="+mn-ea"/>
                <a:cs typeface="+mn-cs"/>
              </a:rPr>
              <a:t>means a program or user interface should always respond in the way that is least likely to astonish the user. For example, the mechanism for</a:t>
            </a:r>
          </a:p>
          <a:p>
            <a:r>
              <a:rPr lang="en-US" sz="1200" b="0" i="0" u="none" strike="noStrike" kern="1200" baseline="0" dirty="0">
                <a:solidFill>
                  <a:schemeClr val="tx1"/>
                </a:solidFill>
                <a:latin typeface="+mn-lt"/>
                <a:ea typeface="+mn-ea"/>
                <a:cs typeface="+mn-cs"/>
              </a:rPr>
              <a:t>authorization should be transparent enough to a user that the user has a good intuitive understanding of how the security goals map to the provided security mechanism.</a:t>
            </a:r>
          </a:p>
          <a:p>
            <a:endParaRPr lang="en-US" dirty="0"/>
          </a:p>
        </p:txBody>
      </p:sp>
      <p:sp>
        <p:nvSpPr>
          <p:cNvPr id="4" name="Slide Number Placeholder 3"/>
          <p:cNvSpPr>
            <a:spLocks noGrp="1"/>
          </p:cNvSpPr>
          <p:nvPr>
            <p:ph type="sldNum" sz="quarter" idx="10"/>
          </p:nvPr>
        </p:nvSpPr>
        <p:spPr/>
        <p:txBody>
          <a:bodyPr/>
          <a:lstStyle/>
          <a:p>
            <a:fld id="{7828385F-8D62-453E-AF48-0848A605D8F7}" type="slidenum">
              <a:rPr lang="en-US" smtClean="0"/>
              <a:t>35</a:t>
            </a:fld>
            <a:endParaRPr lang="en-US"/>
          </a:p>
        </p:txBody>
      </p:sp>
    </p:spTree>
    <p:extLst>
      <p:ext uri="{BB962C8B-B14F-4D97-AF65-F5344CB8AC3E}">
        <p14:creationId xmlns:p14="http://schemas.microsoft.com/office/powerpoint/2010/main" val="114597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4E433-BC61-AE48-A59F-1186134F32BC}" type="slidenum">
              <a:rPr lang="en-AU"/>
              <a:pPr/>
              <a:t>19</a:t>
            </a:fld>
            <a:endParaRPr lang="en-AU" dirty="0"/>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dirty="0">
                <a:latin typeface="Times New Roman" pitchFamily="-107" charset="0"/>
              </a:rPr>
              <a:t>Computer security is both fascinating and complex. Some of the reasons follow:</a:t>
            </a:r>
          </a:p>
          <a:p>
            <a:endParaRPr lang="en-US" dirty="0">
              <a:latin typeface="Times New Roman" pitchFamily="-107" charset="0"/>
            </a:endParaRPr>
          </a:p>
          <a:p>
            <a:r>
              <a:rPr lang="en-US" sz="1200" kern="1200" dirty="0">
                <a:solidFill>
                  <a:schemeClr val="tx1"/>
                </a:solidFill>
                <a:effectLst/>
                <a:latin typeface="Arial" pitchFamily="-107" charset="0"/>
                <a:ea typeface="+mn-ea"/>
                <a:cs typeface="+mn-cs"/>
              </a:rPr>
              <a:t> 1. Computer security is not as simple as it might first appear to the novice. The</a:t>
            </a:r>
          </a:p>
          <a:p>
            <a:r>
              <a:rPr lang="en-US" sz="1200" kern="1200" dirty="0">
                <a:solidFill>
                  <a:schemeClr val="tx1"/>
                </a:solidFill>
                <a:effectLst/>
                <a:latin typeface="Arial" pitchFamily="-107" charset="0"/>
                <a:ea typeface="+mn-ea"/>
                <a:cs typeface="+mn-cs"/>
              </a:rPr>
              <a:t>requirements seem to be straightforward; indeed, most of the major requirements</a:t>
            </a:r>
          </a:p>
          <a:p>
            <a:r>
              <a:rPr lang="en-US" sz="1200" kern="1200" dirty="0">
                <a:solidFill>
                  <a:schemeClr val="tx1"/>
                </a:solidFill>
                <a:effectLst/>
                <a:latin typeface="Arial" pitchFamily="-107" charset="0"/>
                <a:ea typeface="+mn-ea"/>
                <a:cs typeface="+mn-cs"/>
              </a:rPr>
              <a:t>for security services can be given self-explanatory one-word labels:</a:t>
            </a:r>
          </a:p>
          <a:p>
            <a:r>
              <a:rPr lang="en-US" sz="1200" kern="1200" dirty="0">
                <a:solidFill>
                  <a:schemeClr val="tx1"/>
                </a:solidFill>
                <a:effectLst/>
                <a:latin typeface="Arial" pitchFamily="-107" charset="0"/>
                <a:ea typeface="+mn-ea"/>
                <a:cs typeface="+mn-cs"/>
              </a:rPr>
              <a:t>confidentiality,</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authentication, nonrepudiation, and integrity. But the mechanisms</a:t>
            </a:r>
          </a:p>
          <a:p>
            <a:r>
              <a:rPr lang="en-US" sz="1200" kern="1200" dirty="0">
                <a:solidFill>
                  <a:schemeClr val="tx1"/>
                </a:solidFill>
                <a:effectLst/>
                <a:latin typeface="Arial" pitchFamily="-107" charset="0"/>
                <a:ea typeface="+mn-ea"/>
                <a:cs typeface="+mn-cs"/>
              </a:rPr>
              <a:t>used to meet those requirements can be quite complex, and understanding</a:t>
            </a:r>
          </a:p>
          <a:p>
            <a:r>
              <a:rPr lang="en-US" sz="1200" kern="1200" dirty="0">
                <a:solidFill>
                  <a:schemeClr val="tx1"/>
                </a:solidFill>
                <a:effectLst/>
                <a:latin typeface="Arial" pitchFamily="-107" charset="0"/>
                <a:ea typeface="+mn-ea"/>
                <a:cs typeface="+mn-cs"/>
              </a:rPr>
              <a:t>them may involve rather subtle reasoning.</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2. In developing a particular security mechanism or algorithm, one must always consider</a:t>
            </a:r>
          </a:p>
          <a:p>
            <a:r>
              <a:rPr lang="en-US" sz="1200" kern="1200" dirty="0">
                <a:solidFill>
                  <a:schemeClr val="tx1"/>
                </a:solidFill>
                <a:effectLst/>
                <a:latin typeface="Arial" pitchFamily="-107" charset="0"/>
                <a:ea typeface="+mn-ea"/>
                <a:cs typeface="+mn-cs"/>
              </a:rPr>
              <a:t>potential attacks on those security features. In many cases, successful attacks</a:t>
            </a:r>
          </a:p>
          <a:p>
            <a:r>
              <a:rPr lang="en-US" sz="1200" kern="1200" dirty="0">
                <a:solidFill>
                  <a:schemeClr val="tx1"/>
                </a:solidFill>
                <a:effectLst/>
                <a:latin typeface="Arial" pitchFamily="-107" charset="0"/>
                <a:ea typeface="+mn-ea"/>
                <a:cs typeface="+mn-cs"/>
              </a:rPr>
              <a:t>are designed by looking at the problem in a completely different way, therefore</a:t>
            </a:r>
          </a:p>
          <a:p>
            <a:r>
              <a:rPr lang="en-US" sz="1200" kern="1200" dirty="0">
                <a:solidFill>
                  <a:schemeClr val="tx1"/>
                </a:solidFill>
                <a:effectLst/>
                <a:latin typeface="Arial" pitchFamily="-107" charset="0"/>
                <a:ea typeface="+mn-ea"/>
                <a:cs typeface="+mn-cs"/>
              </a:rPr>
              <a:t>exploiting an unexpected weakness in the mechanism.</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3. Because of Point 2, the procedures used to provide particular services are often</a:t>
            </a:r>
          </a:p>
          <a:p>
            <a:r>
              <a:rPr lang="en-US" sz="1200" kern="1200" dirty="0">
                <a:solidFill>
                  <a:schemeClr val="tx1"/>
                </a:solidFill>
                <a:effectLst/>
                <a:latin typeface="Arial" pitchFamily="-107" charset="0"/>
                <a:ea typeface="+mn-ea"/>
                <a:cs typeface="+mn-cs"/>
              </a:rPr>
              <a:t>counterintuitive. Typically, a security mechanism is complex, and it is not obvious</a:t>
            </a:r>
          </a:p>
          <a:p>
            <a:r>
              <a:rPr lang="en-US" sz="1200" kern="1200" dirty="0">
                <a:solidFill>
                  <a:schemeClr val="tx1"/>
                </a:solidFill>
                <a:effectLst/>
                <a:latin typeface="Arial" pitchFamily="-107" charset="0"/>
                <a:ea typeface="+mn-ea"/>
                <a:cs typeface="+mn-cs"/>
              </a:rPr>
              <a:t>from the statement of a particular requirement that such elaborate measures are</a:t>
            </a:r>
          </a:p>
          <a:p>
            <a:r>
              <a:rPr lang="en-US" sz="1200" kern="1200" dirty="0">
                <a:solidFill>
                  <a:schemeClr val="tx1"/>
                </a:solidFill>
                <a:effectLst/>
                <a:latin typeface="Arial" pitchFamily="-107" charset="0"/>
                <a:ea typeface="+mn-ea"/>
                <a:cs typeface="+mn-cs"/>
              </a:rPr>
              <a:t>needed. Only when the various aspects of the threat are considered do elaborate</a:t>
            </a:r>
          </a:p>
          <a:p>
            <a:r>
              <a:rPr lang="en-US" sz="1200" kern="1200" dirty="0">
                <a:solidFill>
                  <a:schemeClr val="tx1"/>
                </a:solidFill>
                <a:effectLst/>
                <a:latin typeface="Arial" pitchFamily="-107" charset="0"/>
                <a:ea typeface="+mn-ea"/>
                <a:cs typeface="+mn-cs"/>
              </a:rPr>
              <a:t>security mechanisms make sense.</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4. Having designed various security mechanisms, it is necessary to decide where to</a:t>
            </a:r>
          </a:p>
          <a:p>
            <a:r>
              <a:rPr lang="en-US" sz="1200" kern="1200" dirty="0">
                <a:solidFill>
                  <a:schemeClr val="tx1"/>
                </a:solidFill>
                <a:effectLst/>
                <a:latin typeface="Arial" pitchFamily="-107" charset="0"/>
                <a:ea typeface="+mn-ea"/>
                <a:cs typeface="+mn-cs"/>
              </a:rPr>
              <a:t>use them. This is true both in terms of physical placement (e.g., at what points in</a:t>
            </a:r>
          </a:p>
          <a:p>
            <a:r>
              <a:rPr lang="en-US" sz="1200" kern="1200" dirty="0">
                <a:solidFill>
                  <a:schemeClr val="tx1"/>
                </a:solidFill>
                <a:effectLst/>
                <a:latin typeface="Arial" pitchFamily="-107" charset="0"/>
                <a:ea typeface="+mn-ea"/>
                <a:cs typeface="+mn-cs"/>
              </a:rPr>
              <a:t>a network are certain security mechanisms needed) and in a logical sense [e.g.,</a:t>
            </a:r>
          </a:p>
          <a:p>
            <a:r>
              <a:rPr lang="en-US" sz="1200" kern="1200" dirty="0">
                <a:solidFill>
                  <a:schemeClr val="tx1"/>
                </a:solidFill>
                <a:effectLst/>
                <a:latin typeface="Arial" pitchFamily="-107" charset="0"/>
                <a:ea typeface="+mn-ea"/>
                <a:cs typeface="+mn-cs"/>
              </a:rPr>
              <a:t>at what layer or layers of an architecture such as TCP/IP (Transmission Control</a:t>
            </a:r>
          </a:p>
          <a:p>
            <a:r>
              <a:rPr lang="en-US" sz="1200" kern="1200" dirty="0">
                <a:solidFill>
                  <a:schemeClr val="tx1"/>
                </a:solidFill>
                <a:effectLst/>
                <a:latin typeface="Arial" pitchFamily="-107" charset="0"/>
                <a:ea typeface="+mn-ea"/>
                <a:cs typeface="+mn-cs"/>
              </a:rPr>
              <a:t>Protocol/Internet Protocol) should mechanisms be placed].</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 5. Security mechanisms typically involve more than a particular algorithm or</a:t>
            </a:r>
          </a:p>
          <a:p>
            <a:r>
              <a:rPr lang="en-US" sz="1200" kern="1200" dirty="0">
                <a:solidFill>
                  <a:schemeClr val="tx1"/>
                </a:solidFill>
                <a:effectLst/>
                <a:latin typeface="Arial" pitchFamily="-107" charset="0"/>
                <a:ea typeface="+mn-ea"/>
                <a:cs typeface="+mn-cs"/>
              </a:rPr>
              <a:t>protocol.</a:t>
            </a:r>
            <a:r>
              <a:rPr lang="en-US" sz="1200" kern="1200" baseline="0" dirty="0">
                <a:solidFill>
                  <a:schemeClr val="tx1"/>
                </a:solidFill>
                <a:effectLst/>
                <a:latin typeface="Arial" pitchFamily="-107" charset="0"/>
                <a:ea typeface="+mn-ea"/>
                <a:cs typeface="+mn-cs"/>
              </a:rPr>
              <a:t> </a:t>
            </a:r>
            <a:r>
              <a:rPr lang="en-US" sz="1200" kern="1200" dirty="0">
                <a:solidFill>
                  <a:schemeClr val="tx1"/>
                </a:solidFill>
                <a:effectLst/>
                <a:latin typeface="Arial" pitchFamily="-107" charset="0"/>
                <a:ea typeface="+mn-ea"/>
                <a:cs typeface="+mn-cs"/>
              </a:rPr>
              <a:t>They also require that participants be in possession of some secret</a:t>
            </a:r>
          </a:p>
          <a:p>
            <a:r>
              <a:rPr lang="en-US" sz="1200" kern="1200" dirty="0">
                <a:solidFill>
                  <a:schemeClr val="tx1"/>
                </a:solidFill>
                <a:effectLst/>
                <a:latin typeface="Arial" pitchFamily="-107" charset="0"/>
                <a:ea typeface="+mn-ea"/>
                <a:cs typeface="+mn-cs"/>
              </a:rPr>
              <a:t>information (e.g., an encryption key), which raises questions about the creation,</a:t>
            </a:r>
          </a:p>
          <a:p>
            <a:r>
              <a:rPr lang="en-US" sz="1200" kern="1200" dirty="0">
                <a:solidFill>
                  <a:schemeClr val="tx1"/>
                </a:solidFill>
                <a:effectLst/>
                <a:latin typeface="Arial" pitchFamily="-107" charset="0"/>
                <a:ea typeface="+mn-ea"/>
                <a:cs typeface="+mn-cs"/>
              </a:rPr>
              <a:t>distribution, and protection of that secret information. There may also be a reliance</a:t>
            </a:r>
          </a:p>
          <a:p>
            <a:r>
              <a:rPr lang="en-US" sz="1200" kern="1200" dirty="0">
                <a:solidFill>
                  <a:schemeClr val="tx1"/>
                </a:solidFill>
                <a:effectLst/>
                <a:latin typeface="Arial" pitchFamily="-107" charset="0"/>
                <a:ea typeface="+mn-ea"/>
                <a:cs typeface="+mn-cs"/>
              </a:rPr>
              <a:t>on communications protocols whose behavior may complicate the task of</a:t>
            </a:r>
          </a:p>
          <a:p>
            <a:r>
              <a:rPr lang="en-US" sz="1200" kern="1200" dirty="0">
                <a:solidFill>
                  <a:schemeClr val="tx1"/>
                </a:solidFill>
                <a:effectLst/>
                <a:latin typeface="Arial" pitchFamily="-107" charset="0"/>
                <a:ea typeface="+mn-ea"/>
                <a:cs typeface="+mn-cs"/>
              </a:rPr>
              <a:t> developing the security mechanism. For example, if the proper functioning of the</a:t>
            </a:r>
          </a:p>
          <a:p>
            <a:r>
              <a:rPr lang="en-US" sz="1200" kern="1200" dirty="0">
                <a:solidFill>
                  <a:schemeClr val="tx1"/>
                </a:solidFill>
                <a:effectLst/>
                <a:latin typeface="Arial" pitchFamily="-107" charset="0"/>
                <a:ea typeface="+mn-ea"/>
                <a:cs typeface="+mn-cs"/>
              </a:rPr>
              <a:t>security mechanism requires setting time limits on the transit time of a message</a:t>
            </a:r>
          </a:p>
          <a:p>
            <a:r>
              <a:rPr lang="en-US" sz="1200" kern="1200" dirty="0">
                <a:solidFill>
                  <a:schemeClr val="tx1"/>
                </a:solidFill>
                <a:effectLst/>
                <a:latin typeface="Arial" pitchFamily="-107" charset="0"/>
                <a:ea typeface="+mn-ea"/>
                <a:cs typeface="+mn-cs"/>
              </a:rPr>
              <a:t>from sender to receiver, then any protocol or network that introduces variable,</a:t>
            </a:r>
          </a:p>
          <a:p>
            <a:r>
              <a:rPr lang="en-US" sz="1200" kern="1200" dirty="0">
                <a:solidFill>
                  <a:schemeClr val="tx1"/>
                </a:solidFill>
                <a:effectLst/>
                <a:latin typeface="Arial" pitchFamily="-107" charset="0"/>
                <a:ea typeface="+mn-ea"/>
                <a:cs typeface="+mn-cs"/>
              </a:rPr>
              <a:t>unpredictable delays may render such time limits meaningless.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6.  Computer security is essentially a battle of wits between a perpetrator who tries</a:t>
            </a:r>
          </a:p>
          <a:p>
            <a:r>
              <a:rPr lang="en-US" sz="1200" kern="1200" dirty="0">
                <a:solidFill>
                  <a:schemeClr val="tx1"/>
                </a:solidFill>
                <a:effectLst/>
                <a:latin typeface="Arial" pitchFamily="-107" charset="0"/>
                <a:ea typeface="+mn-ea"/>
                <a:cs typeface="+mn-cs"/>
              </a:rPr>
              <a:t>to find holes, and the designer or administrator who tries to close them. The great</a:t>
            </a:r>
          </a:p>
          <a:p>
            <a:r>
              <a:rPr lang="en-US" sz="1200" kern="1200" dirty="0">
                <a:solidFill>
                  <a:schemeClr val="tx1"/>
                </a:solidFill>
                <a:effectLst/>
                <a:latin typeface="Arial" pitchFamily="-107" charset="0"/>
                <a:ea typeface="+mn-ea"/>
                <a:cs typeface="+mn-cs"/>
              </a:rPr>
              <a:t>advantage that the attacker has is that he or she need only find a single weakness,</a:t>
            </a:r>
          </a:p>
          <a:p>
            <a:r>
              <a:rPr lang="en-US" sz="1200" kern="1200" dirty="0">
                <a:solidFill>
                  <a:schemeClr val="tx1"/>
                </a:solidFill>
                <a:effectLst/>
                <a:latin typeface="Arial" pitchFamily="-107" charset="0"/>
                <a:ea typeface="+mn-ea"/>
                <a:cs typeface="+mn-cs"/>
              </a:rPr>
              <a:t>while the designer must find and eliminate all weaknesses to achieve perfect</a:t>
            </a:r>
          </a:p>
          <a:p>
            <a:r>
              <a:rPr lang="en-US" sz="1200" kern="1200" dirty="0">
                <a:solidFill>
                  <a:schemeClr val="tx1"/>
                </a:solidFill>
                <a:effectLst/>
                <a:latin typeface="Arial" pitchFamily="-107" charset="0"/>
                <a:ea typeface="+mn-ea"/>
                <a:cs typeface="+mn-cs"/>
              </a:rPr>
              <a:t>security.</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7.  There is a natural tendency on the part of users and system managers to perceive</a:t>
            </a:r>
          </a:p>
          <a:p>
            <a:r>
              <a:rPr lang="en-US" sz="1200" kern="1200" dirty="0">
                <a:solidFill>
                  <a:schemeClr val="tx1"/>
                </a:solidFill>
                <a:effectLst/>
                <a:latin typeface="Arial" pitchFamily="-107" charset="0"/>
                <a:ea typeface="+mn-ea"/>
                <a:cs typeface="+mn-cs"/>
              </a:rPr>
              <a:t>little benefit from security investment until a security failure occurs.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8.  Security requires regular, even constant monitoring, and this is difficult in today’s</a:t>
            </a:r>
          </a:p>
          <a:p>
            <a:r>
              <a:rPr lang="en-US" sz="1200" kern="1200" dirty="0">
                <a:solidFill>
                  <a:schemeClr val="tx1"/>
                </a:solidFill>
                <a:effectLst/>
                <a:latin typeface="Arial" pitchFamily="-107" charset="0"/>
                <a:ea typeface="+mn-ea"/>
                <a:cs typeface="+mn-cs"/>
              </a:rPr>
              <a:t>short-term, overloaded environment.</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9.  Security is still too often an afterthought to be incorporated into a system after</a:t>
            </a:r>
          </a:p>
          <a:p>
            <a:r>
              <a:rPr lang="en-US" sz="1200" kern="1200" dirty="0">
                <a:solidFill>
                  <a:schemeClr val="tx1"/>
                </a:solidFill>
                <a:effectLst/>
                <a:latin typeface="Arial" pitchFamily="-107" charset="0"/>
                <a:ea typeface="+mn-ea"/>
                <a:cs typeface="+mn-cs"/>
              </a:rPr>
              <a:t>the design is complete, rather than being an integral part of the design process.</a:t>
            </a:r>
          </a:p>
          <a:p>
            <a:endParaRPr lang="en-US" sz="1200" kern="1200" dirty="0">
              <a:solidFill>
                <a:schemeClr val="tx1"/>
              </a:solidFill>
              <a:effectLst/>
              <a:latin typeface="Arial" pitchFamily="-107" charset="0"/>
              <a:ea typeface="+mn-ea"/>
              <a:cs typeface="+mn-cs"/>
            </a:endParaRPr>
          </a:p>
          <a:p>
            <a:r>
              <a:rPr lang="en-US" sz="1200" kern="1200" dirty="0">
                <a:solidFill>
                  <a:schemeClr val="tx1"/>
                </a:solidFill>
                <a:effectLst/>
                <a:latin typeface="Arial" pitchFamily="-107" charset="0"/>
                <a:ea typeface="+mn-ea"/>
                <a:cs typeface="+mn-cs"/>
              </a:rPr>
              <a:t>10.  Many users and even security administrators view strong security as an impediment</a:t>
            </a:r>
          </a:p>
          <a:p>
            <a:r>
              <a:rPr lang="en-US" sz="1200" kern="1200" dirty="0">
                <a:solidFill>
                  <a:schemeClr val="tx1"/>
                </a:solidFill>
                <a:effectLst/>
                <a:latin typeface="Arial" pitchFamily="-107" charset="0"/>
                <a:ea typeface="+mn-ea"/>
                <a:cs typeface="+mn-cs"/>
              </a:rPr>
              <a:t>to efficient and user-friendly operation of an information system or use</a:t>
            </a:r>
          </a:p>
          <a:p>
            <a:r>
              <a:rPr lang="en-US" sz="1200" kern="1200" dirty="0">
                <a:solidFill>
                  <a:schemeClr val="tx1"/>
                </a:solidFill>
                <a:effectLst/>
                <a:latin typeface="Arial" pitchFamily="-107" charset="0"/>
                <a:ea typeface="+mn-ea"/>
                <a:cs typeface="+mn-cs"/>
              </a:rPr>
              <a:t>of information.</a:t>
            </a:r>
          </a:p>
          <a:p>
            <a:endParaRPr lang="en-US" sz="1200" kern="1200" dirty="0">
              <a:solidFill>
                <a:schemeClr val="tx1"/>
              </a:solidFill>
              <a:effectLst/>
              <a:latin typeface="Arial" pitchFamily="-107" charset="0"/>
              <a:ea typeface="+mn-ea"/>
              <a:cs typeface="+mn-cs"/>
            </a:endParaRPr>
          </a:p>
          <a:p>
            <a:endParaRPr lang="en-US" dirty="0">
              <a:latin typeface="Times New Roman" pitchFamily="-107" charset="0"/>
            </a:endParaRPr>
          </a:p>
        </p:txBody>
      </p:sp>
    </p:spTree>
    <p:extLst>
      <p:ext uri="{BB962C8B-B14F-4D97-AF65-F5344CB8AC3E}">
        <p14:creationId xmlns:p14="http://schemas.microsoft.com/office/powerpoint/2010/main" val="1390157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The assets of a computer system can be categorized as follows: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Hardware:  Including computer systems and other data processing, data storage,</a:t>
            </a:r>
          </a:p>
          <a:p>
            <a:r>
              <a:rPr lang="en-US" sz="1200" b="0" i="0" u="none" strike="noStrike" kern="1200" baseline="0" dirty="0">
                <a:solidFill>
                  <a:schemeClr val="tx1"/>
                </a:solidFill>
                <a:latin typeface="Arial" pitchFamily="-107" charset="0"/>
                <a:ea typeface="+mn-ea"/>
                <a:cs typeface="+mn-cs"/>
              </a:rPr>
              <a:t>and data communications devices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Software:  Including the operating system, system utilities, and applications.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Data:  Including files and databases, as well as security-related data, such as</a:t>
            </a:r>
          </a:p>
          <a:p>
            <a:r>
              <a:rPr lang="en-US" sz="1200" b="0" i="0" u="none" strike="noStrike" kern="1200" baseline="0" dirty="0">
                <a:solidFill>
                  <a:schemeClr val="tx1"/>
                </a:solidFill>
                <a:latin typeface="Arial" pitchFamily="-107" charset="0"/>
                <a:ea typeface="+mn-ea"/>
                <a:cs typeface="+mn-cs"/>
              </a:rPr>
              <a:t>password files.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Communication facilities and networks:  Local and wide area network</a:t>
            </a:r>
          </a:p>
          <a:p>
            <a:r>
              <a:rPr lang="en-US" sz="1200" b="0" i="0" u="none" strike="noStrike" kern="1200" baseline="0" dirty="0">
                <a:solidFill>
                  <a:schemeClr val="tx1"/>
                </a:solidFill>
                <a:latin typeface="Arial" pitchFamily="-107" charset="0"/>
                <a:ea typeface="+mn-ea"/>
                <a:cs typeface="+mn-cs"/>
              </a:rPr>
              <a:t>communication links, bridges, routers, and so on.</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1755218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5B399-E414-264B-AC2B-BBCB3C6C6795}" type="slidenum">
              <a:rPr lang="en-AU"/>
              <a:pPr/>
              <a:t>21</a:t>
            </a:fld>
            <a:endParaRPr lang="en-AU" dirty="0"/>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In the context of security, our concern is with the vulnerabilities of system</a:t>
            </a:r>
          </a:p>
          <a:p>
            <a:r>
              <a:rPr lang="en-US" sz="1200" b="0" kern="1200" baseline="0" dirty="0">
                <a:solidFill>
                  <a:schemeClr val="tx1"/>
                </a:solidFill>
                <a:latin typeface="Arial" pitchFamily="-107" charset="0"/>
                <a:ea typeface="+mn-ea"/>
                <a:cs typeface="+mn-cs"/>
              </a:rPr>
              <a:t>resources. [NRC02] lists the following general categories of vulnerabilities of a</a:t>
            </a:r>
          </a:p>
          <a:p>
            <a:r>
              <a:rPr lang="en-US" sz="1200" b="0" kern="1200" baseline="0" dirty="0">
                <a:solidFill>
                  <a:schemeClr val="tx1"/>
                </a:solidFill>
                <a:latin typeface="Arial" pitchFamily="-107" charset="0"/>
                <a:ea typeface="+mn-ea"/>
                <a:cs typeface="+mn-cs"/>
              </a:rPr>
              <a:t>computer system or network asset: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a:t>
            </a:r>
            <a:r>
              <a:rPr lang="en-US" sz="1200" kern="1200" dirty="0">
                <a:solidFill>
                  <a:schemeClr val="tx1"/>
                </a:solidFill>
                <a:effectLst/>
                <a:latin typeface="Arial" pitchFamily="-107" charset="0"/>
                <a:ea typeface="+mn-ea"/>
                <a:cs typeface="+mn-cs"/>
              </a:rPr>
              <a:t>system can be corrupted , so it does the wrong thing or gives wrong answers.</a:t>
            </a:r>
          </a:p>
          <a:p>
            <a:r>
              <a:rPr lang="en-US" sz="1200" kern="1200" dirty="0">
                <a:solidFill>
                  <a:schemeClr val="tx1"/>
                </a:solidFill>
                <a:effectLst/>
                <a:latin typeface="Arial" pitchFamily="-107" charset="0"/>
                <a:ea typeface="+mn-ea"/>
                <a:cs typeface="+mn-cs"/>
              </a:rPr>
              <a:t>For example, stored data values may differ from what they should be because</a:t>
            </a:r>
          </a:p>
          <a:p>
            <a:r>
              <a:rPr lang="en-US" sz="1200" kern="1200" dirty="0">
                <a:solidFill>
                  <a:schemeClr val="tx1"/>
                </a:solidFill>
                <a:effectLst/>
                <a:latin typeface="Arial" pitchFamily="-107" charset="0"/>
                <a:ea typeface="+mn-ea"/>
                <a:cs typeface="+mn-cs"/>
              </a:rPr>
              <a:t>they have been improperly modified.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system can become leaky . For example, someone who should not have access to</a:t>
            </a:r>
          </a:p>
          <a:p>
            <a:r>
              <a:rPr lang="en-US" sz="1200" b="0" kern="1200" baseline="0" dirty="0">
                <a:solidFill>
                  <a:schemeClr val="tx1"/>
                </a:solidFill>
                <a:latin typeface="Arial" pitchFamily="-107" charset="0"/>
                <a:ea typeface="+mn-ea"/>
                <a:cs typeface="+mn-cs"/>
              </a:rPr>
              <a:t>some or all of the information available through the network obtains such</a:t>
            </a:r>
          </a:p>
          <a:p>
            <a:r>
              <a:rPr lang="en-US" sz="1200" b="0" kern="1200" baseline="0" dirty="0">
                <a:solidFill>
                  <a:schemeClr val="tx1"/>
                </a:solidFill>
                <a:latin typeface="Arial" pitchFamily="-107" charset="0"/>
                <a:ea typeface="+mn-ea"/>
                <a:cs typeface="+mn-cs"/>
              </a:rPr>
              <a:t>access.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The system can become unavailable or very slow. That is, using the system or network</a:t>
            </a:r>
          </a:p>
          <a:p>
            <a:r>
              <a:rPr lang="en-US" sz="1200" b="0" kern="1200" baseline="0" dirty="0">
                <a:solidFill>
                  <a:schemeClr val="tx1"/>
                </a:solidFill>
                <a:latin typeface="Arial" pitchFamily="-107" charset="0"/>
                <a:ea typeface="+mn-ea"/>
                <a:cs typeface="+mn-cs"/>
              </a:rPr>
              <a:t>becomes impossible or impractical.</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These three general types of vulnerability correspond to the concepts of integrity,</a:t>
            </a:r>
          </a:p>
          <a:p>
            <a:r>
              <a:rPr lang="en-US" sz="1200" b="0" kern="1200" baseline="0" dirty="0">
                <a:solidFill>
                  <a:schemeClr val="tx1"/>
                </a:solidFill>
                <a:latin typeface="Arial" pitchFamily="-107" charset="0"/>
                <a:ea typeface="+mn-ea"/>
                <a:cs typeface="+mn-cs"/>
              </a:rPr>
              <a:t>confidentiality, and availability, enumerated earlier in this section.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Corresponding to the various types of vulnerabilities to a system resource are</a:t>
            </a:r>
          </a:p>
          <a:p>
            <a:r>
              <a:rPr lang="en-US" sz="1200" b="1" kern="1200" baseline="0" dirty="0">
                <a:solidFill>
                  <a:schemeClr val="tx1"/>
                </a:solidFill>
                <a:latin typeface="Arial" pitchFamily="-107" charset="0"/>
                <a:ea typeface="+mn-ea"/>
                <a:cs typeface="+mn-cs"/>
              </a:rPr>
              <a:t>threats</a:t>
            </a:r>
            <a:r>
              <a:rPr lang="en-US" sz="1200" b="0" kern="1200" baseline="0" dirty="0">
                <a:solidFill>
                  <a:schemeClr val="tx1"/>
                </a:solidFill>
                <a:latin typeface="Arial" pitchFamily="-107" charset="0"/>
                <a:ea typeface="+mn-ea"/>
                <a:cs typeface="+mn-cs"/>
              </a:rPr>
              <a:t> that are capable of exploiting those vulnerabilities. A threat represents a</a:t>
            </a:r>
          </a:p>
          <a:p>
            <a:r>
              <a:rPr lang="en-US" sz="1200" b="0" kern="1200" baseline="0" dirty="0">
                <a:solidFill>
                  <a:schemeClr val="tx1"/>
                </a:solidFill>
                <a:latin typeface="Arial" pitchFamily="-107" charset="0"/>
                <a:ea typeface="+mn-ea"/>
                <a:cs typeface="+mn-cs"/>
              </a:rPr>
              <a:t>potential security harm to an asset. An </a:t>
            </a:r>
            <a:r>
              <a:rPr lang="en-US" sz="1200" b="1" kern="1200" baseline="0" dirty="0">
                <a:solidFill>
                  <a:schemeClr val="tx1"/>
                </a:solidFill>
                <a:latin typeface="Arial" pitchFamily="-107" charset="0"/>
                <a:ea typeface="+mn-ea"/>
                <a:cs typeface="+mn-cs"/>
              </a:rPr>
              <a:t>attack</a:t>
            </a:r>
            <a:r>
              <a:rPr lang="en-US" sz="1200" b="0" kern="1200" baseline="0" dirty="0">
                <a:solidFill>
                  <a:schemeClr val="tx1"/>
                </a:solidFill>
                <a:latin typeface="Arial" pitchFamily="-107" charset="0"/>
                <a:ea typeface="+mn-ea"/>
                <a:cs typeface="+mn-cs"/>
              </a:rPr>
              <a:t> is a threat that is carried out (threat</a:t>
            </a:r>
          </a:p>
          <a:p>
            <a:r>
              <a:rPr lang="en-US" sz="1200" b="0" kern="1200" baseline="0" dirty="0">
                <a:solidFill>
                  <a:schemeClr val="tx1"/>
                </a:solidFill>
                <a:latin typeface="Arial" pitchFamily="-107" charset="0"/>
                <a:ea typeface="+mn-ea"/>
                <a:cs typeface="+mn-cs"/>
              </a:rPr>
              <a:t>action) and, if successful, leads to an undesirable violation of security, or threat</a:t>
            </a:r>
          </a:p>
          <a:p>
            <a:r>
              <a:rPr lang="en-US" sz="1200" b="0" kern="1200" baseline="0" dirty="0">
                <a:solidFill>
                  <a:schemeClr val="tx1"/>
                </a:solidFill>
                <a:latin typeface="Arial" pitchFamily="-107" charset="0"/>
                <a:ea typeface="+mn-ea"/>
                <a:cs typeface="+mn-cs"/>
              </a:rPr>
              <a:t>consequence. The agent carrying out the attack is referred to as an attacker, or</a:t>
            </a:r>
          </a:p>
          <a:p>
            <a:r>
              <a:rPr lang="en-US" sz="1200" b="1" kern="1200" baseline="0" dirty="0">
                <a:solidFill>
                  <a:schemeClr val="tx1"/>
                </a:solidFill>
                <a:latin typeface="Arial" pitchFamily="-107" charset="0"/>
                <a:ea typeface="+mn-ea"/>
                <a:cs typeface="+mn-cs"/>
              </a:rPr>
              <a:t>threat agent </a:t>
            </a:r>
            <a:r>
              <a:rPr lang="en-US" sz="1200" b="0" kern="1200" baseline="0" dirty="0">
                <a:solidFill>
                  <a:schemeClr val="tx1"/>
                </a:solidFill>
                <a:latin typeface="Arial" pitchFamily="-107" charset="0"/>
                <a:ea typeface="+mn-ea"/>
                <a:cs typeface="+mn-cs"/>
              </a:rPr>
              <a:t>. We can distinguish two types of attacks: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Active attack</a:t>
            </a:r>
            <a:r>
              <a:rPr lang="en-US" sz="1200" b="0" kern="1200" baseline="0" dirty="0">
                <a:solidFill>
                  <a:schemeClr val="tx1"/>
                </a:solidFill>
                <a:latin typeface="Arial" pitchFamily="-107" charset="0"/>
                <a:ea typeface="+mn-ea"/>
                <a:cs typeface="+mn-cs"/>
              </a:rPr>
              <a:t>: An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Passive attack: </a:t>
            </a:r>
            <a:r>
              <a:rPr lang="en-US" sz="1200" b="0" kern="1200" baseline="0" dirty="0">
                <a:solidFill>
                  <a:schemeClr val="tx1"/>
                </a:solidFill>
                <a:latin typeface="Arial" pitchFamily="-107" charset="0"/>
                <a:ea typeface="+mn-ea"/>
                <a:cs typeface="+mn-cs"/>
              </a:rPr>
              <a:t>An attempt to learn or make use of information from the</a:t>
            </a:r>
          </a:p>
          <a:p>
            <a:r>
              <a:rPr lang="en-US" sz="1200" b="0" kern="1200" baseline="0" dirty="0">
                <a:solidFill>
                  <a:schemeClr val="tx1"/>
                </a:solidFill>
                <a:latin typeface="Arial" pitchFamily="-107" charset="0"/>
                <a:ea typeface="+mn-ea"/>
                <a:cs typeface="+mn-cs"/>
              </a:rPr>
              <a:t>system that does not affect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We can also classify attacks based on the origin of the attack:</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Inside attack</a:t>
            </a:r>
            <a:r>
              <a:rPr lang="en-US" sz="1200" b="0" kern="1200" baseline="0" dirty="0">
                <a:solidFill>
                  <a:schemeClr val="tx1"/>
                </a:solidFill>
                <a:latin typeface="Arial" pitchFamily="-107" charset="0"/>
                <a:ea typeface="+mn-ea"/>
                <a:cs typeface="+mn-cs"/>
              </a:rPr>
              <a:t>: Initiated by an entity inside the security perimeter (an “insider”).</a:t>
            </a:r>
          </a:p>
          <a:p>
            <a:r>
              <a:rPr lang="en-US" sz="1200" b="0" kern="1200" baseline="0" dirty="0">
                <a:solidFill>
                  <a:schemeClr val="tx1"/>
                </a:solidFill>
                <a:latin typeface="Arial" pitchFamily="-107" charset="0"/>
                <a:ea typeface="+mn-ea"/>
                <a:cs typeface="+mn-cs"/>
              </a:rPr>
              <a:t>The insider is authorized to access system resources but uses them in a way not</a:t>
            </a:r>
          </a:p>
          <a:p>
            <a:r>
              <a:rPr lang="en-US" sz="1200" b="0" kern="1200" baseline="0" dirty="0">
                <a:solidFill>
                  <a:schemeClr val="tx1"/>
                </a:solidFill>
                <a:latin typeface="Arial" pitchFamily="-107" charset="0"/>
                <a:ea typeface="+mn-ea"/>
                <a:cs typeface="+mn-cs"/>
              </a:rPr>
              <a:t>approved by those who granted the authorization.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t>
            </a:r>
            <a:r>
              <a:rPr lang="en-US" sz="1200" b="1" kern="1200" baseline="0" dirty="0">
                <a:solidFill>
                  <a:schemeClr val="tx1"/>
                </a:solidFill>
                <a:latin typeface="Arial" pitchFamily="-107" charset="0"/>
                <a:ea typeface="+mn-ea"/>
                <a:cs typeface="+mn-cs"/>
              </a:rPr>
              <a:t>Outside attack</a:t>
            </a:r>
            <a:r>
              <a:rPr lang="en-US" sz="1200" b="0" kern="1200" baseline="0" dirty="0">
                <a:solidFill>
                  <a:schemeClr val="tx1"/>
                </a:solidFill>
                <a:latin typeface="Arial" pitchFamily="-107" charset="0"/>
                <a:ea typeface="+mn-ea"/>
                <a:cs typeface="+mn-cs"/>
              </a:rPr>
              <a:t>: Initiated from outside the perimeter, by an unauthorized or</a:t>
            </a:r>
          </a:p>
          <a:p>
            <a:r>
              <a:rPr lang="en-US" sz="1200" b="0" kern="1200" baseline="0" dirty="0">
                <a:solidFill>
                  <a:schemeClr val="tx1"/>
                </a:solidFill>
                <a:latin typeface="Arial" pitchFamily="-107" charset="0"/>
                <a:ea typeface="+mn-ea"/>
                <a:cs typeface="+mn-cs"/>
              </a:rPr>
              <a:t>illegitimate user of the system (an “outsider”). On the Internet, potential</a:t>
            </a:r>
          </a:p>
          <a:p>
            <a:r>
              <a:rPr lang="en-US" sz="1200" b="0" kern="1200" baseline="0" dirty="0">
                <a:solidFill>
                  <a:schemeClr val="tx1"/>
                </a:solidFill>
                <a:latin typeface="Arial" pitchFamily="-107" charset="0"/>
                <a:ea typeface="+mn-ea"/>
                <a:cs typeface="+mn-cs"/>
              </a:rPr>
              <a:t>outside attackers range from amateur pranksters to organized criminals, international</a:t>
            </a:r>
          </a:p>
          <a:p>
            <a:r>
              <a:rPr lang="en-US" sz="1200" b="0" kern="1200" baseline="0" dirty="0">
                <a:solidFill>
                  <a:schemeClr val="tx1"/>
                </a:solidFill>
                <a:latin typeface="Arial" pitchFamily="-107" charset="0"/>
                <a:ea typeface="+mn-ea"/>
                <a:cs typeface="+mn-cs"/>
              </a:rPr>
              <a:t>terrorists, and hostile governments.</a:t>
            </a:r>
            <a:endParaRPr lang="en-US" b="0" dirty="0">
              <a:latin typeface="Times New Roman" pitchFamily="-107" charset="0"/>
            </a:endParaRPr>
          </a:p>
        </p:txBody>
      </p:sp>
    </p:spTree>
    <p:extLst>
      <p:ext uri="{BB962C8B-B14F-4D97-AF65-F5344CB8AC3E}">
        <p14:creationId xmlns:p14="http://schemas.microsoft.com/office/powerpoint/2010/main" val="1091505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A6553-8707-CA4A-B543-5C3E9B417634}" type="slidenum">
              <a:rPr lang="en-AU"/>
              <a:pPr/>
              <a:t>22</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Finally, a countermeasure is any means taken to deal with a security attack.</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Ideally, a countermeasure can be devised to prevent a particular type of attack from</a:t>
            </a:r>
          </a:p>
          <a:p>
            <a:r>
              <a:rPr lang="en-US" sz="1200" b="0" kern="1200" baseline="0" dirty="0">
                <a:solidFill>
                  <a:schemeClr val="tx1"/>
                </a:solidFill>
                <a:latin typeface="Arial" pitchFamily="-107" charset="0"/>
                <a:ea typeface="+mn-ea"/>
                <a:cs typeface="+mn-cs"/>
              </a:rPr>
              <a:t>succeeding.</a:t>
            </a:r>
          </a:p>
          <a:p>
            <a:r>
              <a:rPr lang="en-US" sz="1200" b="0" kern="1200" baseline="0" dirty="0">
                <a:solidFill>
                  <a:schemeClr val="tx1"/>
                </a:solidFill>
                <a:latin typeface="Arial" pitchFamily="-107" charset="0"/>
                <a:ea typeface="+mn-ea"/>
                <a:cs typeface="+mn-cs"/>
              </a:rPr>
              <a:t> When prevention is not possible, or fails in some instance, the goal is to</a:t>
            </a:r>
          </a:p>
          <a:p>
            <a:r>
              <a:rPr lang="en-US" sz="1200" b="0" kern="1200" baseline="0" dirty="0">
                <a:solidFill>
                  <a:schemeClr val="tx1"/>
                </a:solidFill>
                <a:latin typeface="Arial" pitchFamily="-107" charset="0"/>
                <a:ea typeface="+mn-ea"/>
                <a:cs typeface="+mn-cs"/>
              </a:rPr>
              <a:t>detect the attack and then recover from the effects of the attack.</a:t>
            </a:r>
          </a:p>
          <a:p>
            <a:r>
              <a:rPr lang="en-US" sz="1200" b="0" kern="1200" baseline="0" dirty="0">
                <a:solidFill>
                  <a:schemeClr val="tx1"/>
                </a:solidFill>
                <a:latin typeface="Arial" pitchFamily="-107" charset="0"/>
                <a:ea typeface="+mn-ea"/>
                <a:cs typeface="+mn-cs"/>
              </a:rPr>
              <a:t>A countermeasure may itself introduce new vulnerabilities. </a:t>
            </a:r>
          </a:p>
          <a:p>
            <a:r>
              <a:rPr lang="en-US" sz="1200" b="0" kern="1200" baseline="0" dirty="0">
                <a:solidFill>
                  <a:schemeClr val="tx1"/>
                </a:solidFill>
                <a:latin typeface="Arial" pitchFamily="-107" charset="0"/>
                <a:ea typeface="+mn-ea"/>
                <a:cs typeface="+mn-cs"/>
              </a:rPr>
              <a:t>In any case, residual vulnerabilities may remain after the imposition of countermeasures. Such vulnerabilities may be</a:t>
            </a:r>
          </a:p>
          <a:p>
            <a:r>
              <a:rPr lang="en-US" sz="1200" b="0" kern="1200" baseline="0" dirty="0">
                <a:solidFill>
                  <a:schemeClr val="tx1"/>
                </a:solidFill>
                <a:latin typeface="Arial" pitchFamily="-107" charset="0"/>
                <a:ea typeface="+mn-ea"/>
                <a:cs typeface="+mn-cs"/>
              </a:rPr>
              <a:t>exploited by threat agents representing a residual level of risk to the assets. Owners</a:t>
            </a:r>
          </a:p>
          <a:p>
            <a:r>
              <a:rPr lang="en-US" sz="1200" b="0" kern="1200" baseline="0" dirty="0">
                <a:solidFill>
                  <a:schemeClr val="tx1"/>
                </a:solidFill>
                <a:latin typeface="Arial" pitchFamily="-107" charset="0"/>
                <a:ea typeface="+mn-ea"/>
                <a:cs typeface="+mn-cs"/>
              </a:rPr>
              <a:t>will seek to minimize that risk given other constraints.</a:t>
            </a:r>
            <a:endParaRPr lang="en-US" b="0" dirty="0">
              <a:latin typeface="Times New Roman" pitchFamily="-107" charset="0"/>
            </a:endParaRPr>
          </a:p>
        </p:txBody>
      </p:sp>
    </p:spTree>
    <p:extLst>
      <p:ext uri="{BB962C8B-B14F-4D97-AF65-F5344CB8AC3E}">
        <p14:creationId xmlns:p14="http://schemas.microsoft.com/office/powerpoint/2010/main" val="1848624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Detrimental=harmful-</a:t>
            </a:r>
            <a:r>
              <a:rPr lang="en-US" dirty="0">
                <a:sym typeface="Wingdings" panose="05000000000000000000" pitchFamily="2" charset="2"/>
              </a:rPr>
              <a:t> organization, government spy,</a:t>
            </a:r>
            <a:r>
              <a:rPr lang="en-US" baseline="0" dirty="0">
                <a:sym typeface="Wingdings" panose="05000000000000000000" pitchFamily="2" charset="2"/>
              </a:rPr>
              <a:t> terrorist</a:t>
            </a:r>
            <a:endParaRPr lang="en-US" dirty="0"/>
          </a:p>
        </p:txBody>
      </p:sp>
      <p:sp>
        <p:nvSpPr>
          <p:cNvPr id="4" name="Slide Number Placeholder 3"/>
          <p:cNvSpPr>
            <a:spLocks noGrp="1"/>
          </p:cNvSpPr>
          <p:nvPr>
            <p:ph type="sldNum" sz="quarter" idx="10"/>
          </p:nvPr>
        </p:nvSpPr>
        <p:spPr/>
        <p:txBody>
          <a:bodyPr/>
          <a:lstStyle/>
          <a:p>
            <a:fld id="{7828385F-8D62-453E-AF48-0848A605D8F7}" type="slidenum">
              <a:rPr lang="en-US" smtClean="0"/>
              <a:t>23</a:t>
            </a:fld>
            <a:endParaRPr lang="en-US"/>
          </a:p>
        </p:txBody>
      </p:sp>
    </p:spTree>
    <p:extLst>
      <p:ext uri="{BB962C8B-B14F-4D97-AF65-F5344CB8AC3E}">
        <p14:creationId xmlns:p14="http://schemas.microsoft.com/office/powerpoint/2010/main" val="4131981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Interception: </a:t>
            </a:r>
            <a:r>
              <a:rPr lang="en-US" sz="1200" b="0" i="0" u="none" strike="noStrike" kern="1200" baseline="0" dirty="0">
                <a:solidFill>
                  <a:schemeClr val="tx1"/>
                </a:solidFill>
                <a:latin typeface="+mn-lt"/>
                <a:ea typeface="+mn-ea"/>
                <a:cs typeface="+mn-cs"/>
              </a:rPr>
              <a:t>Interception is a common attack in the context of communications.</a:t>
            </a:r>
          </a:p>
          <a:p>
            <a:r>
              <a:rPr lang="en-US" sz="1200" b="0" i="0" u="none" strike="noStrike" kern="1200" baseline="0" dirty="0">
                <a:solidFill>
                  <a:schemeClr val="tx1"/>
                </a:solidFill>
                <a:latin typeface="+mn-lt"/>
                <a:ea typeface="+mn-ea"/>
                <a:cs typeface="+mn-cs"/>
              </a:rPr>
              <a:t>On a shared local area network (LAN), such as a wireless LAN or a</a:t>
            </a:r>
          </a:p>
          <a:p>
            <a:r>
              <a:rPr lang="en-US" sz="1200" b="0" i="0" u="none" strike="noStrike" kern="1200" baseline="0" dirty="0">
                <a:solidFill>
                  <a:schemeClr val="tx1"/>
                </a:solidFill>
                <a:latin typeface="+mn-lt"/>
                <a:ea typeface="+mn-ea"/>
                <a:cs typeface="+mn-cs"/>
              </a:rPr>
              <a:t>broadcast Ethernet, any device attached to the LAN can receive a copy of</a:t>
            </a:r>
          </a:p>
          <a:p>
            <a:r>
              <a:rPr lang="en-US" sz="1200" b="0" i="0" u="none" strike="noStrike" kern="1200" baseline="0" dirty="0">
                <a:solidFill>
                  <a:schemeClr val="tx1"/>
                </a:solidFill>
                <a:latin typeface="+mn-lt"/>
                <a:ea typeface="+mn-ea"/>
                <a:cs typeface="+mn-cs"/>
              </a:rPr>
              <a:t>packets intended for another device. On the Internet, a determined hacker can</a:t>
            </a:r>
          </a:p>
          <a:p>
            <a:r>
              <a:rPr lang="en-US" sz="1200" b="0" i="0" u="none" strike="noStrike" kern="1200" baseline="0" dirty="0">
                <a:solidFill>
                  <a:schemeClr val="tx1"/>
                </a:solidFill>
                <a:latin typeface="+mn-lt"/>
                <a:ea typeface="+mn-ea"/>
                <a:cs typeface="+mn-cs"/>
              </a:rPr>
              <a:t>gain access to e-mail traffic and other data transfers.</a:t>
            </a:r>
          </a:p>
          <a:p>
            <a:r>
              <a:rPr lang="en-US" sz="1200" b="1" i="0" u="none" strike="noStrike" kern="1200" baseline="0" dirty="0">
                <a:solidFill>
                  <a:schemeClr val="tx1"/>
                </a:solidFill>
                <a:latin typeface="+mn-lt"/>
                <a:ea typeface="+mn-ea"/>
                <a:cs typeface="+mn-cs"/>
              </a:rPr>
              <a:t>Inference: </a:t>
            </a:r>
            <a:r>
              <a:rPr lang="en-US" sz="1200" b="0" i="0" u="none" strike="noStrike" kern="1200" baseline="0" dirty="0">
                <a:solidFill>
                  <a:schemeClr val="tx1"/>
                </a:solidFill>
                <a:latin typeface="+mn-lt"/>
                <a:ea typeface="+mn-ea"/>
                <a:cs typeface="+mn-cs"/>
              </a:rPr>
              <a:t>An example of inference is known as traffic analysis, in which an</a:t>
            </a:r>
          </a:p>
          <a:p>
            <a:r>
              <a:rPr lang="en-US" sz="1200" b="0" i="0" u="none" strike="noStrike" kern="1200" baseline="0" dirty="0">
                <a:solidFill>
                  <a:schemeClr val="tx1"/>
                </a:solidFill>
                <a:latin typeface="+mn-lt"/>
                <a:ea typeface="+mn-ea"/>
                <a:cs typeface="+mn-cs"/>
              </a:rPr>
              <a:t>adversary is able to gain information from observing the pattern of traffic on</a:t>
            </a:r>
          </a:p>
          <a:p>
            <a:r>
              <a:rPr lang="en-US" sz="1200" b="0" i="0" u="none" strike="noStrike" kern="1200" baseline="0" dirty="0">
                <a:solidFill>
                  <a:schemeClr val="tx1"/>
                </a:solidFill>
                <a:latin typeface="+mn-lt"/>
                <a:ea typeface="+mn-ea"/>
                <a:cs typeface="+mn-cs"/>
              </a:rPr>
              <a:t>a network, such as the amount of traffic between particular pairs of hosts on</a:t>
            </a:r>
          </a:p>
          <a:p>
            <a:r>
              <a:rPr lang="en-US" sz="1200" b="0" i="0" u="none" strike="noStrike" kern="1200" baseline="0" dirty="0">
                <a:solidFill>
                  <a:schemeClr val="tx1"/>
                </a:solidFill>
                <a:latin typeface="+mn-lt"/>
                <a:ea typeface="+mn-ea"/>
                <a:cs typeface="+mn-cs"/>
              </a:rPr>
              <a:t>the network. Another example is the inference of detailed information from a</a:t>
            </a:r>
          </a:p>
          <a:p>
            <a:r>
              <a:rPr lang="en-US" sz="1200" b="0" i="0" u="none" strike="noStrike" kern="1200" baseline="0" dirty="0">
                <a:solidFill>
                  <a:schemeClr val="tx1"/>
                </a:solidFill>
                <a:latin typeface="+mn-lt"/>
                <a:ea typeface="+mn-ea"/>
                <a:cs typeface="+mn-cs"/>
              </a:rPr>
              <a:t>database by a user who has only limited access; this is accomplished by repeated</a:t>
            </a:r>
          </a:p>
          <a:p>
            <a:r>
              <a:rPr lang="en-US" sz="1200" b="0" i="0" u="none" strike="noStrike" kern="1200" baseline="0" dirty="0">
                <a:solidFill>
                  <a:schemeClr val="tx1"/>
                </a:solidFill>
                <a:latin typeface="+mn-lt"/>
                <a:ea typeface="+mn-ea"/>
                <a:cs typeface="+mn-cs"/>
              </a:rPr>
              <a:t>queries whose combined results enable inference.</a:t>
            </a:r>
          </a:p>
          <a:p>
            <a:r>
              <a:rPr lang="en-US" sz="1200" b="1" i="0" u="none" strike="noStrike" kern="1200" baseline="0" dirty="0">
                <a:solidFill>
                  <a:schemeClr val="tx1"/>
                </a:solidFill>
                <a:latin typeface="+mn-lt"/>
                <a:ea typeface="+mn-ea"/>
                <a:cs typeface="+mn-cs"/>
              </a:rPr>
              <a:t>Intrusion: </a:t>
            </a:r>
            <a:r>
              <a:rPr lang="en-US" sz="1200" b="0" i="0" u="none" strike="noStrike" kern="1200" baseline="0" dirty="0">
                <a:solidFill>
                  <a:schemeClr val="tx1"/>
                </a:solidFill>
                <a:latin typeface="+mn-lt"/>
                <a:ea typeface="+mn-ea"/>
                <a:cs typeface="+mn-cs"/>
              </a:rPr>
              <a:t>An example of intrusion is an adversary gaining unauthorized access</a:t>
            </a:r>
          </a:p>
          <a:p>
            <a:r>
              <a:rPr lang="en-US" sz="1200" b="0" i="0" u="none" strike="noStrike" kern="1200" baseline="0" dirty="0">
                <a:solidFill>
                  <a:schemeClr val="tx1"/>
                </a:solidFill>
                <a:latin typeface="+mn-lt"/>
                <a:ea typeface="+mn-ea"/>
                <a:cs typeface="+mn-cs"/>
              </a:rPr>
              <a:t>to sensitive data by overcoming the system’s access control</a:t>
            </a:r>
            <a:endParaRPr lang="en-US" dirty="0"/>
          </a:p>
        </p:txBody>
      </p:sp>
      <p:sp>
        <p:nvSpPr>
          <p:cNvPr id="4" name="Slide Number Placeholder 3"/>
          <p:cNvSpPr>
            <a:spLocks noGrp="1"/>
          </p:cNvSpPr>
          <p:nvPr>
            <p:ph type="sldNum" sz="quarter" idx="10"/>
          </p:nvPr>
        </p:nvSpPr>
        <p:spPr/>
        <p:txBody>
          <a:bodyPr/>
          <a:lstStyle/>
          <a:p>
            <a:fld id="{7828385F-8D62-453E-AF48-0848A605D8F7}" type="slidenum">
              <a:rPr lang="en-US" smtClean="0"/>
              <a:t>27</a:t>
            </a:fld>
            <a:endParaRPr lang="en-US"/>
          </a:p>
        </p:txBody>
      </p:sp>
    </p:spTree>
    <p:extLst>
      <p:ext uri="{BB962C8B-B14F-4D97-AF65-F5344CB8AC3E}">
        <p14:creationId xmlns:p14="http://schemas.microsoft.com/office/powerpoint/2010/main" val="829889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28385F-8D62-453E-AF48-0848A605D8F7}" type="slidenum">
              <a:rPr lang="en-US" smtClean="0"/>
              <a:t>29</a:t>
            </a:fld>
            <a:endParaRPr lang="en-US"/>
          </a:p>
        </p:txBody>
      </p:sp>
    </p:spTree>
    <p:extLst>
      <p:ext uri="{BB962C8B-B14F-4D97-AF65-F5344CB8AC3E}">
        <p14:creationId xmlns:p14="http://schemas.microsoft.com/office/powerpoint/2010/main" val="1633781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7828385F-8D62-453E-AF48-0848A605D8F7}" type="slidenum">
              <a:rPr lang="en-US" smtClean="0"/>
              <a:t>31</a:t>
            </a:fld>
            <a:endParaRPr lang="en-US"/>
          </a:p>
        </p:txBody>
      </p:sp>
    </p:spTree>
    <p:extLst>
      <p:ext uri="{BB962C8B-B14F-4D97-AF65-F5344CB8AC3E}">
        <p14:creationId xmlns:p14="http://schemas.microsoft.com/office/powerpoint/2010/main" val="4111858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EDD4908-CC23-48C0-976B-10CC20990EB2}" type="datetime1">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2895714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448FC-326D-4210-9B7F-1F78F2B0ABAC}" type="datetime1">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52028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B785A1-B715-4328-ADC9-B20C16CF4F32}" type="datetime1">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1358240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5DF91A-7C92-3743-8A2E-356816C55239}" type="slidenum">
              <a:rPr lang="en-US" smtClean="0"/>
              <a:pPr/>
              <a:t>‹#›</a:t>
            </a:fld>
            <a:endParaRPr lang="en-US" dirty="0"/>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4777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BFA864-45E6-4FF3-9F56-3B20DBBFC3C2}" type="datetime1">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326230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38996E-E0E0-40F4-841D-9F1A9F67B603}" type="datetime1">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2651054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091E4FC-E453-477B-A66B-F03CC82B7056}" type="datetime1">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3101782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B1B869-8361-44D0-BD83-AE35A5C3BED5}" type="datetime1">
              <a:rPr lang="en-US" smtClean="0"/>
              <a:t>8/18/2024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3591499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C0D8ED7-1120-47C5-9976-8F42E2F562CF}" type="datetime1">
              <a:rPr lang="en-US" smtClean="0"/>
              <a:t>8/18/2024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290775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D831BB-02EA-4FD2-BB64-1808DDE74F74}" type="datetime1">
              <a:rPr lang="en-US" smtClean="0"/>
              <a:t>8/18/2024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82675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8872C61-A4AD-4435-B830-F4B215C43EE3}" type="datetime1">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3361512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C04A30-163A-4F79-B404-FE5245FD6953}" type="datetime1">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244597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4298C-E6C4-409D-9160-EEEEF8DB9D31}" type="datetime1">
              <a:rPr lang="en-US" smtClean="0"/>
              <a:t>8/18/2024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A50C4D-0BA1-4E54-8DFC-01810EC97B99}" type="slidenum">
              <a:rPr lang="en-US" smtClean="0"/>
              <a:t>‹#›</a:t>
            </a:fld>
            <a:endParaRPr lang="en-US"/>
          </a:p>
        </p:txBody>
      </p:sp>
    </p:spTree>
    <p:extLst>
      <p:ext uri="{BB962C8B-B14F-4D97-AF65-F5344CB8AC3E}">
        <p14:creationId xmlns:p14="http://schemas.microsoft.com/office/powerpoint/2010/main" val="413791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customXml" Target="../ink/ink17.xml"/><Relationship Id="rId18" Type="http://schemas.openxmlformats.org/officeDocument/2006/relationships/image" Target="../media/image36.png"/><Relationship Id="rId3" Type="http://schemas.openxmlformats.org/officeDocument/2006/relationships/image" Target="../media/image28.png"/><Relationship Id="rId7" Type="http://schemas.openxmlformats.org/officeDocument/2006/relationships/customXml" Target="../ink/ink14.xml"/><Relationship Id="rId12" Type="http://schemas.openxmlformats.org/officeDocument/2006/relationships/image" Target="../media/image33.png"/><Relationship Id="rId17" Type="http://schemas.openxmlformats.org/officeDocument/2006/relationships/customXml" Target="../ink/ink19.xml"/><Relationship Id="rId2" Type="http://schemas.openxmlformats.org/officeDocument/2006/relationships/image" Target="../media/image27.png"/><Relationship Id="rId16" Type="http://schemas.openxmlformats.org/officeDocument/2006/relationships/image" Target="../media/image35.png"/><Relationship Id="rId20"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customXml" Target="../ink/ink16.xml"/><Relationship Id="rId5" Type="http://schemas.openxmlformats.org/officeDocument/2006/relationships/customXml" Target="../ink/ink13.xml"/><Relationship Id="rId15" Type="http://schemas.openxmlformats.org/officeDocument/2006/relationships/customXml" Target="../ink/ink18.xml"/><Relationship Id="rId10" Type="http://schemas.openxmlformats.org/officeDocument/2006/relationships/image" Target="../media/image32.png"/><Relationship Id="rId19" Type="http://schemas.openxmlformats.org/officeDocument/2006/relationships/customXml" Target="../ink/ink20.xml"/><Relationship Id="rId4" Type="http://schemas.openxmlformats.org/officeDocument/2006/relationships/image" Target="../media/image29.png"/><Relationship Id="rId9" Type="http://schemas.openxmlformats.org/officeDocument/2006/relationships/customXml" Target="../ink/ink15.xml"/><Relationship Id="rId14"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customXml" Target="../ink/ink22.xml"/><Relationship Id="rId13" Type="http://schemas.openxmlformats.org/officeDocument/2006/relationships/image" Target="../media/image43.png"/><Relationship Id="rId18" Type="http://schemas.openxmlformats.org/officeDocument/2006/relationships/customXml" Target="../ink/ink27.xml"/><Relationship Id="rId26" Type="http://schemas.openxmlformats.org/officeDocument/2006/relationships/customXml" Target="../ink/ink31.xml"/><Relationship Id="rId3" Type="http://schemas.openxmlformats.org/officeDocument/2006/relationships/image" Target="../media/image38.png"/><Relationship Id="rId21" Type="http://schemas.openxmlformats.org/officeDocument/2006/relationships/image" Target="../media/image47.png"/><Relationship Id="rId7" Type="http://schemas.openxmlformats.org/officeDocument/2006/relationships/image" Target="../media/image27.emf"/><Relationship Id="rId12" Type="http://schemas.openxmlformats.org/officeDocument/2006/relationships/customXml" Target="../ink/ink24.xml"/><Relationship Id="rId17" Type="http://schemas.openxmlformats.org/officeDocument/2006/relationships/image" Target="../media/image45.png"/><Relationship Id="rId25" Type="http://schemas.openxmlformats.org/officeDocument/2006/relationships/image" Target="../media/image49.png"/><Relationship Id="rId2" Type="http://schemas.openxmlformats.org/officeDocument/2006/relationships/image" Target="../media/image29.png"/><Relationship Id="rId16" Type="http://schemas.openxmlformats.org/officeDocument/2006/relationships/customXml" Target="../ink/ink26.xml"/><Relationship Id="rId20" Type="http://schemas.openxmlformats.org/officeDocument/2006/relationships/customXml" Target="../ink/ink28.xml"/><Relationship Id="rId1" Type="http://schemas.openxmlformats.org/officeDocument/2006/relationships/slideLayout" Target="../slideLayouts/slideLayout7.xml"/><Relationship Id="rId6" Type="http://schemas.openxmlformats.org/officeDocument/2006/relationships/customXml" Target="../ink/ink21.xml"/><Relationship Id="rId11" Type="http://schemas.openxmlformats.org/officeDocument/2006/relationships/image" Target="../media/image42.png"/><Relationship Id="rId24" Type="http://schemas.openxmlformats.org/officeDocument/2006/relationships/customXml" Target="../ink/ink30.xml"/><Relationship Id="rId5" Type="http://schemas.openxmlformats.org/officeDocument/2006/relationships/image" Target="../media/image40.png"/><Relationship Id="rId15" Type="http://schemas.openxmlformats.org/officeDocument/2006/relationships/image" Target="../media/image44.png"/><Relationship Id="rId23" Type="http://schemas.openxmlformats.org/officeDocument/2006/relationships/image" Target="../media/image48.png"/><Relationship Id="rId10" Type="http://schemas.openxmlformats.org/officeDocument/2006/relationships/customXml" Target="../ink/ink23.xml"/><Relationship Id="rId19" Type="http://schemas.openxmlformats.org/officeDocument/2006/relationships/image" Target="../media/image46.png"/><Relationship Id="rId4" Type="http://schemas.openxmlformats.org/officeDocument/2006/relationships/image" Target="../media/image39.png"/><Relationship Id="rId9" Type="http://schemas.openxmlformats.org/officeDocument/2006/relationships/image" Target="../media/image41.png"/><Relationship Id="rId14" Type="http://schemas.openxmlformats.org/officeDocument/2006/relationships/customXml" Target="../ink/ink25.xml"/><Relationship Id="rId22" Type="http://schemas.openxmlformats.org/officeDocument/2006/relationships/customXml" Target="../ink/ink29.xml"/><Relationship Id="rId27" Type="http://schemas.openxmlformats.org/officeDocument/2006/relationships/image" Target="../media/image50.png"/></Relationships>
</file>

<file path=ppt/slides/_rels/slide1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8.png"/><Relationship Id="rId1" Type="http://schemas.openxmlformats.org/officeDocument/2006/relationships/slideLayout" Target="../slideLayouts/slideLayout7.xml"/><Relationship Id="rId5" Type="http://schemas.microsoft.com/office/2007/relationships/hdphoto" Target="../media/hdphoto5.wdp"/><Relationship Id="rId4" Type="http://schemas.openxmlformats.org/officeDocument/2006/relationships/image" Target="../media/image5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8.png"/><Relationship Id="rId1" Type="http://schemas.openxmlformats.org/officeDocument/2006/relationships/slideLayout" Target="../slideLayouts/slideLayout7.xml"/><Relationship Id="rId5" Type="http://schemas.microsoft.com/office/2007/relationships/hdphoto" Target="../media/hdphoto6.wdp"/><Relationship Id="rId4" Type="http://schemas.openxmlformats.org/officeDocument/2006/relationships/image" Target="../media/image60.png"/></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microsoft.com/office/2007/relationships/hdphoto" Target="../media/hdphoto7.wdp"/><Relationship Id="rId5" Type="http://schemas.openxmlformats.org/officeDocument/2006/relationships/image" Target="../media/image61.png"/><Relationship Id="rId4" Type="http://schemas.microsoft.com/office/2007/relationships/hdphoto" Target="../media/hdphoto4.wdp"/></Relationships>
</file>

<file path=ppt/slides/_rels/slide3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8.png"/><Relationship Id="rId1" Type="http://schemas.openxmlformats.org/officeDocument/2006/relationships/slideLayout" Target="../slideLayouts/slideLayout7.xml"/><Relationship Id="rId6" Type="http://schemas.openxmlformats.org/officeDocument/2006/relationships/image" Target="../media/image63.png"/><Relationship Id="rId5" Type="http://schemas.microsoft.com/office/2007/relationships/hdphoto" Target="../media/hdphoto8.wdp"/><Relationship Id="rId4" Type="http://schemas.openxmlformats.org/officeDocument/2006/relationships/image" Target="../media/image62.png"/></Relationships>
</file>

<file path=ppt/slides/_rels/slide3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68.png"/><Relationship Id="rId4" Type="http://schemas.openxmlformats.org/officeDocument/2006/relationships/image" Target="../media/image6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image" Target="../media/image18.png"/><Relationship Id="rId18" Type="http://schemas.openxmlformats.org/officeDocument/2006/relationships/customXml" Target="../ink/ink12.xml"/><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customXml" Target="../ink/ink9.xml"/><Relationship Id="rId17" Type="http://schemas.openxmlformats.org/officeDocument/2006/relationships/image" Target="../media/image20.png"/><Relationship Id="rId2" Type="http://schemas.openxmlformats.org/officeDocument/2006/relationships/image" Target="../media/image12.png"/><Relationship Id="rId16" Type="http://schemas.openxmlformats.org/officeDocument/2006/relationships/customXml" Target="../ink/ink11.xml"/><Relationship Id="rId1" Type="http://schemas.openxmlformats.org/officeDocument/2006/relationships/slideLayout" Target="../slideLayouts/slideLayout7.xml"/><Relationship Id="rId6" Type="http://schemas.openxmlformats.org/officeDocument/2006/relationships/customXml" Target="../ink/ink6.xml"/><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19.png"/><Relationship Id="rId10" Type="http://schemas.openxmlformats.org/officeDocument/2006/relationships/customXml" Target="../ink/ink8.xml"/><Relationship Id="rId19" Type="http://schemas.openxmlformats.org/officeDocument/2006/relationships/image" Target="../media/image21.png"/><Relationship Id="rId4" Type="http://schemas.openxmlformats.org/officeDocument/2006/relationships/customXml" Target="../ink/ink5.xml"/><Relationship Id="rId9" Type="http://schemas.openxmlformats.org/officeDocument/2006/relationships/image" Target="../media/image16.png"/><Relationship Id="rId14" Type="http://schemas.openxmlformats.org/officeDocument/2006/relationships/customXml" Target="../ink/ink10.xml"/></Relationships>
</file>

<file path=ppt/slides/_rels/slide9.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3956" y="702949"/>
            <a:ext cx="10946674" cy="149655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pPr algn="ctr"/>
            <a:r>
              <a:rPr lang="en-US" sz="7700" dirty="0"/>
              <a:t>CS 3002 Information Security</a:t>
            </a:r>
            <a:endParaRPr lang="en-US" sz="5400" dirty="0"/>
          </a:p>
          <a:p>
            <a:pPr algn="ctr"/>
            <a:r>
              <a:rPr lang="en-US" sz="4600" dirty="0">
                <a:solidFill>
                  <a:srgbClr val="FF0000"/>
                </a:solidFill>
              </a:rPr>
              <a:t>                                                                   Fall 2024</a:t>
            </a:r>
          </a:p>
        </p:txBody>
      </p:sp>
      <p:sp>
        <p:nvSpPr>
          <p:cNvPr id="5" name="Subtitle 2"/>
          <p:cNvSpPr txBox="1">
            <a:spLocks/>
          </p:cNvSpPr>
          <p:nvPr/>
        </p:nvSpPr>
        <p:spPr>
          <a:xfrm>
            <a:off x="1936055" y="4243771"/>
            <a:ext cx="8103295" cy="2432894"/>
          </a:xfrm>
          <a:prstGeom prst="rect">
            <a:avLst/>
          </a:prstGeom>
          <a:solidFill>
            <a:schemeClr val="accent1">
              <a:lumMod val="40000"/>
              <a:lumOff val="60000"/>
            </a:schemeClr>
          </a:solidFill>
        </p:spPr>
        <p:txBody>
          <a:bodyPr>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indent="0" algn="ctr">
              <a:buNone/>
            </a:pPr>
            <a:r>
              <a:rPr lang="en-US" sz="3200" dirty="0">
                <a:solidFill>
                  <a:srgbClr val="C00000"/>
                </a:solidFill>
              </a:rPr>
              <a:t>Week # 1 – Lecture # 1, 2, 3</a:t>
            </a:r>
          </a:p>
          <a:p>
            <a:pPr algn="ctr"/>
            <a:endParaRPr lang="en-US" sz="2000" dirty="0">
              <a:solidFill>
                <a:srgbClr val="C00000"/>
              </a:solidFill>
            </a:endParaRPr>
          </a:p>
          <a:p>
            <a:pPr marL="130175" indent="0" algn="ctr">
              <a:buNone/>
            </a:pPr>
            <a:r>
              <a:rPr lang="en-US" sz="2000" dirty="0">
                <a:solidFill>
                  <a:srgbClr val="C00000"/>
                </a:solidFill>
              </a:rPr>
              <a:t>Semester start: 20</a:t>
            </a:r>
            <a:r>
              <a:rPr lang="en-US" sz="2000" baseline="30000" dirty="0">
                <a:solidFill>
                  <a:srgbClr val="C00000"/>
                </a:solidFill>
              </a:rPr>
              <a:t>th</a:t>
            </a:r>
            <a:r>
              <a:rPr lang="en-US" sz="2000" dirty="0">
                <a:solidFill>
                  <a:srgbClr val="C00000"/>
                </a:solidFill>
              </a:rPr>
              <a:t> August 2024</a:t>
            </a:r>
          </a:p>
          <a:p>
            <a:pPr marL="130175" indent="0" algn="ctr">
              <a:buNone/>
            </a:pPr>
            <a:r>
              <a:rPr lang="en-US" sz="2400" dirty="0">
                <a:solidFill>
                  <a:srgbClr val="C00000"/>
                </a:solidFill>
              </a:rPr>
              <a:t>Dr. Aqsa Aslam</a:t>
            </a:r>
          </a:p>
        </p:txBody>
      </p:sp>
      <p:pic>
        <p:nvPicPr>
          <p:cNvPr id="2" name="Picture 1"/>
          <p:cNvPicPr>
            <a:picLocks noChangeAspect="1"/>
          </p:cNvPicPr>
          <p:nvPr/>
        </p:nvPicPr>
        <p:blipFill>
          <a:blip r:embed="rId2"/>
          <a:stretch>
            <a:fillRect/>
          </a:stretch>
        </p:blipFill>
        <p:spPr>
          <a:xfrm>
            <a:off x="520231" y="2226670"/>
            <a:ext cx="5286336" cy="1501485"/>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B9C324CB-6D77-0FC2-B537-7B30B85EB188}"/>
                  </a:ext>
                </a:extLst>
              </p14:cNvPr>
              <p14:cNvContentPartPr/>
              <p14:nvPr/>
            </p14:nvContentPartPr>
            <p14:xfrm>
              <a:off x="13125345" y="4638585"/>
              <a:ext cx="360" cy="360"/>
            </p14:xfrm>
          </p:contentPart>
        </mc:Choice>
        <mc:Fallback>
          <p:pic>
            <p:nvPicPr>
              <p:cNvPr id="9" name="Ink 8">
                <a:extLst>
                  <a:ext uri="{FF2B5EF4-FFF2-40B4-BE49-F238E27FC236}">
                    <a16:creationId xmlns:a16="http://schemas.microsoft.com/office/drawing/2014/main" id="{B9C324CB-6D77-0FC2-B537-7B30B85EB188}"/>
                  </a:ext>
                </a:extLst>
              </p:cNvPr>
              <p:cNvPicPr/>
              <p:nvPr/>
            </p:nvPicPr>
            <p:blipFill>
              <a:blip r:embed="rId4"/>
              <a:stretch>
                <a:fillRect/>
              </a:stretch>
            </p:blipFill>
            <p:spPr>
              <a:xfrm>
                <a:off x="13116705" y="46299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00C89C98-81EC-2581-D7A3-876A68AAD22A}"/>
                  </a:ext>
                </a:extLst>
              </p14:cNvPr>
              <p14:cNvContentPartPr/>
              <p14:nvPr/>
            </p14:nvContentPartPr>
            <p14:xfrm>
              <a:off x="10648545" y="4733625"/>
              <a:ext cx="360" cy="360"/>
            </p14:xfrm>
          </p:contentPart>
        </mc:Choice>
        <mc:Fallback>
          <p:pic>
            <p:nvPicPr>
              <p:cNvPr id="10" name="Ink 9">
                <a:extLst>
                  <a:ext uri="{FF2B5EF4-FFF2-40B4-BE49-F238E27FC236}">
                    <a16:creationId xmlns:a16="http://schemas.microsoft.com/office/drawing/2014/main" id="{00C89C98-81EC-2581-D7A3-876A68AAD22A}"/>
                  </a:ext>
                </a:extLst>
              </p:cNvPr>
              <p:cNvPicPr/>
              <p:nvPr/>
            </p:nvPicPr>
            <p:blipFill>
              <a:blip r:embed="rId4"/>
              <a:stretch>
                <a:fillRect/>
              </a:stretch>
            </p:blipFill>
            <p:spPr>
              <a:xfrm>
                <a:off x="10639905" y="472462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4EE8EAB9-15A8-FE1E-A9A7-BCF250AAF2AE}"/>
                  </a:ext>
                </a:extLst>
              </p14:cNvPr>
              <p14:cNvContentPartPr/>
              <p14:nvPr/>
            </p14:nvContentPartPr>
            <p14:xfrm>
              <a:off x="4429185" y="3923985"/>
              <a:ext cx="360" cy="360"/>
            </p14:xfrm>
          </p:contentPart>
        </mc:Choice>
        <mc:Fallback>
          <p:pic>
            <p:nvPicPr>
              <p:cNvPr id="11" name="Ink 10">
                <a:extLst>
                  <a:ext uri="{FF2B5EF4-FFF2-40B4-BE49-F238E27FC236}">
                    <a16:creationId xmlns:a16="http://schemas.microsoft.com/office/drawing/2014/main" id="{4EE8EAB9-15A8-FE1E-A9A7-BCF250AAF2AE}"/>
                  </a:ext>
                </a:extLst>
              </p:cNvPr>
              <p:cNvPicPr/>
              <p:nvPr/>
            </p:nvPicPr>
            <p:blipFill>
              <a:blip r:embed="rId4"/>
              <a:stretch>
                <a:fillRect/>
              </a:stretch>
            </p:blipFill>
            <p:spPr>
              <a:xfrm>
                <a:off x="4420185" y="39153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0F16C2AA-D775-EA35-64E3-8525DCCA954E}"/>
                  </a:ext>
                </a:extLst>
              </p14:cNvPr>
              <p14:cNvContentPartPr/>
              <p14:nvPr/>
            </p14:nvContentPartPr>
            <p14:xfrm>
              <a:off x="7791225" y="4922625"/>
              <a:ext cx="360" cy="1800"/>
            </p14:xfrm>
          </p:contentPart>
        </mc:Choice>
        <mc:Fallback>
          <p:pic>
            <p:nvPicPr>
              <p:cNvPr id="12" name="Ink 11">
                <a:extLst>
                  <a:ext uri="{FF2B5EF4-FFF2-40B4-BE49-F238E27FC236}">
                    <a16:creationId xmlns:a16="http://schemas.microsoft.com/office/drawing/2014/main" id="{0F16C2AA-D775-EA35-64E3-8525DCCA954E}"/>
                  </a:ext>
                </a:extLst>
              </p:cNvPr>
              <p:cNvPicPr/>
              <p:nvPr/>
            </p:nvPicPr>
            <p:blipFill>
              <a:blip r:embed="rId4"/>
              <a:stretch>
                <a:fillRect/>
              </a:stretch>
            </p:blipFill>
            <p:spPr>
              <a:xfrm>
                <a:off x="7782225" y="4913985"/>
                <a:ext cx="18000" cy="19440"/>
              </a:xfrm>
              <a:prstGeom prst="rect">
                <a:avLst/>
              </a:prstGeom>
            </p:spPr>
          </p:pic>
        </mc:Fallback>
      </mc:AlternateContent>
    </p:spTree>
    <p:extLst>
      <p:ext uri="{BB962C8B-B14F-4D97-AF65-F5344CB8AC3E}">
        <p14:creationId xmlns:p14="http://schemas.microsoft.com/office/powerpoint/2010/main" val="2945991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10</a:t>
            </a:fld>
            <a:endParaRPr lang="en-US"/>
          </a:p>
        </p:txBody>
      </p:sp>
      <p:grpSp>
        <p:nvGrpSpPr>
          <p:cNvPr id="7" name="Group 6"/>
          <p:cNvGrpSpPr/>
          <p:nvPr/>
        </p:nvGrpSpPr>
        <p:grpSpPr>
          <a:xfrm>
            <a:off x="1828800" y="292100"/>
            <a:ext cx="8381999" cy="6337300"/>
            <a:chOff x="1828800" y="292100"/>
            <a:chExt cx="8381999" cy="6337300"/>
          </a:xfrm>
        </p:grpSpPr>
        <p:grpSp>
          <p:nvGrpSpPr>
            <p:cNvPr id="5" name="Group 4"/>
            <p:cNvGrpSpPr/>
            <p:nvPr/>
          </p:nvGrpSpPr>
          <p:grpSpPr>
            <a:xfrm>
              <a:off x="1828800" y="292100"/>
              <a:ext cx="8381999" cy="6337300"/>
              <a:chOff x="1664760" y="129380"/>
              <a:chExt cx="8546039" cy="6500020"/>
            </a:xfrm>
          </p:grpSpPr>
          <p:pic>
            <p:nvPicPr>
              <p:cNvPr id="2050" name="Picture 2" descr="security"/>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664760" y="129380"/>
                <a:ext cx="8546039" cy="64095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654800" y="6096000"/>
                <a:ext cx="3327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p:cNvSpPr/>
            <p:nvPr/>
          </p:nvSpPr>
          <p:spPr>
            <a:xfrm>
              <a:off x="4065373" y="1890584"/>
              <a:ext cx="1099751" cy="407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9780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2A50C4D-0BA1-4E54-8DFC-01810EC97B99}" type="slidenum">
              <a:rPr lang="en-US" smtClean="0"/>
              <a:t>11</a:t>
            </a:fld>
            <a:endParaRPr lang="en-US"/>
          </a:p>
        </p:txBody>
      </p:sp>
      <p:pic>
        <p:nvPicPr>
          <p:cNvPr id="3" name="Picture 2"/>
          <p:cNvPicPr>
            <a:picLocks noChangeAspect="1"/>
          </p:cNvPicPr>
          <p:nvPr/>
        </p:nvPicPr>
        <p:blipFill>
          <a:blip r:embed="rId2"/>
          <a:stretch>
            <a:fillRect/>
          </a:stretch>
        </p:blipFill>
        <p:spPr>
          <a:xfrm>
            <a:off x="682719" y="1736339"/>
            <a:ext cx="2072194" cy="589154"/>
          </a:xfrm>
          <a:prstGeom prst="rect">
            <a:avLst/>
          </a:prstGeom>
        </p:spPr>
      </p:pic>
      <p:pic>
        <p:nvPicPr>
          <p:cNvPr id="5" name="Picture 4"/>
          <p:cNvPicPr>
            <a:picLocks noChangeAspect="1"/>
          </p:cNvPicPr>
          <p:nvPr/>
        </p:nvPicPr>
        <p:blipFill>
          <a:blip r:embed="rId3"/>
          <a:stretch>
            <a:fillRect/>
          </a:stretch>
        </p:blipFill>
        <p:spPr>
          <a:xfrm>
            <a:off x="419373" y="2731398"/>
            <a:ext cx="11374081" cy="3697977"/>
          </a:xfrm>
          <a:prstGeom prst="rect">
            <a:avLst/>
          </a:prstGeom>
        </p:spPr>
      </p:pic>
      <p:pic>
        <p:nvPicPr>
          <p:cNvPr id="2" name="Picture 1">
            <a:extLst>
              <a:ext uri="{FF2B5EF4-FFF2-40B4-BE49-F238E27FC236}">
                <a16:creationId xmlns:a16="http://schemas.microsoft.com/office/drawing/2014/main" id="{DAE4496D-45E6-1C98-A6B3-9F60F9C25EB8}"/>
              </a:ext>
            </a:extLst>
          </p:cNvPr>
          <p:cNvPicPr>
            <a:picLocks noChangeAspect="1"/>
          </p:cNvPicPr>
          <p:nvPr/>
        </p:nvPicPr>
        <p:blipFill>
          <a:blip r:embed="rId4"/>
          <a:stretch>
            <a:fillRect/>
          </a:stretch>
        </p:blipFill>
        <p:spPr>
          <a:xfrm>
            <a:off x="9090212" y="0"/>
            <a:ext cx="2703242" cy="2816737"/>
          </a:xfrm>
          <a:prstGeom prst="rect">
            <a:avLst/>
          </a:prstGeom>
        </p:spPr>
      </p:pic>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6F33B39C-C8C5-5947-E84E-7D02E8147DEB}"/>
                  </a:ext>
                </a:extLst>
              </p14:cNvPr>
              <p14:cNvContentPartPr/>
              <p14:nvPr/>
            </p14:nvContentPartPr>
            <p14:xfrm>
              <a:off x="1961745" y="3666225"/>
              <a:ext cx="9819000" cy="87840"/>
            </p14:xfrm>
          </p:contentPart>
        </mc:Choice>
        <mc:Fallback>
          <p:pic>
            <p:nvPicPr>
              <p:cNvPr id="8" name="Ink 7">
                <a:extLst>
                  <a:ext uri="{FF2B5EF4-FFF2-40B4-BE49-F238E27FC236}">
                    <a16:creationId xmlns:a16="http://schemas.microsoft.com/office/drawing/2014/main" id="{6F33B39C-C8C5-5947-E84E-7D02E8147DEB}"/>
                  </a:ext>
                </a:extLst>
              </p:cNvPr>
              <p:cNvPicPr/>
              <p:nvPr/>
            </p:nvPicPr>
            <p:blipFill>
              <a:blip r:embed="rId6"/>
              <a:stretch>
                <a:fillRect/>
              </a:stretch>
            </p:blipFill>
            <p:spPr>
              <a:xfrm>
                <a:off x="1872105" y="3486585"/>
                <a:ext cx="9998640" cy="4474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1CB62A87-0686-0649-6915-8AA3293EB3AC}"/>
                  </a:ext>
                </a:extLst>
              </p14:cNvPr>
              <p14:cNvContentPartPr/>
              <p14:nvPr/>
            </p14:nvContentPartPr>
            <p14:xfrm>
              <a:off x="9734145" y="4609785"/>
              <a:ext cx="1973880" cy="57600"/>
            </p14:xfrm>
          </p:contentPart>
        </mc:Choice>
        <mc:Fallback>
          <p:pic>
            <p:nvPicPr>
              <p:cNvPr id="9" name="Ink 8">
                <a:extLst>
                  <a:ext uri="{FF2B5EF4-FFF2-40B4-BE49-F238E27FC236}">
                    <a16:creationId xmlns:a16="http://schemas.microsoft.com/office/drawing/2014/main" id="{1CB62A87-0686-0649-6915-8AA3293EB3AC}"/>
                  </a:ext>
                </a:extLst>
              </p:cNvPr>
              <p:cNvPicPr/>
              <p:nvPr/>
            </p:nvPicPr>
            <p:blipFill>
              <a:blip r:embed="rId8"/>
              <a:stretch>
                <a:fillRect/>
              </a:stretch>
            </p:blipFill>
            <p:spPr>
              <a:xfrm>
                <a:off x="9644505" y="4429785"/>
                <a:ext cx="2153520" cy="4172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D83D9967-F1EB-6E54-F2BE-D895636B180E}"/>
                  </a:ext>
                </a:extLst>
              </p14:cNvPr>
              <p14:cNvContentPartPr/>
              <p14:nvPr/>
            </p14:nvContentPartPr>
            <p14:xfrm>
              <a:off x="818745" y="4904625"/>
              <a:ext cx="9605520" cy="184320"/>
            </p14:xfrm>
          </p:contentPart>
        </mc:Choice>
        <mc:Fallback>
          <p:pic>
            <p:nvPicPr>
              <p:cNvPr id="10" name="Ink 9">
                <a:extLst>
                  <a:ext uri="{FF2B5EF4-FFF2-40B4-BE49-F238E27FC236}">
                    <a16:creationId xmlns:a16="http://schemas.microsoft.com/office/drawing/2014/main" id="{D83D9967-F1EB-6E54-F2BE-D895636B180E}"/>
                  </a:ext>
                </a:extLst>
              </p:cNvPr>
              <p:cNvPicPr/>
              <p:nvPr/>
            </p:nvPicPr>
            <p:blipFill>
              <a:blip r:embed="rId10"/>
              <a:stretch>
                <a:fillRect/>
              </a:stretch>
            </p:blipFill>
            <p:spPr>
              <a:xfrm>
                <a:off x="729105" y="4724625"/>
                <a:ext cx="9785160" cy="5439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Ink 10">
                <a:extLst>
                  <a:ext uri="{FF2B5EF4-FFF2-40B4-BE49-F238E27FC236}">
                    <a16:creationId xmlns:a16="http://schemas.microsoft.com/office/drawing/2014/main" id="{56CB28EB-B105-8618-02D5-4D96BA3BA6E9}"/>
                  </a:ext>
                </a:extLst>
              </p14:cNvPr>
              <p14:cNvContentPartPr/>
              <p14:nvPr/>
            </p14:nvContentPartPr>
            <p14:xfrm>
              <a:off x="800025" y="5799585"/>
              <a:ext cx="10992600" cy="77400"/>
            </p14:xfrm>
          </p:contentPart>
        </mc:Choice>
        <mc:Fallback>
          <p:pic>
            <p:nvPicPr>
              <p:cNvPr id="11" name="Ink 10">
                <a:extLst>
                  <a:ext uri="{FF2B5EF4-FFF2-40B4-BE49-F238E27FC236}">
                    <a16:creationId xmlns:a16="http://schemas.microsoft.com/office/drawing/2014/main" id="{56CB28EB-B105-8618-02D5-4D96BA3BA6E9}"/>
                  </a:ext>
                </a:extLst>
              </p:cNvPr>
              <p:cNvPicPr/>
              <p:nvPr/>
            </p:nvPicPr>
            <p:blipFill>
              <a:blip r:embed="rId12"/>
              <a:stretch>
                <a:fillRect/>
              </a:stretch>
            </p:blipFill>
            <p:spPr>
              <a:xfrm>
                <a:off x="710025" y="5619585"/>
                <a:ext cx="11172240" cy="4370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2" name="Ink 11">
                <a:extLst>
                  <a:ext uri="{FF2B5EF4-FFF2-40B4-BE49-F238E27FC236}">
                    <a16:creationId xmlns:a16="http://schemas.microsoft.com/office/drawing/2014/main" id="{7B09A6E6-1134-1DB0-8435-B18120154D55}"/>
                  </a:ext>
                </a:extLst>
              </p14:cNvPr>
              <p14:cNvContentPartPr/>
              <p14:nvPr/>
            </p14:nvContentPartPr>
            <p14:xfrm>
              <a:off x="796785" y="6333825"/>
              <a:ext cx="2918160" cy="39240"/>
            </p14:xfrm>
          </p:contentPart>
        </mc:Choice>
        <mc:Fallback>
          <p:pic>
            <p:nvPicPr>
              <p:cNvPr id="12" name="Ink 11">
                <a:extLst>
                  <a:ext uri="{FF2B5EF4-FFF2-40B4-BE49-F238E27FC236}">
                    <a16:creationId xmlns:a16="http://schemas.microsoft.com/office/drawing/2014/main" id="{7B09A6E6-1134-1DB0-8435-B18120154D55}"/>
                  </a:ext>
                </a:extLst>
              </p:cNvPr>
              <p:cNvPicPr/>
              <p:nvPr/>
            </p:nvPicPr>
            <p:blipFill>
              <a:blip r:embed="rId14"/>
              <a:stretch>
                <a:fillRect/>
              </a:stretch>
            </p:blipFill>
            <p:spPr>
              <a:xfrm>
                <a:off x="706785" y="6153825"/>
                <a:ext cx="3097800" cy="3988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3" name="Ink 12">
                <a:extLst>
                  <a:ext uri="{FF2B5EF4-FFF2-40B4-BE49-F238E27FC236}">
                    <a16:creationId xmlns:a16="http://schemas.microsoft.com/office/drawing/2014/main" id="{224D8424-1345-E994-61BE-835473A3BFE4}"/>
                  </a:ext>
                </a:extLst>
              </p14:cNvPr>
              <p14:cNvContentPartPr/>
              <p14:nvPr/>
            </p14:nvContentPartPr>
            <p14:xfrm>
              <a:off x="733425" y="6103065"/>
              <a:ext cx="2985840" cy="126720"/>
            </p14:xfrm>
          </p:contentPart>
        </mc:Choice>
        <mc:Fallback>
          <p:pic>
            <p:nvPicPr>
              <p:cNvPr id="13" name="Ink 12">
                <a:extLst>
                  <a:ext uri="{FF2B5EF4-FFF2-40B4-BE49-F238E27FC236}">
                    <a16:creationId xmlns:a16="http://schemas.microsoft.com/office/drawing/2014/main" id="{224D8424-1345-E994-61BE-835473A3BFE4}"/>
                  </a:ext>
                </a:extLst>
              </p:cNvPr>
              <p:cNvPicPr/>
              <p:nvPr/>
            </p:nvPicPr>
            <p:blipFill>
              <a:blip r:embed="rId16"/>
              <a:stretch>
                <a:fillRect/>
              </a:stretch>
            </p:blipFill>
            <p:spPr>
              <a:xfrm>
                <a:off x="643425" y="5923425"/>
                <a:ext cx="3165480" cy="4863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4" name="Ink 13">
                <a:extLst>
                  <a:ext uri="{FF2B5EF4-FFF2-40B4-BE49-F238E27FC236}">
                    <a16:creationId xmlns:a16="http://schemas.microsoft.com/office/drawing/2014/main" id="{279D7115-E092-2E38-1BDF-6BBA3F7FA6D8}"/>
                  </a:ext>
                </a:extLst>
              </p14:cNvPr>
              <p14:cNvContentPartPr/>
              <p14:nvPr/>
            </p14:nvContentPartPr>
            <p14:xfrm>
              <a:off x="729465" y="5882745"/>
              <a:ext cx="3960" cy="4320"/>
            </p14:xfrm>
          </p:contentPart>
        </mc:Choice>
        <mc:Fallback>
          <p:pic>
            <p:nvPicPr>
              <p:cNvPr id="14" name="Ink 13">
                <a:extLst>
                  <a:ext uri="{FF2B5EF4-FFF2-40B4-BE49-F238E27FC236}">
                    <a16:creationId xmlns:a16="http://schemas.microsoft.com/office/drawing/2014/main" id="{279D7115-E092-2E38-1BDF-6BBA3F7FA6D8}"/>
                  </a:ext>
                </a:extLst>
              </p:cNvPr>
              <p:cNvPicPr/>
              <p:nvPr/>
            </p:nvPicPr>
            <p:blipFill>
              <a:blip r:embed="rId18"/>
              <a:stretch>
                <a:fillRect/>
              </a:stretch>
            </p:blipFill>
            <p:spPr>
              <a:xfrm>
                <a:off x="639825" y="5702745"/>
                <a:ext cx="183600" cy="3639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5" name="Ink 14">
                <a:extLst>
                  <a:ext uri="{FF2B5EF4-FFF2-40B4-BE49-F238E27FC236}">
                    <a16:creationId xmlns:a16="http://schemas.microsoft.com/office/drawing/2014/main" id="{64456268-982C-357A-ABA7-3A723CD54D73}"/>
                  </a:ext>
                </a:extLst>
              </p14:cNvPr>
              <p14:cNvContentPartPr/>
              <p14:nvPr/>
            </p14:nvContentPartPr>
            <p14:xfrm>
              <a:off x="723705" y="6353265"/>
              <a:ext cx="360" cy="360"/>
            </p14:xfrm>
          </p:contentPart>
        </mc:Choice>
        <mc:Fallback>
          <p:pic>
            <p:nvPicPr>
              <p:cNvPr id="15" name="Ink 14">
                <a:extLst>
                  <a:ext uri="{FF2B5EF4-FFF2-40B4-BE49-F238E27FC236}">
                    <a16:creationId xmlns:a16="http://schemas.microsoft.com/office/drawing/2014/main" id="{64456268-982C-357A-ABA7-3A723CD54D73}"/>
                  </a:ext>
                </a:extLst>
              </p:cNvPr>
              <p:cNvPicPr/>
              <p:nvPr/>
            </p:nvPicPr>
            <p:blipFill>
              <a:blip r:embed="rId20"/>
              <a:stretch>
                <a:fillRect/>
              </a:stretch>
            </p:blipFill>
            <p:spPr>
              <a:xfrm>
                <a:off x="634065" y="6173265"/>
                <a:ext cx="180000" cy="360000"/>
              </a:xfrm>
              <a:prstGeom prst="rect">
                <a:avLst/>
              </a:prstGeom>
            </p:spPr>
          </p:pic>
        </mc:Fallback>
      </mc:AlternateContent>
    </p:spTree>
    <p:extLst>
      <p:ext uri="{BB962C8B-B14F-4D97-AF65-F5344CB8AC3E}">
        <p14:creationId xmlns:p14="http://schemas.microsoft.com/office/powerpoint/2010/main" val="2944298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895978" y="1024088"/>
            <a:ext cx="2987123" cy="3112537"/>
          </a:xfrm>
          <a:prstGeom prst="rect">
            <a:avLst/>
          </a:prstGeom>
        </p:spPr>
      </p:pic>
      <p:sp>
        <p:nvSpPr>
          <p:cNvPr id="4" name="Slide Number Placeholder 3"/>
          <p:cNvSpPr>
            <a:spLocks noGrp="1"/>
          </p:cNvSpPr>
          <p:nvPr>
            <p:ph type="sldNum" sz="quarter" idx="12"/>
          </p:nvPr>
        </p:nvSpPr>
        <p:spPr/>
        <p:txBody>
          <a:bodyPr/>
          <a:lstStyle/>
          <a:p>
            <a:fld id="{A2A50C4D-0BA1-4E54-8DFC-01810EC97B99}" type="slidenum">
              <a:rPr lang="en-US" smtClean="0"/>
              <a:t>12</a:t>
            </a:fld>
            <a:endParaRPr lang="en-US"/>
          </a:p>
        </p:txBody>
      </p:sp>
      <p:pic>
        <p:nvPicPr>
          <p:cNvPr id="5" name="Picture 4"/>
          <p:cNvPicPr>
            <a:picLocks noChangeAspect="1"/>
          </p:cNvPicPr>
          <p:nvPr/>
        </p:nvPicPr>
        <p:blipFill>
          <a:blip r:embed="rId3">
            <a:duotone>
              <a:prstClr val="black"/>
              <a:schemeClr val="accent2">
                <a:tint val="45000"/>
                <a:satMod val="400000"/>
              </a:schemeClr>
            </a:duotone>
          </a:blip>
          <a:stretch>
            <a:fillRect/>
          </a:stretch>
        </p:blipFill>
        <p:spPr>
          <a:xfrm>
            <a:off x="8892365" y="4365331"/>
            <a:ext cx="3015450" cy="221917"/>
          </a:xfrm>
          <a:prstGeom prst="rect">
            <a:avLst/>
          </a:prstGeom>
        </p:spPr>
      </p:pic>
      <p:sp>
        <p:nvSpPr>
          <p:cNvPr id="6" name="Oval 5"/>
          <p:cNvSpPr/>
          <p:nvPr/>
        </p:nvSpPr>
        <p:spPr>
          <a:xfrm>
            <a:off x="9614845" y="4720566"/>
            <a:ext cx="357476" cy="34598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rot="300807">
            <a:off x="9618548" y="5257131"/>
            <a:ext cx="357476" cy="3459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9618548" y="5793696"/>
            <a:ext cx="357476" cy="34598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0052211" y="4697223"/>
            <a:ext cx="568489" cy="369332"/>
          </a:xfrm>
          <a:prstGeom prst="rect">
            <a:avLst/>
          </a:prstGeom>
          <a:noFill/>
        </p:spPr>
        <p:txBody>
          <a:bodyPr wrap="none" rtlCol="0">
            <a:spAutoFit/>
          </a:bodyPr>
          <a:lstStyle/>
          <a:p>
            <a:r>
              <a:rPr lang="en-US" dirty="0"/>
              <a:t>Low</a:t>
            </a:r>
          </a:p>
        </p:txBody>
      </p:sp>
      <p:sp>
        <p:nvSpPr>
          <p:cNvPr id="10" name="TextBox 9"/>
          <p:cNvSpPr txBox="1"/>
          <p:nvPr/>
        </p:nvSpPr>
        <p:spPr>
          <a:xfrm>
            <a:off x="10059617" y="5226037"/>
            <a:ext cx="1114664" cy="369332"/>
          </a:xfrm>
          <a:prstGeom prst="rect">
            <a:avLst/>
          </a:prstGeom>
          <a:noFill/>
        </p:spPr>
        <p:txBody>
          <a:bodyPr wrap="none" rtlCol="0">
            <a:spAutoFit/>
          </a:bodyPr>
          <a:lstStyle/>
          <a:p>
            <a:r>
              <a:rPr lang="en-US" dirty="0"/>
              <a:t>Moderate</a:t>
            </a:r>
          </a:p>
        </p:txBody>
      </p:sp>
      <p:sp>
        <p:nvSpPr>
          <p:cNvPr id="11" name="TextBox 10"/>
          <p:cNvSpPr txBox="1"/>
          <p:nvPr/>
        </p:nvSpPr>
        <p:spPr>
          <a:xfrm>
            <a:off x="10052210" y="5782024"/>
            <a:ext cx="612668" cy="369332"/>
          </a:xfrm>
          <a:prstGeom prst="rect">
            <a:avLst/>
          </a:prstGeom>
          <a:noFill/>
        </p:spPr>
        <p:txBody>
          <a:bodyPr wrap="none" rtlCol="0">
            <a:spAutoFit/>
          </a:bodyPr>
          <a:lstStyle/>
          <a:p>
            <a:r>
              <a:rPr lang="en-US" dirty="0"/>
              <a:t>High</a:t>
            </a:r>
          </a:p>
        </p:txBody>
      </p:sp>
      <p:sp>
        <p:nvSpPr>
          <p:cNvPr id="16" name="Rectangle 15"/>
          <p:cNvSpPr/>
          <p:nvPr/>
        </p:nvSpPr>
        <p:spPr>
          <a:xfrm>
            <a:off x="1639129" y="5947631"/>
            <a:ext cx="5570756" cy="369332"/>
          </a:xfrm>
          <a:prstGeom prst="rect">
            <a:avLst/>
          </a:prstGeom>
        </p:spPr>
        <p:txBody>
          <a:bodyPr wrap="none">
            <a:spAutoFit/>
          </a:bodyPr>
          <a:lstStyle/>
          <a:p>
            <a:r>
              <a:rPr lang="en-US" dirty="0">
                <a:solidFill>
                  <a:srgbClr val="202124"/>
                </a:solidFill>
                <a:latin typeface="arial" panose="020B0604020202020204" pitchFamily="34" charset="0"/>
              </a:rPr>
              <a:t>FIPS (</a:t>
            </a:r>
            <a:r>
              <a:rPr lang="en-US" b="1" dirty="0">
                <a:solidFill>
                  <a:srgbClr val="202124"/>
                </a:solidFill>
                <a:latin typeface="arial" panose="020B0604020202020204" pitchFamily="34" charset="0"/>
              </a:rPr>
              <a:t>Federal Information Processing Standards</a:t>
            </a:r>
            <a:r>
              <a:rPr lang="en-US" dirty="0">
                <a:solidFill>
                  <a:srgbClr val="202124"/>
                </a:solidFill>
                <a:latin typeface="arial" panose="020B0604020202020204" pitchFamily="34" charset="0"/>
              </a:rPr>
              <a:t>)</a:t>
            </a:r>
            <a:endParaRPr lang="en-US" dirty="0"/>
          </a:p>
        </p:txBody>
      </p:sp>
      <p:sp>
        <p:nvSpPr>
          <p:cNvPr id="2" name="TextBox 1"/>
          <p:cNvSpPr txBox="1"/>
          <p:nvPr/>
        </p:nvSpPr>
        <p:spPr>
          <a:xfrm>
            <a:off x="430629" y="568613"/>
            <a:ext cx="10628668" cy="646331"/>
          </a:xfrm>
          <a:prstGeom prst="rect">
            <a:avLst/>
          </a:prstGeom>
          <a:noFill/>
        </p:spPr>
        <p:txBody>
          <a:bodyPr wrap="square" rtlCol="0">
            <a:spAutoFit/>
          </a:bodyPr>
          <a:lstStyle/>
          <a:p>
            <a:r>
              <a:rPr lang="en-US" sz="3600" dirty="0">
                <a:solidFill>
                  <a:srgbClr val="FF0000"/>
                </a:solidFill>
                <a:latin typeface="Bahnschrift Light Condensed" panose="020B0502040204020203" pitchFamily="34" charset="0"/>
              </a:rPr>
              <a:t>Two additional concepts are needed to present a complete picture </a:t>
            </a:r>
          </a:p>
        </p:txBody>
      </p:sp>
      <p:grpSp>
        <p:nvGrpSpPr>
          <p:cNvPr id="19" name="Group 18"/>
          <p:cNvGrpSpPr/>
          <p:nvPr/>
        </p:nvGrpSpPr>
        <p:grpSpPr>
          <a:xfrm>
            <a:off x="402303" y="1647436"/>
            <a:ext cx="8341778" cy="3249403"/>
            <a:chOff x="686547" y="1421728"/>
            <a:chExt cx="7754432" cy="3000794"/>
          </a:xfrm>
        </p:grpSpPr>
        <p:pic>
          <p:nvPicPr>
            <p:cNvPr id="12" name="Picture 11"/>
            <p:cNvPicPr>
              <a:picLocks noChangeAspect="1"/>
            </p:cNvPicPr>
            <p:nvPr/>
          </p:nvPicPr>
          <p:blipFill>
            <a:blip r:embed="rId4"/>
            <a:stretch>
              <a:fillRect/>
            </a:stretch>
          </p:blipFill>
          <p:spPr>
            <a:xfrm>
              <a:off x="686547" y="1421728"/>
              <a:ext cx="7754432" cy="543001"/>
            </a:xfrm>
            <a:prstGeom prst="rect">
              <a:avLst/>
            </a:prstGeom>
          </p:spPr>
        </p:pic>
        <p:pic>
          <p:nvPicPr>
            <p:cNvPr id="18" name="Picture 17"/>
            <p:cNvPicPr>
              <a:picLocks noChangeAspect="1"/>
            </p:cNvPicPr>
            <p:nvPr/>
          </p:nvPicPr>
          <p:blipFill>
            <a:blip r:embed="rId5"/>
            <a:stretch>
              <a:fillRect/>
            </a:stretch>
          </p:blipFill>
          <p:spPr>
            <a:xfrm>
              <a:off x="712879" y="1964729"/>
              <a:ext cx="7716327" cy="2457793"/>
            </a:xfrm>
            <a:prstGeom prst="rect">
              <a:avLst/>
            </a:prstGeom>
          </p:spPr>
        </p:pic>
      </p:grpSp>
      <mc:AlternateContent xmlns:mc="http://schemas.openxmlformats.org/markup-compatibility/2006" xmlns:p14="http://schemas.microsoft.com/office/powerpoint/2010/main">
        <mc:Choice Requires="p14">
          <p:contentPart p14:bwMode="auto" r:id="rId6">
            <p14:nvContentPartPr>
              <p14:cNvPr id="13" name="Ink 12"/>
              <p14:cNvContentPartPr/>
              <p14:nvPr/>
            </p14:nvContentPartPr>
            <p14:xfrm>
              <a:off x="642960" y="1901880"/>
              <a:ext cx="8090640" cy="3027600"/>
            </p14:xfrm>
          </p:contentPart>
        </mc:Choice>
        <mc:Fallback xmlns="">
          <p:pic>
            <p:nvPicPr>
              <p:cNvPr id="13" name="Ink 12"/>
              <p:cNvPicPr/>
              <p:nvPr/>
            </p:nvPicPr>
            <p:blipFill>
              <a:blip r:embed="rId7"/>
              <a:stretch>
                <a:fillRect/>
              </a:stretch>
            </p:blipFill>
            <p:spPr>
              <a:xfrm>
                <a:off x="633600" y="1892520"/>
                <a:ext cx="8109360" cy="3046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57874803-7D97-49B2-F4E2-D6B7539461D3}"/>
                  </a:ext>
                </a:extLst>
              </p14:cNvPr>
              <p14:cNvContentPartPr/>
              <p14:nvPr/>
            </p14:nvContentPartPr>
            <p14:xfrm>
              <a:off x="1876425" y="2389665"/>
              <a:ext cx="6791040" cy="193320"/>
            </p14:xfrm>
          </p:contentPart>
        </mc:Choice>
        <mc:Fallback>
          <p:pic>
            <p:nvPicPr>
              <p:cNvPr id="14" name="Ink 13">
                <a:extLst>
                  <a:ext uri="{FF2B5EF4-FFF2-40B4-BE49-F238E27FC236}">
                    <a16:creationId xmlns:a16="http://schemas.microsoft.com/office/drawing/2014/main" id="{57874803-7D97-49B2-F4E2-D6B7539461D3}"/>
                  </a:ext>
                </a:extLst>
              </p:cNvPr>
              <p:cNvPicPr/>
              <p:nvPr/>
            </p:nvPicPr>
            <p:blipFill>
              <a:blip r:embed="rId9"/>
              <a:stretch>
                <a:fillRect/>
              </a:stretch>
            </p:blipFill>
            <p:spPr>
              <a:xfrm>
                <a:off x="1786425" y="2209665"/>
                <a:ext cx="6970680" cy="552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CBEFB979-2B16-9999-7FE2-B1A3A9BFD6F6}"/>
                  </a:ext>
                </a:extLst>
              </p14:cNvPr>
              <p14:cNvContentPartPr/>
              <p14:nvPr/>
            </p14:nvContentPartPr>
            <p14:xfrm>
              <a:off x="723705" y="2676585"/>
              <a:ext cx="6230160" cy="96120"/>
            </p14:xfrm>
          </p:contentPart>
        </mc:Choice>
        <mc:Fallback>
          <p:pic>
            <p:nvPicPr>
              <p:cNvPr id="15" name="Ink 14">
                <a:extLst>
                  <a:ext uri="{FF2B5EF4-FFF2-40B4-BE49-F238E27FC236}">
                    <a16:creationId xmlns:a16="http://schemas.microsoft.com/office/drawing/2014/main" id="{CBEFB979-2B16-9999-7FE2-B1A3A9BFD6F6}"/>
                  </a:ext>
                </a:extLst>
              </p:cNvPr>
              <p:cNvPicPr/>
              <p:nvPr/>
            </p:nvPicPr>
            <p:blipFill>
              <a:blip r:embed="rId11"/>
              <a:stretch>
                <a:fillRect/>
              </a:stretch>
            </p:blipFill>
            <p:spPr>
              <a:xfrm>
                <a:off x="634065" y="2496585"/>
                <a:ext cx="6409800" cy="455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7" name="Ink 16">
                <a:extLst>
                  <a:ext uri="{FF2B5EF4-FFF2-40B4-BE49-F238E27FC236}">
                    <a16:creationId xmlns:a16="http://schemas.microsoft.com/office/drawing/2014/main" id="{03A006F5-BAE5-ED7E-6F32-71716A5A98AF}"/>
                  </a:ext>
                </a:extLst>
              </p14:cNvPr>
              <p14:cNvContentPartPr/>
              <p14:nvPr/>
            </p14:nvContentPartPr>
            <p14:xfrm>
              <a:off x="3666705" y="2419185"/>
              <a:ext cx="5003640" cy="96480"/>
            </p14:xfrm>
          </p:contentPart>
        </mc:Choice>
        <mc:Fallback>
          <p:pic>
            <p:nvPicPr>
              <p:cNvPr id="17" name="Ink 16">
                <a:extLst>
                  <a:ext uri="{FF2B5EF4-FFF2-40B4-BE49-F238E27FC236}">
                    <a16:creationId xmlns:a16="http://schemas.microsoft.com/office/drawing/2014/main" id="{03A006F5-BAE5-ED7E-6F32-71716A5A98AF}"/>
                  </a:ext>
                </a:extLst>
              </p:cNvPr>
              <p:cNvPicPr/>
              <p:nvPr/>
            </p:nvPicPr>
            <p:blipFill>
              <a:blip r:embed="rId13"/>
              <a:stretch>
                <a:fillRect/>
              </a:stretch>
            </p:blipFill>
            <p:spPr>
              <a:xfrm>
                <a:off x="3577065" y="2239545"/>
                <a:ext cx="5183280" cy="456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0" name="Ink 19">
                <a:extLst>
                  <a:ext uri="{FF2B5EF4-FFF2-40B4-BE49-F238E27FC236}">
                    <a16:creationId xmlns:a16="http://schemas.microsoft.com/office/drawing/2014/main" id="{0F3228F3-EF16-E4E3-4638-FFC86012B2AE}"/>
                  </a:ext>
                </a:extLst>
              </p14:cNvPr>
              <p14:cNvContentPartPr/>
              <p14:nvPr/>
            </p14:nvContentPartPr>
            <p14:xfrm>
              <a:off x="1961745" y="2504865"/>
              <a:ext cx="1400760" cy="30240"/>
            </p14:xfrm>
          </p:contentPart>
        </mc:Choice>
        <mc:Fallback>
          <p:pic>
            <p:nvPicPr>
              <p:cNvPr id="20" name="Ink 19">
                <a:extLst>
                  <a:ext uri="{FF2B5EF4-FFF2-40B4-BE49-F238E27FC236}">
                    <a16:creationId xmlns:a16="http://schemas.microsoft.com/office/drawing/2014/main" id="{0F3228F3-EF16-E4E3-4638-FFC86012B2AE}"/>
                  </a:ext>
                </a:extLst>
              </p:cNvPr>
              <p:cNvPicPr/>
              <p:nvPr/>
            </p:nvPicPr>
            <p:blipFill>
              <a:blip r:embed="rId15"/>
              <a:stretch>
                <a:fillRect/>
              </a:stretch>
            </p:blipFill>
            <p:spPr>
              <a:xfrm>
                <a:off x="1872105" y="2324865"/>
                <a:ext cx="1580400" cy="3898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1" name="Ink 20">
                <a:extLst>
                  <a:ext uri="{FF2B5EF4-FFF2-40B4-BE49-F238E27FC236}">
                    <a16:creationId xmlns:a16="http://schemas.microsoft.com/office/drawing/2014/main" id="{67EDC6C1-3AD4-E226-88BC-FE64F9D5F96D}"/>
                  </a:ext>
                </a:extLst>
              </p14:cNvPr>
              <p14:cNvContentPartPr/>
              <p14:nvPr/>
            </p14:nvContentPartPr>
            <p14:xfrm>
              <a:off x="3466905" y="3905265"/>
              <a:ext cx="5184360" cy="29520"/>
            </p14:xfrm>
          </p:contentPart>
        </mc:Choice>
        <mc:Fallback>
          <p:pic>
            <p:nvPicPr>
              <p:cNvPr id="21" name="Ink 20">
                <a:extLst>
                  <a:ext uri="{FF2B5EF4-FFF2-40B4-BE49-F238E27FC236}">
                    <a16:creationId xmlns:a16="http://schemas.microsoft.com/office/drawing/2014/main" id="{67EDC6C1-3AD4-E226-88BC-FE64F9D5F96D}"/>
                  </a:ext>
                </a:extLst>
              </p:cNvPr>
              <p:cNvPicPr/>
              <p:nvPr/>
            </p:nvPicPr>
            <p:blipFill>
              <a:blip r:embed="rId17"/>
              <a:stretch>
                <a:fillRect/>
              </a:stretch>
            </p:blipFill>
            <p:spPr>
              <a:xfrm>
                <a:off x="3377265" y="3725265"/>
                <a:ext cx="5364000" cy="3891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2" name="Ink 21">
                <a:extLst>
                  <a:ext uri="{FF2B5EF4-FFF2-40B4-BE49-F238E27FC236}">
                    <a16:creationId xmlns:a16="http://schemas.microsoft.com/office/drawing/2014/main" id="{65CFEDFF-DB0B-05D5-037A-E32E81B2FA9F}"/>
                  </a:ext>
                </a:extLst>
              </p14:cNvPr>
              <p14:cNvContentPartPr/>
              <p14:nvPr/>
            </p14:nvContentPartPr>
            <p14:xfrm>
              <a:off x="666825" y="4148265"/>
              <a:ext cx="8001000" cy="71640"/>
            </p14:xfrm>
          </p:contentPart>
        </mc:Choice>
        <mc:Fallback>
          <p:pic>
            <p:nvPicPr>
              <p:cNvPr id="22" name="Ink 21">
                <a:extLst>
                  <a:ext uri="{FF2B5EF4-FFF2-40B4-BE49-F238E27FC236}">
                    <a16:creationId xmlns:a16="http://schemas.microsoft.com/office/drawing/2014/main" id="{65CFEDFF-DB0B-05D5-037A-E32E81B2FA9F}"/>
                  </a:ext>
                </a:extLst>
              </p:cNvPr>
              <p:cNvPicPr/>
              <p:nvPr/>
            </p:nvPicPr>
            <p:blipFill>
              <a:blip r:embed="rId19"/>
              <a:stretch>
                <a:fillRect/>
              </a:stretch>
            </p:blipFill>
            <p:spPr>
              <a:xfrm>
                <a:off x="576825" y="3968265"/>
                <a:ext cx="8180640" cy="4312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3" name="Ink 22">
                <a:extLst>
                  <a:ext uri="{FF2B5EF4-FFF2-40B4-BE49-F238E27FC236}">
                    <a16:creationId xmlns:a16="http://schemas.microsoft.com/office/drawing/2014/main" id="{40932924-B82B-4132-F7E2-5C7744C4D714}"/>
                  </a:ext>
                </a:extLst>
              </p14:cNvPr>
              <p14:cNvContentPartPr/>
              <p14:nvPr/>
            </p14:nvContentPartPr>
            <p14:xfrm>
              <a:off x="685545" y="4513305"/>
              <a:ext cx="8009640" cy="126360"/>
            </p14:xfrm>
          </p:contentPart>
        </mc:Choice>
        <mc:Fallback>
          <p:pic>
            <p:nvPicPr>
              <p:cNvPr id="23" name="Ink 22">
                <a:extLst>
                  <a:ext uri="{FF2B5EF4-FFF2-40B4-BE49-F238E27FC236}">
                    <a16:creationId xmlns:a16="http://schemas.microsoft.com/office/drawing/2014/main" id="{40932924-B82B-4132-F7E2-5C7744C4D714}"/>
                  </a:ext>
                </a:extLst>
              </p:cNvPr>
              <p:cNvPicPr/>
              <p:nvPr/>
            </p:nvPicPr>
            <p:blipFill>
              <a:blip r:embed="rId21"/>
              <a:stretch>
                <a:fillRect/>
              </a:stretch>
            </p:blipFill>
            <p:spPr>
              <a:xfrm>
                <a:off x="595905" y="4333665"/>
                <a:ext cx="8189280" cy="486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4" name="Ink 23">
                <a:extLst>
                  <a:ext uri="{FF2B5EF4-FFF2-40B4-BE49-F238E27FC236}">
                    <a16:creationId xmlns:a16="http://schemas.microsoft.com/office/drawing/2014/main" id="{382F8562-4DCE-50AB-E563-A6175E96F66A}"/>
                  </a:ext>
                </a:extLst>
              </p14:cNvPr>
              <p14:cNvContentPartPr/>
              <p14:nvPr/>
            </p14:nvContentPartPr>
            <p14:xfrm>
              <a:off x="5286345" y="4389825"/>
              <a:ext cx="3389040" cy="105840"/>
            </p14:xfrm>
          </p:contentPart>
        </mc:Choice>
        <mc:Fallback>
          <p:pic>
            <p:nvPicPr>
              <p:cNvPr id="24" name="Ink 23">
                <a:extLst>
                  <a:ext uri="{FF2B5EF4-FFF2-40B4-BE49-F238E27FC236}">
                    <a16:creationId xmlns:a16="http://schemas.microsoft.com/office/drawing/2014/main" id="{382F8562-4DCE-50AB-E563-A6175E96F66A}"/>
                  </a:ext>
                </a:extLst>
              </p:cNvPr>
              <p:cNvPicPr/>
              <p:nvPr/>
            </p:nvPicPr>
            <p:blipFill>
              <a:blip r:embed="rId23"/>
              <a:stretch>
                <a:fillRect/>
              </a:stretch>
            </p:blipFill>
            <p:spPr>
              <a:xfrm>
                <a:off x="5196705" y="4210185"/>
                <a:ext cx="3568680" cy="465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5" name="Ink 24">
                <a:extLst>
                  <a:ext uri="{FF2B5EF4-FFF2-40B4-BE49-F238E27FC236}">
                    <a16:creationId xmlns:a16="http://schemas.microsoft.com/office/drawing/2014/main" id="{E628013A-15F9-AC81-D172-2F99BC2C4E4F}"/>
                  </a:ext>
                </a:extLst>
              </p14:cNvPr>
              <p14:cNvContentPartPr/>
              <p14:nvPr/>
            </p14:nvContentPartPr>
            <p14:xfrm>
              <a:off x="571425" y="4617705"/>
              <a:ext cx="6023880" cy="193680"/>
            </p14:xfrm>
          </p:contentPart>
        </mc:Choice>
        <mc:Fallback>
          <p:pic>
            <p:nvPicPr>
              <p:cNvPr id="25" name="Ink 24">
                <a:extLst>
                  <a:ext uri="{FF2B5EF4-FFF2-40B4-BE49-F238E27FC236}">
                    <a16:creationId xmlns:a16="http://schemas.microsoft.com/office/drawing/2014/main" id="{E628013A-15F9-AC81-D172-2F99BC2C4E4F}"/>
                  </a:ext>
                </a:extLst>
              </p:cNvPr>
              <p:cNvPicPr/>
              <p:nvPr/>
            </p:nvPicPr>
            <p:blipFill>
              <a:blip r:embed="rId25"/>
              <a:stretch>
                <a:fillRect/>
              </a:stretch>
            </p:blipFill>
            <p:spPr>
              <a:xfrm>
                <a:off x="481425" y="4437705"/>
                <a:ext cx="6203520" cy="5533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6" name="Ink 25">
                <a:extLst>
                  <a:ext uri="{FF2B5EF4-FFF2-40B4-BE49-F238E27FC236}">
                    <a16:creationId xmlns:a16="http://schemas.microsoft.com/office/drawing/2014/main" id="{93CED194-74AF-A662-2160-81D3D5DC5168}"/>
                  </a:ext>
                </a:extLst>
              </p14:cNvPr>
              <p14:cNvContentPartPr/>
              <p14:nvPr/>
            </p14:nvContentPartPr>
            <p14:xfrm>
              <a:off x="510585" y="4800585"/>
              <a:ext cx="2137680" cy="96120"/>
            </p14:xfrm>
          </p:contentPart>
        </mc:Choice>
        <mc:Fallback>
          <p:pic>
            <p:nvPicPr>
              <p:cNvPr id="26" name="Ink 25">
                <a:extLst>
                  <a:ext uri="{FF2B5EF4-FFF2-40B4-BE49-F238E27FC236}">
                    <a16:creationId xmlns:a16="http://schemas.microsoft.com/office/drawing/2014/main" id="{93CED194-74AF-A662-2160-81D3D5DC5168}"/>
                  </a:ext>
                </a:extLst>
              </p:cNvPr>
              <p:cNvPicPr/>
              <p:nvPr/>
            </p:nvPicPr>
            <p:blipFill>
              <a:blip r:embed="rId27"/>
              <a:stretch>
                <a:fillRect/>
              </a:stretch>
            </p:blipFill>
            <p:spPr>
              <a:xfrm>
                <a:off x="420585" y="4620945"/>
                <a:ext cx="2317320" cy="455760"/>
              </a:xfrm>
              <a:prstGeom prst="rect">
                <a:avLst/>
              </a:prstGeom>
            </p:spPr>
          </p:pic>
        </mc:Fallback>
      </mc:AlternateContent>
    </p:spTree>
    <p:extLst>
      <p:ext uri="{BB962C8B-B14F-4D97-AF65-F5344CB8AC3E}">
        <p14:creationId xmlns:p14="http://schemas.microsoft.com/office/powerpoint/2010/main" val="1399129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6350" y="1031081"/>
            <a:ext cx="7772400" cy="655638"/>
          </a:xfrm>
        </p:spPr>
        <p:txBody>
          <a:bodyPr>
            <a:normAutofit fontScale="90000"/>
          </a:bodyPr>
          <a:lstStyle/>
          <a:p>
            <a:r>
              <a:rPr lang="en-US" b="1" dirty="0">
                <a:solidFill>
                  <a:schemeClr val="tx1"/>
                </a:solidFill>
                <a:latin typeface="Times New Roman" pitchFamily="18" charset="0"/>
                <a:cs typeface="Times New Roman" pitchFamily="18" charset="0"/>
              </a:rPr>
              <a:t>Confidentiality</a:t>
            </a:r>
          </a:p>
        </p:txBody>
      </p:sp>
      <p:sp>
        <p:nvSpPr>
          <p:cNvPr id="3" name="Content Placeholder 2"/>
          <p:cNvSpPr>
            <a:spLocks noGrp="1"/>
          </p:cNvSpPr>
          <p:nvPr>
            <p:ph sz="quarter" idx="1"/>
          </p:nvPr>
        </p:nvSpPr>
        <p:spPr>
          <a:xfrm>
            <a:off x="1390650" y="2057400"/>
            <a:ext cx="7772400" cy="4419600"/>
          </a:xfrm>
        </p:spPr>
        <p:txBody>
          <a:bodyPr>
            <a:noAutofit/>
          </a:bodyPr>
          <a:lstStyle/>
          <a:p>
            <a:pPr>
              <a:buNone/>
            </a:pPr>
            <a:r>
              <a:rPr lang="en-US" b="1" dirty="0">
                <a:solidFill>
                  <a:schemeClr val="accent1"/>
                </a:solidFill>
                <a:latin typeface="Times New Roman" pitchFamily="18" charset="0"/>
                <a:cs typeface="Times New Roman" pitchFamily="18" charset="0"/>
              </a:rPr>
              <a:t>		Confidentiality</a:t>
            </a:r>
          </a:p>
          <a:p>
            <a:pPr>
              <a:buNone/>
            </a:pPr>
            <a:r>
              <a:rPr lang="en-US" sz="2400" dirty="0">
                <a:latin typeface="Times New Roman" pitchFamily="18" charset="0"/>
                <a:cs typeface="Times New Roman" pitchFamily="18" charset="0"/>
              </a:rPr>
              <a:t>		Protection of resources from unauthorized disclosure</a:t>
            </a:r>
          </a:p>
          <a:p>
            <a:pPr>
              <a:buNone/>
            </a:pPr>
            <a:r>
              <a:rPr lang="en-US" sz="2400" dirty="0">
                <a:latin typeface="Times New Roman" pitchFamily="18" charset="0"/>
                <a:cs typeface="Times New Roman" pitchFamily="18" charset="0"/>
              </a:rPr>
              <a:t>		Check: </a:t>
            </a:r>
            <a:r>
              <a:rPr lang="en-US" sz="2400" i="1" dirty="0">
                <a:solidFill>
                  <a:schemeClr val="accent1"/>
                </a:solidFill>
                <a:latin typeface="Times New Roman" pitchFamily="18" charset="0"/>
                <a:cs typeface="Times New Roman" pitchFamily="18" charset="0"/>
              </a:rPr>
              <a:t>Who</a:t>
            </a:r>
            <a:r>
              <a:rPr lang="en-US" sz="2400" dirty="0">
                <a:latin typeface="Times New Roman" pitchFamily="18" charset="0"/>
                <a:cs typeface="Times New Roman" pitchFamily="18" charset="0"/>
              </a:rPr>
              <a:t> is authorized to access </a:t>
            </a:r>
            <a:r>
              <a:rPr lang="en-US" sz="2400" i="1" dirty="0">
                <a:solidFill>
                  <a:schemeClr val="accent1"/>
                </a:solidFill>
                <a:latin typeface="Times New Roman" pitchFamily="18" charset="0"/>
                <a:cs typeface="Times New Roman" pitchFamily="18" charset="0"/>
              </a:rPr>
              <a:t>which</a:t>
            </a:r>
            <a:r>
              <a:rPr lang="en-US" sz="2400" dirty="0">
                <a:latin typeface="Times New Roman" pitchFamily="18" charset="0"/>
                <a:cs typeface="Times New Roman" pitchFamily="18" charset="0"/>
              </a:rPr>
              <a:t> resources</a:t>
            </a:r>
            <a:r>
              <a:rPr lang="en-US" sz="2400" i="1" dirty="0">
                <a:latin typeface="Times New Roman" pitchFamily="18" charset="0"/>
                <a:cs typeface="Times New Roman" pitchFamily="18" charset="0"/>
              </a:rPr>
              <a:t>?</a:t>
            </a:r>
          </a:p>
          <a:p>
            <a:r>
              <a:rPr lang="en-US" b="1" dirty="0">
                <a:solidFill>
                  <a:schemeClr val="accent1"/>
                </a:solidFill>
                <a:latin typeface="Times New Roman" pitchFamily="18" charset="0"/>
                <a:cs typeface="Times New Roman" pitchFamily="18" charset="0"/>
              </a:rPr>
              <a:t>Security measures</a:t>
            </a:r>
          </a:p>
          <a:p>
            <a:pPr lvl="1"/>
            <a:r>
              <a:rPr lang="en-US" dirty="0">
                <a:latin typeface="Times New Roman" pitchFamily="18" charset="0"/>
                <a:cs typeface="Times New Roman" pitchFamily="18" charset="0"/>
              </a:rPr>
              <a:t>Encryption of data, resource hiding</a:t>
            </a:r>
          </a:p>
          <a:p>
            <a:r>
              <a:rPr lang="en-US" b="1" dirty="0">
                <a:solidFill>
                  <a:schemeClr val="accent1"/>
                </a:solidFill>
                <a:latin typeface="Times New Roman" pitchFamily="18" charset="0"/>
                <a:cs typeface="Times New Roman" pitchFamily="18" charset="0"/>
              </a:rPr>
              <a:t>Examples</a:t>
            </a:r>
          </a:p>
          <a:p>
            <a:pPr lvl="1"/>
            <a:r>
              <a:rPr lang="en-US" dirty="0">
                <a:solidFill>
                  <a:schemeClr val="accent1"/>
                </a:solidFill>
                <a:latin typeface="Times New Roman" pitchFamily="18" charset="0"/>
                <a:cs typeface="Times New Roman" pitchFamily="18" charset="0"/>
              </a:rPr>
              <a:t>An attacker eavesdrop a telephone conversation</a:t>
            </a:r>
          </a:p>
          <a:p>
            <a:pPr lvl="1"/>
            <a:r>
              <a:rPr lang="en-US" dirty="0">
                <a:solidFill>
                  <a:schemeClr val="accent1"/>
                </a:solidFill>
                <a:latin typeface="Times New Roman" pitchFamily="18" charset="0"/>
                <a:cs typeface="Times New Roman" pitchFamily="18" charset="0"/>
              </a:rPr>
              <a:t>An attacker reads the emails on your computer</a:t>
            </a:r>
          </a:p>
        </p:txBody>
      </p:sp>
      <p:pic>
        <p:nvPicPr>
          <p:cNvPr id="8196" name="Picture 4"/>
          <p:cNvPicPr>
            <a:picLocks noChangeAspect="1" noChangeArrowheads="1"/>
          </p:cNvPicPr>
          <p:nvPr/>
        </p:nvPicPr>
        <p:blipFill>
          <a:blip r:embed="rId2" cstate="print"/>
          <a:srcRect/>
          <a:stretch>
            <a:fillRect/>
          </a:stretch>
        </p:blipFill>
        <p:spPr bwMode="auto">
          <a:xfrm>
            <a:off x="1390650" y="1971676"/>
            <a:ext cx="895350" cy="12287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14</a:t>
            </a:fld>
            <a:endParaRPr lang="en-US"/>
          </a:p>
        </p:txBody>
      </p:sp>
      <p:sp>
        <p:nvSpPr>
          <p:cNvPr id="3" name="TextBox 2"/>
          <p:cNvSpPr txBox="1"/>
          <p:nvPr/>
        </p:nvSpPr>
        <p:spPr>
          <a:xfrm>
            <a:off x="430628" y="568613"/>
            <a:ext cx="9738983" cy="646331"/>
          </a:xfrm>
          <a:prstGeom prst="rect">
            <a:avLst/>
          </a:prstGeom>
          <a:noFill/>
        </p:spPr>
        <p:txBody>
          <a:bodyPr wrap="square" rtlCol="0">
            <a:spAutoFit/>
          </a:bodyPr>
          <a:lstStyle/>
          <a:p>
            <a:r>
              <a:rPr lang="en-US" sz="3600" b="1" dirty="0">
                <a:solidFill>
                  <a:srgbClr val="FF0000"/>
                </a:solidFill>
                <a:latin typeface="Bahnschrift Light Condensed" panose="020B0502040204020203" pitchFamily="34" charset="0"/>
              </a:rPr>
              <a:t>Real World Examples: Confidentiality, Integrity and Availability</a:t>
            </a:r>
          </a:p>
        </p:txBody>
      </p:sp>
      <p:sp>
        <p:nvSpPr>
          <p:cNvPr id="5" name="Oval 4"/>
          <p:cNvSpPr/>
          <p:nvPr/>
        </p:nvSpPr>
        <p:spPr>
          <a:xfrm>
            <a:off x="4746292" y="1472447"/>
            <a:ext cx="357476" cy="34598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rot="300807">
            <a:off x="5812669" y="1472447"/>
            <a:ext cx="357476" cy="3459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381970" y="1472446"/>
            <a:ext cx="357476" cy="34598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103768" y="1478955"/>
            <a:ext cx="568489" cy="369332"/>
          </a:xfrm>
          <a:prstGeom prst="rect">
            <a:avLst/>
          </a:prstGeom>
          <a:noFill/>
        </p:spPr>
        <p:txBody>
          <a:bodyPr wrap="none" rtlCol="0">
            <a:spAutoFit/>
          </a:bodyPr>
          <a:lstStyle/>
          <a:p>
            <a:r>
              <a:rPr lang="en-US" dirty="0"/>
              <a:t>Low</a:t>
            </a:r>
          </a:p>
        </p:txBody>
      </p:sp>
      <p:sp>
        <p:nvSpPr>
          <p:cNvPr id="9" name="TextBox 8"/>
          <p:cNvSpPr txBox="1"/>
          <p:nvPr/>
        </p:nvSpPr>
        <p:spPr>
          <a:xfrm>
            <a:off x="6184580" y="1457416"/>
            <a:ext cx="1114664" cy="369332"/>
          </a:xfrm>
          <a:prstGeom prst="rect">
            <a:avLst/>
          </a:prstGeom>
          <a:noFill/>
        </p:spPr>
        <p:txBody>
          <a:bodyPr wrap="none" rtlCol="0">
            <a:spAutoFit/>
          </a:bodyPr>
          <a:lstStyle/>
          <a:p>
            <a:r>
              <a:rPr lang="en-US" dirty="0"/>
              <a:t>Moderate</a:t>
            </a:r>
          </a:p>
        </p:txBody>
      </p:sp>
      <p:sp>
        <p:nvSpPr>
          <p:cNvPr id="10" name="TextBox 9"/>
          <p:cNvSpPr txBox="1"/>
          <p:nvPr/>
        </p:nvSpPr>
        <p:spPr>
          <a:xfrm>
            <a:off x="7852703" y="1479667"/>
            <a:ext cx="612668" cy="369332"/>
          </a:xfrm>
          <a:prstGeom prst="rect">
            <a:avLst/>
          </a:prstGeom>
          <a:noFill/>
        </p:spPr>
        <p:txBody>
          <a:bodyPr wrap="none" rtlCol="0">
            <a:spAutoFit/>
          </a:bodyPr>
          <a:lstStyle/>
          <a:p>
            <a:r>
              <a:rPr lang="en-US"/>
              <a:t>High</a:t>
            </a:r>
            <a:endParaRPr lang="en-US" dirty="0"/>
          </a:p>
        </p:txBody>
      </p:sp>
      <p:sp>
        <p:nvSpPr>
          <p:cNvPr id="11" name="TextBox 10"/>
          <p:cNvSpPr txBox="1"/>
          <p:nvPr/>
        </p:nvSpPr>
        <p:spPr>
          <a:xfrm>
            <a:off x="2836302" y="1467903"/>
            <a:ext cx="1760418" cy="400110"/>
          </a:xfrm>
          <a:prstGeom prst="rect">
            <a:avLst/>
          </a:prstGeom>
          <a:noFill/>
        </p:spPr>
        <p:txBody>
          <a:bodyPr wrap="none" rtlCol="0">
            <a:spAutoFit/>
          </a:bodyPr>
          <a:lstStyle/>
          <a:p>
            <a:r>
              <a:rPr lang="en-US" sz="2000" b="1" dirty="0"/>
              <a:t>Impact of Risk:</a:t>
            </a:r>
          </a:p>
        </p:txBody>
      </p:sp>
      <p:sp>
        <p:nvSpPr>
          <p:cNvPr id="15" name="Rectangle 1">
            <a:extLst>
              <a:ext uri="{FF2B5EF4-FFF2-40B4-BE49-F238E27FC236}">
                <a16:creationId xmlns:a16="http://schemas.microsoft.com/office/drawing/2014/main" id="{EAF81CFE-A09E-33C4-D9CF-BE92635D62E5}"/>
              </a:ext>
            </a:extLst>
          </p:cNvPr>
          <p:cNvSpPr txBox="1">
            <a:spLocks noChangeArrowheads="1"/>
          </p:cNvSpPr>
          <p:nvPr/>
        </p:nvSpPr>
        <p:spPr bwMode="auto">
          <a:xfrm>
            <a:off x="723639" y="2428757"/>
            <a:ext cx="10455965"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buFont typeface="Wingdings" panose="05000000000000000000" pitchFamily="2" charset="2"/>
              <a:buChar char="q"/>
            </a:pPr>
            <a:r>
              <a:rPr lang="en-US" altLang="en-PK" sz="2000" b="1" dirty="0">
                <a:latin typeface="Arial" panose="020B0604020202020204" pitchFamily="34" charset="0"/>
              </a:rPr>
              <a:t>S</a:t>
            </a:r>
            <a:r>
              <a:rPr lang="en-PK" altLang="en-PK" sz="2000" b="1" dirty="0" err="1">
                <a:latin typeface="Arial" panose="020B0604020202020204" pitchFamily="34" charset="0"/>
              </a:rPr>
              <a:t>tudent</a:t>
            </a:r>
            <a:r>
              <a:rPr lang="en-PK" altLang="en-PK" sz="2000" b="1" dirty="0">
                <a:latin typeface="Arial" panose="020B0604020202020204" pitchFamily="34" charset="0"/>
              </a:rPr>
              <a:t> Grade Information</a:t>
            </a:r>
            <a:r>
              <a:rPr lang="en-PK" altLang="en-PK" sz="2000" dirty="0">
                <a:latin typeface="Arial" panose="020B0604020202020204" pitchFamily="34" charset="0"/>
              </a:rPr>
              <a:t>:</a:t>
            </a:r>
          </a:p>
          <a:p>
            <a:pPr lvl="1" eaLnBrk="0" fontAlgn="base" hangingPunct="0">
              <a:lnSpc>
                <a:spcPct val="100000"/>
              </a:lnSpc>
              <a:spcBef>
                <a:spcPct val="0"/>
              </a:spcBef>
              <a:spcAft>
                <a:spcPct val="0"/>
              </a:spcAft>
              <a:buFont typeface="Courier New" panose="02070309020205020404" pitchFamily="49" charset="0"/>
              <a:buChar char="o"/>
            </a:pPr>
            <a:r>
              <a:rPr lang="en-PK" altLang="en-PK" sz="1800" b="1" dirty="0">
                <a:solidFill>
                  <a:srgbClr val="FF0000"/>
                </a:solidFill>
                <a:latin typeface="Arial" panose="020B0604020202020204" pitchFamily="34" charset="0"/>
              </a:rPr>
              <a:t>Highly confidential </a:t>
            </a:r>
            <a:r>
              <a:rPr lang="en-PK" altLang="en-PK" sz="1800" dirty="0">
                <a:latin typeface="Arial" panose="020B0604020202020204" pitchFamily="34" charset="0"/>
              </a:rPr>
              <a:t>and important to students.</a:t>
            </a:r>
          </a:p>
          <a:p>
            <a:pPr lvl="1" eaLnBrk="0" fontAlgn="base" hangingPunct="0">
              <a:lnSpc>
                <a:spcPct val="100000"/>
              </a:lnSpc>
              <a:spcBef>
                <a:spcPct val="0"/>
              </a:spcBef>
              <a:spcAft>
                <a:spcPct val="0"/>
              </a:spcAft>
              <a:buFont typeface="Courier New" panose="02070309020205020404" pitchFamily="49" charset="0"/>
              <a:buChar char="o"/>
            </a:pPr>
            <a:r>
              <a:rPr lang="en-PK" altLang="en-PK" sz="1800" dirty="0">
                <a:latin typeface="Arial" panose="020B0604020202020204" pitchFamily="34" charset="0"/>
              </a:rPr>
              <a:t>Regulated by the Family Educational Rights and Privacy Act (FERPA) in the U.S.</a:t>
            </a:r>
          </a:p>
          <a:p>
            <a:pPr lvl="1" eaLnBrk="0" fontAlgn="base" hangingPunct="0">
              <a:lnSpc>
                <a:spcPct val="100000"/>
              </a:lnSpc>
              <a:spcBef>
                <a:spcPct val="0"/>
              </a:spcBef>
              <a:spcAft>
                <a:spcPct val="0"/>
              </a:spcAft>
              <a:buFont typeface="Courier New" panose="02070309020205020404" pitchFamily="49" charset="0"/>
              <a:buChar char="o"/>
            </a:pPr>
            <a:r>
              <a:rPr lang="en-PK" altLang="en-PK" sz="1800" dirty="0">
                <a:latin typeface="Arial" panose="020B0604020202020204" pitchFamily="34" charset="0"/>
              </a:rPr>
              <a:t>Access limited to students, their parents, and necessary employees.</a:t>
            </a:r>
            <a:endParaRPr lang="en-US" altLang="en-PK" sz="1800" dirty="0">
              <a:latin typeface="Arial" panose="020B0604020202020204" pitchFamily="34" charset="0"/>
            </a:endParaRPr>
          </a:p>
          <a:p>
            <a:pPr lvl="1" eaLnBrk="0" fontAlgn="base" hangingPunct="0">
              <a:lnSpc>
                <a:spcPct val="100000"/>
              </a:lnSpc>
              <a:spcBef>
                <a:spcPct val="0"/>
              </a:spcBef>
              <a:spcAft>
                <a:spcPct val="0"/>
              </a:spcAft>
              <a:buFont typeface="Courier New" panose="02070309020205020404" pitchFamily="49" charset="0"/>
              <a:buChar char="o"/>
            </a:pPr>
            <a:endParaRPr lang="en-PK" altLang="en-PK" sz="1800" dirty="0">
              <a:latin typeface="Arial" panose="020B0604020202020204" pitchFamily="34" charset="0"/>
            </a:endParaRPr>
          </a:p>
          <a:p>
            <a:pPr eaLnBrk="0" fontAlgn="base" hangingPunct="0">
              <a:lnSpc>
                <a:spcPct val="100000"/>
              </a:lnSpc>
              <a:spcBef>
                <a:spcPct val="0"/>
              </a:spcBef>
              <a:spcAft>
                <a:spcPct val="0"/>
              </a:spcAft>
              <a:buFont typeface="Wingdings" panose="05000000000000000000" pitchFamily="2" charset="2"/>
              <a:buChar char="q"/>
            </a:pPr>
            <a:r>
              <a:rPr lang="en-PK" altLang="en-PK" sz="2000" b="1" dirty="0">
                <a:latin typeface="Arial" panose="020B0604020202020204" pitchFamily="34" charset="0"/>
              </a:rPr>
              <a:t>Student </a:t>
            </a:r>
            <a:r>
              <a:rPr lang="en-PK" altLang="en-PK" sz="2000" b="1" dirty="0" err="1">
                <a:latin typeface="Arial" panose="020B0604020202020204" pitchFamily="34" charset="0"/>
              </a:rPr>
              <a:t>Enrollment</a:t>
            </a:r>
            <a:r>
              <a:rPr lang="en-PK" altLang="en-PK" sz="2000" b="1" dirty="0">
                <a:latin typeface="Arial" panose="020B0604020202020204" pitchFamily="34" charset="0"/>
              </a:rPr>
              <a:t> Information</a:t>
            </a:r>
            <a:r>
              <a:rPr lang="en-PK" altLang="en-PK" sz="2000" dirty="0">
                <a:latin typeface="Arial" panose="020B0604020202020204" pitchFamily="34" charset="0"/>
              </a:rPr>
              <a:t>:</a:t>
            </a:r>
          </a:p>
          <a:p>
            <a:pPr lvl="1" eaLnBrk="0" fontAlgn="base" hangingPunct="0">
              <a:lnSpc>
                <a:spcPct val="100000"/>
              </a:lnSpc>
              <a:spcBef>
                <a:spcPct val="0"/>
              </a:spcBef>
              <a:spcAft>
                <a:spcPct val="0"/>
              </a:spcAft>
              <a:buFont typeface="Courier New" panose="02070309020205020404" pitchFamily="49" charset="0"/>
              <a:buChar char="o"/>
            </a:pPr>
            <a:r>
              <a:rPr lang="en-PK" altLang="en-PK" sz="1800" b="1" dirty="0">
                <a:solidFill>
                  <a:srgbClr val="FF0000"/>
                </a:solidFill>
                <a:latin typeface="Arial" panose="020B0604020202020204" pitchFamily="34" charset="0"/>
              </a:rPr>
              <a:t>Has a moderate confidentiality </a:t>
            </a:r>
            <a:r>
              <a:rPr lang="en-PK" altLang="en-PK" sz="1800" dirty="0">
                <a:latin typeface="Arial" panose="020B0604020202020204" pitchFamily="34" charset="0"/>
              </a:rPr>
              <a:t>rating.</a:t>
            </a:r>
          </a:p>
          <a:p>
            <a:pPr lvl="1" eaLnBrk="0" fontAlgn="base" hangingPunct="0">
              <a:lnSpc>
                <a:spcPct val="100000"/>
              </a:lnSpc>
              <a:spcBef>
                <a:spcPct val="0"/>
              </a:spcBef>
              <a:spcAft>
                <a:spcPct val="0"/>
              </a:spcAft>
              <a:buFont typeface="Courier New" panose="02070309020205020404" pitchFamily="49" charset="0"/>
              <a:buChar char="o"/>
            </a:pPr>
            <a:r>
              <a:rPr lang="en-PK" altLang="en-PK" sz="1800" dirty="0">
                <a:latin typeface="Arial" panose="020B0604020202020204" pitchFamily="34" charset="0"/>
              </a:rPr>
              <a:t>Covered by FERPA, but seen by more people daily.</a:t>
            </a:r>
          </a:p>
          <a:p>
            <a:pPr lvl="1" eaLnBrk="0" fontAlgn="base" hangingPunct="0">
              <a:lnSpc>
                <a:spcPct val="100000"/>
              </a:lnSpc>
              <a:spcBef>
                <a:spcPct val="0"/>
              </a:spcBef>
              <a:spcAft>
                <a:spcPct val="0"/>
              </a:spcAft>
              <a:buFont typeface="Courier New" panose="02070309020205020404" pitchFamily="49" charset="0"/>
              <a:buChar char="o"/>
            </a:pPr>
            <a:r>
              <a:rPr lang="en-PK" altLang="en-PK" sz="1800" dirty="0">
                <a:latin typeface="Arial" panose="020B0604020202020204" pitchFamily="34" charset="0"/>
              </a:rPr>
              <a:t>Less likely to be targeted and results in less damage if disclosed compared to grade information.</a:t>
            </a:r>
            <a:endParaRPr lang="en-US" altLang="en-PK" sz="1800" dirty="0">
              <a:latin typeface="Arial" panose="020B0604020202020204" pitchFamily="34" charset="0"/>
            </a:endParaRPr>
          </a:p>
          <a:p>
            <a:pPr lvl="1" eaLnBrk="0" fontAlgn="base" hangingPunct="0">
              <a:lnSpc>
                <a:spcPct val="100000"/>
              </a:lnSpc>
              <a:spcBef>
                <a:spcPct val="0"/>
              </a:spcBef>
              <a:spcAft>
                <a:spcPct val="0"/>
              </a:spcAft>
              <a:buFont typeface="Courier New" panose="02070309020205020404" pitchFamily="49" charset="0"/>
              <a:buChar char="o"/>
            </a:pPr>
            <a:endParaRPr lang="en-PK" altLang="en-PK" sz="1800" dirty="0">
              <a:latin typeface="Arial" panose="020B0604020202020204" pitchFamily="34" charset="0"/>
            </a:endParaRPr>
          </a:p>
          <a:p>
            <a:pPr eaLnBrk="0" fontAlgn="base" hangingPunct="0">
              <a:lnSpc>
                <a:spcPct val="100000"/>
              </a:lnSpc>
              <a:spcBef>
                <a:spcPct val="0"/>
              </a:spcBef>
              <a:spcAft>
                <a:spcPct val="0"/>
              </a:spcAft>
              <a:buFont typeface="Wingdings" panose="05000000000000000000" pitchFamily="2" charset="2"/>
              <a:buChar char="q"/>
            </a:pPr>
            <a:r>
              <a:rPr lang="en-PK" altLang="en-PK" sz="2000" b="1" dirty="0">
                <a:latin typeface="Arial" panose="020B0604020202020204" pitchFamily="34" charset="0"/>
              </a:rPr>
              <a:t>Directory Information</a:t>
            </a:r>
            <a:r>
              <a:rPr lang="en-PK" altLang="en-PK" sz="2000" dirty="0">
                <a:latin typeface="Arial" panose="020B0604020202020204" pitchFamily="34" charset="0"/>
              </a:rPr>
              <a:t>:</a:t>
            </a:r>
          </a:p>
          <a:p>
            <a:pPr lvl="1" eaLnBrk="0" fontAlgn="base" hangingPunct="0">
              <a:lnSpc>
                <a:spcPct val="100000"/>
              </a:lnSpc>
              <a:spcBef>
                <a:spcPct val="0"/>
              </a:spcBef>
              <a:spcAft>
                <a:spcPct val="0"/>
              </a:spcAft>
              <a:buFont typeface="Courier New" panose="02070309020205020404" pitchFamily="49" charset="0"/>
              <a:buChar char="o"/>
            </a:pPr>
            <a:r>
              <a:rPr lang="en-PK" altLang="en-PK" sz="1800" dirty="0">
                <a:latin typeface="Arial" panose="020B0604020202020204" pitchFamily="34" charset="0"/>
              </a:rPr>
              <a:t>Includes lists of students, faculty, or departmental lists.</a:t>
            </a:r>
          </a:p>
          <a:p>
            <a:pPr lvl="1" eaLnBrk="0" fontAlgn="base" hangingPunct="0">
              <a:lnSpc>
                <a:spcPct val="100000"/>
              </a:lnSpc>
              <a:spcBef>
                <a:spcPct val="0"/>
              </a:spcBef>
              <a:spcAft>
                <a:spcPct val="0"/>
              </a:spcAft>
              <a:buFont typeface="Courier New" panose="02070309020205020404" pitchFamily="49" charset="0"/>
              <a:buChar char="o"/>
            </a:pPr>
            <a:r>
              <a:rPr lang="en-PK" altLang="en-PK" sz="1800" dirty="0">
                <a:latin typeface="Arial" panose="020B0604020202020204" pitchFamily="34" charset="0"/>
              </a:rPr>
              <a:t>May have a </a:t>
            </a:r>
            <a:r>
              <a:rPr lang="en-PK" altLang="en-PK" sz="1800" b="1" dirty="0">
                <a:solidFill>
                  <a:srgbClr val="FF0000"/>
                </a:solidFill>
                <a:latin typeface="Arial" panose="020B0604020202020204" pitchFamily="34" charset="0"/>
              </a:rPr>
              <a:t>low confidentiality rating</a:t>
            </a:r>
            <a:r>
              <a:rPr lang="en-PK" altLang="en-PK" sz="1800" dirty="0">
                <a:latin typeface="Arial" panose="020B0604020202020204" pitchFamily="34" charset="0"/>
              </a:rPr>
              <a:t> or no rating.</a:t>
            </a:r>
          </a:p>
          <a:p>
            <a:pPr lvl="1" eaLnBrk="0" fontAlgn="base" hangingPunct="0">
              <a:lnSpc>
                <a:spcPct val="100000"/>
              </a:lnSpc>
              <a:spcBef>
                <a:spcPct val="0"/>
              </a:spcBef>
              <a:spcAft>
                <a:spcPct val="0"/>
              </a:spcAft>
              <a:buFont typeface="Courier New" panose="02070309020205020404" pitchFamily="49" charset="0"/>
              <a:buChar char="o"/>
            </a:pPr>
            <a:r>
              <a:rPr lang="en-PK" altLang="en-PK" sz="1800" dirty="0">
                <a:latin typeface="Arial" panose="020B0604020202020204" pitchFamily="34" charset="0"/>
              </a:rPr>
              <a:t>Typically freely available to the public and published on a school’s website.</a:t>
            </a:r>
          </a:p>
          <a:p>
            <a:pPr marL="0" indent="0" eaLnBrk="0" fontAlgn="base" hangingPunct="0">
              <a:lnSpc>
                <a:spcPct val="100000"/>
              </a:lnSpc>
              <a:spcBef>
                <a:spcPct val="0"/>
              </a:spcBef>
              <a:spcAft>
                <a:spcPct val="0"/>
              </a:spcAft>
              <a:buFontTx/>
              <a:buNone/>
            </a:pPr>
            <a:endParaRPr lang="en-PK" altLang="en-PK" sz="1800" dirty="0">
              <a:latin typeface="Arial" panose="020B0604020202020204" pitchFamily="34" charset="0"/>
            </a:endParaRPr>
          </a:p>
        </p:txBody>
      </p:sp>
      <p:sp>
        <p:nvSpPr>
          <p:cNvPr id="18" name="TextBox 17">
            <a:extLst>
              <a:ext uri="{FF2B5EF4-FFF2-40B4-BE49-F238E27FC236}">
                <a16:creationId xmlns:a16="http://schemas.microsoft.com/office/drawing/2014/main" id="{D898FD3C-8FF5-CDCC-72D8-77B543654EBE}"/>
              </a:ext>
            </a:extLst>
          </p:cNvPr>
          <p:cNvSpPr txBox="1"/>
          <p:nvPr/>
        </p:nvSpPr>
        <p:spPr>
          <a:xfrm>
            <a:off x="723639" y="1967092"/>
            <a:ext cx="2907989" cy="461665"/>
          </a:xfrm>
          <a:prstGeom prst="rect">
            <a:avLst/>
          </a:prstGeom>
          <a:noFill/>
        </p:spPr>
        <p:txBody>
          <a:bodyPr wrap="square" rtlCol="0">
            <a:spAutoFit/>
          </a:bodyPr>
          <a:lstStyle/>
          <a:p>
            <a:r>
              <a:rPr lang="en-US" sz="2400" b="1" dirty="0">
                <a:solidFill>
                  <a:srgbClr val="FF0000"/>
                </a:solidFill>
                <a:latin typeface="Arial" panose="020B0604020202020204" pitchFamily="34" charset="0"/>
                <a:cs typeface="Arial" panose="020B0604020202020204" pitchFamily="34" charset="0"/>
              </a:rPr>
              <a:t>Confidentiality</a:t>
            </a:r>
          </a:p>
        </p:txBody>
      </p:sp>
    </p:spTree>
    <p:extLst>
      <p:ext uri="{BB962C8B-B14F-4D97-AF65-F5344CB8AC3E}">
        <p14:creationId xmlns:p14="http://schemas.microsoft.com/office/powerpoint/2010/main" val="2330664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3050" y="866775"/>
            <a:ext cx="7772400" cy="655638"/>
          </a:xfrm>
        </p:spPr>
        <p:txBody>
          <a:bodyPr>
            <a:normAutofit fontScale="90000"/>
          </a:bodyPr>
          <a:lstStyle/>
          <a:p>
            <a:r>
              <a:rPr lang="en-US" b="1" dirty="0">
                <a:solidFill>
                  <a:schemeClr val="tx1"/>
                </a:solidFill>
                <a:latin typeface="Times New Roman" pitchFamily="18" charset="0"/>
                <a:cs typeface="Times New Roman" pitchFamily="18" charset="0"/>
              </a:rPr>
              <a:t>Integrity</a:t>
            </a:r>
          </a:p>
        </p:txBody>
      </p:sp>
      <p:sp>
        <p:nvSpPr>
          <p:cNvPr id="3" name="Content Placeholder 2"/>
          <p:cNvSpPr>
            <a:spLocks noGrp="1"/>
          </p:cNvSpPr>
          <p:nvPr>
            <p:ph sz="quarter" idx="1"/>
          </p:nvPr>
        </p:nvSpPr>
        <p:spPr>
          <a:xfrm>
            <a:off x="2438400" y="1447800"/>
            <a:ext cx="7772400" cy="4800600"/>
          </a:xfrm>
        </p:spPr>
        <p:txBody>
          <a:bodyPr>
            <a:noAutofit/>
          </a:bodyPr>
          <a:lstStyle/>
          <a:p>
            <a:pPr>
              <a:buNone/>
            </a:pPr>
            <a:r>
              <a:rPr lang="en-US" b="1" dirty="0">
                <a:solidFill>
                  <a:schemeClr val="accent1"/>
                </a:solidFill>
                <a:latin typeface="Times New Roman" pitchFamily="18" charset="0"/>
                <a:cs typeface="Times New Roman" pitchFamily="18" charset="0"/>
              </a:rPr>
              <a:t>		Integrity</a:t>
            </a:r>
          </a:p>
          <a:p>
            <a:pPr>
              <a:buNone/>
            </a:pPr>
            <a:r>
              <a:rPr lang="en-US" dirty="0">
                <a:latin typeface="Times New Roman" pitchFamily="18" charset="0"/>
                <a:cs typeface="Times New Roman" pitchFamily="18" charset="0"/>
              </a:rPr>
              <a:t>		</a:t>
            </a:r>
            <a:r>
              <a:rPr lang="en-US" sz="2400" dirty="0">
                <a:latin typeface="Times New Roman" pitchFamily="18" charset="0"/>
                <a:cs typeface="Times New Roman" pitchFamily="18" charset="0"/>
              </a:rPr>
              <a:t>Protection of resources from unauthorized 	manipulation</a:t>
            </a:r>
          </a:p>
          <a:p>
            <a:pPr>
              <a:buNone/>
            </a:pPr>
            <a:r>
              <a:rPr lang="en-US" sz="2400" dirty="0">
                <a:latin typeface="Times New Roman" pitchFamily="18" charset="0"/>
                <a:cs typeface="Times New Roman" pitchFamily="18" charset="0"/>
              </a:rPr>
              <a:t>		Check: </a:t>
            </a:r>
            <a:r>
              <a:rPr lang="en-US" sz="2400" i="1">
                <a:solidFill>
                  <a:schemeClr val="accent1"/>
                </a:solidFill>
                <a:latin typeface="Times New Roman" pitchFamily="18" charset="0"/>
                <a:cs typeface="Times New Roman" pitchFamily="18" charset="0"/>
              </a:rPr>
              <a:t>Who</a:t>
            </a:r>
            <a:r>
              <a:rPr lang="en-US" sz="2400">
                <a:latin typeface="Times New Roman" pitchFamily="18" charset="0"/>
                <a:cs typeface="Times New Roman" pitchFamily="18" charset="0"/>
              </a:rPr>
              <a:t> does </a:t>
            </a:r>
            <a:r>
              <a:rPr lang="en-US" sz="2400" i="1" dirty="0">
                <a:solidFill>
                  <a:schemeClr val="accent1"/>
                </a:solidFill>
                <a:latin typeface="Times New Roman" pitchFamily="18" charset="0"/>
                <a:cs typeface="Times New Roman" pitchFamily="18" charset="0"/>
              </a:rPr>
              <a:t>what</a:t>
            </a:r>
            <a:r>
              <a:rPr lang="en-US" sz="2400" dirty="0">
                <a:latin typeface="Times New Roman" pitchFamily="18" charset="0"/>
                <a:cs typeface="Times New Roman" pitchFamily="18" charset="0"/>
              </a:rPr>
              <a:t> on </a:t>
            </a:r>
            <a:r>
              <a:rPr lang="en-US" sz="2400" i="1" dirty="0">
                <a:solidFill>
                  <a:schemeClr val="accent1"/>
                </a:solidFill>
                <a:latin typeface="Times New Roman" pitchFamily="18" charset="0"/>
                <a:cs typeface="Times New Roman" pitchFamily="18" charset="0"/>
              </a:rPr>
              <a:t>which</a:t>
            </a:r>
            <a:r>
              <a:rPr lang="en-US" sz="2400" dirty="0">
                <a:latin typeface="Times New Roman" pitchFamily="18" charset="0"/>
                <a:cs typeface="Times New Roman" pitchFamily="18" charset="0"/>
              </a:rPr>
              <a:t> resources</a:t>
            </a:r>
            <a:r>
              <a:rPr lang="en-US" sz="2400" i="1" dirty="0">
                <a:latin typeface="Times New Roman" pitchFamily="18" charset="0"/>
                <a:cs typeface="Times New Roman" pitchFamily="18" charset="0"/>
              </a:rPr>
              <a:t>?</a:t>
            </a:r>
          </a:p>
          <a:p>
            <a:r>
              <a:rPr lang="en-US" b="1" dirty="0">
                <a:solidFill>
                  <a:schemeClr val="accent1"/>
                </a:solidFill>
                <a:latin typeface="Times New Roman" pitchFamily="18" charset="0"/>
                <a:cs typeface="Times New Roman" pitchFamily="18" charset="0"/>
              </a:rPr>
              <a:t>Security measures</a:t>
            </a:r>
          </a:p>
          <a:p>
            <a:pPr lvl="1"/>
            <a:r>
              <a:rPr lang="en-US" dirty="0">
                <a:latin typeface="Times New Roman" pitchFamily="18" charset="0"/>
                <a:cs typeface="Times New Roman" pitchFamily="18" charset="0"/>
              </a:rPr>
              <a:t>Authorization, checksums, digital fingerprints</a:t>
            </a:r>
          </a:p>
          <a:p>
            <a:r>
              <a:rPr lang="en-US" b="1" dirty="0">
                <a:solidFill>
                  <a:schemeClr val="accent1"/>
                </a:solidFill>
                <a:latin typeface="Times New Roman" pitchFamily="18" charset="0"/>
                <a:cs typeface="Times New Roman" pitchFamily="18" charset="0"/>
              </a:rPr>
              <a:t>Examples</a:t>
            </a:r>
          </a:p>
          <a:p>
            <a:pPr lvl="1"/>
            <a:r>
              <a:rPr lang="en-US" dirty="0">
                <a:solidFill>
                  <a:schemeClr val="accent1"/>
                </a:solidFill>
                <a:latin typeface="Times New Roman" pitchFamily="18" charset="0"/>
                <a:cs typeface="Times New Roman" pitchFamily="18" charset="0"/>
              </a:rPr>
              <a:t>An attacker changes the receipt of a bank transaction</a:t>
            </a:r>
          </a:p>
          <a:p>
            <a:pPr lvl="1"/>
            <a:r>
              <a:rPr lang="en-US" dirty="0">
                <a:solidFill>
                  <a:schemeClr val="accent1"/>
                </a:solidFill>
                <a:latin typeface="Times New Roman" pitchFamily="18" charset="0"/>
                <a:cs typeface="Times New Roman" pitchFamily="18" charset="0"/>
              </a:rPr>
              <a:t>An attacker tampers with files on your computer</a:t>
            </a:r>
          </a:p>
          <a:p>
            <a:endParaRPr lang="en-US" dirty="0">
              <a:latin typeface="Times New Roman" pitchFamily="18" charset="0"/>
              <a:cs typeface="Times New Roman" pitchFamily="18" charset="0"/>
            </a:endParaRPr>
          </a:p>
        </p:txBody>
      </p:sp>
      <p:pic>
        <p:nvPicPr>
          <p:cNvPr id="9220" name="Picture 4"/>
          <p:cNvPicPr>
            <a:picLocks noChangeAspect="1" noChangeArrowheads="1"/>
          </p:cNvPicPr>
          <p:nvPr/>
        </p:nvPicPr>
        <p:blipFill>
          <a:blip r:embed="rId2" cstate="print"/>
          <a:srcRect/>
          <a:stretch>
            <a:fillRect/>
          </a:stretch>
        </p:blipFill>
        <p:spPr bwMode="auto">
          <a:xfrm>
            <a:off x="2362201" y="1752600"/>
            <a:ext cx="981075" cy="11620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16</a:t>
            </a:fld>
            <a:endParaRPr lang="en-US"/>
          </a:p>
        </p:txBody>
      </p:sp>
      <p:sp>
        <p:nvSpPr>
          <p:cNvPr id="3" name="TextBox 2"/>
          <p:cNvSpPr txBox="1"/>
          <p:nvPr/>
        </p:nvSpPr>
        <p:spPr>
          <a:xfrm>
            <a:off x="518520" y="287865"/>
            <a:ext cx="9738983" cy="646331"/>
          </a:xfrm>
          <a:prstGeom prst="rect">
            <a:avLst/>
          </a:prstGeom>
          <a:noFill/>
        </p:spPr>
        <p:txBody>
          <a:bodyPr wrap="square" rtlCol="0">
            <a:spAutoFit/>
          </a:bodyPr>
          <a:lstStyle/>
          <a:p>
            <a:r>
              <a:rPr lang="en-US" sz="3600" b="1" dirty="0">
                <a:solidFill>
                  <a:srgbClr val="FF0000"/>
                </a:solidFill>
                <a:latin typeface="Bahnschrift Light Condensed" panose="020B0502040204020203" pitchFamily="34" charset="0"/>
              </a:rPr>
              <a:t>Real World Examples: Confidentiality, Integrity and Availability</a:t>
            </a:r>
          </a:p>
        </p:txBody>
      </p:sp>
      <p:sp>
        <p:nvSpPr>
          <p:cNvPr id="5" name="Oval 4"/>
          <p:cNvSpPr/>
          <p:nvPr/>
        </p:nvSpPr>
        <p:spPr>
          <a:xfrm>
            <a:off x="4829961" y="1060144"/>
            <a:ext cx="357476" cy="34598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rot="300807">
            <a:off x="5896338" y="1060144"/>
            <a:ext cx="357476" cy="3459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465639" y="1060143"/>
            <a:ext cx="357476" cy="34598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187437" y="1066652"/>
            <a:ext cx="568489" cy="369332"/>
          </a:xfrm>
          <a:prstGeom prst="rect">
            <a:avLst/>
          </a:prstGeom>
          <a:noFill/>
        </p:spPr>
        <p:txBody>
          <a:bodyPr wrap="none" rtlCol="0">
            <a:spAutoFit/>
          </a:bodyPr>
          <a:lstStyle/>
          <a:p>
            <a:r>
              <a:rPr lang="en-US" dirty="0"/>
              <a:t>Low</a:t>
            </a:r>
          </a:p>
        </p:txBody>
      </p:sp>
      <p:sp>
        <p:nvSpPr>
          <p:cNvPr id="9" name="TextBox 8"/>
          <p:cNvSpPr txBox="1"/>
          <p:nvPr/>
        </p:nvSpPr>
        <p:spPr>
          <a:xfrm>
            <a:off x="6268249" y="1045113"/>
            <a:ext cx="1114664" cy="369332"/>
          </a:xfrm>
          <a:prstGeom prst="rect">
            <a:avLst/>
          </a:prstGeom>
          <a:noFill/>
        </p:spPr>
        <p:txBody>
          <a:bodyPr wrap="none" rtlCol="0">
            <a:spAutoFit/>
          </a:bodyPr>
          <a:lstStyle/>
          <a:p>
            <a:r>
              <a:rPr lang="en-US" dirty="0"/>
              <a:t>Moderate</a:t>
            </a:r>
          </a:p>
        </p:txBody>
      </p:sp>
      <p:sp>
        <p:nvSpPr>
          <p:cNvPr id="10" name="TextBox 9"/>
          <p:cNvSpPr txBox="1"/>
          <p:nvPr/>
        </p:nvSpPr>
        <p:spPr>
          <a:xfrm>
            <a:off x="7936372" y="1067364"/>
            <a:ext cx="612668" cy="369332"/>
          </a:xfrm>
          <a:prstGeom prst="rect">
            <a:avLst/>
          </a:prstGeom>
          <a:noFill/>
        </p:spPr>
        <p:txBody>
          <a:bodyPr wrap="none" rtlCol="0">
            <a:spAutoFit/>
          </a:bodyPr>
          <a:lstStyle/>
          <a:p>
            <a:r>
              <a:rPr lang="en-US"/>
              <a:t>High</a:t>
            </a:r>
            <a:endParaRPr lang="en-US" dirty="0"/>
          </a:p>
        </p:txBody>
      </p:sp>
      <p:sp>
        <p:nvSpPr>
          <p:cNvPr id="11" name="TextBox 10"/>
          <p:cNvSpPr txBox="1"/>
          <p:nvPr/>
        </p:nvSpPr>
        <p:spPr>
          <a:xfrm>
            <a:off x="2919971" y="1055600"/>
            <a:ext cx="1760418" cy="400110"/>
          </a:xfrm>
          <a:prstGeom prst="rect">
            <a:avLst/>
          </a:prstGeom>
          <a:noFill/>
        </p:spPr>
        <p:txBody>
          <a:bodyPr wrap="none" rtlCol="0">
            <a:spAutoFit/>
          </a:bodyPr>
          <a:lstStyle/>
          <a:p>
            <a:r>
              <a:rPr lang="en-US" sz="2000" b="1" dirty="0"/>
              <a:t>Impact of Risk:</a:t>
            </a:r>
          </a:p>
        </p:txBody>
      </p:sp>
      <p:sp>
        <p:nvSpPr>
          <p:cNvPr id="15" name="Rectangle 1">
            <a:extLst>
              <a:ext uri="{FF2B5EF4-FFF2-40B4-BE49-F238E27FC236}">
                <a16:creationId xmlns:a16="http://schemas.microsoft.com/office/drawing/2014/main" id="{EAF81CFE-A09E-33C4-D9CF-BE92635D62E5}"/>
              </a:ext>
            </a:extLst>
          </p:cNvPr>
          <p:cNvSpPr txBox="1">
            <a:spLocks noChangeArrowheads="1"/>
          </p:cNvSpPr>
          <p:nvPr/>
        </p:nvSpPr>
        <p:spPr bwMode="auto">
          <a:xfrm>
            <a:off x="719257" y="1915468"/>
            <a:ext cx="1109798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buFont typeface="Wingdings" panose="05000000000000000000" pitchFamily="2" charset="2"/>
              <a:buChar char="q"/>
            </a:pPr>
            <a:r>
              <a:rPr lang="en-US" sz="2000" b="1" dirty="0">
                <a:solidFill>
                  <a:srgbClr val="FF0000"/>
                </a:solidFill>
                <a:latin typeface="Arial" panose="020B0604020202020204" pitchFamily="34" charset="0"/>
                <a:cs typeface="Arial" panose="020B0604020202020204" pitchFamily="34" charset="0"/>
              </a:rPr>
              <a:t>High Integrity </a:t>
            </a:r>
            <a:r>
              <a:rPr lang="en-US" sz="2000" b="1" dirty="0">
                <a:latin typeface="Arial" panose="020B0604020202020204" pitchFamily="34" charset="0"/>
                <a:cs typeface="Arial" panose="020B0604020202020204" pitchFamily="34" charset="0"/>
              </a:rPr>
              <a:t>Requirement Example: Hospital Patient's Allergy Information</a:t>
            </a:r>
            <a:r>
              <a:rPr lang="en-US" sz="2000" dirty="0">
                <a:latin typeface="Arial" panose="020B0604020202020204" pitchFamily="34" charset="0"/>
                <a:cs typeface="Arial" panose="020B0604020202020204" pitchFamily="34" charset="0"/>
              </a:rPr>
              <a:t>:</a:t>
            </a:r>
          </a:p>
          <a:p>
            <a:pPr lvl="1" algn="just" eaLnBrk="0" fontAlgn="base" hangingPunct="0">
              <a:lnSpc>
                <a:spcPct val="100000"/>
              </a:lnSpc>
              <a:spcBef>
                <a:spcPct val="0"/>
              </a:spcBef>
              <a:spcAft>
                <a:spcPct val="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Doctors must rely on the accuracy and currency of patient allergy information stored in the hospital’s database.</a:t>
            </a:r>
          </a:p>
          <a:p>
            <a:pPr lvl="1" algn="just" eaLnBrk="0" fontAlgn="base" hangingPunct="0">
              <a:lnSpc>
                <a:spcPct val="100000"/>
              </a:lnSpc>
              <a:spcBef>
                <a:spcPct val="0"/>
              </a:spcBef>
              <a:spcAft>
                <a:spcPct val="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Authorized personnel, such as a nurse, could deliberately falsify data, posing a significant threat to patient safety.</a:t>
            </a:r>
          </a:p>
          <a:p>
            <a:pPr lvl="1" algn="just" eaLnBrk="0" fontAlgn="base" hangingPunct="0">
              <a:lnSpc>
                <a:spcPct val="100000"/>
              </a:lnSpc>
              <a:spcBef>
                <a:spcPct val="0"/>
              </a:spcBef>
              <a:spcAft>
                <a:spcPct val="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The database should be swiftly restored to a trusted state, and it must be possible to trace any tampering back to the responsible individual.</a:t>
            </a:r>
          </a:p>
          <a:p>
            <a:pPr lvl="1" algn="just" eaLnBrk="0" fontAlgn="base" hangingPunct="0">
              <a:lnSpc>
                <a:spcPct val="100000"/>
              </a:lnSpc>
              <a:spcBef>
                <a:spcPct val="0"/>
              </a:spcBef>
              <a:spcAft>
                <a:spcPct val="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Inaccurate information could lead to serious harm or even death, exposing the hospital to significant legal liabilities.</a:t>
            </a:r>
          </a:p>
          <a:p>
            <a:pPr marL="457200" lvl="1" indent="0" algn="just" eaLnBrk="0" fontAlgn="base" hangingPunct="0">
              <a:lnSpc>
                <a:spcPct val="100000"/>
              </a:lnSpc>
              <a:spcBef>
                <a:spcPct val="0"/>
              </a:spcBef>
              <a:spcAft>
                <a:spcPct val="0"/>
              </a:spcAft>
              <a:buNone/>
            </a:pPr>
            <a:endParaRPr lang="en-US" sz="1800" dirty="0">
              <a:latin typeface="Arial" panose="020B0604020202020204" pitchFamily="34" charset="0"/>
              <a:cs typeface="Arial" panose="020B0604020202020204" pitchFamily="34" charset="0"/>
            </a:endParaRPr>
          </a:p>
          <a:p>
            <a:pPr eaLnBrk="0" fontAlgn="base" hangingPunct="0">
              <a:lnSpc>
                <a:spcPct val="100000"/>
              </a:lnSpc>
              <a:spcBef>
                <a:spcPct val="0"/>
              </a:spcBef>
              <a:spcAft>
                <a:spcPct val="0"/>
              </a:spcAft>
              <a:buFont typeface="Wingdings" panose="05000000000000000000" pitchFamily="2" charset="2"/>
              <a:buChar char="q"/>
            </a:pPr>
            <a:r>
              <a:rPr lang="en-US" sz="2000" b="1" dirty="0">
                <a:solidFill>
                  <a:srgbClr val="FF0000"/>
                </a:solidFill>
                <a:latin typeface="Arial" panose="020B0604020202020204" pitchFamily="34" charset="0"/>
                <a:cs typeface="Arial" panose="020B0604020202020204" pitchFamily="34" charset="0"/>
              </a:rPr>
              <a:t>Moderate Integrity </a:t>
            </a:r>
            <a:r>
              <a:rPr lang="en-US" sz="2000" b="1" dirty="0">
                <a:latin typeface="Arial" panose="020B0604020202020204" pitchFamily="34" charset="0"/>
                <a:cs typeface="Arial" panose="020B0604020202020204" pitchFamily="34" charset="0"/>
              </a:rPr>
              <a:t>Requirement Example: Online Forum</a:t>
            </a:r>
            <a:r>
              <a:rPr lang="en-US" sz="2000" dirty="0">
                <a:latin typeface="Arial" panose="020B0604020202020204" pitchFamily="34" charset="0"/>
                <a:cs typeface="Arial" panose="020B0604020202020204" pitchFamily="34" charset="0"/>
              </a:rPr>
              <a:t>:</a:t>
            </a:r>
          </a:p>
          <a:p>
            <a:pPr lvl="1" eaLnBrk="0" fontAlgn="base" hangingPunct="0">
              <a:lnSpc>
                <a:spcPct val="100000"/>
              </a:lnSpc>
              <a:spcBef>
                <a:spcPct val="0"/>
              </a:spcBef>
              <a:spcAft>
                <a:spcPct val="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A website that hosts forums for registered users to discuss specific topics. </a:t>
            </a:r>
          </a:p>
          <a:p>
            <a:pPr lvl="1" eaLnBrk="0" fontAlgn="base" hangingPunct="0">
              <a:lnSpc>
                <a:spcPct val="100000"/>
              </a:lnSpc>
              <a:spcBef>
                <a:spcPct val="0"/>
              </a:spcBef>
              <a:spcAft>
                <a:spcPct val="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Both registered users and hackers could manipulate entries or deface the website.</a:t>
            </a:r>
          </a:p>
          <a:p>
            <a:pPr lvl="1" eaLnBrk="0" fontAlgn="base" hangingPunct="0">
              <a:lnSpc>
                <a:spcPct val="100000"/>
              </a:lnSpc>
              <a:spcBef>
                <a:spcPct val="0"/>
              </a:spcBef>
              <a:spcAft>
                <a:spcPct val="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If the forum primarily serves for user enjoyment and generates little to no revenue, the damage from such actions is limited. </a:t>
            </a:r>
          </a:p>
          <a:p>
            <a:pPr lvl="1" eaLnBrk="0" fontAlgn="base" hangingPunct="0">
              <a:lnSpc>
                <a:spcPct val="100000"/>
              </a:lnSpc>
              <a:spcBef>
                <a:spcPct val="0"/>
              </a:spcBef>
              <a:spcAft>
                <a:spcPct val="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The webmaster may face issues like data loss, financial setbacks, and time wastage, though the overall impact is moderate.</a:t>
            </a:r>
          </a:p>
          <a:p>
            <a:pPr eaLnBrk="0" fontAlgn="base" hangingPunct="0">
              <a:lnSpc>
                <a:spcPct val="100000"/>
              </a:lnSpc>
              <a:spcBef>
                <a:spcPct val="0"/>
              </a:spcBef>
              <a:spcAft>
                <a:spcPct val="0"/>
              </a:spcAft>
              <a:buFont typeface="Wingdings" panose="05000000000000000000" pitchFamily="2" charset="2"/>
              <a:buChar char="q"/>
            </a:pPr>
            <a:endParaRPr lang="en-US" sz="1800" dirty="0">
              <a:latin typeface="Arial" panose="020B0604020202020204" pitchFamily="34" charset="0"/>
              <a:cs typeface="Arial" panose="020B0604020202020204" pitchFamily="34" charset="0"/>
            </a:endParaRPr>
          </a:p>
          <a:p>
            <a:pPr eaLnBrk="0" fontAlgn="base" hangingPunct="0">
              <a:lnSpc>
                <a:spcPct val="100000"/>
              </a:lnSpc>
              <a:spcBef>
                <a:spcPct val="0"/>
              </a:spcBef>
              <a:spcAft>
                <a:spcPct val="0"/>
              </a:spcAft>
              <a:buFont typeface="Wingdings" panose="05000000000000000000" pitchFamily="2" charset="2"/>
              <a:buChar char="q"/>
            </a:pPr>
            <a:r>
              <a:rPr lang="en-US" sz="2000" b="1" dirty="0">
                <a:solidFill>
                  <a:srgbClr val="FF0000"/>
                </a:solidFill>
                <a:latin typeface="Arial" panose="020B0604020202020204" pitchFamily="34" charset="0"/>
                <a:cs typeface="Arial" panose="020B0604020202020204" pitchFamily="34" charset="0"/>
              </a:rPr>
              <a:t>Low Integrity </a:t>
            </a:r>
            <a:r>
              <a:rPr lang="en-US" sz="2000" b="1" dirty="0">
                <a:latin typeface="Arial" panose="020B0604020202020204" pitchFamily="34" charset="0"/>
                <a:cs typeface="Arial" panose="020B0604020202020204" pitchFamily="34" charset="0"/>
              </a:rPr>
              <a:t>Requirement Example: Anonymous Online Poll</a:t>
            </a:r>
            <a:r>
              <a:rPr lang="en-US" sz="2000" dirty="0">
                <a:latin typeface="Arial" panose="020B0604020202020204" pitchFamily="34" charset="0"/>
                <a:cs typeface="Arial" panose="020B0604020202020204" pitchFamily="34" charset="0"/>
              </a:rPr>
              <a:t>:</a:t>
            </a:r>
            <a:endParaRPr lang="en-US" sz="1400" b="1" dirty="0">
              <a:solidFill>
                <a:srgbClr val="FF0000"/>
              </a:solidFill>
              <a:latin typeface="Arial" panose="020B0604020202020204" pitchFamily="34" charset="0"/>
              <a:cs typeface="Arial" panose="020B0604020202020204" pitchFamily="34" charset="0"/>
            </a:endParaRPr>
          </a:p>
          <a:p>
            <a:pPr lvl="1" algn="just" eaLnBrk="0" fontAlgn="base" hangingPunct="0">
              <a:lnSpc>
                <a:spcPct val="100000"/>
              </a:lnSpc>
              <a:spcBef>
                <a:spcPct val="0"/>
              </a:spcBef>
              <a:spcAft>
                <a:spcPct val="0"/>
              </a:spcAft>
              <a:buFont typeface="Courier New" panose="02070309020205020404" pitchFamily="49" charset="0"/>
              <a:buChar char="o"/>
            </a:pPr>
            <a:r>
              <a:rPr lang="en-US" altLang="en-PK" sz="1400" dirty="0">
                <a:latin typeface="Arial" panose="020B0604020202020204" pitchFamily="34" charset="0"/>
                <a:cs typeface="Arial" panose="020B0604020202020204" pitchFamily="34" charset="0"/>
              </a:rPr>
              <a:t>Websites, including news organizations, often conduct anonymous polls with minimal security measures.</a:t>
            </a:r>
          </a:p>
          <a:p>
            <a:pPr lvl="1" algn="just" eaLnBrk="0" fontAlgn="base" hangingPunct="0">
              <a:lnSpc>
                <a:spcPct val="100000"/>
              </a:lnSpc>
              <a:spcBef>
                <a:spcPct val="0"/>
              </a:spcBef>
              <a:spcAft>
                <a:spcPct val="0"/>
              </a:spcAft>
              <a:buFont typeface="Courier New" panose="02070309020205020404" pitchFamily="49" charset="0"/>
              <a:buChar char="o"/>
            </a:pPr>
            <a:r>
              <a:rPr lang="en-US" altLang="en-PK" sz="1400" dirty="0">
                <a:latin typeface="Arial" panose="020B0604020202020204" pitchFamily="34" charset="0"/>
                <a:cs typeface="Arial" panose="020B0604020202020204" pitchFamily="34" charset="0"/>
              </a:rPr>
              <a:t>The inherent inaccuracy and lack of scientific rigor in these polls are well understood, resulting in minimal risk.</a:t>
            </a:r>
          </a:p>
          <a:p>
            <a:pPr lvl="1" algn="just" eaLnBrk="0" fontAlgn="base" hangingPunct="0">
              <a:lnSpc>
                <a:spcPct val="100000"/>
              </a:lnSpc>
              <a:spcBef>
                <a:spcPct val="0"/>
              </a:spcBef>
              <a:spcAft>
                <a:spcPct val="0"/>
              </a:spcAft>
              <a:buFont typeface="Courier New" panose="02070309020205020404" pitchFamily="49" charset="0"/>
              <a:buChar char="o"/>
            </a:pPr>
            <a:r>
              <a:rPr lang="en-US" altLang="en-PK" sz="1400" dirty="0">
                <a:latin typeface="Arial" panose="020B0604020202020204" pitchFamily="34" charset="0"/>
                <a:cs typeface="Arial" panose="020B0604020202020204" pitchFamily="34" charset="0"/>
              </a:rPr>
              <a:t>These polls have a low integrity requirement since the consequences of tampering or inaccuracy are negligible.</a:t>
            </a:r>
            <a:endParaRPr lang="en-PK" altLang="en-PK" sz="1400" dirty="0">
              <a:latin typeface="Arial" panose="020B0604020202020204" pitchFamily="34" charset="0"/>
            </a:endParaRPr>
          </a:p>
        </p:txBody>
      </p:sp>
      <p:sp>
        <p:nvSpPr>
          <p:cNvPr id="18" name="TextBox 17">
            <a:extLst>
              <a:ext uri="{FF2B5EF4-FFF2-40B4-BE49-F238E27FC236}">
                <a16:creationId xmlns:a16="http://schemas.microsoft.com/office/drawing/2014/main" id="{D898FD3C-8FF5-CDCC-72D8-77B543654EBE}"/>
              </a:ext>
            </a:extLst>
          </p:cNvPr>
          <p:cNvSpPr txBox="1"/>
          <p:nvPr/>
        </p:nvSpPr>
        <p:spPr>
          <a:xfrm>
            <a:off x="704521" y="1393954"/>
            <a:ext cx="2562610" cy="461665"/>
          </a:xfrm>
          <a:prstGeom prst="rect">
            <a:avLst/>
          </a:prstGeom>
          <a:noFill/>
        </p:spPr>
        <p:txBody>
          <a:bodyPr wrap="square" rtlCol="0">
            <a:spAutoFit/>
          </a:bodyPr>
          <a:lstStyle/>
          <a:p>
            <a:r>
              <a:rPr lang="en-US" sz="2400" b="1" dirty="0">
                <a:solidFill>
                  <a:srgbClr val="FF0000"/>
                </a:solidFill>
                <a:latin typeface="Arial" panose="020B0604020202020204" pitchFamily="34" charset="0"/>
                <a:cs typeface="Arial" panose="020B0604020202020204" pitchFamily="34" charset="0"/>
              </a:rPr>
              <a:t>Integrity</a:t>
            </a:r>
          </a:p>
        </p:txBody>
      </p:sp>
    </p:spTree>
    <p:extLst>
      <p:ext uri="{BB962C8B-B14F-4D97-AF65-F5344CB8AC3E}">
        <p14:creationId xmlns:p14="http://schemas.microsoft.com/office/powerpoint/2010/main" val="637628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81000"/>
            <a:ext cx="7772400" cy="655638"/>
          </a:xfrm>
        </p:spPr>
        <p:txBody>
          <a:bodyPr>
            <a:normAutofit fontScale="90000"/>
          </a:bodyPr>
          <a:lstStyle/>
          <a:p>
            <a:r>
              <a:rPr lang="en-US" b="1" dirty="0">
                <a:solidFill>
                  <a:schemeClr val="tx1"/>
                </a:solidFill>
                <a:latin typeface="Times New Roman" pitchFamily="18" charset="0"/>
                <a:cs typeface="Times New Roman" pitchFamily="18" charset="0"/>
              </a:rPr>
              <a:t>Availability</a:t>
            </a:r>
          </a:p>
        </p:txBody>
      </p:sp>
      <p:sp>
        <p:nvSpPr>
          <p:cNvPr id="3" name="Content Placeholder 2"/>
          <p:cNvSpPr>
            <a:spLocks noGrp="1"/>
          </p:cNvSpPr>
          <p:nvPr>
            <p:ph sz="quarter" idx="1"/>
          </p:nvPr>
        </p:nvSpPr>
        <p:spPr>
          <a:xfrm>
            <a:off x="2438400" y="1447800"/>
            <a:ext cx="7772400" cy="3810000"/>
          </a:xfrm>
        </p:spPr>
        <p:txBody>
          <a:bodyPr>
            <a:noAutofit/>
          </a:bodyPr>
          <a:lstStyle/>
          <a:p>
            <a:pPr>
              <a:buNone/>
            </a:pPr>
            <a:r>
              <a:rPr lang="en-US" b="1" dirty="0">
                <a:solidFill>
                  <a:schemeClr val="accent1"/>
                </a:solidFill>
                <a:latin typeface="Times New Roman" pitchFamily="18" charset="0"/>
                <a:cs typeface="Times New Roman" pitchFamily="18" charset="0"/>
              </a:rPr>
              <a:t>		Availability</a:t>
            </a:r>
          </a:p>
          <a:p>
            <a:pPr lvl="2">
              <a:buNone/>
            </a:pPr>
            <a:r>
              <a:rPr lang="en-US" sz="1800" dirty="0">
                <a:latin typeface="Times New Roman" pitchFamily="18" charset="0"/>
                <a:cs typeface="Times New Roman" pitchFamily="18" charset="0"/>
              </a:rPr>
              <a:t>	</a:t>
            </a:r>
            <a:r>
              <a:rPr lang="en-US" sz="2400" dirty="0">
                <a:latin typeface="Times New Roman" pitchFamily="18" charset="0"/>
                <a:cs typeface="Times New Roman" pitchFamily="18" charset="0"/>
              </a:rPr>
              <a:t>Protection of resources from unauthorized disruption</a:t>
            </a:r>
          </a:p>
          <a:p>
            <a:pPr lvl="2">
              <a:buNone/>
            </a:pPr>
            <a:r>
              <a:rPr lang="en-US" sz="2400" dirty="0">
                <a:latin typeface="Times New Roman" pitchFamily="18" charset="0"/>
                <a:cs typeface="Times New Roman" pitchFamily="18" charset="0"/>
              </a:rPr>
              <a:t>	Check: </a:t>
            </a:r>
            <a:r>
              <a:rPr lang="en-US" sz="2400" i="1" dirty="0">
                <a:solidFill>
                  <a:schemeClr val="accent1"/>
                </a:solidFill>
                <a:latin typeface="Times New Roman" pitchFamily="18" charset="0"/>
                <a:cs typeface="Times New Roman" pitchFamily="18" charset="0"/>
              </a:rPr>
              <a:t>When</a:t>
            </a:r>
            <a:r>
              <a:rPr lang="en-US" sz="2400" dirty="0">
                <a:latin typeface="Times New Roman" pitchFamily="18" charset="0"/>
                <a:cs typeface="Times New Roman" pitchFamily="18" charset="0"/>
              </a:rPr>
              <a:t> and </a:t>
            </a:r>
            <a:r>
              <a:rPr lang="en-US" sz="2400" i="1" dirty="0">
                <a:solidFill>
                  <a:schemeClr val="accent1"/>
                </a:solidFill>
                <a:latin typeface="Times New Roman" pitchFamily="18" charset="0"/>
                <a:cs typeface="Times New Roman" pitchFamily="18" charset="0"/>
              </a:rPr>
              <a:t>how</a:t>
            </a:r>
            <a:r>
              <a:rPr lang="en-US" sz="2400" dirty="0">
                <a:latin typeface="Times New Roman" pitchFamily="18" charset="0"/>
                <a:cs typeface="Times New Roman" pitchFamily="18" charset="0"/>
              </a:rPr>
              <a:t> are </a:t>
            </a:r>
            <a:r>
              <a:rPr lang="en-US" sz="2400" i="1" dirty="0">
                <a:solidFill>
                  <a:schemeClr val="accent1"/>
                </a:solidFill>
                <a:latin typeface="Times New Roman" pitchFamily="18" charset="0"/>
                <a:cs typeface="Times New Roman" pitchFamily="18" charset="0"/>
              </a:rPr>
              <a:t>which</a:t>
            </a:r>
            <a:r>
              <a:rPr lang="en-US" sz="2400" dirty="0">
                <a:latin typeface="Times New Roman" pitchFamily="18" charset="0"/>
                <a:cs typeface="Times New Roman" pitchFamily="18" charset="0"/>
              </a:rPr>
              <a:t> resources used</a:t>
            </a:r>
            <a:r>
              <a:rPr lang="en-US" sz="2400" i="1" dirty="0">
                <a:latin typeface="Times New Roman" pitchFamily="18" charset="0"/>
                <a:cs typeface="Times New Roman" pitchFamily="18" charset="0"/>
              </a:rPr>
              <a:t>?</a:t>
            </a:r>
          </a:p>
          <a:p>
            <a:r>
              <a:rPr lang="en-US" b="1" dirty="0">
                <a:solidFill>
                  <a:schemeClr val="accent1"/>
                </a:solidFill>
                <a:latin typeface="Times New Roman" pitchFamily="18" charset="0"/>
                <a:cs typeface="Times New Roman" pitchFamily="18" charset="0"/>
              </a:rPr>
              <a:t>Security Measures</a:t>
            </a:r>
          </a:p>
          <a:p>
            <a:pPr lvl="1"/>
            <a:r>
              <a:rPr lang="en-US" dirty="0">
                <a:latin typeface="Times New Roman" pitchFamily="18" charset="0"/>
                <a:cs typeface="Times New Roman" pitchFamily="18" charset="0"/>
              </a:rPr>
              <a:t>Restriction, redundancy, load balancing</a:t>
            </a:r>
          </a:p>
          <a:p>
            <a:r>
              <a:rPr lang="en-US" b="1" dirty="0">
                <a:solidFill>
                  <a:schemeClr val="accent1"/>
                </a:solidFill>
                <a:latin typeface="Times New Roman" pitchFamily="18" charset="0"/>
                <a:cs typeface="Times New Roman" pitchFamily="18" charset="0"/>
              </a:rPr>
              <a:t>Examples</a:t>
            </a:r>
          </a:p>
          <a:p>
            <a:pPr lvl="1"/>
            <a:r>
              <a:rPr lang="en-US" dirty="0">
                <a:solidFill>
                  <a:schemeClr val="accent1"/>
                </a:solidFill>
                <a:latin typeface="Times New Roman" pitchFamily="18" charset="0"/>
                <a:cs typeface="Times New Roman" pitchFamily="18" charset="0"/>
              </a:rPr>
              <a:t>An attacker crashes the web server of a company</a:t>
            </a:r>
          </a:p>
          <a:p>
            <a:pPr lvl="1"/>
            <a:r>
              <a:rPr lang="en-US" dirty="0">
                <a:solidFill>
                  <a:schemeClr val="accent1"/>
                </a:solidFill>
                <a:latin typeface="Times New Roman" pitchFamily="18" charset="0"/>
                <a:cs typeface="Times New Roman" pitchFamily="18" charset="0"/>
              </a:rPr>
              <a:t>An attacker formats the hard disk of your computer</a:t>
            </a:r>
          </a:p>
          <a:p>
            <a:pPr>
              <a:buNone/>
            </a:pPr>
            <a:endParaRPr lang="en-US" dirty="0">
              <a:latin typeface="Times New Roman" pitchFamily="18" charset="0"/>
              <a:cs typeface="Times New Roman" pitchFamily="18" charset="0"/>
            </a:endParaRPr>
          </a:p>
        </p:txBody>
      </p:sp>
      <p:pic>
        <p:nvPicPr>
          <p:cNvPr id="19458" name="Picture 2"/>
          <p:cNvPicPr>
            <a:picLocks noChangeAspect="1" noChangeArrowheads="1"/>
          </p:cNvPicPr>
          <p:nvPr/>
        </p:nvPicPr>
        <p:blipFill>
          <a:blip r:embed="rId2" cstate="print"/>
          <a:srcRect/>
          <a:stretch>
            <a:fillRect/>
          </a:stretch>
        </p:blipFill>
        <p:spPr bwMode="auto">
          <a:xfrm>
            <a:off x="2362201" y="1371600"/>
            <a:ext cx="962025" cy="12192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18</a:t>
            </a:fld>
            <a:endParaRPr lang="en-US"/>
          </a:p>
        </p:txBody>
      </p:sp>
      <p:sp>
        <p:nvSpPr>
          <p:cNvPr id="3" name="TextBox 2"/>
          <p:cNvSpPr txBox="1"/>
          <p:nvPr/>
        </p:nvSpPr>
        <p:spPr>
          <a:xfrm>
            <a:off x="518520" y="287865"/>
            <a:ext cx="9738983" cy="646331"/>
          </a:xfrm>
          <a:prstGeom prst="rect">
            <a:avLst/>
          </a:prstGeom>
          <a:noFill/>
        </p:spPr>
        <p:txBody>
          <a:bodyPr wrap="square" rtlCol="0">
            <a:spAutoFit/>
          </a:bodyPr>
          <a:lstStyle/>
          <a:p>
            <a:r>
              <a:rPr lang="en-US" sz="3600" b="1" dirty="0">
                <a:solidFill>
                  <a:srgbClr val="FF0000"/>
                </a:solidFill>
                <a:latin typeface="Bahnschrift Light Condensed" panose="020B0502040204020203" pitchFamily="34" charset="0"/>
              </a:rPr>
              <a:t>Real World Examples: Confidentiality, Integrity and Availability</a:t>
            </a:r>
          </a:p>
        </p:txBody>
      </p:sp>
      <p:sp>
        <p:nvSpPr>
          <p:cNvPr id="5" name="Oval 4"/>
          <p:cNvSpPr/>
          <p:nvPr/>
        </p:nvSpPr>
        <p:spPr>
          <a:xfrm>
            <a:off x="4829961" y="1060144"/>
            <a:ext cx="357476" cy="345989"/>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rot="300807">
            <a:off x="5896338" y="1060144"/>
            <a:ext cx="357476" cy="34598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465639" y="1060143"/>
            <a:ext cx="357476" cy="34598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187437" y="1066652"/>
            <a:ext cx="568489" cy="369332"/>
          </a:xfrm>
          <a:prstGeom prst="rect">
            <a:avLst/>
          </a:prstGeom>
          <a:noFill/>
        </p:spPr>
        <p:txBody>
          <a:bodyPr wrap="none" rtlCol="0">
            <a:spAutoFit/>
          </a:bodyPr>
          <a:lstStyle/>
          <a:p>
            <a:r>
              <a:rPr lang="en-US" dirty="0"/>
              <a:t>Low</a:t>
            </a:r>
          </a:p>
        </p:txBody>
      </p:sp>
      <p:sp>
        <p:nvSpPr>
          <p:cNvPr id="9" name="TextBox 8"/>
          <p:cNvSpPr txBox="1"/>
          <p:nvPr/>
        </p:nvSpPr>
        <p:spPr>
          <a:xfrm>
            <a:off x="6268249" y="1045113"/>
            <a:ext cx="1114664" cy="369332"/>
          </a:xfrm>
          <a:prstGeom prst="rect">
            <a:avLst/>
          </a:prstGeom>
          <a:noFill/>
        </p:spPr>
        <p:txBody>
          <a:bodyPr wrap="none" rtlCol="0">
            <a:spAutoFit/>
          </a:bodyPr>
          <a:lstStyle/>
          <a:p>
            <a:r>
              <a:rPr lang="en-US" dirty="0"/>
              <a:t>Moderate</a:t>
            </a:r>
          </a:p>
        </p:txBody>
      </p:sp>
      <p:sp>
        <p:nvSpPr>
          <p:cNvPr id="10" name="TextBox 9"/>
          <p:cNvSpPr txBox="1"/>
          <p:nvPr/>
        </p:nvSpPr>
        <p:spPr>
          <a:xfrm>
            <a:off x="7936372" y="1067364"/>
            <a:ext cx="612668" cy="369332"/>
          </a:xfrm>
          <a:prstGeom prst="rect">
            <a:avLst/>
          </a:prstGeom>
          <a:noFill/>
        </p:spPr>
        <p:txBody>
          <a:bodyPr wrap="none" rtlCol="0">
            <a:spAutoFit/>
          </a:bodyPr>
          <a:lstStyle/>
          <a:p>
            <a:r>
              <a:rPr lang="en-US"/>
              <a:t>High</a:t>
            </a:r>
            <a:endParaRPr lang="en-US" dirty="0"/>
          </a:p>
        </p:txBody>
      </p:sp>
      <p:sp>
        <p:nvSpPr>
          <p:cNvPr id="11" name="TextBox 10"/>
          <p:cNvSpPr txBox="1"/>
          <p:nvPr/>
        </p:nvSpPr>
        <p:spPr>
          <a:xfrm>
            <a:off x="2919971" y="1055600"/>
            <a:ext cx="1760418" cy="400110"/>
          </a:xfrm>
          <a:prstGeom prst="rect">
            <a:avLst/>
          </a:prstGeom>
          <a:noFill/>
        </p:spPr>
        <p:txBody>
          <a:bodyPr wrap="none" rtlCol="0">
            <a:spAutoFit/>
          </a:bodyPr>
          <a:lstStyle/>
          <a:p>
            <a:r>
              <a:rPr lang="en-US" sz="2000" b="1" dirty="0"/>
              <a:t>Impact of Risk:</a:t>
            </a:r>
          </a:p>
        </p:txBody>
      </p:sp>
      <p:sp>
        <p:nvSpPr>
          <p:cNvPr id="15" name="Rectangle 1">
            <a:extLst>
              <a:ext uri="{FF2B5EF4-FFF2-40B4-BE49-F238E27FC236}">
                <a16:creationId xmlns:a16="http://schemas.microsoft.com/office/drawing/2014/main" id="{EAF81CFE-A09E-33C4-D9CF-BE92635D62E5}"/>
              </a:ext>
            </a:extLst>
          </p:cNvPr>
          <p:cNvSpPr txBox="1">
            <a:spLocks noChangeArrowheads="1"/>
          </p:cNvSpPr>
          <p:nvPr/>
        </p:nvSpPr>
        <p:spPr bwMode="auto">
          <a:xfrm>
            <a:off x="518520" y="1597885"/>
            <a:ext cx="11097984" cy="5445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buFont typeface="Wingdings" panose="05000000000000000000" pitchFamily="2" charset="2"/>
              <a:buChar char="q"/>
            </a:pPr>
            <a:r>
              <a:rPr lang="en-US" sz="1800" b="1" dirty="0">
                <a:solidFill>
                  <a:srgbClr val="FF0000"/>
                </a:solidFill>
                <a:latin typeface="Arial" panose="020B0604020202020204" pitchFamily="34" charset="0"/>
                <a:cs typeface="Arial" panose="020B0604020202020204" pitchFamily="34" charset="0"/>
              </a:rPr>
              <a:t>High Availability </a:t>
            </a:r>
          </a:p>
          <a:p>
            <a:pPr eaLnBrk="0" fontAlgn="base" hangingPunct="0">
              <a:lnSpc>
                <a:spcPct val="100000"/>
              </a:lnSpc>
              <a:spcBef>
                <a:spcPct val="0"/>
              </a:spcBef>
              <a:spcAft>
                <a:spcPct val="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The more critical a component or service is, the higher the required level of availability. </a:t>
            </a:r>
          </a:p>
          <a:p>
            <a:pPr lvl="1" algn="just" eaLnBrk="0" fontAlgn="base" hangingPunct="0">
              <a:lnSpc>
                <a:spcPct val="100000"/>
              </a:lnSpc>
              <a:spcBef>
                <a:spcPct val="0"/>
              </a:spcBef>
              <a:spcAft>
                <a:spcPct val="0"/>
              </a:spcAft>
              <a:buFont typeface="Courier New" panose="02070309020205020404" pitchFamily="49" charset="0"/>
              <a:buChar char="o"/>
            </a:pPr>
            <a:r>
              <a:rPr lang="en-US" sz="1400" b="1" dirty="0">
                <a:latin typeface="Arial" panose="020B0604020202020204" pitchFamily="34" charset="0"/>
                <a:cs typeface="Arial" panose="020B0604020202020204" pitchFamily="34" charset="0"/>
              </a:rPr>
              <a:t>Example:</a:t>
            </a:r>
            <a:r>
              <a:rPr lang="en-US" sz="1400" dirty="0">
                <a:latin typeface="Arial" panose="020B0604020202020204" pitchFamily="34" charset="0"/>
                <a:cs typeface="Arial" panose="020B0604020202020204" pitchFamily="34" charset="0"/>
              </a:rPr>
              <a:t> A system that provides authentication services for critical systems, applications, and devices. </a:t>
            </a:r>
          </a:p>
          <a:p>
            <a:pPr lvl="1" algn="just" eaLnBrk="0" fontAlgn="base" hangingPunct="0">
              <a:lnSpc>
                <a:spcPct val="100000"/>
              </a:lnSpc>
              <a:spcBef>
                <a:spcPct val="0"/>
              </a:spcBef>
              <a:spcAft>
                <a:spcPct val="0"/>
              </a:spcAft>
              <a:buFont typeface="Courier New" panose="02070309020205020404" pitchFamily="49" charset="0"/>
              <a:buChar char="o"/>
            </a:pPr>
            <a:r>
              <a:rPr lang="en-US" sz="1400" b="1" dirty="0">
                <a:latin typeface="Arial" panose="020B0604020202020204" pitchFamily="34" charset="0"/>
                <a:cs typeface="Arial" panose="020B0604020202020204" pitchFamily="34" charset="0"/>
              </a:rPr>
              <a:t>Impact of Service Interruption: </a:t>
            </a:r>
          </a:p>
          <a:p>
            <a:pPr lvl="2" algn="just" eaLnBrk="0" fontAlgn="base" hangingPunct="0">
              <a:lnSpc>
                <a:spcPct val="100000"/>
              </a:lnSpc>
              <a:spcBef>
                <a:spcPct val="0"/>
              </a:spcBef>
              <a:spcAft>
                <a:spcPct val="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Inability for customers to access computing resources. </a:t>
            </a:r>
          </a:p>
          <a:p>
            <a:pPr lvl="2" algn="just" eaLnBrk="0" fontAlgn="base" hangingPunct="0">
              <a:lnSpc>
                <a:spcPct val="100000"/>
              </a:lnSpc>
              <a:spcBef>
                <a:spcPct val="0"/>
              </a:spcBef>
              <a:spcAft>
                <a:spcPct val="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Staff unable to access necessary resources for critical tasks. </a:t>
            </a:r>
          </a:p>
          <a:p>
            <a:pPr lvl="1" algn="just" eaLnBrk="0" fontAlgn="base" hangingPunct="0">
              <a:lnSpc>
                <a:spcPct val="100000"/>
              </a:lnSpc>
              <a:spcBef>
                <a:spcPct val="0"/>
              </a:spcBef>
              <a:spcAft>
                <a:spcPct val="0"/>
              </a:spcAft>
              <a:buFont typeface="Courier New" panose="02070309020205020404" pitchFamily="49" charset="0"/>
              <a:buChar char="o"/>
            </a:pPr>
            <a:r>
              <a:rPr lang="en-US" sz="1400" b="1" dirty="0">
                <a:latin typeface="Arial" panose="020B0604020202020204" pitchFamily="34" charset="0"/>
                <a:cs typeface="Arial" panose="020B0604020202020204" pitchFamily="34" charset="0"/>
              </a:rPr>
              <a:t>Consequences</a:t>
            </a:r>
            <a:r>
              <a:rPr lang="en-US" sz="1400" dirty="0">
                <a:latin typeface="Arial" panose="020B0604020202020204" pitchFamily="34" charset="0"/>
                <a:cs typeface="Arial" panose="020B0604020202020204" pitchFamily="34" charset="0"/>
              </a:rPr>
              <a:t>: </a:t>
            </a:r>
          </a:p>
          <a:p>
            <a:pPr lvl="2" algn="just" eaLnBrk="0" fontAlgn="base" hangingPunct="0">
              <a:lnSpc>
                <a:spcPct val="100000"/>
              </a:lnSpc>
              <a:spcBef>
                <a:spcPct val="0"/>
              </a:spcBef>
              <a:spcAft>
                <a:spcPct val="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Significant financial loss due to decreased employee productivity.</a:t>
            </a:r>
          </a:p>
          <a:p>
            <a:pPr lvl="2" algn="just" eaLnBrk="0" fontAlgn="base" hangingPunct="0">
              <a:lnSpc>
                <a:spcPct val="100000"/>
              </a:lnSpc>
              <a:spcBef>
                <a:spcPct val="0"/>
              </a:spcBef>
              <a:spcAft>
                <a:spcPct val="0"/>
              </a:spcAft>
              <a:buFont typeface="Courier New" panose="02070309020205020404" pitchFamily="49" charset="0"/>
              <a:buChar char="o"/>
            </a:pPr>
            <a:r>
              <a:rPr lang="en-US" sz="1400" dirty="0">
                <a:latin typeface="Arial" panose="020B0604020202020204" pitchFamily="34" charset="0"/>
                <a:cs typeface="Arial" panose="020B0604020202020204" pitchFamily="34" charset="0"/>
              </a:rPr>
              <a:t>Potential customer loss.</a:t>
            </a:r>
          </a:p>
          <a:p>
            <a:pPr marL="457200" lvl="1" indent="0" algn="just" eaLnBrk="0" fontAlgn="base" hangingPunct="0">
              <a:lnSpc>
                <a:spcPct val="100000"/>
              </a:lnSpc>
              <a:spcBef>
                <a:spcPct val="0"/>
              </a:spcBef>
              <a:spcAft>
                <a:spcPct val="0"/>
              </a:spcAft>
              <a:buNone/>
            </a:pPr>
            <a:endParaRPr lang="en-US" sz="1800" dirty="0">
              <a:latin typeface="Arial" panose="020B0604020202020204" pitchFamily="34" charset="0"/>
              <a:cs typeface="Arial" panose="020B0604020202020204" pitchFamily="34" charset="0"/>
            </a:endParaRPr>
          </a:p>
          <a:p>
            <a:pPr eaLnBrk="0" fontAlgn="base" hangingPunct="0">
              <a:lnSpc>
                <a:spcPct val="100000"/>
              </a:lnSpc>
              <a:spcBef>
                <a:spcPct val="0"/>
              </a:spcBef>
              <a:spcAft>
                <a:spcPct val="0"/>
              </a:spcAft>
              <a:buFont typeface="Wingdings" panose="05000000000000000000" pitchFamily="2" charset="2"/>
              <a:buChar char="q"/>
            </a:pPr>
            <a:r>
              <a:rPr lang="en-US" sz="1800" b="1" dirty="0">
                <a:solidFill>
                  <a:srgbClr val="FF0000"/>
                </a:solidFill>
                <a:latin typeface="Arial" panose="020B0604020202020204" pitchFamily="34" charset="0"/>
                <a:cs typeface="Arial" panose="020B0604020202020204" pitchFamily="34" charset="0"/>
              </a:rPr>
              <a:t>Moderate Availability</a:t>
            </a:r>
            <a:endParaRPr lang="en-US" sz="18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Example</a:t>
            </a:r>
            <a:r>
              <a:rPr lang="en-US" sz="1400" dirty="0">
                <a:latin typeface="Arial" panose="020B0604020202020204" pitchFamily="34" charset="0"/>
                <a:cs typeface="Arial" panose="020B0604020202020204" pitchFamily="34" charset="0"/>
              </a:rPr>
              <a:t>: Public website for a university. Provides information to current and prospective students and donors.</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Impact of Unavailability</a:t>
            </a:r>
            <a:r>
              <a:rPr lang="en-US" sz="1400" dirty="0">
                <a:latin typeface="Arial" panose="020B0604020202020204" pitchFamily="34" charset="0"/>
                <a:cs typeface="Arial" panose="020B0604020202020204" pitchFamily="34" charset="0"/>
              </a:rPr>
              <a:t>: Such a site is not a critical component of the university’s information system, but its unavailability will cause some embarrassment.</a:t>
            </a:r>
          </a:p>
          <a:p>
            <a:pPr lvl="1" eaLnBrk="0" fontAlgn="base" hangingPunct="0">
              <a:lnSpc>
                <a:spcPct val="100000"/>
              </a:lnSpc>
              <a:spcBef>
                <a:spcPct val="0"/>
              </a:spcBef>
              <a:spcAft>
                <a:spcPct val="0"/>
              </a:spcAft>
              <a:buFont typeface="Courier New" panose="02070309020205020404" pitchFamily="49" charset="0"/>
              <a:buChar char="o"/>
            </a:pPr>
            <a:endParaRPr lang="en-US" sz="1400" dirty="0">
              <a:latin typeface="Arial" panose="020B0604020202020204" pitchFamily="34" charset="0"/>
              <a:cs typeface="Arial" panose="020B0604020202020204" pitchFamily="34" charset="0"/>
            </a:endParaRPr>
          </a:p>
          <a:p>
            <a:pPr eaLnBrk="0" fontAlgn="base" hangingPunct="0">
              <a:lnSpc>
                <a:spcPct val="100000"/>
              </a:lnSpc>
              <a:spcBef>
                <a:spcPct val="0"/>
              </a:spcBef>
              <a:spcAft>
                <a:spcPct val="0"/>
              </a:spcAft>
              <a:buFont typeface="Wingdings" panose="05000000000000000000" pitchFamily="2" charset="2"/>
              <a:buChar char="q"/>
            </a:pPr>
            <a:r>
              <a:rPr lang="en-US" sz="1800" b="1" dirty="0">
                <a:solidFill>
                  <a:srgbClr val="FF0000"/>
                </a:solidFill>
                <a:latin typeface="Arial" panose="020B0604020202020204" pitchFamily="34" charset="0"/>
                <a:cs typeface="Arial" panose="020B0604020202020204" pitchFamily="34" charset="0"/>
              </a:rPr>
              <a:t>Low Availability</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Example</a:t>
            </a:r>
            <a:r>
              <a:rPr lang="en-US" sz="1400" dirty="0">
                <a:latin typeface="Arial" panose="020B0604020202020204" pitchFamily="34" charset="0"/>
                <a:cs typeface="Arial" panose="020B0604020202020204" pitchFamily="34" charset="0"/>
              </a:rPr>
              <a:t>: Online telephone directory lookup application.</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Impact of Temporary Loss</a:t>
            </a:r>
            <a:r>
              <a:rPr lang="en-US" sz="14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May be an inconvenience.</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Alternative methods (e.g., hardcopy directory, operator) are available to access the information.</a:t>
            </a:r>
          </a:p>
          <a:p>
            <a:pPr marL="457200" lvl="1" indent="0" algn="just" eaLnBrk="0" fontAlgn="base" hangingPunct="0">
              <a:lnSpc>
                <a:spcPct val="100000"/>
              </a:lnSpc>
              <a:spcBef>
                <a:spcPct val="0"/>
              </a:spcBef>
              <a:spcAft>
                <a:spcPct val="0"/>
              </a:spcAft>
              <a:buNone/>
            </a:pPr>
            <a:endParaRPr lang="en-PK" altLang="en-PK" sz="1400" dirty="0">
              <a:latin typeface="Arial" panose="020B0604020202020204" pitchFamily="34" charset="0"/>
            </a:endParaRPr>
          </a:p>
        </p:txBody>
      </p:sp>
      <p:sp>
        <p:nvSpPr>
          <p:cNvPr id="18" name="TextBox 17">
            <a:extLst>
              <a:ext uri="{FF2B5EF4-FFF2-40B4-BE49-F238E27FC236}">
                <a16:creationId xmlns:a16="http://schemas.microsoft.com/office/drawing/2014/main" id="{D898FD3C-8FF5-CDCC-72D8-77B543654EBE}"/>
              </a:ext>
            </a:extLst>
          </p:cNvPr>
          <p:cNvSpPr txBox="1"/>
          <p:nvPr/>
        </p:nvSpPr>
        <p:spPr>
          <a:xfrm>
            <a:off x="548443" y="1272834"/>
            <a:ext cx="2562610" cy="461665"/>
          </a:xfrm>
          <a:prstGeom prst="rect">
            <a:avLst/>
          </a:prstGeom>
          <a:noFill/>
        </p:spPr>
        <p:txBody>
          <a:bodyPr wrap="square" rtlCol="0">
            <a:spAutoFit/>
          </a:bodyPr>
          <a:lstStyle/>
          <a:p>
            <a:r>
              <a:rPr lang="en-US" sz="2400" b="1" dirty="0">
                <a:solidFill>
                  <a:srgbClr val="FF0000"/>
                </a:solidFill>
                <a:latin typeface="Arial" panose="020B0604020202020204" pitchFamily="34" charset="0"/>
                <a:cs typeface="Arial" panose="020B0604020202020204" pitchFamily="34" charset="0"/>
              </a:rPr>
              <a:t>Availability</a:t>
            </a:r>
          </a:p>
        </p:txBody>
      </p:sp>
    </p:spTree>
    <p:extLst>
      <p:ext uri="{BB962C8B-B14F-4D97-AF65-F5344CB8AC3E}">
        <p14:creationId xmlns:p14="http://schemas.microsoft.com/office/powerpoint/2010/main" val="1795846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968189" y="627529"/>
            <a:ext cx="8229600" cy="836712"/>
          </a:xfrm>
        </p:spPr>
        <p:txBody>
          <a:bodyPr>
            <a:normAutofit fontScale="90000"/>
          </a:bodyPr>
          <a:lstStyle/>
          <a:p>
            <a:r>
              <a:rPr lang="en-US" b="1" dirty="0">
                <a:ln w="10541" cmpd="sng">
                  <a:solidFill>
                    <a:schemeClr val="accent1">
                      <a:shade val="88000"/>
                      <a:satMod val="110000"/>
                    </a:schemeClr>
                  </a:solidFill>
                  <a:prstDash val="solid"/>
                </a:ln>
                <a:latin typeface="Arial" panose="020B0604020202020204" pitchFamily="34" charset="0"/>
                <a:cs typeface="Arial" panose="020B0604020202020204" pitchFamily="34" charset="0"/>
              </a:rPr>
              <a:t>Computer Security Challenges</a:t>
            </a:r>
          </a:p>
        </p:txBody>
      </p:sp>
      <p:graphicFrame>
        <p:nvGraphicFramePr>
          <p:cNvPr id="3" name="Content Placeholder 2"/>
          <p:cNvGraphicFramePr>
            <a:graphicFrameLocks noGrp="1"/>
          </p:cNvGraphicFramePr>
          <p:nvPr>
            <p:ph sz="half" idx="2"/>
            <p:extLst>
              <p:ext uri="{D42A27DB-BD31-4B8C-83A1-F6EECF244321}">
                <p14:modId xmlns:p14="http://schemas.microsoft.com/office/powerpoint/2010/main" val="1571771941"/>
              </p:ext>
            </p:extLst>
          </p:nvPr>
        </p:nvGraphicFramePr>
        <p:xfrm>
          <a:off x="636494" y="1335741"/>
          <a:ext cx="11232777" cy="5342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1644" y="702234"/>
            <a:ext cx="9144000" cy="1027713"/>
          </a:xfrm>
        </p:spPr>
        <p:txBody>
          <a:bodyPr>
            <a:normAutofit fontScale="90000"/>
          </a:bodyPr>
          <a:lstStyle/>
          <a:p>
            <a:r>
              <a:rPr lang="en-US" dirty="0"/>
              <a:t>InfoSec CLOs and Course outline</a:t>
            </a:r>
          </a:p>
        </p:txBody>
      </p:sp>
      <p:pic>
        <p:nvPicPr>
          <p:cNvPr id="5" name="Picture 4"/>
          <p:cNvPicPr>
            <a:picLocks noChangeAspect="1"/>
          </p:cNvPicPr>
          <p:nvPr/>
        </p:nvPicPr>
        <p:blipFill>
          <a:blip r:embed="rId2"/>
          <a:stretch>
            <a:fillRect/>
          </a:stretch>
        </p:blipFill>
        <p:spPr>
          <a:xfrm>
            <a:off x="442029" y="2458995"/>
            <a:ext cx="11283230" cy="2496065"/>
          </a:xfrm>
          <a:prstGeom prst="rect">
            <a:avLst/>
          </a:prstGeom>
        </p:spPr>
      </p:pic>
    </p:spTree>
    <p:extLst>
      <p:ext uri="{BB962C8B-B14F-4D97-AF65-F5344CB8AC3E}">
        <p14:creationId xmlns:p14="http://schemas.microsoft.com/office/powerpoint/2010/main" val="692950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535" y="1257991"/>
            <a:ext cx="8229600" cy="1110803"/>
          </a:xfrm>
        </p:spPr>
        <p:txBody>
          <a:bodyPr>
            <a:normAutofit/>
          </a:bodyPr>
          <a:lstStyle/>
          <a:p>
            <a:r>
              <a:rPr lang="en-US" b="1" dirty="0"/>
              <a:t>A Model for Computer Security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05720797"/>
              </p:ext>
            </p:extLst>
          </p:nvPr>
        </p:nvGraphicFramePr>
        <p:xfrm>
          <a:off x="7954297" y="0"/>
          <a:ext cx="4012507" cy="2654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4">
            <a:extLst>
              <a:ext uri="{FF2B5EF4-FFF2-40B4-BE49-F238E27FC236}">
                <a16:creationId xmlns:a16="http://schemas.microsoft.com/office/drawing/2014/main" id="{AC4949E8-7968-2350-F0E9-D461ABE71EFC}"/>
              </a:ext>
            </a:extLst>
          </p:cNvPr>
          <p:cNvSpPr txBox="1">
            <a:spLocks/>
          </p:cNvSpPr>
          <p:nvPr/>
        </p:nvSpPr>
        <p:spPr>
          <a:xfrm>
            <a:off x="225196" y="2654337"/>
            <a:ext cx="1068558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latin typeface="Arial" pitchFamily="-107" charset="0"/>
              </a:rPr>
              <a:t> </a:t>
            </a:r>
            <a:r>
              <a:rPr lang="en-US" sz="2000" dirty="0">
                <a:latin typeface="Arial" pitchFamily="-107" charset="0"/>
              </a:rPr>
              <a:t>The assets of a computer system can be categorized as follows:</a:t>
            </a:r>
            <a:endParaRPr lang="en-US" sz="2000" b="1" dirty="0">
              <a:latin typeface="Arial" pitchFamily="-107" charset="0"/>
            </a:endParaRPr>
          </a:p>
          <a:p>
            <a:pPr lvl="1" algn="just"/>
            <a:r>
              <a:rPr lang="en-US" sz="2000" b="1" dirty="0">
                <a:latin typeface="Arial" pitchFamily="-107" charset="0"/>
              </a:rPr>
              <a:t>Hardware:  </a:t>
            </a:r>
            <a:r>
              <a:rPr lang="en-US" sz="2000" dirty="0">
                <a:latin typeface="Arial" pitchFamily="-107" charset="0"/>
              </a:rPr>
              <a:t>Including computer systems and other data processing, data storage, and data communications devices</a:t>
            </a:r>
          </a:p>
          <a:p>
            <a:pPr lvl="1" algn="just"/>
            <a:r>
              <a:rPr lang="en-US" sz="2000" b="1" dirty="0">
                <a:latin typeface="Arial" pitchFamily="-107" charset="0"/>
              </a:rPr>
              <a:t>Software:  </a:t>
            </a:r>
            <a:r>
              <a:rPr lang="en-US" sz="2000" dirty="0">
                <a:latin typeface="Arial" pitchFamily="-107" charset="0"/>
              </a:rPr>
              <a:t>Including the operating system, system utilities, and applications.</a:t>
            </a:r>
          </a:p>
          <a:p>
            <a:pPr lvl="1" algn="just"/>
            <a:r>
              <a:rPr lang="en-US" sz="2000" b="1" dirty="0">
                <a:latin typeface="Arial" pitchFamily="-107" charset="0"/>
              </a:rPr>
              <a:t>Data:  </a:t>
            </a:r>
            <a:r>
              <a:rPr lang="en-US" sz="2000" dirty="0">
                <a:latin typeface="Arial" pitchFamily="-107" charset="0"/>
              </a:rPr>
              <a:t>Including files and databases, as well as security-related data, </a:t>
            </a:r>
          </a:p>
          <a:p>
            <a:pPr marL="457200" lvl="1" indent="0" algn="just">
              <a:buNone/>
            </a:pPr>
            <a:r>
              <a:rPr lang="en-US" sz="2000" dirty="0">
                <a:latin typeface="Arial" pitchFamily="-107" charset="0"/>
              </a:rPr>
              <a:t>   such as password files.</a:t>
            </a:r>
          </a:p>
          <a:p>
            <a:pPr lvl="1" algn="just"/>
            <a:r>
              <a:rPr lang="en-US" sz="2000" b="1" dirty="0">
                <a:latin typeface="Arial" pitchFamily="-107" charset="0"/>
              </a:rPr>
              <a:t>Communication facilities and networks: </a:t>
            </a:r>
            <a:r>
              <a:rPr lang="en-US" sz="2000" dirty="0">
                <a:latin typeface="Arial" pitchFamily="-107" charset="0"/>
              </a:rPr>
              <a:t>Local and wide area network communication links, bridges, routers, and so on.</a:t>
            </a:r>
            <a:endParaRPr lang="en-US" sz="2000" dirty="0"/>
          </a:p>
          <a:p>
            <a:endParaRPr lang="en-PK" dirty="0"/>
          </a:p>
        </p:txBody>
      </p:sp>
    </p:spTree>
    <p:extLst>
      <p:ext uri="{BB962C8B-B14F-4D97-AF65-F5344CB8AC3E}">
        <p14:creationId xmlns:p14="http://schemas.microsoft.com/office/powerpoint/2010/main" val="3000215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1354" y="171942"/>
            <a:ext cx="11910646" cy="1217903"/>
          </a:xfrm>
        </p:spPr>
        <p:txBody>
          <a:bodyPr>
            <a:normAutofit/>
          </a:bodyPr>
          <a:lstStyle/>
          <a:p>
            <a:r>
              <a:rPr lang="en-US" sz="2800" b="1" dirty="0">
                <a:latin typeface="Arial" panose="020B0604020202020204" pitchFamily="34" charset="0"/>
                <a:cs typeface="Arial" panose="020B0604020202020204" pitchFamily="34" charset="0"/>
              </a:rPr>
              <a:t>A Model for Computer Security: </a:t>
            </a:r>
            <a:r>
              <a:rPr lang="en-US" sz="2800" b="1" i="1" dirty="0">
                <a:solidFill>
                  <a:srgbClr val="00B0F0"/>
                </a:solidFill>
                <a:latin typeface="Arial" panose="020B0604020202020204" pitchFamily="34" charset="0"/>
                <a:cs typeface="Arial" panose="020B0604020202020204" pitchFamily="34" charset="0"/>
              </a:rPr>
              <a:t>Vulnerabilities, Threats  and Attacks</a:t>
            </a:r>
          </a:p>
        </p:txBody>
      </p:sp>
      <p:sp>
        <p:nvSpPr>
          <p:cNvPr id="215043" name="Rectangle 3"/>
          <p:cNvSpPr>
            <a:spLocks noGrp="1" noChangeArrowheads="1"/>
          </p:cNvSpPr>
          <p:nvPr>
            <p:ph idx="1"/>
          </p:nvPr>
        </p:nvSpPr>
        <p:spPr>
          <a:xfrm>
            <a:off x="281354" y="1389845"/>
            <a:ext cx="11910646" cy="5682244"/>
          </a:xfrm>
        </p:spPr>
        <p:txBody>
          <a:bodyPr>
            <a:normAutofit fontScale="92500" lnSpcReduction="10000"/>
          </a:bodyPr>
          <a:lstStyle/>
          <a:p>
            <a:pPr>
              <a:buClr>
                <a:schemeClr val="accent3">
                  <a:lumMod val="60000"/>
                  <a:lumOff val="40000"/>
                </a:schemeClr>
              </a:buClr>
              <a:buSzPct val="130000"/>
            </a:pPr>
            <a:r>
              <a:rPr lang="en-US" sz="2200" b="1" dirty="0">
                <a:solidFill>
                  <a:srgbClr val="00B0F0"/>
                </a:solidFill>
                <a:latin typeface="Arial" panose="020B0604020202020204" pitchFamily="34" charset="0"/>
                <a:cs typeface="Arial" panose="020B0604020202020204" pitchFamily="34" charset="0"/>
              </a:rPr>
              <a:t>Categories of vulnerabilities</a:t>
            </a:r>
          </a:p>
          <a:p>
            <a:pPr lvl="2"/>
            <a:r>
              <a:rPr lang="en-US" sz="1900" b="1" dirty="0">
                <a:latin typeface="Arial" panose="020B0604020202020204" pitchFamily="34" charset="0"/>
                <a:cs typeface="Arial" panose="020B0604020202020204" pitchFamily="34" charset="0"/>
              </a:rPr>
              <a:t>Corrupted</a:t>
            </a:r>
            <a:r>
              <a:rPr lang="en-US" sz="1900" dirty="0">
                <a:latin typeface="Arial" panose="020B0604020202020204" pitchFamily="34" charset="0"/>
                <a:cs typeface="Arial" panose="020B0604020202020204" pitchFamily="34" charset="0"/>
              </a:rPr>
              <a:t> </a:t>
            </a:r>
            <a:r>
              <a:rPr lang="en-US" sz="1900" i="1" dirty="0">
                <a:latin typeface="Arial" panose="020B0604020202020204" pitchFamily="34" charset="0"/>
                <a:cs typeface="Arial" panose="020B0604020202020204" pitchFamily="34" charset="0"/>
              </a:rPr>
              <a:t>(loss of integrity)</a:t>
            </a:r>
          </a:p>
          <a:p>
            <a:pPr lvl="3">
              <a:buFont typeface="Wingdings" panose="05000000000000000000" pitchFamily="2" charset="2"/>
              <a:buChar char="Ø"/>
            </a:pPr>
            <a:r>
              <a:rPr lang="en-US" sz="1900" b="1" dirty="0">
                <a:latin typeface="Arial" pitchFamily="-107" charset="0"/>
              </a:rPr>
              <a:t>For example, </a:t>
            </a:r>
            <a:r>
              <a:rPr lang="en-US" sz="1900" dirty="0">
                <a:latin typeface="Arial" pitchFamily="-107" charset="0"/>
              </a:rPr>
              <a:t>stored data values may differ from what they should be because  they have been improperly modified.</a:t>
            </a:r>
            <a:endParaRPr lang="en-US" sz="1900" b="1" dirty="0">
              <a:latin typeface="Arial" panose="020B0604020202020204" pitchFamily="34" charset="0"/>
              <a:cs typeface="Arial" panose="020B0604020202020204" pitchFamily="34" charset="0"/>
            </a:endParaRPr>
          </a:p>
          <a:p>
            <a:pPr lvl="2"/>
            <a:r>
              <a:rPr lang="en-US" sz="1900" b="1" dirty="0">
                <a:latin typeface="Arial" panose="020B0604020202020204" pitchFamily="34" charset="0"/>
                <a:cs typeface="Arial" panose="020B0604020202020204" pitchFamily="34" charset="0"/>
              </a:rPr>
              <a:t>Leaky </a:t>
            </a:r>
            <a:r>
              <a:rPr lang="en-US" sz="1900" i="1" dirty="0">
                <a:latin typeface="Arial" panose="020B0604020202020204" pitchFamily="34" charset="0"/>
                <a:cs typeface="Arial" panose="020B0604020202020204" pitchFamily="34" charset="0"/>
              </a:rPr>
              <a:t>(loss of confidentiality)</a:t>
            </a:r>
          </a:p>
          <a:p>
            <a:pPr lvl="3">
              <a:buFont typeface="Wingdings" panose="05000000000000000000" pitchFamily="2" charset="2"/>
              <a:buChar char="Ø"/>
            </a:pPr>
            <a:r>
              <a:rPr lang="en-US" sz="1900" b="1" dirty="0">
                <a:latin typeface="Arial" pitchFamily="-107" charset="0"/>
              </a:rPr>
              <a:t>For example</a:t>
            </a:r>
            <a:r>
              <a:rPr lang="en-US" sz="1900" dirty="0">
                <a:latin typeface="Arial" pitchFamily="-107" charset="0"/>
              </a:rPr>
              <a:t>, someone who should not have access to some or all of the information available through the network obtains such access.</a:t>
            </a:r>
            <a:endParaRPr lang="en-US" sz="1900" dirty="0">
              <a:latin typeface="Arial" panose="020B0604020202020204" pitchFamily="34" charset="0"/>
              <a:cs typeface="Arial" panose="020B0604020202020204" pitchFamily="34" charset="0"/>
            </a:endParaRPr>
          </a:p>
          <a:p>
            <a:pPr lvl="2"/>
            <a:r>
              <a:rPr lang="en-US" sz="1900" b="1" dirty="0">
                <a:latin typeface="Arial" panose="020B0604020202020204" pitchFamily="34" charset="0"/>
                <a:cs typeface="Arial" panose="020B0604020202020204" pitchFamily="34" charset="0"/>
              </a:rPr>
              <a:t>Unavailable or very slow</a:t>
            </a:r>
            <a:r>
              <a:rPr lang="en-US" sz="1900" dirty="0">
                <a:latin typeface="Arial" panose="020B0604020202020204" pitchFamily="34" charset="0"/>
                <a:cs typeface="Arial" panose="020B0604020202020204" pitchFamily="34" charset="0"/>
              </a:rPr>
              <a:t> (</a:t>
            </a:r>
            <a:r>
              <a:rPr lang="en-US" sz="1900" i="1" dirty="0">
                <a:latin typeface="Arial" panose="020B0604020202020204" pitchFamily="34" charset="0"/>
                <a:cs typeface="Arial" panose="020B0604020202020204" pitchFamily="34" charset="0"/>
              </a:rPr>
              <a:t>loss of availability</a:t>
            </a:r>
            <a:r>
              <a:rPr lang="en-US" sz="1900" dirty="0">
                <a:latin typeface="Arial" panose="020B0604020202020204" pitchFamily="34" charset="0"/>
                <a:cs typeface="Arial" panose="020B0604020202020204" pitchFamily="34" charset="0"/>
              </a:rPr>
              <a:t>)</a:t>
            </a:r>
          </a:p>
          <a:p>
            <a:pPr lvl="2"/>
            <a:endParaRPr lang="en-US" dirty="0">
              <a:latin typeface="Arial" panose="020B0604020202020204" pitchFamily="34" charset="0"/>
              <a:cs typeface="Arial" panose="020B0604020202020204" pitchFamily="34" charset="0"/>
            </a:endParaRPr>
          </a:p>
          <a:p>
            <a:pPr marL="342900" lvl="1" indent="-342900">
              <a:buClr>
                <a:schemeClr val="accent3">
                  <a:lumMod val="60000"/>
                  <a:lumOff val="40000"/>
                </a:schemeClr>
              </a:buClr>
              <a:buSzPct val="130000"/>
            </a:pPr>
            <a:r>
              <a:rPr lang="en-US" sz="2200" b="1" dirty="0">
                <a:solidFill>
                  <a:srgbClr val="00B0F0"/>
                </a:solidFill>
                <a:latin typeface="Arial" panose="020B0604020202020204" pitchFamily="34" charset="0"/>
                <a:cs typeface="Arial" panose="020B0604020202020204" pitchFamily="34" charset="0"/>
              </a:rPr>
              <a:t>Threats</a:t>
            </a:r>
          </a:p>
          <a:p>
            <a:pPr lvl="2"/>
            <a:r>
              <a:rPr lang="en-US" sz="1900" dirty="0">
                <a:latin typeface="Arial" panose="020B0604020202020204" pitchFamily="34" charset="0"/>
                <a:cs typeface="Arial" panose="020B0604020202020204" pitchFamily="34" charset="0"/>
              </a:rPr>
              <a:t>Capable of exploiting vulnerabilities</a:t>
            </a:r>
          </a:p>
          <a:p>
            <a:pPr lvl="2"/>
            <a:r>
              <a:rPr lang="en-US" sz="1900" dirty="0">
                <a:latin typeface="Arial" panose="020B0604020202020204" pitchFamily="34" charset="0"/>
                <a:cs typeface="Arial" panose="020B0604020202020204" pitchFamily="34" charset="0"/>
              </a:rPr>
              <a:t>Represent potential security harm to an asset</a:t>
            </a:r>
          </a:p>
          <a:p>
            <a:pPr lvl="2"/>
            <a:endParaRPr lang="en-US" dirty="0">
              <a:latin typeface="Arial" panose="020B0604020202020204" pitchFamily="34" charset="0"/>
              <a:cs typeface="Arial" panose="020B0604020202020204" pitchFamily="34" charset="0"/>
            </a:endParaRPr>
          </a:p>
          <a:p>
            <a:pPr marL="342900" lvl="1" indent="-342900">
              <a:buClr>
                <a:schemeClr val="accent3">
                  <a:lumMod val="60000"/>
                  <a:lumOff val="40000"/>
                </a:schemeClr>
              </a:buClr>
              <a:buSzPct val="130000"/>
            </a:pPr>
            <a:r>
              <a:rPr lang="en-US" sz="2200" b="1" dirty="0">
                <a:solidFill>
                  <a:srgbClr val="00B0F0"/>
                </a:solidFill>
                <a:latin typeface="Arial" panose="020B0604020202020204" pitchFamily="34" charset="0"/>
                <a:cs typeface="Arial" panose="020B0604020202020204" pitchFamily="34" charset="0"/>
              </a:rPr>
              <a:t>Attacks (threats carried out)</a:t>
            </a:r>
          </a:p>
          <a:p>
            <a:pPr lvl="2"/>
            <a:r>
              <a:rPr lang="en-US" sz="1900" b="1" dirty="0">
                <a:latin typeface="Arial" panose="020B0604020202020204" pitchFamily="34" charset="0"/>
                <a:cs typeface="Arial" panose="020B0604020202020204" pitchFamily="34" charset="0"/>
              </a:rPr>
              <a:t>Passive </a:t>
            </a:r>
            <a:r>
              <a:rPr lang="en-US" sz="1900" dirty="0">
                <a:latin typeface="Arial" panose="020B0604020202020204" pitchFamily="34" charset="0"/>
                <a:cs typeface="Arial" panose="020B0604020202020204" pitchFamily="34" charset="0"/>
              </a:rPr>
              <a:t>– attempt to learn or make use of information from the system that does not affect system resources</a:t>
            </a:r>
          </a:p>
          <a:p>
            <a:pPr lvl="2"/>
            <a:r>
              <a:rPr lang="en-US" sz="1900" b="1" dirty="0">
                <a:latin typeface="Arial" panose="020B0604020202020204" pitchFamily="34" charset="0"/>
                <a:cs typeface="Arial" panose="020B0604020202020204" pitchFamily="34" charset="0"/>
              </a:rPr>
              <a:t>Active </a:t>
            </a:r>
            <a:r>
              <a:rPr lang="en-US" sz="1900" dirty="0">
                <a:latin typeface="Arial" panose="020B0604020202020204" pitchFamily="34" charset="0"/>
                <a:cs typeface="Arial" panose="020B0604020202020204" pitchFamily="34" charset="0"/>
              </a:rPr>
              <a:t>– attempt to alter system resources or affect their operation</a:t>
            </a:r>
          </a:p>
          <a:p>
            <a:pPr lvl="2"/>
            <a:r>
              <a:rPr lang="en-US" sz="1900" b="1" dirty="0">
                <a:latin typeface="Arial" panose="020B0604020202020204" pitchFamily="34" charset="0"/>
                <a:cs typeface="Arial" panose="020B0604020202020204" pitchFamily="34" charset="0"/>
              </a:rPr>
              <a:t>Insider</a:t>
            </a:r>
            <a:r>
              <a:rPr lang="en-US" sz="1900" dirty="0">
                <a:latin typeface="Arial" panose="020B0604020202020204" pitchFamily="34" charset="0"/>
                <a:cs typeface="Arial" panose="020B0604020202020204" pitchFamily="34" charset="0"/>
              </a:rPr>
              <a:t> – initiated by an entity inside the security perimeter</a:t>
            </a:r>
          </a:p>
          <a:p>
            <a:pPr lvl="2"/>
            <a:r>
              <a:rPr lang="en-US" sz="1900" b="1" dirty="0">
                <a:latin typeface="Arial" panose="020B0604020202020204" pitchFamily="34" charset="0"/>
                <a:cs typeface="Arial" panose="020B0604020202020204" pitchFamily="34" charset="0"/>
              </a:rPr>
              <a:t>Outsider</a:t>
            </a:r>
            <a:r>
              <a:rPr lang="en-US" sz="1900" dirty="0">
                <a:latin typeface="Arial" panose="020B0604020202020204" pitchFamily="34" charset="0"/>
                <a:cs typeface="Arial" panose="020B0604020202020204" pitchFamily="34" charset="0"/>
              </a:rPr>
              <a:t> – initiated from outside the perimeter</a:t>
            </a:r>
          </a:p>
        </p:txBody>
      </p:sp>
    </p:spTree>
    <p:extLst>
      <p:ext uri="{BB962C8B-B14F-4D97-AF65-F5344CB8AC3E}">
        <p14:creationId xmlns:p14="http://schemas.microsoft.com/office/powerpoint/2010/main" val="69067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with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 calcmode="lin" valueType="num">
                                      <p:cBhvr additive="base">
                                        <p:cTn id="7" dur="3000" fill="hold"/>
                                        <p:tgtEl>
                                          <p:spTgt spid="21504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2150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215043">
                                            <p:txEl>
                                              <p:pRg st="1" end="1"/>
                                            </p:txEl>
                                          </p:spTgt>
                                        </p:tgtEl>
                                        <p:attrNameLst>
                                          <p:attrName>style.visibility</p:attrName>
                                        </p:attrNameLst>
                                      </p:cBhvr>
                                      <p:to>
                                        <p:strVal val="visible"/>
                                      </p:to>
                                    </p:set>
                                    <p:anim calcmode="lin" valueType="num">
                                      <p:cBhvr additive="base">
                                        <p:cTn id="11" dur="3000" fill="hold"/>
                                        <p:tgtEl>
                                          <p:spTgt spid="215043">
                                            <p:txEl>
                                              <p:pRg st="1" end="1"/>
                                            </p:txEl>
                                          </p:spTgt>
                                        </p:tgtEl>
                                        <p:attrNameLst>
                                          <p:attrName>ppt_x</p:attrName>
                                        </p:attrNameLst>
                                      </p:cBhvr>
                                      <p:tavLst>
                                        <p:tav tm="0">
                                          <p:val>
                                            <p:strVal val="#ppt_x"/>
                                          </p:val>
                                        </p:tav>
                                        <p:tav tm="100000">
                                          <p:val>
                                            <p:strVal val="#ppt_x"/>
                                          </p:val>
                                        </p:tav>
                                      </p:tavLst>
                                    </p:anim>
                                    <p:anim calcmode="lin" valueType="num">
                                      <p:cBhvr additive="base">
                                        <p:cTn id="12" dur="3000" fill="hold"/>
                                        <p:tgtEl>
                                          <p:spTgt spid="2150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215043">
                                            <p:txEl>
                                              <p:pRg st="2" end="2"/>
                                            </p:txEl>
                                          </p:spTgt>
                                        </p:tgtEl>
                                        <p:attrNameLst>
                                          <p:attrName>style.visibility</p:attrName>
                                        </p:attrNameLst>
                                      </p:cBhvr>
                                      <p:to>
                                        <p:strVal val="visible"/>
                                      </p:to>
                                    </p:set>
                                    <p:anim calcmode="lin" valueType="num">
                                      <p:cBhvr additive="base">
                                        <p:cTn id="15" dur="3000" fill="hold"/>
                                        <p:tgtEl>
                                          <p:spTgt spid="215043">
                                            <p:txEl>
                                              <p:pRg st="2" end="2"/>
                                            </p:txEl>
                                          </p:spTgt>
                                        </p:tgtEl>
                                        <p:attrNameLst>
                                          <p:attrName>ppt_x</p:attrName>
                                        </p:attrNameLst>
                                      </p:cBhvr>
                                      <p:tavLst>
                                        <p:tav tm="0">
                                          <p:val>
                                            <p:strVal val="#ppt_x"/>
                                          </p:val>
                                        </p:tav>
                                        <p:tav tm="100000">
                                          <p:val>
                                            <p:strVal val="#ppt_x"/>
                                          </p:val>
                                        </p:tav>
                                      </p:tavLst>
                                    </p:anim>
                                    <p:anim calcmode="lin" valueType="num">
                                      <p:cBhvr additive="base">
                                        <p:cTn id="16" dur="3000" fill="hold"/>
                                        <p:tgtEl>
                                          <p:spTgt spid="21504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215043">
                                            <p:txEl>
                                              <p:pRg st="3" end="3"/>
                                            </p:txEl>
                                          </p:spTgt>
                                        </p:tgtEl>
                                        <p:attrNameLst>
                                          <p:attrName>style.visibility</p:attrName>
                                        </p:attrNameLst>
                                      </p:cBhvr>
                                      <p:to>
                                        <p:strVal val="visible"/>
                                      </p:to>
                                    </p:set>
                                    <p:anim calcmode="lin" valueType="num">
                                      <p:cBhvr additive="base">
                                        <p:cTn id="19" dur="3000" fill="hold"/>
                                        <p:tgtEl>
                                          <p:spTgt spid="215043">
                                            <p:txEl>
                                              <p:pRg st="3" end="3"/>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21504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accel="50000" decel="50000" fill="hold" grpId="0" nodeType="withEffect">
                                  <p:stCondLst>
                                    <p:cond delay="0"/>
                                  </p:stCondLst>
                                  <p:childTnLst>
                                    <p:set>
                                      <p:cBhvr>
                                        <p:cTn id="22" dur="1" fill="hold">
                                          <p:stCondLst>
                                            <p:cond delay="0"/>
                                          </p:stCondLst>
                                        </p:cTn>
                                        <p:tgtEl>
                                          <p:spTgt spid="215043">
                                            <p:txEl>
                                              <p:pRg st="4" end="4"/>
                                            </p:txEl>
                                          </p:spTgt>
                                        </p:tgtEl>
                                        <p:attrNameLst>
                                          <p:attrName>style.visibility</p:attrName>
                                        </p:attrNameLst>
                                      </p:cBhvr>
                                      <p:to>
                                        <p:strVal val="visible"/>
                                      </p:to>
                                    </p:set>
                                    <p:anim calcmode="lin" valueType="num">
                                      <p:cBhvr additive="base">
                                        <p:cTn id="23" dur="3000" fill="hold"/>
                                        <p:tgtEl>
                                          <p:spTgt spid="215043">
                                            <p:txEl>
                                              <p:pRg st="4" end="4"/>
                                            </p:txEl>
                                          </p:spTgt>
                                        </p:tgtEl>
                                        <p:attrNameLst>
                                          <p:attrName>ppt_x</p:attrName>
                                        </p:attrNameLst>
                                      </p:cBhvr>
                                      <p:tavLst>
                                        <p:tav tm="0">
                                          <p:val>
                                            <p:strVal val="#ppt_x"/>
                                          </p:val>
                                        </p:tav>
                                        <p:tav tm="100000">
                                          <p:val>
                                            <p:strVal val="#ppt_x"/>
                                          </p:val>
                                        </p:tav>
                                      </p:tavLst>
                                    </p:anim>
                                    <p:anim calcmode="lin" valueType="num">
                                      <p:cBhvr additive="base">
                                        <p:cTn id="24" dur="3000" fill="hold"/>
                                        <p:tgtEl>
                                          <p:spTgt spid="21504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accel="50000" decel="50000" fill="hold" grpId="0" nodeType="withEffect">
                                  <p:stCondLst>
                                    <p:cond delay="0"/>
                                  </p:stCondLst>
                                  <p:childTnLst>
                                    <p:set>
                                      <p:cBhvr>
                                        <p:cTn id="26" dur="1" fill="hold">
                                          <p:stCondLst>
                                            <p:cond delay="0"/>
                                          </p:stCondLst>
                                        </p:cTn>
                                        <p:tgtEl>
                                          <p:spTgt spid="215043">
                                            <p:txEl>
                                              <p:pRg st="5" end="5"/>
                                            </p:txEl>
                                          </p:spTgt>
                                        </p:tgtEl>
                                        <p:attrNameLst>
                                          <p:attrName>style.visibility</p:attrName>
                                        </p:attrNameLst>
                                      </p:cBhvr>
                                      <p:to>
                                        <p:strVal val="visible"/>
                                      </p:to>
                                    </p:set>
                                    <p:anim calcmode="lin" valueType="num">
                                      <p:cBhvr additive="base">
                                        <p:cTn id="27" dur="3000" fill="hold"/>
                                        <p:tgtEl>
                                          <p:spTgt spid="215043">
                                            <p:txEl>
                                              <p:pRg st="5" end="5"/>
                                            </p:txEl>
                                          </p:spTgt>
                                        </p:tgtEl>
                                        <p:attrNameLst>
                                          <p:attrName>ppt_x</p:attrName>
                                        </p:attrNameLst>
                                      </p:cBhvr>
                                      <p:tavLst>
                                        <p:tav tm="0">
                                          <p:val>
                                            <p:strVal val="#ppt_x"/>
                                          </p:val>
                                        </p:tav>
                                        <p:tav tm="100000">
                                          <p:val>
                                            <p:strVal val="#ppt_x"/>
                                          </p:val>
                                        </p:tav>
                                      </p:tavLst>
                                    </p:anim>
                                    <p:anim calcmode="lin" valueType="num">
                                      <p:cBhvr additive="base">
                                        <p:cTn id="28" dur="3000" fill="hold"/>
                                        <p:tgtEl>
                                          <p:spTgt spid="21504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accel="50000" decel="50000" fill="hold" grpId="0" nodeType="withEffect">
                                  <p:stCondLst>
                                    <p:cond delay="0"/>
                                  </p:stCondLst>
                                  <p:childTnLst>
                                    <p:set>
                                      <p:cBhvr>
                                        <p:cTn id="30" dur="1" fill="hold">
                                          <p:stCondLst>
                                            <p:cond delay="0"/>
                                          </p:stCondLst>
                                        </p:cTn>
                                        <p:tgtEl>
                                          <p:spTgt spid="215043">
                                            <p:txEl>
                                              <p:pRg st="7" end="7"/>
                                            </p:txEl>
                                          </p:spTgt>
                                        </p:tgtEl>
                                        <p:attrNameLst>
                                          <p:attrName>style.visibility</p:attrName>
                                        </p:attrNameLst>
                                      </p:cBhvr>
                                      <p:to>
                                        <p:strVal val="visible"/>
                                      </p:to>
                                    </p:set>
                                    <p:anim calcmode="lin" valueType="num">
                                      <p:cBhvr additive="base">
                                        <p:cTn id="31" dur="3000" fill="hold"/>
                                        <p:tgtEl>
                                          <p:spTgt spid="215043">
                                            <p:txEl>
                                              <p:pRg st="7" end="7"/>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21504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accel="50000" decel="50000" fill="hold" grpId="0" nodeType="withEffect">
                                  <p:stCondLst>
                                    <p:cond delay="0"/>
                                  </p:stCondLst>
                                  <p:childTnLst>
                                    <p:set>
                                      <p:cBhvr>
                                        <p:cTn id="34" dur="1" fill="hold">
                                          <p:stCondLst>
                                            <p:cond delay="0"/>
                                          </p:stCondLst>
                                        </p:cTn>
                                        <p:tgtEl>
                                          <p:spTgt spid="215043">
                                            <p:txEl>
                                              <p:pRg st="8" end="8"/>
                                            </p:txEl>
                                          </p:spTgt>
                                        </p:tgtEl>
                                        <p:attrNameLst>
                                          <p:attrName>style.visibility</p:attrName>
                                        </p:attrNameLst>
                                      </p:cBhvr>
                                      <p:to>
                                        <p:strVal val="visible"/>
                                      </p:to>
                                    </p:set>
                                    <p:anim calcmode="lin" valueType="num">
                                      <p:cBhvr additive="base">
                                        <p:cTn id="35" dur="3000" fill="hold"/>
                                        <p:tgtEl>
                                          <p:spTgt spid="215043">
                                            <p:txEl>
                                              <p:pRg st="8" end="8"/>
                                            </p:txEl>
                                          </p:spTgt>
                                        </p:tgtEl>
                                        <p:attrNameLst>
                                          <p:attrName>ppt_x</p:attrName>
                                        </p:attrNameLst>
                                      </p:cBhvr>
                                      <p:tavLst>
                                        <p:tav tm="0">
                                          <p:val>
                                            <p:strVal val="#ppt_x"/>
                                          </p:val>
                                        </p:tav>
                                        <p:tav tm="100000">
                                          <p:val>
                                            <p:strVal val="#ppt_x"/>
                                          </p:val>
                                        </p:tav>
                                      </p:tavLst>
                                    </p:anim>
                                    <p:anim calcmode="lin" valueType="num">
                                      <p:cBhvr additive="base">
                                        <p:cTn id="36" dur="3000" fill="hold"/>
                                        <p:tgtEl>
                                          <p:spTgt spid="21504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accel="50000" decel="50000" fill="hold" grpId="0" nodeType="withEffect">
                                  <p:stCondLst>
                                    <p:cond delay="0"/>
                                  </p:stCondLst>
                                  <p:childTnLst>
                                    <p:set>
                                      <p:cBhvr>
                                        <p:cTn id="38" dur="1" fill="hold">
                                          <p:stCondLst>
                                            <p:cond delay="0"/>
                                          </p:stCondLst>
                                        </p:cTn>
                                        <p:tgtEl>
                                          <p:spTgt spid="215043">
                                            <p:txEl>
                                              <p:pRg st="9" end="9"/>
                                            </p:txEl>
                                          </p:spTgt>
                                        </p:tgtEl>
                                        <p:attrNameLst>
                                          <p:attrName>style.visibility</p:attrName>
                                        </p:attrNameLst>
                                      </p:cBhvr>
                                      <p:to>
                                        <p:strVal val="visible"/>
                                      </p:to>
                                    </p:set>
                                    <p:anim calcmode="lin" valueType="num">
                                      <p:cBhvr additive="base">
                                        <p:cTn id="39" dur="3000" fill="hold"/>
                                        <p:tgtEl>
                                          <p:spTgt spid="215043">
                                            <p:txEl>
                                              <p:pRg st="9" end="9"/>
                                            </p:txEl>
                                          </p:spTgt>
                                        </p:tgtEl>
                                        <p:attrNameLst>
                                          <p:attrName>ppt_x</p:attrName>
                                        </p:attrNameLst>
                                      </p:cBhvr>
                                      <p:tavLst>
                                        <p:tav tm="0">
                                          <p:val>
                                            <p:strVal val="#ppt_x"/>
                                          </p:val>
                                        </p:tav>
                                        <p:tav tm="100000">
                                          <p:val>
                                            <p:strVal val="#ppt_x"/>
                                          </p:val>
                                        </p:tav>
                                      </p:tavLst>
                                    </p:anim>
                                    <p:anim calcmode="lin" valueType="num">
                                      <p:cBhvr additive="base">
                                        <p:cTn id="40" dur="3000" fill="hold"/>
                                        <p:tgtEl>
                                          <p:spTgt spid="21504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accel="50000" decel="50000" fill="hold" grpId="0" nodeType="withEffect">
                                  <p:stCondLst>
                                    <p:cond delay="0"/>
                                  </p:stCondLst>
                                  <p:childTnLst>
                                    <p:set>
                                      <p:cBhvr>
                                        <p:cTn id="42" dur="1" fill="hold">
                                          <p:stCondLst>
                                            <p:cond delay="0"/>
                                          </p:stCondLst>
                                        </p:cTn>
                                        <p:tgtEl>
                                          <p:spTgt spid="215043">
                                            <p:txEl>
                                              <p:pRg st="11" end="11"/>
                                            </p:txEl>
                                          </p:spTgt>
                                        </p:tgtEl>
                                        <p:attrNameLst>
                                          <p:attrName>style.visibility</p:attrName>
                                        </p:attrNameLst>
                                      </p:cBhvr>
                                      <p:to>
                                        <p:strVal val="visible"/>
                                      </p:to>
                                    </p:set>
                                    <p:anim calcmode="lin" valueType="num">
                                      <p:cBhvr additive="base">
                                        <p:cTn id="43" dur="3000" fill="hold"/>
                                        <p:tgtEl>
                                          <p:spTgt spid="215043">
                                            <p:txEl>
                                              <p:pRg st="11" end="11"/>
                                            </p:txEl>
                                          </p:spTgt>
                                        </p:tgtEl>
                                        <p:attrNameLst>
                                          <p:attrName>ppt_x</p:attrName>
                                        </p:attrNameLst>
                                      </p:cBhvr>
                                      <p:tavLst>
                                        <p:tav tm="0">
                                          <p:val>
                                            <p:strVal val="#ppt_x"/>
                                          </p:val>
                                        </p:tav>
                                        <p:tav tm="100000">
                                          <p:val>
                                            <p:strVal val="#ppt_x"/>
                                          </p:val>
                                        </p:tav>
                                      </p:tavLst>
                                    </p:anim>
                                    <p:anim calcmode="lin" valueType="num">
                                      <p:cBhvr additive="base">
                                        <p:cTn id="44" dur="3000" fill="hold"/>
                                        <p:tgtEl>
                                          <p:spTgt spid="215043">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accel="50000" decel="50000" fill="hold" grpId="0" nodeType="withEffect">
                                  <p:stCondLst>
                                    <p:cond delay="0"/>
                                  </p:stCondLst>
                                  <p:childTnLst>
                                    <p:set>
                                      <p:cBhvr>
                                        <p:cTn id="46" dur="1" fill="hold">
                                          <p:stCondLst>
                                            <p:cond delay="0"/>
                                          </p:stCondLst>
                                        </p:cTn>
                                        <p:tgtEl>
                                          <p:spTgt spid="215043">
                                            <p:txEl>
                                              <p:pRg st="12" end="12"/>
                                            </p:txEl>
                                          </p:spTgt>
                                        </p:tgtEl>
                                        <p:attrNameLst>
                                          <p:attrName>style.visibility</p:attrName>
                                        </p:attrNameLst>
                                      </p:cBhvr>
                                      <p:to>
                                        <p:strVal val="visible"/>
                                      </p:to>
                                    </p:set>
                                    <p:anim calcmode="lin" valueType="num">
                                      <p:cBhvr additive="base">
                                        <p:cTn id="47" dur="3000" fill="hold"/>
                                        <p:tgtEl>
                                          <p:spTgt spid="215043">
                                            <p:txEl>
                                              <p:pRg st="12" end="12"/>
                                            </p:txEl>
                                          </p:spTgt>
                                        </p:tgtEl>
                                        <p:attrNameLst>
                                          <p:attrName>ppt_x</p:attrName>
                                        </p:attrNameLst>
                                      </p:cBhvr>
                                      <p:tavLst>
                                        <p:tav tm="0">
                                          <p:val>
                                            <p:strVal val="#ppt_x"/>
                                          </p:val>
                                        </p:tav>
                                        <p:tav tm="100000">
                                          <p:val>
                                            <p:strVal val="#ppt_x"/>
                                          </p:val>
                                        </p:tav>
                                      </p:tavLst>
                                    </p:anim>
                                    <p:anim calcmode="lin" valueType="num">
                                      <p:cBhvr additive="base">
                                        <p:cTn id="48" dur="3000" fill="hold"/>
                                        <p:tgtEl>
                                          <p:spTgt spid="215043">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accel="50000" decel="50000" fill="hold" grpId="0" nodeType="withEffect">
                                  <p:stCondLst>
                                    <p:cond delay="0"/>
                                  </p:stCondLst>
                                  <p:childTnLst>
                                    <p:set>
                                      <p:cBhvr>
                                        <p:cTn id="50" dur="1" fill="hold">
                                          <p:stCondLst>
                                            <p:cond delay="0"/>
                                          </p:stCondLst>
                                        </p:cTn>
                                        <p:tgtEl>
                                          <p:spTgt spid="215043">
                                            <p:txEl>
                                              <p:pRg st="13" end="13"/>
                                            </p:txEl>
                                          </p:spTgt>
                                        </p:tgtEl>
                                        <p:attrNameLst>
                                          <p:attrName>style.visibility</p:attrName>
                                        </p:attrNameLst>
                                      </p:cBhvr>
                                      <p:to>
                                        <p:strVal val="visible"/>
                                      </p:to>
                                    </p:set>
                                    <p:anim calcmode="lin" valueType="num">
                                      <p:cBhvr additive="base">
                                        <p:cTn id="51" dur="3000" fill="hold"/>
                                        <p:tgtEl>
                                          <p:spTgt spid="215043">
                                            <p:txEl>
                                              <p:pRg st="13" end="13"/>
                                            </p:txEl>
                                          </p:spTgt>
                                        </p:tgtEl>
                                        <p:attrNameLst>
                                          <p:attrName>ppt_x</p:attrName>
                                        </p:attrNameLst>
                                      </p:cBhvr>
                                      <p:tavLst>
                                        <p:tav tm="0">
                                          <p:val>
                                            <p:strVal val="#ppt_x"/>
                                          </p:val>
                                        </p:tav>
                                        <p:tav tm="100000">
                                          <p:val>
                                            <p:strVal val="#ppt_x"/>
                                          </p:val>
                                        </p:tav>
                                      </p:tavLst>
                                    </p:anim>
                                    <p:anim calcmode="lin" valueType="num">
                                      <p:cBhvr additive="base">
                                        <p:cTn id="52" dur="3000" fill="hold"/>
                                        <p:tgtEl>
                                          <p:spTgt spid="215043">
                                            <p:txEl>
                                              <p:pRg st="13" end="13"/>
                                            </p:txEl>
                                          </p:spTgt>
                                        </p:tgtEl>
                                        <p:attrNameLst>
                                          <p:attrName>ppt_y</p:attrName>
                                        </p:attrNameLst>
                                      </p:cBhvr>
                                      <p:tavLst>
                                        <p:tav tm="0">
                                          <p:val>
                                            <p:strVal val="1+#ppt_h/2"/>
                                          </p:val>
                                        </p:tav>
                                        <p:tav tm="100000">
                                          <p:val>
                                            <p:strVal val="#ppt_y"/>
                                          </p:val>
                                        </p:tav>
                                      </p:tavLst>
                                    </p:anim>
                                  </p:childTnLst>
                                </p:cTn>
                              </p:par>
                              <p:par>
                                <p:cTn id="53" presetID="2" presetClass="entr" presetSubtype="4" accel="50000" decel="50000" fill="hold" grpId="0" nodeType="withEffect">
                                  <p:stCondLst>
                                    <p:cond delay="0"/>
                                  </p:stCondLst>
                                  <p:childTnLst>
                                    <p:set>
                                      <p:cBhvr>
                                        <p:cTn id="54" dur="1" fill="hold">
                                          <p:stCondLst>
                                            <p:cond delay="0"/>
                                          </p:stCondLst>
                                        </p:cTn>
                                        <p:tgtEl>
                                          <p:spTgt spid="215043">
                                            <p:txEl>
                                              <p:pRg st="14" end="14"/>
                                            </p:txEl>
                                          </p:spTgt>
                                        </p:tgtEl>
                                        <p:attrNameLst>
                                          <p:attrName>style.visibility</p:attrName>
                                        </p:attrNameLst>
                                      </p:cBhvr>
                                      <p:to>
                                        <p:strVal val="visible"/>
                                      </p:to>
                                    </p:set>
                                    <p:anim calcmode="lin" valueType="num">
                                      <p:cBhvr additive="base">
                                        <p:cTn id="55" dur="3000" fill="hold"/>
                                        <p:tgtEl>
                                          <p:spTgt spid="215043">
                                            <p:txEl>
                                              <p:pRg st="14" end="14"/>
                                            </p:txEl>
                                          </p:spTgt>
                                        </p:tgtEl>
                                        <p:attrNameLst>
                                          <p:attrName>ppt_x</p:attrName>
                                        </p:attrNameLst>
                                      </p:cBhvr>
                                      <p:tavLst>
                                        <p:tav tm="0">
                                          <p:val>
                                            <p:strVal val="#ppt_x"/>
                                          </p:val>
                                        </p:tav>
                                        <p:tav tm="100000">
                                          <p:val>
                                            <p:strVal val="#ppt_x"/>
                                          </p:val>
                                        </p:tav>
                                      </p:tavLst>
                                    </p:anim>
                                    <p:anim calcmode="lin" valueType="num">
                                      <p:cBhvr additive="base">
                                        <p:cTn id="56" dur="3000" fill="hold"/>
                                        <p:tgtEl>
                                          <p:spTgt spid="215043">
                                            <p:txEl>
                                              <p:pRg st="14" end="14"/>
                                            </p:txEl>
                                          </p:spTgt>
                                        </p:tgtEl>
                                        <p:attrNameLst>
                                          <p:attrName>ppt_y</p:attrName>
                                        </p:attrNameLst>
                                      </p:cBhvr>
                                      <p:tavLst>
                                        <p:tav tm="0">
                                          <p:val>
                                            <p:strVal val="1+#ppt_h/2"/>
                                          </p:val>
                                        </p:tav>
                                        <p:tav tm="100000">
                                          <p:val>
                                            <p:strVal val="#ppt_y"/>
                                          </p:val>
                                        </p:tav>
                                      </p:tavLst>
                                    </p:anim>
                                  </p:childTnLst>
                                </p:cTn>
                              </p:par>
                              <p:par>
                                <p:cTn id="57" presetID="2" presetClass="entr" presetSubtype="4" accel="50000" decel="50000" fill="hold" grpId="0" nodeType="withEffect">
                                  <p:stCondLst>
                                    <p:cond delay="0"/>
                                  </p:stCondLst>
                                  <p:childTnLst>
                                    <p:set>
                                      <p:cBhvr>
                                        <p:cTn id="58" dur="1" fill="hold">
                                          <p:stCondLst>
                                            <p:cond delay="0"/>
                                          </p:stCondLst>
                                        </p:cTn>
                                        <p:tgtEl>
                                          <p:spTgt spid="215043">
                                            <p:txEl>
                                              <p:pRg st="15" end="15"/>
                                            </p:txEl>
                                          </p:spTgt>
                                        </p:tgtEl>
                                        <p:attrNameLst>
                                          <p:attrName>style.visibility</p:attrName>
                                        </p:attrNameLst>
                                      </p:cBhvr>
                                      <p:to>
                                        <p:strVal val="visible"/>
                                      </p:to>
                                    </p:set>
                                    <p:anim calcmode="lin" valueType="num">
                                      <p:cBhvr additive="base">
                                        <p:cTn id="59" dur="3000" fill="hold"/>
                                        <p:tgtEl>
                                          <p:spTgt spid="215043">
                                            <p:txEl>
                                              <p:pRg st="15" end="15"/>
                                            </p:txEl>
                                          </p:spTgt>
                                        </p:tgtEl>
                                        <p:attrNameLst>
                                          <p:attrName>ppt_x</p:attrName>
                                        </p:attrNameLst>
                                      </p:cBhvr>
                                      <p:tavLst>
                                        <p:tav tm="0">
                                          <p:val>
                                            <p:strVal val="#ppt_x"/>
                                          </p:val>
                                        </p:tav>
                                        <p:tav tm="100000">
                                          <p:val>
                                            <p:strVal val="#ppt_x"/>
                                          </p:val>
                                        </p:tav>
                                      </p:tavLst>
                                    </p:anim>
                                    <p:anim calcmode="lin" valueType="num">
                                      <p:cBhvr additive="base">
                                        <p:cTn id="60" dur="3000" fill="hold"/>
                                        <p:tgtEl>
                                          <p:spTgt spid="21504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185172" y="297838"/>
            <a:ext cx="11104730" cy="1268760"/>
          </a:xfrm>
        </p:spPr>
        <p:txBody>
          <a:bodyPr>
            <a:normAutofit/>
          </a:bodyPr>
          <a:lstStyle/>
          <a:p>
            <a:r>
              <a:rPr lang="en-US" sz="3600" b="1" dirty="0">
                <a:latin typeface="Arial" panose="020B0604020202020204" pitchFamily="34" charset="0"/>
                <a:cs typeface="Arial" panose="020B0604020202020204" pitchFamily="34" charset="0"/>
              </a:rPr>
              <a:t>A Model for Computer Security: Countermeasures</a:t>
            </a:r>
            <a:endParaRPr lang="en-US" sz="3600" b="1" dirty="0">
              <a:ln w="11430" cmpd="sng">
                <a:solidFill>
                  <a:srgbClr val="CC9900"/>
                </a:solidFill>
                <a:prstDash val="solid"/>
                <a:miter lim="800000"/>
              </a:ln>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5" name="Rectangle 1">
            <a:extLst>
              <a:ext uri="{FF2B5EF4-FFF2-40B4-BE49-F238E27FC236}">
                <a16:creationId xmlns:a16="http://schemas.microsoft.com/office/drawing/2014/main" id="{07A6B6A4-FFD3-24EE-5B84-40FFCD13B852}"/>
              </a:ext>
            </a:extLst>
          </p:cNvPr>
          <p:cNvSpPr txBox="1">
            <a:spLocks noChangeArrowheads="1"/>
          </p:cNvSpPr>
          <p:nvPr/>
        </p:nvSpPr>
        <p:spPr bwMode="auto">
          <a:xfrm>
            <a:off x="772086" y="1566598"/>
            <a:ext cx="9304244"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endParaRPr lang="en-PK" altLang="en-PK" sz="1800" dirty="0">
              <a:latin typeface="Arial" panose="020B0604020202020204" pitchFamily="34" charset="0"/>
            </a:endParaRPr>
          </a:p>
          <a:p>
            <a:pPr eaLnBrk="0" fontAlgn="base" hangingPunct="0">
              <a:lnSpc>
                <a:spcPct val="100000"/>
              </a:lnSpc>
              <a:spcBef>
                <a:spcPct val="0"/>
              </a:spcBef>
              <a:spcAft>
                <a:spcPct val="0"/>
              </a:spcAft>
              <a:buFont typeface="Wingdings" panose="05000000000000000000" pitchFamily="2" charset="2"/>
              <a:buChar char="q"/>
            </a:pPr>
            <a:r>
              <a:rPr lang="en-PK" altLang="en-PK" sz="1800" b="1" dirty="0">
                <a:latin typeface="Arial" panose="020B0604020202020204" pitchFamily="34" charset="0"/>
              </a:rPr>
              <a:t>Countermeasure</a:t>
            </a:r>
            <a:r>
              <a:rPr lang="en-PK" altLang="en-PK" sz="1800" dirty="0">
                <a:latin typeface="Arial" panose="020B0604020202020204" pitchFamily="34" charset="0"/>
              </a:rPr>
              <a:t>: A method to deal with security attacks.</a:t>
            </a:r>
          </a:p>
          <a:p>
            <a:pPr lvl="1" algn="just" eaLnBrk="0" fontAlgn="base" hangingPunct="0">
              <a:lnSpc>
                <a:spcPct val="100000"/>
              </a:lnSpc>
              <a:spcBef>
                <a:spcPct val="0"/>
              </a:spcBef>
              <a:spcAft>
                <a:spcPct val="0"/>
              </a:spcAft>
              <a:buFont typeface="Courier New" panose="02070309020205020404" pitchFamily="49" charset="0"/>
              <a:buChar char="o"/>
            </a:pPr>
            <a:r>
              <a:rPr lang="en-PK" altLang="en-PK" sz="1600" b="1" dirty="0">
                <a:latin typeface="Arial" panose="020B0604020202020204" pitchFamily="34" charset="0"/>
              </a:rPr>
              <a:t>Prevention</a:t>
            </a:r>
            <a:r>
              <a:rPr lang="en-PK" altLang="en-PK" sz="1600" dirty="0">
                <a:latin typeface="Arial" panose="020B0604020202020204" pitchFamily="34" charset="0"/>
              </a:rPr>
              <a:t>: Ideally, it stops the attack from happening.</a:t>
            </a:r>
          </a:p>
          <a:p>
            <a:pPr lvl="1" algn="just" eaLnBrk="0" fontAlgn="base" hangingPunct="0">
              <a:lnSpc>
                <a:spcPct val="100000"/>
              </a:lnSpc>
              <a:spcBef>
                <a:spcPct val="0"/>
              </a:spcBef>
              <a:spcAft>
                <a:spcPct val="0"/>
              </a:spcAft>
              <a:buFont typeface="Courier New" panose="02070309020205020404" pitchFamily="49" charset="0"/>
              <a:buChar char="o"/>
            </a:pPr>
            <a:r>
              <a:rPr lang="en-PK" altLang="en-PK" sz="1600" b="1" dirty="0">
                <a:latin typeface="Arial" panose="020B0604020202020204" pitchFamily="34" charset="0"/>
              </a:rPr>
              <a:t>Detection &amp; Recovery</a:t>
            </a:r>
            <a:r>
              <a:rPr lang="en-PK" altLang="en-PK" sz="1600" dirty="0">
                <a:latin typeface="Arial" panose="020B0604020202020204" pitchFamily="34" charset="0"/>
              </a:rPr>
              <a:t>: If prevention fails, detect the attack and recover from it.</a:t>
            </a:r>
          </a:p>
          <a:p>
            <a:pPr lvl="1" algn="just" eaLnBrk="0" fontAlgn="base" hangingPunct="0">
              <a:lnSpc>
                <a:spcPct val="100000"/>
              </a:lnSpc>
              <a:spcBef>
                <a:spcPct val="0"/>
              </a:spcBef>
              <a:spcAft>
                <a:spcPct val="0"/>
              </a:spcAft>
              <a:buFont typeface="Courier New" panose="02070309020205020404" pitchFamily="49" charset="0"/>
              <a:buChar char="o"/>
            </a:pPr>
            <a:r>
              <a:rPr lang="en-PK" altLang="en-PK" sz="1600" b="1" dirty="0">
                <a:latin typeface="Arial" panose="020B0604020202020204" pitchFamily="34" charset="0"/>
              </a:rPr>
              <a:t>New Vulnerabilities</a:t>
            </a:r>
            <a:r>
              <a:rPr lang="en-PK" altLang="en-PK" sz="1600" dirty="0">
                <a:latin typeface="Arial" panose="020B0604020202020204" pitchFamily="34" charset="0"/>
              </a:rPr>
              <a:t>: Countermeasures might introduce new risks.</a:t>
            </a:r>
          </a:p>
          <a:p>
            <a:pPr lvl="1" algn="just" eaLnBrk="0" fontAlgn="base" hangingPunct="0">
              <a:lnSpc>
                <a:spcPct val="100000"/>
              </a:lnSpc>
              <a:spcBef>
                <a:spcPct val="0"/>
              </a:spcBef>
              <a:spcAft>
                <a:spcPct val="0"/>
              </a:spcAft>
              <a:buFont typeface="Courier New" panose="02070309020205020404" pitchFamily="49" charset="0"/>
              <a:buChar char="o"/>
            </a:pPr>
            <a:r>
              <a:rPr lang="en-PK" altLang="en-PK" sz="1600" b="1" dirty="0">
                <a:latin typeface="Arial" panose="020B0604020202020204" pitchFamily="34" charset="0"/>
              </a:rPr>
              <a:t>Residual Vulnerabilities</a:t>
            </a:r>
            <a:r>
              <a:rPr lang="en-PK" altLang="en-PK" sz="1600" dirty="0">
                <a:latin typeface="Arial" panose="020B0604020202020204" pitchFamily="34" charset="0"/>
              </a:rPr>
              <a:t>: Some risks may still remain after applying countermeasures.</a:t>
            </a:r>
          </a:p>
          <a:p>
            <a:pPr lvl="1" algn="just" eaLnBrk="0" fontAlgn="base" hangingPunct="0">
              <a:lnSpc>
                <a:spcPct val="100000"/>
              </a:lnSpc>
              <a:spcBef>
                <a:spcPct val="0"/>
              </a:spcBef>
              <a:spcAft>
                <a:spcPct val="0"/>
              </a:spcAft>
              <a:buFont typeface="Courier New" panose="02070309020205020404" pitchFamily="49" charset="0"/>
              <a:buChar char="o"/>
            </a:pPr>
            <a:r>
              <a:rPr lang="en-PK" altLang="en-PK" sz="1600" b="1" dirty="0">
                <a:latin typeface="Arial" panose="020B0604020202020204" pitchFamily="34" charset="0"/>
              </a:rPr>
              <a:t>Risk Management</a:t>
            </a:r>
            <a:r>
              <a:rPr lang="en-PK" altLang="en-PK" sz="1600" dirty="0">
                <a:latin typeface="Arial" panose="020B0604020202020204" pitchFamily="34" charset="0"/>
              </a:rPr>
              <a:t>: Asset owners aim to minimize these risks, considering other constraints.</a:t>
            </a:r>
          </a:p>
          <a:p>
            <a:pPr marL="0" indent="0" eaLnBrk="0" fontAlgn="base" hangingPunct="0">
              <a:lnSpc>
                <a:spcPct val="100000"/>
              </a:lnSpc>
              <a:spcBef>
                <a:spcPct val="0"/>
              </a:spcBef>
              <a:spcAft>
                <a:spcPct val="0"/>
              </a:spcAft>
              <a:buFontTx/>
              <a:buNone/>
            </a:pPr>
            <a:endParaRPr lang="en-PK" altLang="en-PK" sz="1800" dirty="0">
              <a:latin typeface="Arial" panose="020B0604020202020204" pitchFamily="34" charset="0"/>
            </a:endParaRPr>
          </a:p>
        </p:txBody>
      </p:sp>
      <p:pic>
        <p:nvPicPr>
          <p:cNvPr id="9" name="Picture 2">
            <a:extLst>
              <a:ext uri="{FF2B5EF4-FFF2-40B4-BE49-F238E27FC236}">
                <a16:creationId xmlns:a16="http://schemas.microsoft.com/office/drawing/2014/main" id="{D90EF86F-4CD7-FBEF-E1EF-3D63A3448D47}"/>
              </a:ext>
            </a:extLst>
          </p:cNvPr>
          <p:cNvPicPr>
            <a:picLocks noGrp="1" noChangeAspect="1" noChangeArrowheads="1"/>
          </p:cNvPicPr>
          <p:nvPr>
            <p:ph idx="1"/>
          </p:nvPr>
        </p:nvPicPr>
        <p:blipFill rotWithShape="1">
          <a:blip r:embed="rId3" cstate="print"/>
          <a:srcRect l="3607" t="4350"/>
          <a:stretch/>
        </p:blipFill>
        <p:spPr bwMode="auto">
          <a:xfrm>
            <a:off x="3592528" y="3610253"/>
            <a:ext cx="5006944" cy="3247747"/>
          </a:xfrm>
          <a:prstGeom prst="rect">
            <a:avLst/>
          </a:prstGeom>
          <a:noFill/>
          <a:ln w="9525">
            <a:noFill/>
            <a:miter lim="800000"/>
            <a:headEnd/>
            <a:tailEnd/>
          </a:ln>
        </p:spPr>
      </p:pic>
    </p:spTree>
    <p:extLst>
      <p:ext uri="{BB962C8B-B14F-4D97-AF65-F5344CB8AC3E}">
        <p14:creationId xmlns:p14="http://schemas.microsoft.com/office/powerpoint/2010/main" val="3662110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23</a:t>
            </a:fld>
            <a:endParaRPr lang="en-US"/>
          </a:p>
        </p:txBody>
      </p:sp>
      <p:pic>
        <p:nvPicPr>
          <p:cNvPr id="3" name="Picture 2"/>
          <p:cNvPicPr>
            <a:picLocks noChangeAspect="1"/>
          </p:cNvPicPr>
          <p:nvPr/>
        </p:nvPicPr>
        <p:blipFill>
          <a:blip r:embed="rId3"/>
          <a:stretch>
            <a:fillRect/>
          </a:stretch>
        </p:blipFill>
        <p:spPr>
          <a:xfrm>
            <a:off x="1977082" y="235260"/>
            <a:ext cx="8390236" cy="6133122"/>
          </a:xfrm>
          <a:prstGeom prst="rect">
            <a:avLst/>
          </a:prstGeom>
        </p:spPr>
      </p:pic>
    </p:spTree>
    <p:extLst>
      <p:ext uri="{BB962C8B-B14F-4D97-AF65-F5344CB8AC3E}">
        <p14:creationId xmlns:p14="http://schemas.microsoft.com/office/powerpoint/2010/main" val="1363146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24</a:t>
            </a:fld>
            <a:endParaRPr lang="en-US"/>
          </a:p>
        </p:txBody>
      </p:sp>
      <p:pic>
        <p:nvPicPr>
          <p:cNvPr id="7" name="Picture 6"/>
          <p:cNvPicPr>
            <a:picLocks noChangeAspect="1"/>
          </p:cNvPicPr>
          <p:nvPr/>
        </p:nvPicPr>
        <p:blipFill>
          <a:blip r:embed="rId2"/>
          <a:stretch>
            <a:fillRect/>
          </a:stretch>
        </p:blipFill>
        <p:spPr>
          <a:xfrm>
            <a:off x="1924050" y="465045"/>
            <a:ext cx="8220075" cy="6082347"/>
          </a:xfrm>
          <a:prstGeom prst="rect">
            <a:avLst/>
          </a:prstGeom>
        </p:spPr>
      </p:pic>
    </p:spTree>
    <p:extLst>
      <p:ext uri="{BB962C8B-B14F-4D97-AF65-F5344CB8AC3E}">
        <p14:creationId xmlns:p14="http://schemas.microsoft.com/office/powerpoint/2010/main" val="3338691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71529-34D3-83A0-5437-C51EA5AE43B5}"/>
              </a:ext>
            </a:extLst>
          </p:cNvPr>
          <p:cNvSpPr>
            <a:spLocks noGrp="1"/>
          </p:cNvSpPr>
          <p:nvPr>
            <p:ph type="title"/>
          </p:nvPr>
        </p:nvSpPr>
        <p:spPr>
          <a:xfrm>
            <a:off x="461683" y="365125"/>
            <a:ext cx="10515600" cy="1047513"/>
          </a:xfrm>
        </p:spPr>
        <p:txBody>
          <a:bodyPr/>
          <a:lstStyle/>
          <a:p>
            <a:r>
              <a:rPr lang="en-US" b="1" dirty="0"/>
              <a:t>Example:- Security Concept and Relationships</a:t>
            </a:r>
            <a:endParaRPr lang="en-PK" b="1" dirty="0"/>
          </a:p>
        </p:txBody>
      </p:sp>
      <p:sp>
        <p:nvSpPr>
          <p:cNvPr id="4" name="Slide Number Placeholder 3">
            <a:extLst>
              <a:ext uri="{FF2B5EF4-FFF2-40B4-BE49-F238E27FC236}">
                <a16:creationId xmlns:a16="http://schemas.microsoft.com/office/drawing/2014/main" id="{CEBCCB69-51B7-D24F-0713-4BE94E79BD37}"/>
              </a:ext>
            </a:extLst>
          </p:cNvPr>
          <p:cNvSpPr>
            <a:spLocks noGrp="1"/>
          </p:cNvSpPr>
          <p:nvPr>
            <p:ph type="sldNum" sz="quarter" idx="12"/>
          </p:nvPr>
        </p:nvSpPr>
        <p:spPr/>
        <p:txBody>
          <a:bodyPr/>
          <a:lstStyle/>
          <a:p>
            <a:fld id="{A2A50C4D-0BA1-4E54-8DFC-01810EC97B99}" type="slidenum">
              <a:rPr lang="en-US" smtClean="0"/>
              <a:t>25</a:t>
            </a:fld>
            <a:endParaRPr lang="en-US"/>
          </a:p>
        </p:txBody>
      </p:sp>
      <p:sp>
        <p:nvSpPr>
          <p:cNvPr id="5" name="Rectangle 1">
            <a:extLst>
              <a:ext uri="{FF2B5EF4-FFF2-40B4-BE49-F238E27FC236}">
                <a16:creationId xmlns:a16="http://schemas.microsoft.com/office/drawing/2014/main" id="{99363B97-1B6A-C44F-A274-F3CFEC655E6E}"/>
              </a:ext>
            </a:extLst>
          </p:cNvPr>
          <p:cNvSpPr>
            <a:spLocks noGrp="1" noChangeArrowheads="1"/>
          </p:cNvSpPr>
          <p:nvPr>
            <p:ph idx="1"/>
          </p:nvPr>
        </p:nvSpPr>
        <p:spPr bwMode="auto">
          <a:xfrm>
            <a:off x="215151" y="2124466"/>
            <a:ext cx="5145742" cy="4245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PK" altLang="en-PK" sz="1600" b="1" i="0" u="none" strike="noStrike" cap="none" normalizeH="0" baseline="0" dirty="0">
                <a:ln>
                  <a:noFill/>
                </a:ln>
                <a:solidFill>
                  <a:srgbClr val="C00000"/>
                </a:solidFill>
                <a:effectLst/>
                <a:highlight>
                  <a:srgbClr val="00FFFF"/>
                </a:highlight>
                <a:latin typeface="Arial" panose="020B0604020202020204" pitchFamily="34" charset="0"/>
                <a:cs typeface="Arial" panose="020B0604020202020204" pitchFamily="34" charset="0"/>
              </a:rPr>
              <a:t>Owners:</a:t>
            </a:r>
            <a:endParaRPr kumimoji="0" lang="en-PK" altLang="en-PK" sz="1600" b="0" i="0" u="none" strike="noStrike" cap="none" normalizeH="0" baseline="0" dirty="0">
              <a:ln>
                <a:noFill/>
              </a:ln>
              <a:solidFill>
                <a:srgbClr val="C00000"/>
              </a:solidFill>
              <a:effectLst/>
              <a:highlight>
                <a:srgbClr val="00FFFF"/>
              </a:highlight>
              <a:latin typeface="Arial" panose="020B0604020202020204" pitchFamily="34" charset="0"/>
              <a:cs typeface="Arial" panose="020B0604020202020204" pitchFamily="34" charset="0"/>
            </a:endParaRP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University Administration:</a:t>
            </a:r>
            <a:r>
              <a:rPr lang="en-US" sz="1600" dirty="0">
                <a:latin typeface="Arial" panose="020B0604020202020204" pitchFamily="34" charset="0"/>
                <a:cs typeface="Arial" panose="020B0604020202020204" pitchFamily="34" charset="0"/>
              </a:rPr>
              <a:t> Responsible for maintaining and securing student information</a:t>
            </a:r>
          </a:p>
          <a:p>
            <a:pPr marL="0" indent="0">
              <a:buNone/>
            </a:pPr>
            <a:endParaRPr kumimoji="0" lang="en-PK" altLang="en-PK"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en-PK" altLang="en-PK" sz="1600" b="1" i="0" u="none" strike="noStrike" cap="none" normalizeH="0" baseline="0" dirty="0">
                <a:ln>
                  <a:noFill/>
                </a:ln>
                <a:solidFill>
                  <a:srgbClr val="C00000"/>
                </a:solidFill>
                <a:effectLst/>
                <a:highlight>
                  <a:srgbClr val="00FFFF"/>
                </a:highlight>
                <a:latin typeface="Arial" panose="020B0604020202020204" pitchFamily="34" charset="0"/>
                <a:cs typeface="Arial" panose="020B0604020202020204" pitchFamily="34" charset="0"/>
              </a:rPr>
              <a:t>Assets:</a:t>
            </a:r>
            <a:endParaRPr kumimoji="0" lang="en-PK" altLang="en-PK" sz="1600" b="0" i="0" u="none" strike="noStrike" cap="none" normalizeH="0" baseline="0" dirty="0">
              <a:ln>
                <a:noFill/>
              </a:ln>
              <a:solidFill>
                <a:srgbClr val="C00000"/>
              </a:solidFill>
              <a:effectLst/>
              <a:highlight>
                <a:srgbClr val="00FFFF"/>
              </a:highlight>
              <a:latin typeface="Arial" panose="020B0604020202020204" pitchFamily="34" charset="0"/>
              <a:cs typeface="Arial" panose="020B0604020202020204" pitchFamily="34"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600" b="1" dirty="0">
                <a:latin typeface="Arial" panose="020B0604020202020204" pitchFamily="34" charset="0"/>
                <a:cs typeface="Arial" panose="020B0604020202020204" pitchFamily="34" charset="0"/>
              </a:rPr>
              <a:t>Student Records:</a:t>
            </a:r>
            <a:r>
              <a:rPr lang="en-US" sz="1600" dirty="0">
                <a:latin typeface="Arial" panose="020B0604020202020204" pitchFamily="34" charset="0"/>
                <a:cs typeface="Arial" panose="020B0604020202020204" pitchFamily="34" charset="0"/>
              </a:rPr>
              <a:t> Includes personal information, academic records , and financial information.</a:t>
            </a:r>
          </a:p>
          <a:p>
            <a:pPr marL="0" marR="0" lvl="0" indent="0" defTabSz="914400" rtl="0" eaLnBrk="0" fontAlgn="base" latinLnBrk="0" hangingPunct="0">
              <a:lnSpc>
                <a:spcPct val="100000"/>
              </a:lnSpc>
              <a:spcBef>
                <a:spcPct val="0"/>
              </a:spcBef>
              <a:spcAft>
                <a:spcPct val="0"/>
              </a:spcAft>
              <a:buClrTx/>
              <a:buSzTx/>
              <a:buNone/>
              <a:tabLst/>
            </a:pPr>
            <a:endParaRPr kumimoji="0" lang="en-PK" altLang="en-PK"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en-PK" altLang="en-PK" sz="1600" b="1" i="0" u="none" strike="noStrike" cap="none" normalizeH="0" baseline="0" dirty="0">
                <a:ln>
                  <a:noFill/>
                </a:ln>
                <a:solidFill>
                  <a:srgbClr val="C00000"/>
                </a:solidFill>
                <a:effectLst/>
                <a:highlight>
                  <a:srgbClr val="00FFFF"/>
                </a:highlight>
                <a:latin typeface="Arial" panose="020B0604020202020204" pitchFamily="34" charset="0"/>
                <a:cs typeface="Arial" panose="020B0604020202020204" pitchFamily="34" charset="0"/>
              </a:rPr>
              <a:t>Threat Agents:</a:t>
            </a:r>
            <a:endParaRPr kumimoji="0" lang="en-PK" altLang="en-PK" sz="1600" b="0" i="0" u="none" strike="noStrike" cap="none" normalizeH="0" baseline="0" dirty="0">
              <a:ln>
                <a:noFill/>
              </a:ln>
              <a:solidFill>
                <a:srgbClr val="C00000"/>
              </a:solidFill>
              <a:effectLst/>
              <a:highlight>
                <a:srgbClr val="00FFFF"/>
              </a:highlight>
              <a:latin typeface="Arial" panose="020B0604020202020204" pitchFamily="34" charset="0"/>
              <a:cs typeface="Arial" panose="020B0604020202020204" pitchFamily="34"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PK"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Hackers: </a:t>
            </a:r>
            <a:r>
              <a:rPr kumimoji="0" lang="en-US" altLang="en-PK"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Seeking to steal personal information or disrupt university operations</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PK" sz="1600" b="1" dirty="0">
                <a:latin typeface="Arial" panose="020B0604020202020204" pitchFamily="34" charset="0"/>
                <a:cs typeface="Arial" panose="020B0604020202020204" pitchFamily="34" charset="0"/>
              </a:rPr>
              <a:t>S</a:t>
            </a:r>
            <a:r>
              <a:rPr kumimoji="0" lang="en-US" altLang="en-PK"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tudents </a:t>
            </a:r>
            <a:r>
              <a:rPr kumimoji="0" lang="en-US" altLang="en-PK"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might misuse their access to change grades or steal information</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PK"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PK"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Phishers: </a:t>
            </a:r>
            <a:r>
              <a:rPr kumimoji="0" lang="en-US" altLang="en-PK"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Attempting to trick students or staff into revealing their login credentials.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PK" altLang="en-PK"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C8C27EA-EC69-6DE5-5B8D-A195BC4C902D}"/>
              </a:ext>
            </a:extLst>
          </p:cNvPr>
          <p:cNvSpPr txBox="1"/>
          <p:nvPr/>
        </p:nvSpPr>
        <p:spPr>
          <a:xfrm>
            <a:off x="2855259" y="1159292"/>
            <a:ext cx="7239000"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sz="2000" b="1" dirty="0">
                <a:highlight>
                  <a:srgbClr val="00FFFF"/>
                </a:highlight>
              </a:rPr>
              <a:t>Scenario</a:t>
            </a:r>
            <a:r>
              <a:rPr lang="en-US" sz="2000" dirty="0">
                <a:highlight>
                  <a:srgbClr val="00FFFF"/>
                </a:highlight>
              </a:rPr>
              <a:t>: University Managing Student Information</a:t>
            </a:r>
            <a:endParaRPr kumimoji="0" lang="en-PK" altLang="en-PK" sz="2000" i="0" u="none" strike="noStrike" cap="none" normalizeH="0" baseline="0" dirty="0">
              <a:ln>
                <a:noFill/>
              </a:ln>
              <a:solidFill>
                <a:schemeClr val="tx1"/>
              </a:solidFill>
              <a:effectLst/>
              <a:highlight>
                <a:srgbClr val="00FFFF"/>
              </a:highlight>
              <a:latin typeface="Arial" panose="020B0604020202020204" pitchFamily="34" charset="0"/>
            </a:endParaRPr>
          </a:p>
        </p:txBody>
      </p:sp>
      <p:sp>
        <p:nvSpPr>
          <p:cNvPr id="10" name="Rectangle 4">
            <a:extLst>
              <a:ext uri="{FF2B5EF4-FFF2-40B4-BE49-F238E27FC236}">
                <a16:creationId xmlns:a16="http://schemas.microsoft.com/office/drawing/2014/main" id="{9C4F494E-75F8-A1AE-687E-06F20D5EC4AD}"/>
              </a:ext>
            </a:extLst>
          </p:cNvPr>
          <p:cNvSpPr>
            <a:spLocks noChangeArrowheads="1"/>
          </p:cNvSpPr>
          <p:nvPr/>
        </p:nvSpPr>
        <p:spPr bwMode="auto">
          <a:xfrm rot="10800000" flipV="1">
            <a:off x="5360893" y="1559402"/>
            <a:ext cx="6831107"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R="0" lvl="0" defTabSz="914400" rtl="0" eaLnBrk="0" fontAlgn="base" latinLnBrk="0" hangingPunct="0">
              <a:lnSpc>
                <a:spcPct val="100000"/>
              </a:lnSpc>
              <a:spcBef>
                <a:spcPct val="0"/>
              </a:spcBef>
              <a:spcAft>
                <a:spcPct val="0"/>
              </a:spcAft>
              <a:buClrTx/>
              <a:buSzTx/>
              <a:tabLst/>
            </a:pPr>
            <a:r>
              <a:rPr kumimoji="0" lang="en-US" altLang="en-PK" sz="1600" b="1" i="0" u="none" strike="noStrike" cap="none" normalizeH="0" baseline="0" dirty="0">
                <a:ln>
                  <a:noFill/>
                </a:ln>
                <a:solidFill>
                  <a:srgbClr val="C00000"/>
                </a:solidFill>
                <a:effectLst/>
                <a:highlight>
                  <a:srgbClr val="00FFFF"/>
                </a:highlight>
                <a:latin typeface="Arial" panose="020B0604020202020204" pitchFamily="34" charset="0"/>
                <a:cs typeface="Arial" panose="020B0604020202020204" pitchFamily="34" charset="0"/>
              </a:rPr>
              <a:t>Threats</a:t>
            </a:r>
            <a:r>
              <a:rPr kumimoji="0" lang="en-US" altLang="en-PK" sz="1600" b="0" i="0" u="none" strike="noStrike" cap="none" normalizeH="0" baseline="0" dirty="0">
                <a:ln>
                  <a:noFill/>
                </a:ln>
                <a:solidFill>
                  <a:srgbClr val="C00000"/>
                </a:solidFill>
                <a:effectLst/>
                <a:highlight>
                  <a:srgbClr val="00FFFF"/>
                </a:highlight>
                <a:latin typeface="Arial" panose="020B0604020202020204" pitchFamily="34" charset="0"/>
                <a:cs typeface="Arial" panose="020B0604020202020204" pitchFamily="34" charset="0"/>
              </a:rPr>
              <a:t>:</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PK"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Breach: </a:t>
            </a:r>
            <a:r>
              <a:rPr kumimoji="0" lang="en-US" altLang="en-PK"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Unauthorized access to sensitive student records.</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PK"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Tampering: </a:t>
            </a:r>
            <a:r>
              <a:rPr kumimoji="0" lang="en-US" altLang="en-PK"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Altering grades, academic records, or financial information.</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PK"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Identity Theft: </a:t>
            </a:r>
            <a:r>
              <a:rPr kumimoji="0" lang="en-US" altLang="en-PK"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Using stolen personal information for fraudulent purposes.</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PK"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r>
              <a:rPr lang="en-US" sz="1600" b="1" dirty="0">
                <a:solidFill>
                  <a:srgbClr val="C00000"/>
                </a:solidFill>
                <a:highlight>
                  <a:srgbClr val="00FFFF"/>
                </a:highlight>
                <a:latin typeface="Arial" panose="020B0604020202020204" pitchFamily="34" charset="0"/>
                <a:cs typeface="Arial" panose="020B0604020202020204" pitchFamily="34" charset="0"/>
              </a:rPr>
              <a:t>Risks:</a:t>
            </a: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Reputation Damage:</a:t>
            </a:r>
            <a:r>
              <a:rPr lang="en-US" sz="1600" dirty="0">
                <a:latin typeface="Arial" panose="020B0604020202020204" pitchFamily="34" charset="0"/>
                <a:cs typeface="Arial" panose="020B0604020202020204" pitchFamily="34" charset="0"/>
              </a:rPr>
              <a:t> Loss of trust among students, parents, and staff if the university cannot protect student information.</a:t>
            </a: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Operational Disruptions:</a:t>
            </a:r>
            <a:r>
              <a:rPr lang="en-US" sz="1600" dirty="0">
                <a:latin typeface="Arial" panose="020B0604020202020204" pitchFamily="34" charset="0"/>
                <a:cs typeface="Arial" panose="020B0604020202020204" pitchFamily="34" charset="0"/>
              </a:rPr>
              <a:t> Inability to access or trust student records during a breach, affecting the university's operations.</a:t>
            </a: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Legal Liabilities:</a:t>
            </a:r>
            <a:r>
              <a:rPr lang="en-US" sz="1600" dirty="0">
                <a:latin typeface="Arial" panose="020B0604020202020204" pitchFamily="34" charset="0"/>
                <a:cs typeface="Arial" panose="020B0604020202020204" pitchFamily="34" charset="0"/>
              </a:rPr>
              <a:t> Potential fines or legal action if the university fails to comply with data protection regulations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r>
              <a:rPr lang="en-US" sz="1600" b="1" dirty="0">
                <a:solidFill>
                  <a:srgbClr val="C00000"/>
                </a:solidFill>
                <a:highlight>
                  <a:srgbClr val="00FFFF"/>
                </a:highlight>
                <a:latin typeface="Arial" panose="020B0604020202020204" pitchFamily="34" charset="0"/>
                <a:cs typeface="Arial" panose="020B0604020202020204" pitchFamily="34" charset="0"/>
              </a:rPr>
              <a:t>Countermeasures:</a:t>
            </a:r>
          </a:p>
          <a:p>
            <a:pPr marL="285750" indent="-285750">
              <a:buFont typeface="Wingdings" panose="05000000000000000000" pitchFamily="2" charset="2"/>
              <a:buChar char="Ø"/>
            </a:pPr>
            <a:r>
              <a:rPr lang="en-US" sz="1600" b="1" dirty="0">
                <a:latin typeface="Arial" panose="020B0604020202020204" pitchFamily="34" charset="0"/>
                <a:cs typeface="Arial" panose="020B0604020202020204" pitchFamily="34" charset="0"/>
              </a:rPr>
              <a:t>Access Controls:</a:t>
            </a:r>
            <a:r>
              <a:rPr lang="en-US" sz="1600" dirty="0">
                <a:latin typeface="Arial" panose="020B0604020202020204" pitchFamily="34" charset="0"/>
                <a:cs typeface="Arial" panose="020B0604020202020204" pitchFamily="34" charset="0"/>
              </a:rPr>
              <a:t> Ensuring only authorized personnel can access sensitive student information.</a:t>
            </a:r>
          </a:p>
          <a:p>
            <a:pPr marL="285750" indent="-285750">
              <a:buFont typeface="Wingdings" panose="05000000000000000000" pitchFamily="2" charset="2"/>
              <a:buChar char="Ø"/>
            </a:pPr>
            <a:r>
              <a:rPr lang="en-US" sz="1600" b="1" dirty="0">
                <a:latin typeface="Arial" panose="020B0604020202020204" pitchFamily="34" charset="0"/>
                <a:cs typeface="Arial" panose="020B0604020202020204" pitchFamily="34" charset="0"/>
              </a:rPr>
              <a:t>Encryption:</a:t>
            </a:r>
            <a:r>
              <a:rPr lang="en-US" sz="1600" dirty="0">
                <a:latin typeface="Arial" panose="020B0604020202020204" pitchFamily="34" charset="0"/>
                <a:cs typeface="Arial" panose="020B0604020202020204" pitchFamily="34" charset="0"/>
              </a:rPr>
              <a:t> Encrypting student data to make it unreadable to unauthorized users.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083734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7772400" cy="579438"/>
          </a:xfrm>
        </p:spPr>
        <p:txBody>
          <a:bodyPr>
            <a:normAutofit fontScale="90000"/>
          </a:bodyPr>
          <a:lstStyle/>
          <a:p>
            <a:r>
              <a:rPr lang="en-US" dirty="0">
                <a:solidFill>
                  <a:schemeClr val="tx1"/>
                </a:solidFill>
                <a:latin typeface="Times New Roman" pitchFamily="18" charset="0"/>
                <a:cs typeface="Times New Roman" pitchFamily="18" charset="0"/>
              </a:rPr>
              <a:t>Threats &amp; Attacks</a:t>
            </a:r>
          </a:p>
        </p:txBody>
      </p:sp>
      <p:sp>
        <p:nvSpPr>
          <p:cNvPr id="3" name="Content Placeholder 2"/>
          <p:cNvSpPr>
            <a:spLocks noGrp="1"/>
          </p:cNvSpPr>
          <p:nvPr>
            <p:ph sz="quarter" idx="1"/>
          </p:nvPr>
        </p:nvSpPr>
        <p:spPr>
          <a:xfrm>
            <a:off x="1238250" y="1447799"/>
            <a:ext cx="10066244" cy="4695826"/>
          </a:xfrm>
        </p:spPr>
        <p:txBody>
          <a:bodyPr>
            <a:noAutofit/>
          </a:bodyPr>
          <a:lstStyle/>
          <a:p>
            <a:r>
              <a:rPr lang="en-US" b="1" dirty="0">
                <a:solidFill>
                  <a:schemeClr val="accent1"/>
                </a:solidFill>
                <a:latin typeface="Times New Roman" pitchFamily="18" charset="0"/>
                <a:cs typeface="Times New Roman" pitchFamily="18" charset="0"/>
              </a:rPr>
              <a:t>Basic classes of threats</a:t>
            </a:r>
          </a:p>
          <a:p>
            <a:pPr lvl="1"/>
            <a:r>
              <a:rPr lang="en-US" i="1" dirty="0">
                <a:solidFill>
                  <a:schemeClr val="accent1"/>
                </a:solidFill>
                <a:latin typeface="Times New Roman" pitchFamily="18" charset="0"/>
                <a:cs typeface="Times New Roman" pitchFamily="18" charset="0"/>
              </a:rPr>
              <a:t>Disclosure</a:t>
            </a:r>
            <a:r>
              <a:rPr lang="en-US" dirty="0">
                <a:latin typeface="Times New Roman" pitchFamily="18" charset="0"/>
                <a:cs typeface="Times New Roman" pitchFamily="18" charset="0"/>
              </a:rPr>
              <a:t> = </a:t>
            </a:r>
            <a:r>
              <a:rPr lang="en-US" dirty="0">
                <a:highlight>
                  <a:srgbClr val="00FFFF"/>
                </a:highlight>
                <a:latin typeface="Times New Roman" pitchFamily="18" charset="0"/>
                <a:cs typeface="Times New Roman" pitchFamily="18" charset="0"/>
              </a:rPr>
              <a:t>unauthorized access to information</a:t>
            </a:r>
          </a:p>
          <a:p>
            <a:pPr lvl="1"/>
            <a:r>
              <a:rPr lang="en-US" i="1" dirty="0">
                <a:solidFill>
                  <a:schemeClr val="accent1"/>
                </a:solidFill>
                <a:latin typeface="Times New Roman" pitchFamily="18" charset="0"/>
                <a:cs typeface="Times New Roman" pitchFamily="18" charset="0"/>
              </a:rPr>
              <a:t>Deception</a:t>
            </a:r>
            <a:r>
              <a:rPr lang="en-US" dirty="0">
                <a:latin typeface="Times New Roman" pitchFamily="18" charset="0"/>
                <a:cs typeface="Times New Roman" pitchFamily="18" charset="0"/>
              </a:rPr>
              <a:t> = </a:t>
            </a:r>
            <a:r>
              <a:rPr lang="en-US" dirty="0">
                <a:highlight>
                  <a:srgbClr val="00FFFF"/>
                </a:highlight>
                <a:latin typeface="Times New Roman" pitchFamily="18" charset="0"/>
                <a:cs typeface="Times New Roman" pitchFamily="18" charset="0"/>
              </a:rPr>
              <a:t>acceptance of false data</a:t>
            </a:r>
            <a:r>
              <a:rPr lang="en-US" dirty="0">
                <a:latin typeface="Times New Roman" pitchFamily="18" charset="0"/>
                <a:cs typeface="Times New Roman" pitchFamily="18" charset="0"/>
              </a:rPr>
              <a:t> (e.g. masquerading)</a:t>
            </a:r>
          </a:p>
          <a:p>
            <a:pPr lvl="1"/>
            <a:r>
              <a:rPr lang="en-US" i="1" dirty="0">
                <a:solidFill>
                  <a:schemeClr val="accent1"/>
                </a:solidFill>
                <a:latin typeface="Times New Roman" pitchFamily="18" charset="0"/>
                <a:cs typeface="Times New Roman" pitchFamily="18" charset="0"/>
              </a:rPr>
              <a:t>Disruption</a:t>
            </a:r>
            <a:r>
              <a:rPr lang="en-US" dirty="0">
                <a:latin typeface="Times New Roman" pitchFamily="18" charset="0"/>
                <a:cs typeface="Times New Roman" pitchFamily="18" charset="0"/>
              </a:rPr>
              <a:t> = </a:t>
            </a:r>
            <a:r>
              <a:rPr lang="en-US" dirty="0">
                <a:highlight>
                  <a:srgbClr val="00FFFF"/>
                </a:highlight>
                <a:latin typeface="Times New Roman" pitchFamily="18" charset="0"/>
                <a:cs typeface="Times New Roman" pitchFamily="18" charset="0"/>
              </a:rPr>
              <a:t>interruption or prevention of correct operation</a:t>
            </a:r>
          </a:p>
          <a:p>
            <a:pPr lvl="1"/>
            <a:r>
              <a:rPr lang="en-US" i="1" dirty="0">
                <a:solidFill>
                  <a:schemeClr val="accent1"/>
                </a:solidFill>
                <a:latin typeface="Times New Roman" pitchFamily="18" charset="0"/>
                <a:cs typeface="Times New Roman" pitchFamily="18" charset="0"/>
              </a:rPr>
              <a:t>Usurpation</a:t>
            </a:r>
            <a:r>
              <a:rPr lang="en-US" dirty="0">
                <a:latin typeface="Times New Roman" pitchFamily="18" charset="0"/>
                <a:cs typeface="Times New Roman" pitchFamily="18" charset="0"/>
              </a:rPr>
              <a:t> = </a:t>
            </a:r>
            <a:r>
              <a:rPr lang="en-US" dirty="0">
                <a:highlight>
                  <a:srgbClr val="00FFFF"/>
                </a:highlight>
                <a:latin typeface="Times New Roman" pitchFamily="18" charset="0"/>
                <a:cs typeface="Times New Roman" pitchFamily="18" charset="0"/>
              </a:rPr>
              <a:t>unauthorized control of resources</a:t>
            </a:r>
          </a:p>
          <a:p>
            <a:r>
              <a:rPr lang="en-US" b="1" dirty="0">
                <a:solidFill>
                  <a:schemeClr val="accent1"/>
                </a:solidFill>
                <a:latin typeface="Times New Roman" pitchFamily="18" charset="0"/>
                <a:cs typeface="Times New Roman" pitchFamily="18" charset="0"/>
              </a:rPr>
              <a:t>Attack </a:t>
            </a:r>
            <a:r>
              <a:rPr lang="en-US" dirty="0">
                <a:solidFill>
                  <a:schemeClr val="accent1"/>
                </a:solidFill>
                <a:latin typeface="Times New Roman" pitchFamily="18" charset="0"/>
                <a:cs typeface="Times New Roman" pitchFamily="18" charset="0"/>
              </a:rPr>
              <a:t>= attempt to violate a security goal (intentional threat)</a:t>
            </a:r>
          </a:p>
          <a:p>
            <a:pPr lvl="1"/>
            <a:r>
              <a:rPr lang="en-US" dirty="0">
                <a:latin typeface="Times New Roman" pitchFamily="18" charset="0"/>
                <a:cs typeface="Times New Roman" pitchFamily="18" charset="0"/>
              </a:rPr>
              <a:t>Often combinations of different threat classes</a:t>
            </a:r>
          </a:p>
          <a:p>
            <a:pPr>
              <a:buNone/>
            </a:pPr>
            <a:endParaRPr lang="en-US"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27</a:t>
            </a:fld>
            <a:endParaRPr lang="en-US"/>
          </a:p>
        </p:txBody>
      </p:sp>
      <p:pic>
        <p:nvPicPr>
          <p:cNvPr id="3" name="Picture 2"/>
          <p:cNvPicPr>
            <a:picLocks noChangeAspect="1"/>
          </p:cNvPicPr>
          <p:nvPr/>
        </p:nvPicPr>
        <p:blipFill>
          <a:blip r:embed="rId3"/>
          <a:stretch>
            <a:fillRect/>
          </a:stretch>
        </p:blipFill>
        <p:spPr>
          <a:xfrm>
            <a:off x="2137719" y="234685"/>
            <a:ext cx="7661190" cy="6304227"/>
          </a:xfrm>
          <a:prstGeom prst="rect">
            <a:avLst/>
          </a:prstGeom>
        </p:spPr>
      </p:pic>
    </p:spTree>
    <p:extLst>
      <p:ext uri="{BB962C8B-B14F-4D97-AF65-F5344CB8AC3E}">
        <p14:creationId xmlns:p14="http://schemas.microsoft.com/office/powerpoint/2010/main" val="590420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28</a:t>
            </a:fld>
            <a:endParaRPr lang="en-US"/>
          </a:p>
        </p:txBody>
      </p:sp>
      <p:grpSp>
        <p:nvGrpSpPr>
          <p:cNvPr id="5" name="Group 4"/>
          <p:cNvGrpSpPr/>
          <p:nvPr/>
        </p:nvGrpSpPr>
        <p:grpSpPr>
          <a:xfrm>
            <a:off x="152400" y="957778"/>
            <a:ext cx="12039600" cy="4942443"/>
            <a:chOff x="1752089" y="1147213"/>
            <a:chExt cx="8797333" cy="2943636"/>
          </a:xfrm>
        </p:grpSpPr>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766146" y="1147213"/>
              <a:ext cx="8783276" cy="485843"/>
            </a:xfrm>
            <a:prstGeom prst="rect">
              <a:avLst/>
            </a:prstGeom>
          </p:spPr>
        </p:pic>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752089" y="1633056"/>
              <a:ext cx="8792802" cy="2457793"/>
            </a:xfrm>
            <a:prstGeom prst="rect">
              <a:avLst/>
            </a:prstGeom>
          </p:spPr>
        </p:pic>
      </p:grpSp>
      <p:sp>
        <p:nvSpPr>
          <p:cNvPr id="23" name="TextBox 22">
            <a:extLst>
              <a:ext uri="{FF2B5EF4-FFF2-40B4-BE49-F238E27FC236}">
                <a16:creationId xmlns:a16="http://schemas.microsoft.com/office/drawing/2014/main" id="{11F4A523-BC60-28E1-EBD5-E7B86F4BA498}"/>
              </a:ext>
            </a:extLst>
          </p:cNvPr>
          <p:cNvSpPr txBox="1"/>
          <p:nvPr/>
        </p:nvSpPr>
        <p:spPr>
          <a:xfrm>
            <a:off x="5251599" y="597971"/>
            <a:ext cx="6934200" cy="369332"/>
          </a:xfrm>
          <a:prstGeom prst="rect">
            <a:avLst/>
          </a:prstGeom>
          <a:noFill/>
        </p:spPr>
        <p:txBody>
          <a:bodyPr wrap="square">
            <a:spAutoFit/>
          </a:bodyPr>
          <a:lstStyle/>
          <a:p>
            <a:pPr algn="l"/>
            <a:r>
              <a:rPr lang="en-US" dirty="0">
                <a:highlight>
                  <a:srgbClr val="FFFF00"/>
                </a:highlight>
                <a:latin typeface="TimesTenLTStd-Roman"/>
              </a:rPr>
              <a:t>T</a:t>
            </a:r>
            <a:r>
              <a:rPr lang="en-US" sz="1800" b="0" i="0" u="none" strike="noStrike" baseline="0" dirty="0">
                <a:highlight>
                  <a:srgbClr val="FFFF00"/>
                </a:highlight>
                <a:latin typeface="TimesTenLTStd-Roman"/>
              </a:rPr>
              <a:t>ypes of attacks can result in this threat consequence:</a:t>
            </a:r>
            <a:endParaRPr lang="en-PK" dirty="0">
              <a:highlight>
                <a:srgbClr val="FFFF00"/>
              </a:highlight>
            </a:endParaRPr>
          </a:p>
        </p:txBody>
      </p:sp>
    </p:spTree>
    <p:extLst>
      <p:ext uri="{BB962C8B-B14F-4D97-AF65-F5344CB8AC3E}">
        <p14:creationId xmlns:p14="http://schemas.microsoft.com/office/powerpoint/2010/main" val="287264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121" y="195004"/>
            <a:ext cx="11492490" cy="1325563"/>
          </a:xfrm>
        </p:spPr>
        <p:txBody>
          <a:bodyPr>
            <a:normAutofit fontScale="90000"/>
          </a:bodyPr>
          <a:lstStyle/>
          <a:p>
            <a:r>
              <a:rPr lang="en-US" b="1" dirty="0"/>
              <a:t>Threat Consequences, and the Types of Threat Actions that Cause Each Consequence</a:t>
            </a:r>
            <a:br>
              <a:rPr lang="en-US" b="1" dirty="0"/>
            </a:br>
            <a:endParaRPr lang="en-US" dirty="0"/>
          </a:p>
        </p:txBody>
      </p:sp>
      <p:sp>
        <p:nvSpPr>
          <p:cNvPr id="3" name="Content Placeholder 2"/>
          <p:cNvSpPr>
            <a:spLocks noGrp="1"/>
          </p:cNvSpPr>
          <p:nvPr>
            <p:ph idx="1"/>
          </p:nvPr>
        </p:nvSpPr>
        <p:spPr>
          <a:xfrm>
            <a:off x="110289" y="1520567"/>
            <a:ext cx="11971421" cy="5422065"/>
          </a:xfrm>
        </p:spPr>
        <p:txBody>
          <a:bodyPr>
            <a:normAutofit/>
          </a:bodyPr>
          <a:lstStyle/>
          <a:p>
            <a:r>
              <a:rPr lang="en-US" b="1" dirty="0">
                <a:solidFill>
                  <a:srgbClr val="002060"/>
                </a:solidFill>
                <a:highlight>
                  <a:srgbClr val="00FFFF"/>
                </a:highlight>
              </a:rPr>
              <a:t>Unauthorized Disclosure </a:t>
            </a:r>
            <a:r>
              <a:rPr lang="en-US" b="1" dirty="0">
                <a:solidFill>
                  <a:srgbClr val="0070C0"/>
                </a:solidFill>
                <a:highlight>
                  <a:srgbClr val="00FFFF"/>
                </a:highlight>
                <a:sym typeface="Wingdings" panose="05000000000000000000" pitchFamily="2" charset="2"/>
              </a:rPr>
              <a:t> </a:t>
            </a:r>
            <a:r>
              <a:rPr lang="en-US" sz="2400" i="1" dirty="0">
                <a:highlight>
                  <a:srgbClr val="00FFFF"/>
                </a:highlight>
              </a:rPr>
              <a:t>is a threat to confidentiality. </a:t>
            </a:r>
          </a:p>
          <a:p>
            <a:pPr lvl="1"/>
            <a:r>
              <a:rPr lang="en-US" sz="1800" b="1" dirty="0">
                <a:solidFill>
                  <a:schemeClr val="accent1">
                    <a:lumMod val="75000"/>
                  </a:schemeClr>
                </a:solidFill>
                <a:latin typeface="Arial" panose="020B0604020202020204" pitchFamily="34" charset="0"/>
                <a:cs typeface="Arial" panose="020B0604020202020204" pitchFamily="34" charset="0"/>
              </a:rPr>
              <a:t>Exposure: </a:t>
            </a:r>
            <a:r>
              <a:rPr lang="en-US" sz="1800" dirty="0">
                <a:latin typeface="Arial" panose="020B0604020202020204" pitchFamily="34" charset="0"/>
                <a:cs typeface="Arial" panose="020B0604020202020204" pitchFamily="34" charset="0"/>
              </a:rPr>
              <a:t>This can be deliberate, as when an insider </a:t>
            </a:r>
            <a:r>
              <a:rPr lang="en-US" sz="1800" dirty="0">
                <a:highlight>
                  <a:srgbClr val="00FFFF"/>
                </a:highlight>
                <a:latin typeface="Arial" panose="020B0604020202020204" pitchFamily="34" charset="0"/>
                <a:cs typeface="Arial" panose="020B0604020202020204" pitchFamily="34" charset="0"/>
              </a:rPr>
              <a:t>intentionally releases sensitive information</a:t>
            </a:r>
          </a:p>
          <a:p>
            <a:pPr lvl="2"/>
            <a:r>
              <a:rPr lang="en-US" sz="1800" b="1" dirty="0">
                <a:highlight>
                  <a:srgbClr val="FFFF00"/>
                </a:highlight>
                <a:latin typeface="Arial" panose="020B0604020202020204" pitchFamily="34" charset="0"/>
                <a:cs typeface="Arial" panose="020B0604020202020204" pitchFamily="34" charset="0"/>
              </a:rPr>
              <a:t>Example: </a:t>
            </a:r>
            <a:r>
              <a:rPr lang="en-US" sz="1800" dirty="0">
                <a:highlight>
                  <a:srgbClr val="FFFF00"/>
                </a:highlight>
                <a:latin typeface="Arial" panose="020B0604020202020204" pitchFamily="34" charset="0"/>
                <a:cs typeface="Arial" panose="020B0604020202020204" pitchFamily="34" charset="0"/>
              </a:rPr>
              <a:t>U</a:t>
            </a:r>
            <a:r>
              <a:rPr lang="en-US" sz="1800" b="0" i="0" u="none" strike="noStrike" baseline="0" dirty="0">
                <a:highlight>
                  <a:srgbClr val="FFFF00"/>
                </a:highlight>
                <a:latin typeface="Arial" panose="020B0604020202020204" pitchFamily="34" charset="0"/>
                <a:cs typeface="Arial" panose="020B0604020202020204" pitchFamily="34" charset="0"/>
              </a:rPr>
              <a:t>niversities accidentally posting confidential student information on the Web</a:t>
            </a:r>
            <a:r>
              <a:rPr lang="en-US" sz="1800" b="0" i="0" u="none" strike="noStrike" baseline="0" dirty="0">
                <a:latin typeface="Arial" panose="020B0604020202020204" pitchFamily="34" charset="0"/>
                <a:cs typeface="Arial" panose="020B0604020202020204" pitchFamily="34" charset="0"/>
              </a:rPr>
              <a:t>.</a:t>
            </a:r>
          </a:p>
          <a:p>
            <a:pPr marL="914400" lvl="2" indent="0">
              <a:buNone/>
            </a:pPr>
            <a:endParaRPr lang="en-PK" sz="1800" dirty="0">
              <a:highlight>
                <a:srgbClr val="FFFF00"/>
              </a:highlight>
              <a:latin typeface="Arial" panose="020B0604020202020204" pitchFamily="34" charset="0"/>
              <a:cs typeface="Arial" panose="020B0604020202020204" pitchFamily="34" charset="0"/>
            </a:endParaRPr>
          </a:p>
          <a:p>
            <a:pPr lvl="1"/>
            <a:r>
              <a:rPr lang="en-US" sz="1800" b="1" dirty="0">
                <a:solidFill>
                  <a:srgbClr val="0070C0"/>
                </a:solidFill>
                <a:latin typeface="Arial" panose="020B0604020202020204" pitchFamily="34" charset="0"/>
                <a:cs typeface="Arial" panose="020B0604020202020204" pitchFamily="34" charset="0"/>
              </a:rPr>
              <a:t>Interception Attack: </a:t>
            </a:r>
            <a:r>
              <a:rPr lang="en-US" sz="1800" dirty="0">
                <a:highlight>
                  <a:srgbClr val="00FFFF"/>
                </a:highlight>
                <a:latin typeface="Arial" panose="020B0604020202020204" pitchFamily="34" charset="0"/>
                <a:cs typeface="Arial" panose="020B0604020202020204" pitchFamily="34" charset="0"/>
              </a:rPr>
              <a:t>Unauthorize access to the data</a:t>
            </a:r>
          </a:p>
          <a:p>
            <a:pPr marL="1200150" lvl="2" indent="-285750"/>
            <a:r>
              <a:rPr lang="en-US" sz="1800" b="1" dirty="0">
                <a:highlight>
                  <a:srgbClr val="FFFF00"/>
                </a:highlight>
                <a:latin typeface="Arial" panose="020B0604020202020204" pitchFamily="34" charset="0"/>
                <a:cs typeface="Arial" panose="020B0604020202020204" pitchFamily="34" charset="0"/>
              </a:rPr>
              <a:t>Examples: </a:t>
            </a:r>
            <a:r>
              <a:rPr lang="en-US" sz="1800" dirty="0">
                <a:highlight>
                  <a:srgbClr val="FFFF00"/>
                </a:highlight>
                <a:latin typeface="Arial" panose="020B0604020202020204" pitchFamily="34" charset="0"/>
                <a:cs typeface="Arial" panose="020B0604020202020204" pitchFamily="34" charset="0"/>
              </a:rPr>
              <a:t>On the Internet, a determined hacker can gain access to e-mail traffic and other data transfers. </a:t>
            </a:r>
          </a:p>
          <a:p>
            <a:pPr marL="1200150" lvl="2" indent="-285750"/>
            <a:r>
              <a:rPr lang="en-US" sz="1800" b="1" dirty="0">
                <a:highlight>
                  <a:srgbClr val="FFFF00"/>
                </a:highlight>
                <a:latin typeface="Arial" panose="020B0604020202020204" pitchFamily="34" charset="0"/>
                <a:cs typeface="Arial" panose="020B0604020202020204" pitchFamily="34" charset="0"/>
              </a:rPr>
              <a:t>Packet sniffing and key logging to capture data from a computer system or network</a:t>
            </a:r>
          </a:p>
          <a:p>
            <a:pPr marL="914400" lvl="2" indent="0">
              <a:buNone/>
            </a:pPr>
            <a:endParaRPr lang="en-US" sz="1800" b="1" dirty="0">
              <a:solidFill>
                <a:srgbClr val="0070C0"/>
              </a:solidFill>
              <a:latin typeface="Arial" panose="020B0604020202020204" pitchFamily="34" charset="0"/>
              <a:cs typeface="Arial" panose="020B0604020202020204" pitchFamily="34" charset="0"/>
            </a:endParaRPr>
          </a:p>
          <a:p>
            <a:pPr lvl="1"/>
            <a:r>
              <a:rPr lang="en-US" sz="1800" b="1" i="0" u="none" strike="noStrike" baseline="0" dirty="0">
                <a:solidFill>
                  <a:srgbClr val="0070C0"/>
                </a:solidFill>
                <a:latin typeface="Arial" panose="020B0604020202020204" pitchFamily="34" charset="0"/>
                <a:cs typeface="Arial" panose="020B0604020202020204" pitchFamily="34" charset="0"/>
              </a:rPr>
              <a:t>Inference: </a:t>
            </a:r>
            <a:r>
              <a:rPr lang="en-US" sz="1800" b="0" i="0" dirty="0">
                <a:solidFill>
                  <a:srgbClr val="222222"/>
                </a:solidFill>
                <a:effectLst/>
                <a:highlight>
                  <a:srgbClr val="00FFFF"/>
                </a:highlight>
                <a:latin typeface="Arial" panose="020B0604020202020204" pitchFamily="34" charset="0"/>
                <a:cs typeface="Arial" panose="020B0604020202020204" pitchFamily="34" charset="0"/>
              </a:rPr>
              <a:t>Traffic analysis or use of limited access to get detailed information</a:t>
            </a:r>
          </a:p>
          <a:p>
            <a:pPr lvl="1"/>
            <a:r>
              <a:rPr lang="en-US" sz="1800" b="1" dirty="0">
                <a:solidFill>
                  <a:srgbClr val="002060"/>
                </a:solidFill>
                <a:highlight>
                  <a:srgbClr val="FFFF00"/>
                </a:highlight>
                <a:latin typeface="Arial" panose="020B0604020202020204" pitchFamily="34" charset="0"/>
                <a:cs typeface="Arial" panose="020B0604020202020204" pitchFamily="34" charset="0"/>
              </a:rPr>
              <a:t>Examples: </a:t>
            </a:r>
            <a:r>
              <a:rPr lang="en-US" sz="1800" dirty="0">
                <a:highlight>
                  <a:srgbClr val="FFFF00"/>
                </a:highlight>
                <a:latin typeface="Arial" panose="020B0604020202020204" pitchFamily="34" charset="0"/>
                <a:cs typeface="Arial" panose="020B0604020202020204" pitchFamily="34" charset="0"/>
              </a:rPr>
              <a:t>Adversary is able to gain information from observing the pattern of traffic on a network such as the amount of traffic between particular pairs of hosts on the network.</a:t>
            </a:r>
          </a:p>
          <a:p>
            <a:pPr marL="1200150" lvl="2" indent="-285750"/>
            <a:endParaRPr lang="en-US" sz="1800" dirty="0">
              <a:solidFill>
                <a:srgbClr val="00B0F0"/>
              </a:solidFill>
              <a:latin typeface="Arial" panose="020B0604020202020204" pitchFamily="34" charset="0"/>
              <a:cs typeface="Arial" panose="020B0604020202020204" pitchFamily="34" charset="0"/>
            </a:endParaRPr>
          </a:p>
          <a:p>
            <a:pPr lvl="1" algn="just"/>
            <a:r>
              <a:rPr lang="en-US" sz="1800" b="1" i="0" u="none" strike="noStrike" baseline="0" dirty="0">
                <a:solidFill>
                  <a:srgbClr val="0070C0"/>
                </a:solidFill>
                <a:latin typeface="Arial" panose="020B0604020202020204" pitchFamily="34" charset="0"/>
                <a:cs typeface="Arial" panose="020B0604020202020204" pitchFamily="34" charset="0"/>
              </a:rPr>
              <a:t>Intrusion: </a:t>
            </a:r>
            <a:r>
              <a:rPr lang="en-US" sz="1800" i="0" u="none" strike="noStrike" baseline="0" dirty="0">
                <a:latin typeface="Arial" panose="020B0604020202020204" pitchFamily="34" charset="0"/>
                <a:cs typeface="Arial" panose="020B0604020202020204" pitchFamily="34" charset="0"/>
              </a:rPr>
              <a:t>Int</a:t>
            </a:r>
            <a:r>
              <a:rPr lang="en-US" sz="1800" b="0" i="0" u="none" strike="noStrike" baseline="0" dirty="0">
                <a:latin typeface="Arial" panose="020B0604020202020204" pitchFamily="34" charset="0"/>
                <a:cs typeface="Arial" panose="020B0604020202020204" pitchFamily="34" charset="0"/>
              </a:rPr>
              <a:t>rusion is an adversary (attacker) </a:t>
            </a:r>
            <a:r>
              <a:rPr lang="en-US" sz="1800" b="0" i="0" u="none" strike="noStrike" baseline="0" dirty="0">
                <a:highlight>
                  <a:srgbClr val="00FFFF"/>
                </a:highlight>
                <a:latin typeface="Arial" panose="020B0604020202020204" pitchFamily="34" charset="0"/>
                <a:cs typeface="Arial" panose="020B0604020202020204" pitchFamily="34" charset="0"/>
              </a:rPr>
              <a:t>gaining unauthorized access to sensitive data by overcoming the system’s access control protections</a:t>
            </a:r>
            <a:r>
              <a:rPr lang="en-US" sz="1800" b="0" i="0" u="none" strike="noStrike" baseline="0" dirty="0">
                <a:latin typeface="Arial" panose="020B0604020202020204" pitchFamily="34" charset="0"/>
                <a:cs typeface="Arial" panose="020B0604020202020204" pitchFamily="34" charset="0"/>
              </a:rPr>
              <a:t> </a:t>
            </a:r>
            <a:r>
              <a:rPr lang="en-US" sz="1800" b="0" i="0" u="none" strike="noStrike" baseline="0" dirty="0" err="1">
                <a:latin typeface="Arial" panose="020B0604020202020204" pitchFamily="34" charset="0"/>
                <a:cs typeface="Arial" panose="020B0604020202020204" pitchFamily="34" charset="0"/>
              </a:rPr>
              <a:t>i</a:t>
            </a:r>
            <a:r>
              <a:rPr lang="en-US" sz="1800" b="0" i="0" u="none" strike="noStrike" baseline="0" dirty="0">
                <a:latin typeface="Arial" panose="020B0604020202020204" pitchFamily="34" charset="0"/>
                <a:cs typeface="Arial" panose="020B0604020202020204" pitchFamily="34" charset="0"/>
              </a:rPr>
              <a:t>-e unauthorized login, firewall, encryption etc.</a:t>
            </a:r>
          </a:p>
          <a:p>
            <a:pPr marL="1200150" lvl="2" indent="-285750" algn="just"/>
            <a:r>
              <a:rPr lang="en-US" sz="1800" b="1" i="0" u="none" strike="noStrike" baseline="0" dirty="0">
                <a:highlight>
                  <a:srgbClr val="FFFF00"/>
                </a:highlight>
                <a:latin typeface="Arial" panose="020B0604020202020204" pitchFamily="34" charset="0"/>
                <a:cs typeface="Arial" panose="020B0604020202020204" pitchFamily="34" charset="0"/>
              </a:rPr>
              <a:t>Example:</a:t>
            </a:r>
            <a:r>
              <a:rPr lang="en-US" sz="1800" dirty="0">
                <a:highlight>
                  <a:srgbClr val="FFFF00"/>
                </a:highlight>
                <a:latin typeface="Arial" panose="020B0604020202020204" pitchFamily="34" charset="0"/>
                <a:cs typeface="Arial" panose="020B0604020202020204" pitchFamily="34" charset="0"/>
              </a:rPr>
              <a:t> Trying to get access with different logins and passwords</a:t>
            </a:r>
            <a:endParaRPr lang="en-PK" sz="1800" dirty="0">
              <a:latin typeface="Arial" panose="020B0604020202020204" pitchFamily="34" charset="0"/>
              <a:cs typeface="Arial" panose="020B0604020202020204" pitchFamily="34" charset="0"/>
            </a:endParaRPr>
          </a:p>
          <a:p>
            <a:pPr lvl="1"/>
            <a:endParaRPr lang="en-US" sz="1800" b="1" i="0" u="none" strike="noStrike" baseline="0" dirty="0">
              <a:latin typeface="Arial" panose="020B0604020202020204" pitchFamily="34" charset="0"/>
              <a:cs typeface="Arial" panose="020B0604020202020204" pitchFamily="34" charset="0"/>
            </a:endParaRPr>
          </a:p>
          <a:p>
            <a:pPr lvl="1"/>
            <a:endParaRPr lang="en-US" b="1" dirty="0">
              <a:solidFill>
                <a:srgbClr val="0070C0"/>
              </a:solidFill>
            </a:endParaRPr>
          </a:p>
          <a:p>
            <a:endParaRPr lang="en-US" dirty="0">
              <a:solidFill>
                <a:srgbClr val="0070C0"/>
              </a:solidFill>
            </a:endParaRPr>
          </a:p>
        </p:txBody>
      </p:sp>
      <p:sp>
        <p:nvSpPr>
          <p:cNvPr id="4" name="Slide Number Placeholder 3"/>
          <p:cNvSpPr>
            <a:spLocks noGrp="1"/>
          </p:cNvSpPr>
          <p:nvPr>
            <p:ph type="sldNum" sz="quarter" idx="12"/>
          </p:nvPr>
        </p:nvSpPr>
        <p:spPr/>
        <p:txBody>
          <a:bodyPr/>
          <a:lstStyle/>
          <a:p>
            <a:fld id="{A2A50C4D-0BA1-4E54-8DFC-01810EC97B99}" type="slidenum">
              <a:rPr lang="en-US" smtClean="0"/>
              <a:t>29</a:t>
            </a:fld>
            <a:endParaRPr lang="en-US"/>
          </a:p>
        </p:txBody>
      </p:sp>
    </p:spTree>
    <p:extLst>
      <p:ext uri="{BB962C8B-B14F-4D97-AF65-F5344CB8AC3E}">
        <p14:creationId xmlns:p14="http://schemas.microsoft.com/office/powerpoint/2010/main" val="765633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2034172" y="138444"/>
            <a:ext cx="7843923" cy="6529217"/>
          </a:xfrm>
          <a:prstGeom prst="rect">
            <a:avLst/>
          </a:prstGeom>
        </p:spPr>
      </p:pic>
      <p:sp>
        <p:nvSpPr>
          <p:cNvPr id="2" name="Slide Number Placeholder 1"/>
          <p:cNvSpPr>
            <a:spLocks noGrp="1"/>
          </p:cNvSpPr>
          <p:nvPr>
            <p:ph type="sldNum" sz="quarter" idx="12"/>
          </p:nvPr>
        </p:nvSpPr>
        <p:spPr/>
        <p:txBody>
          <a:bodyPr/>
          <a:lstStyle/>
          <a:p>
            <a:fld id="{A2A50C4D-0BA1-4E54-8DFC-01810EC97B99}" type="slidenum">
              <a:rPr lang="en-US" smtClean="0"/>
              <a:t>3</a:t>
            </a:fld>
            <a:endParaRPr lang="en-US"/>
          </a:p>
        </p:txBody>
      </p:sp>
    </p:spTree>
    <p:extLst>
      <p:ext uri="{BB962C8B-B14F-4D97-AF65-F5344CB8AC3E}">
        <p14:creationId xmlns:p14="http://schemas.microsoft.com/office/powerpoint/2010/main" val="1755901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30</a:t>
            </a:fld>
            <a:endParaRPr lang="en-US"/>
          </a:p>
        </p:txBody>
      </p:sp>
      <p:grpSp>
        <p:nvGrpSpPr>
          <p:cNvPr id="5" name="Group 4"/>
          <p:cNvGrpSpPr/>
          <p:nvPr/>
        </p:nvGrpSpPr>
        <p:grpSpPr>
          <a:xfrm>
            <a:off x="233082" y="185923"/>
            <a:ext cx="12062503" cy="3243077"/>
            <a:chOff x="1346016" y="924792"/>
            <a:chExt cx="8795633" cy="1784417"/>
          </a:xfrm>
        </p:grpSpPr>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358373" y="924792"/>
              <a:ext cx="8783276" cy="485843"/>
            </a:xfrm>
            <a:prstGeom prst="rect">
              <a:avLst/>
            </a:prstGeom>
          </p:spPr>
        </p:pic>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346016" y="1404102"/>
              <a:ext cx="8792802" cy="1305107"/>
            </a:xfrm>
            <a:prstGeom prst="rect">
              <a:avLst/>
            </a:prstGeom>
          </p:spPr>
        </p:pic>
      </p:grpSp>
      <p:sp>
        <p:nvSpPr>
          <p:cNvPr id="23" name="TextBox 22">
            <a:extLst>
              <a:ext uri="{FF2B5EF4-FFF2-40B4-BE49-F238E27FC236}">
                <a16:creationId xmlns:a16="http://schemas.microsoft.com/office/drawing/2014/main" id="{EE34DDE7-81A3-5D64-EA14-DEE080C5A30C}"/>
              </a:ext>
            </a:extLst>
          </p:cNvPr>
          <p:cNvSpPr txBox="1"/>
          <p:nvPr/>
        </p:nvSpPr>
        <p:spPr>
          <a:xfrm>
            <a:off x="466724" y="3855757"/>
            <a:ext cx="11548205" cy="1077218"/>
          </a:xfrm>
          <a:prstGeom prst="rect">
            <a:avLst/>
          </a:prstGeom>
          <a:noFill/>
        </p:spPr>
        <p:txBody>
          <a:bodyPr wrap="square">
            <a:spAutoFit/>
          </a:bodyPr>
          <a:lstStyle/>
          <a:p>
            <a:pPr algn="just"/>
            <a:r>
              <a:rPr lang="en-US" sz="1600" b="1" i="0" u="none" strike="noStrike" baseline="0" dirty="0">
                <a:solidFill>
                  <a:srgbClr val="0070C0"/>
                </a:solidFill>
                <a:latin typeface="Arial" panose="020B0604020202020204"/>
                <a:cs typeface="Arial" panose="020B0604020202020204"/>
              </a:rPr>
              <a:t>Masquerade:</a:t>
            </a:r>
            <a:r>
              <a:rPr lang="en-US" sz="1600" b="1" i="0" u="none" strike="noStrike" baseline="0" dirty="0">
                <a:latin typeface="Arial" panose="020B0604020202020204"/>
                <a:cs typeface="Arial" panose="020B0604020202020204"/>
              </a:rPr>
              <a:t> </a:t>
            </a:r>
            <a:r>
              <a:rPr lang="en-US" sz="1600" b="0" i="0" u="none" strike="noStrike" baseline="0" dirty="0">
                <a:latin typeface="Arial" panose="020B0604020202020204"/>
                <a:cs typeface="Arial" panose="020B0604020202020204"/>
              </a:rPr>
              <a:t>is an attempt by an unauthorized user to gain access to a system </a:t>
            </a:r>
            <a:r>
              <a:rPr lang="en-US" sz="1600" b="0" i="0" u="none" strike="noStrike" baseline="0" dirty="0">
                <a:highlight>
                  <a:srgbClr val="FFFF00"/>
                </a:highlight>
                <a:latin typeface="Arial" panose="020B0604020202020204"/>
                <a:cs typeface="Arial" panose="020B0604020202020204"/>
              </a:rPr>
              <a:t>by</a:t>
            </a:r>
            <a:r>
              <a:rPr lang="en-US" sz="1600" b="1" i="0" u="none" strike="noStrike" baseline="0" dirty="0">
                <a:highlight>
                  <a:srgbClr val="FFFF00"/>
                </a:highlight>
                <a:latin typeface="Arial" panose="020B0604020202020204"/>
                <a:cs typeface="Arial" panose="020B0604020202020204"/>
              </a:rPr>
              <a:t> posing </a:t>
            </a:r>
            <a:r>
              <a:rPr lang="en-US" sz="1600" b="0" i="0" u="none" strike="noStrike" baseline="0" dirty="0">
                <a:latin typeface="Arial" panose="020B0604020202020204"/>
                <a:cs typeface="Arial" panose="020B0604020202020204"/>
              </a:rPr>
              <a:t>as an authorized user; this could happen if the unauthorized user has learned another user’s logon ID and password.</a:t>
            </a:r>
          </a:p>
          <a:p>
            <a:pPr algn="just"/>
            <a:r>
              <a:rPr lang="en-US" sz="1600" b="1" i="0" u="none" strike="noStrike" baseline="0" dirty="0">
                <a:highlight>
                  <a:srgbClr val="FFFF00"/>
                </a:highlight>
                <a:latin typeface="Arial" panose="020B0604020202020204"/>
                <a:cs typeface="Arial" panose="020B0604020202020204"/>
              </a:rPr>
              <a:t>Another example </a:t>
            </a:r>
            <a:r>
              <a:rPr lang="en-US" sz="1600" b="0" i="0" u="none" strike="noStrike" baseline="0" dirty="0">
                <a:highlight>
                  <a:srgbClr val="FFFF00"/>
                </a:highlight>
                <a:latin typeface="Arial" panose="020B0604020202020204"/>
                <a:cs typeface="Arial" panose="020B0604020202020204"/>
              </a:rPr>
              <a:t>is malicious logic, such as a Trojan horse, that appears to perform a useful or desirable function but actually gains unauthorized access to system resources, or tricks a user into executing other malicious logic.  </a:t>
            </a:r>
            <a:r>
              <a:rPr lang="en-US" sz="1600" b="0" i="0" u="none" strike="noStrike" baseline="0" dirty="0">
                <a:highlight>
                  <a:srgbClr val="00FFFF"/>
                </a:highlight>
                <a:latin typeface="Arial" panose="020B0604020202020204"/>
                <a:cs typeface="Arial" panose="020B0604020202020204"/>
              </a:rPr>
              <a:t>(POSING)</a:t>
            </a:r>
            <a:endParaRPr lang="en-PK" sz="1600" dirty="0">
              <a:highlight>
                <a:srgbClr val="00FFFF"/>
              </a:highlight>
              <a:latin typeface="Arial" panose="020B0604020202020204"/>
              <a:cs typeface="Arial" panose="020B0604020202020204"/>
            </a:endParaRPr>
          </a:p>
        </p:txBody>
      </p:sp>
      <p:sp>
        <p:nvSpPr>
          <p:cNvPr id="25" name="TextBox 24">
            <a:extLst>
              <a:ext uri="{FF2B5EF4-FFF2-40B4-BE49-F238E27FC236}">
                <a16:creationId xmlns:a16="http://schemas.microsoft.com/office/drawing/2014/main" id="{D540A6B2-0C28-2FF0-3CB4-7FD87904322D}"/>
              </a:ext>
            </a:extLst>
          </p:cNvPr>
          <p:cNvSpPr txBox="1"/>
          <p:nvPr/>
        </p:nvSpPr>
        <p:spPr>
          <a:xfrm>
            <a:off x="466725" y="5041863"/>
            <a:ext cx="11548204" cy="584775"/>
          </a:xfrm>
          <a:prstGeom prst="rect">
            <a:avLst/>
          </a:prstGeom>
          <a:noFill/>
        </p:spPr>
        <p:txBody>
          <a:bodyPr wrap="square">
            <a:spAutoFit/>
          </a:bodyPr>
          <a:lstStyle/>
          <a:p>
            <a:pPr algn="l"/>
            <a:r>
              <a:rPr lang="en-US" sz="1600" b="1" i="0" u="none" strike="noStrike" baseline="0" dirty="0">
                <a:solidFill>
                  <a:srgbClr val="0070C0"/>
                </a:solidFill>
                <a:latin typeface="Arial" panose="020B0604020202020204" pitchFamily="34" charset="0"/>
                <a:cs typeface="Arial" panose="020B0604020202020204" pitchFamily="34" charset="0"/>
              </a:rPr>
              <a:t>Falsification: </a:t>
            </a:r>
            <a:r>
              <a:rPr lang="en-US" sz="1600" b="0" i="0" u="none" strike="noStrike" baseline="0" dirty="0">
                <a:highlight>
                  <a:srgbClr val="FFFFFF"/>
                </a:highlight>
                <a:latin typeface="Arial" panose="020B0604020202020204" pitchFamily="34" charset="0"/>
                <a:cs typeface="Arial" panose="020B0604020202020204" pitchFamily="34" charset="0"/>
              </a:rPr>
              <a:t>This r</a:t>
            </a:r>
            <a:r>
              <a:rPr lang="en-US" sz="1600" b="0" i="0" u="none" strike="noStrike" baseline="0" dirty="0">
                <a:latin typeface="Arial" panose="020B0604020202020204" pitchFamily="34" charset="0"/>
                <a:cs typeface="Arial" panose="020B0604020202020204" pitchFamily="34" charset="0"/>
              </a:rPr>
              <a:t>efers to the </a:t>
            </a:r>
            <a:r>
              <a:rPr lang="en-US" sz="1600" b="1" i="0" u="none" strike="noStrike" baseline="0" dirty="0">
                <a:highlight>
                  <a:srgbClr val="FFFF00"/>
                </a:highlight>
                <a:latin typeface="Arial" panose="020B0604020202020204" pitchFamily="34" charset="0"/>
                <a:cs typeface="Arial" panose="020B0604020202020204" pitchFamily="34" charset="0"/>
              </a:rPr>
              <a:t>altering or replacing </a:t>
            </a:r>
            <a:r>
              <a:rPr lang="en-US" sz="1600" b="0" i="0" u="none" strike="noStrike" baseline="0" dirty="0">
                <a:highlight>
                  <a:srgbClr val="FFFF00"/>
                </a:highlight>
                <a:latin typeface="Arial" panose="020B0604020202020204" pitchFamily="34" charset="0"/>
                <a:cs typeface="Arial" panose="020B0604020202020204" pitchFamily="34" charset="0"/>
              </a:rPr>
              <a:t>of </a:t>
            </a:r>
            <a:r>
              <a:rPr lang="en-US" sz="1600" b="0" i="0" u="none" strike="noStrike" baseline="0" dirty="0">
                <a:latin typeface="Arial" panose="020B0604020202020204" pitchFamily="34" charset="0"/>
                <a:cs typeface="Arial" panose="020B0604020202020204" pitchFamily="34" charset="0"/>
              </a:rPr>
              <a:t>valid data or the introduction of false data into a file or database. </a:t>
            </a:r>
          </a:p>
          <a:p>
            <a:pPr algn="l"/>
            <a:r>
              <a:rPr lang="en-US" sz="1600" b="1" i="0" u="none" strike="noStrike" baseline="0" dirty="0">
                <a:highlight>
                  <a:srgbClr val="FFFF00"/>
                </a:highlight>
                <a:latin typeface="Arial" panose="020B0604020202020204" pitchFamily="34" charset="0"/>
                <a:cs typeface="Arial" panose="020B0604020202020204" pitchFamily="34" charset="0"/>
              </a:rPr>
              <a:t>For example</a:t>
            </a:r>
            <a:r>
              <a:rPr lang="en-US" sz="1600" dirty="0">
                <a:highlight>
                  <a:srgbClr val="FFFF00"/>
                </a:highlight>
                <a:latin typeface="Arial" panose="020B0604020202020204" pitchFamily="34" charset="0"/>
                <a:cs typeface="Arial" panose="020B0604020202020204" pitchFamily="34" charset="0"/>
              </a:rPr>
              <a:t>: </a:t>
            </a:r>
            <a:r>
              <a:rPr lang="en-US" sz="1600" b="0" i="0" u="none" strike="noStrike" baseline="0" dirty="0">
                <a:highlight>
                  <a:srgbClr val="FFFF00"/>
                </a:highlight>
                <a:latin typeface="Arial" panose="020B0604020202020204" pitchFamily="34" charset="0"/>
                <a:cs typeface="Arial" panose="020B0604020202020204" pitchFamily="34" charset="0"/>
              </a:rPr>
              <a:t>a student may alter his or her grades on a school database. </a:t>
            </a:r>
            <a:r>
              <a:rPr lang="en-US" sz="1600" b="0" i="0" u="none" strike="noStrike" baseline="0" dirty="0">
                <a:highlight>
                  <a:srgbClr val="00FFFF"/>
                </a:highlight>
                <a:latin typeface="Arial" panose="020B0604020202020204" pitchFamily="34" charset="0"/>
                <a:cs typeface="Arial" panose="020B0604020202020204" pitchFamily="34" charset="0"/>
              </a:rPr>
              <a:t>(ALTERING</a:t>
            </a:r>
            <a:r>
              <a:rPr lang="en-US" sz="1600" dirty="0">
                <a:highlight>
                  <a:srgbClr val="00FFFF"/>
                </a:highlight>
                <a:latin typeface="Arial" panose="020B0604020202020204" pitchFamily="34" charset="0"/>
                <a:cs typeface="Arial" panose="020B0604020202020204" pitchFamily="34" charset="0"/>
              </a:rPr>
              <a:t>)</a:t>
            </a:r>
            <a:endParaRPr lang="en-US" sz="1600" b="0" i="0" u="none" strike="noStrike" baseline="0" dirty="0">
              <a:highlight>
                <a:srgbClr val="00FFFF"/>
              </a:highlight>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CDE07059-1A6B-BC74-CB3A-2B20B26D8140}"/>
              </a:ext>
            </a:extLst>
          </p:cNvPr>
          <p:cNvSpPr txBox="1"/>
          <p:nvPr/>
        </p:nvSpPr>
        <p:spPr>
          <a:xfrm>
            <a:off x="466724" y="5707915"/>
            <a:ext cx="11825054" cy="830997"/>
          </a:xfrm>
          <a:prstGeom prst="rect">
            <a:avLst/>
          </a:prstGeom>
          <a:noFill/>
        </p:spPr>
        <p:txBody>
          <a:bodyPr wrap="square">
            <a:spAutoFit/>
          </a:bodyPr>
          <a:lstStyle/>
          <a:p>
            <a:pPr algn="l"/>
            <a:r>
              <a:rPr lang="en-US" sz="1600" b="1" i="0" u="none" strike="noStrike" baseline="0" dirty="0">
                <a:solidFill>
                  <a:srgbClr val="0070C0"/>
                </a:solidFill>
                <a:latin typeface="Arial" panose="020B0604020202020204"/>
                <a:cs typeface="Arial" panose="020B0604020202020204"/>
              </a:rPr>
              <a:t>Repudiation: </a:t>
            </a:r>
            <a:r>
              <a:rPr lang="en-US" sz="1600" b="0" i="0" u="none" strike="noStrike" baseline="0" dirty="0">
                <a:solidFill>
                  <a:srgbClr val="0070C0"/>
                </a:solidFill>
                <a:latin typeface="Arial" panose="020B0604020202020204"/>
                <a:cs typeface="Arial" panose="020B0604020202020204"/>
              </a:rPr>
              <a:t> </a:t>
            </a:r>
            <a:r>
              <a:rPr lang="en-US" sz="1600" b="0" i="0" u="none" strike="noStrike" baseline="0" dirty="0">
                <a:latin typeface="Arial" panose="020B0604020202020204"/>
                <a:cs typeface="Arial" panose="020B0604020202020204"/>
              </a:rPr>
              <a:t>a user either </a:t>
            </a:r>
            <a:r>
              <a:rPr lang="en-US" sz="1600" b="1" i="0" u="none" strike="noStrike" baseline="0" dirty="0">
                <a:highlight>
                  <a:srgbClr val="FFFF00"/>
                </a:highlight>
                <a:latin typeface="Arial" panose="020B0604020202020204"/>
                <a:cs typeface="Arial" panose="020B0604020202020204"/>
              </a:rPr>
              <a:t>denies sending data</a:t>
            </a:r>
            <a:r>
              <a:rPr lang="en-US" sz="1600" b="0" i="0" u="none" strike="noStrike" baseline="0" dirty="0">
                <a:latin typeface="Arial" panose="020B0604020202020204"/>
                <a:cs typeface="Arial" panose="020B0604020202020204"/>
              </a:rPr>
              <a:t>, or a user denies receiving or possessing the data</a:t>
            </a:r>
            <a:r>
              <a:rPr lang="en-US" sz="1600" dirty="0">
                <a:latin typeface="Arial" panose="020B0604020202020204"/>
                <a:cs typeface="Arial" panose="020B0604020202020204"/>
              </a:rPr>
              <a:t>.</a:t>
            </a:r>
          </a:p>
          <a:p>
            <a:pPr algn="l"/>
            <a:r>
              <a:rPr lang="en-US" sz="1600" b="1" i="0" u="none" strike="noStrike" baseline="0" dirty="0">
                <a:highlight>
                  <a:srgbClr val="FFFF00"/>
                </a:highlight>
                <a:latin typeface="Arial" panose="020B0604020202020204" pitchFamily="34" charset="0"/>
                <a:cs typeface="Arial" panose="020B0604020202020204" pitchFamily="34" charset="0"/>
              </a:rPr>
              <a:t>For example</a:t>
            </a:r>
            <a:r>
              <a:rPr lang="en-US" sz="1600" b="1" i="0" u="none" strike="noStrike" baseline="0" dirty="0">
                <a:highlight>
                  <a:srgbClr val="FFFF00"/>
                </a:highlight>
                <a:latin typeface="Arial" panose="020B0604020202020204"/>
                <a:cs typeface="Arial" panose="020B0604020202020204"/>
              </a:rPr>
              <a:t>: </a:t>
            </a:r>
            <a:r>
              <a:rPr lang="en-US" sz="1600" i="0" u="none" strike="noStrike" baseline="0" dirty="0">
                <a:highlight>
                  <a:srgbClr val="FFFF00"/>
                </a:highlight>
                <a:latin typeface="Arial" panose="020B0604020202020204"/>
                <a:cs typeface="Arial" panose="020B0604020202020204"/>
              </a:rPr>
              <a:t>An example of a repudiation attack might be someone accessing your e-mail server and sending inflammatory information to others. This information can prove embarrassing to you or your company if this happens.</a:t>
            </a:r>
            <a:r>
              <a:rPr lang="en-US" sz="1600" i="0" u="none" strike="noStrike" baseline="0" dirty="0">
                <a:highlight>
                  <a:srgbClr val="00FFFF"/>
                </a:highlight>
                <a:latin typeface="Arial" panose="020B0604020202020204"/>
                <a:cs typeface="Arial" panose="020B0604020202020204"/>
              </a:rPr>
              <a:t>(DEYNING)</a:t>
            </a:r>
            <a:endParaRPr lang="en-PK" sz="1600" dirty="0">
              <a:highlight>
                <a:srgbClr val="00FFFF"/>
              </a:highlight>
              <a:latin typeface="Arial" panose="020B0604020202020204"/>
              <a:cs typeface="Arial" panose="020B0604020202020204"/>
            </a:endParaRPr>
          </a:p>
        </p:txBody>
      </p:sp>
      <p:sp>
        <p:nvSpPr>
          <p:cNvPr id="7" name="TextBox 6">
            <a:extLst>
              <a:ext uri="{FF2B5EF4-FFF2-40B4-BE49-F238E27FC236}">
                <a16:creationId xmlns:a16="http://schemas.microsoft.com/office/drawing/2014/main" id="{1B66EDD1-595C-0C4E-F93A-E9CBD9BF8EDB}"/>
              </a:ext>
            </a:extLst>
          </p:cNvPr>
          <p:cNvSpPr txBox="1"/>
          <p:nvPr/>
        </p:nvSpPr>
        <p:spPr>
          <a:xfrm>
            <a:off x="2109060" y="3405148"/>
            <a:ext cx="8720305" cy="369332"/>
          </a:xfrm>
          <a:prstGeom prst="rect">
            <a:avLst/>
          </a:prstGeom>
          <a:noFill/>
        </p:spPr>
        <p:txBody>
          <a:bodyPr wrap="square">
            <a:spAutoFit/>
          </a:bodyPr>
          <a:lstStyle/>
          <a:p>
            <a:r>
              <a:rPr lang="en-US" b="1" dirty="0">
                <a:solidFill>
                  <a:srgbClr val="002060"/>
                </a:solidFill>
                <a:highlight>
                  <a:srgbClr val="00FFFF"/>
                </a:highlight>
              </a:rPr>
              <a:t>Deception </a:t>
            </a:r>
            <a:r>
              <a:rPr lang="en-US" b="1" dirty="0">
                <a:solidFill>
                  <a:srgbClr val="002060"/>
                </a:solidFill>
                <a:highlight>
                  <a:srgbClr val="00FFFF"/>
                </a:highlight>
                <a:sym typeface="Wingdings" panose="05000000000000000000" pitchFamily="2" charset="2"/>
              </a:rPr>
              <a:t> </a:t>
            </a:r>
            <a:r>
              <a:rPr lang="en-US" sz="1800" i="1" dirty="0">
                <a:highlight>
                  <a:srgbClr val="00FFFF"/>
                </a:highlight>
              </a:rPr>
              <a:t>is a threat to either system integrity or data integrity</a:t>
            </a:r>
            <a:r>
              <a:rPr lang="en-US" i="1" dirty="0">
                <a:highlight>
                  <a:srgbClr val="00FFFF"/>
                </a:highlight>
              </a:rPr>
              <a:t> (</a:t>
            </a:r>
            <a:r>
              <a:rPr lang="en-US" sz="1800" i="1" dirty="0">
                <a:highlight>
                  <a:srgbClr val="00FFFF"/>
                </a:highlight>
              </a:rPr>
              <a:t>Tricking or misleading) </a:t>
            </a:r>
          </a:p>
        </p:txBody>
      </p:sp>
    </p:spTree>
    <p:extLst>
      <p:ext uri="{BB962C8B-B14F-4D97-AF65-F5344CB8AC3E}">
        <p14:creationId xmlns:p14="http://schemas.microsoft.com/office/powerpoint/2010/main" val="2187303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31</a:t>
            </a:fld>
            <a:endParaRPr lang="en-US"/>
          </a:p>
        </p:txBody>
      </p:sp>
      <p:grpSp>
        <p:nvGrpSpPr>
          <p:cNvPr id="5" name="Group 4"/>
          <p:cNvGrpSpPr/>
          <p:nvPr/>
        </p:nvGrpSpPr>
        <p:grpSpPr>
          <a:xfrm>
            <a:off x="152399" y="-15876"/>
            <a:ext cx="11394142" cy="3216275"/>
            <a:chOff x="1390680" y="825938"/>
            <a:chExt cx="8800396" cy="1952898"/>
          </a:xfrm>
        </p:grpSpPr>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407800" y="825938"/>
              <a:ext cx="8783276" cy="485843"/>
            </a:xfrm>
            <a:prstGeom prst="rect">
              <a:avLst/>
            </a:prstGeom>
          </p:spPr>
        </p:pic>
        <p:pic>
          <p:nvPicPr>
            <p:cNvPr id="4" name="Picture 3"/>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1390680" y="1311781"/>
              <a:ext cx="8792802" cy="1467055"/>
            </a:xfrm>
            <a:prstGeom prst="rect">
              <a:avLst/>
            </a:prstGeom>
          </p:spPr>
        </p:pic>
      </p:grpSp>
      <p:sp>
        <p:nvSpPr>
          <p:cNvPr id="9" name="TextBox 8">
            <a:extLst>
              <a:ext uri="{FF2B5EF4-FFF2-40B4-BE49-F238E27FC236}">
                <a16:creationId xmlns:a16="http://schemas.microsoft.com/office/drawing/2014/main" id="{E6F930E5-89C1-799F-14F1-A4E2CEBFF11A}"/>
              </a:ext>
            </a:extLst>
          </p:cNvPr>
          <p:cNvSpPr txBox="1"/>
          <p:nvPr/>
        </p:nvSpPr>
        <p:spPr>
          <a:xfrm>
            <a:off x="109950" y="3505814"/>
            <a:ext cx="11858626" cy="830997"/>
          </a:xfrm>
          <a:prstGeom prst="rect">
            <a:avLst/>
          </a:prstGeom>
          <a:noFill/>
        </p:spPr>
        <p:txBody>
          <a:bodyPr wrap="square">
            <a:spAutoFit/>
          </a:bodyPr>
          <a:lstStyle/>
          <a:p>
            <a:pPr algn="l"/>
            <a:r>
              <a:rPr lang="en-US" sz="1600" b="1" i="0" u="none" strike="noStrike" baseline="0" dirty="0">
                <a:latin typeface="Arial" panose="020B0604020202020204" pitchFamily="34" charset="0"/>
                <a:cs typeface="Arial" panose="020B0604020202020204" pitchFamily="34" charset="0"/>
              </a:rPr>
              <a:t>Incapacitation: </a:t>
            </a:r>
            <a:r>
              <a:rPr lang="en-US" sz="1600" dirty="0">
                <a:latin typeface="Arial" panose="020B0604020202020204" pitchFamily="34" charset="0"/>
                <a:cs typeface="Arial" panose="020B0604020202020204" pitchFamily="34" charset="0"/>
              </a:rPr>
              <a:t>Disables a system, making it completely or partially unusable.</a:t>
            </a:r>
            <a:endParaRPr lang="en-US" sz="1600" i="0" u="none" strike="noStrike" baseline="0" dirty="0">
              <a:latin typeface="Arial" panose="020B0604020202020204" pitchFamily="34" charset="0"/>
              <a:cs typeface="Arial" panose="020B0604020202020204" pitchFamily="34" charset="0"/>
            </a:endParaRPr>
          </a:p>
          <a:p>
            <a:pPr algn="l"/>
            <a:r>
              <a:rPr lang="en-US" sz="1600" b="1" i="0" u="none" strike="noStrike" baseline="0" dirty="0">
                <a:highlight>
                  <a:srgbClr val="FFFF00"/>
                </a:highlight>
                <a:latin typeface="Arial" panose="020B0604020202020204" pitchFamily="34" charset="0"/>
                <a:cs typeface="Arial" panose="020B0604020202020204" pitchFamily="34" charset="0"/>
              </a:rPr>
              <a:t>Example: </a:t>
            </a:r>
            <a:r>
              <a:rPr lang="en-US" sz="1600" i="0" u="none" strike="noStrike" baseline="0" dirty="0">
                <a:highlight>
                  <a:srgbClr val="FFFF00"/>
                </a:highlight>
                <a:latin typeface="Arial" panose="020B0604020202020204" pitchFamily="34" charset="0"/>
                <a:cs typeface="Arial" panose="020B0604020202020204" pitchFamily="34" charset="0"/>
              </a:rPr>
              <a:t>Malicious software, such as Trojan horses, viruses, or worms, could operate in such a way as to disable a system or some of its services.</a:t>
            </a:r>
          </a:p>
        </p:txBody>
      </p:sp>
      <p:sp>
        <p:nvSpPr>
          <p:cNvPr id="11" name="TextBox 10">
            <a:extLst>
              <a:ext uri="{FF2B5EF4-FFF2-40B4-BE49-F238E27FC236}">
                <a16:creationId xmlns:a16="http://schemas.microsoft.com/office/drawing/2014/main" id="{C6E73731-7F39-DDFA-A4BB-223681BB93B8}"/>
              </a:ext>
            </a:extLst>
          </p:cNvPr>
          <p:cNvSpPr txBox="1"/>
          <p:nvPr/>
        </p:nvSpPr>
        <p:spPr>
          <a:xfrm>
            <a:off x="109950" y="4622986"/>
            <a:ext cx="11943524" cy="830997"/>
          </a:xfrm>
          <a:prstGeom prst="rect">
            <a:avLst/>
          </a:prstGeom>
          <a:noFill/>
        </p:spPr>
        <p:txBody>
          <a:bodyPr wrap="square">
            <a:spAutoFit/>
          </a:bodyPr>
          <a:lstStyle/>
          <a:p>
            <a:pPr algn="l"/>
            <a:r>
              <a:rPr lang="en-US" sz="1600" b="1" i="0" u="none" strike="noStrike" baseline="0" dirty="0">
                <a:latin typeface="Arial" panose="020B0604020202020204"/>
                <a:cs typeface="Arial" panose="020B0604020202020204"/>
              </a:rPr>
              <a:t>Corruption: </a:t>
            </a:r>
            <a:r>
              <a:rPr lang="en-US" sz="1600" dirty="0">
                <a:latin typeface="Arial" panose="020B0604020202020204" pitchFamily="34" charset="0"/>
                <a:cs typeface="Arial" panose="020B0604020202020204" pitchFamily="34" charset="0"/>
              </a:rPr>
              <a:t>Alters system data or functions, causing unintended behavior.</a:t>
            </a:r>
          </a:p>
          <a:p>
            <a:pPr algn="l"/>
            <a:r>
              <a:rPr lang="en-US" sz="1600" b="1" i="0" u="none" strike="noStrike" baseline="0" dirty="0">
                <a:highlight>
                  <a:srgbClr val="FFFF00"/>
                </a:highlight>
                <a:latin typeface="Arial" panose="020B0604020202020204"/>
                <a:cs typeface="Arial" panose="020B0604020202020204"/>
              </a:rPr>
              <a:t>Example: </a:t>
            </a:r>
            <a:r>
              <a:rPr lang="en-US" sz="1600" b="0" i="0" u="none" strike="noStrike" baseline="0" dirty="0">
                <a:highlight>
                  <a:srgbClr val="FFFF00"/>
                </a:highlight>
                <a:latin typeface="Arial" panose="020B0604020202020204"/>
                <a:cs typeface="Arial" panose="020B0604020202020204"/>
              </a:rPr>
              <a:t>a user placing backdoor logic in the system to provide subsequent access to a system and its resources by other than the usual procedure</a:t>
            </a:r>
            <a:r>
              <a:rPr lang="en-US" sz="1600" dirty="0">
                <a:highlight>
                  <a:srgbClr val="FFFF00"/>
                </a:highlight>
                <a:latin typeface="Arial" panose="020B0604020202020204"/>
                <a:cs typeface="Arial" panose="020B0604020202020204"/>
              </a:rPr>
              <a:t> e.g. </a:t>
            </a:r>
            <a:r>
              <a:rPr lang="en-US" sz="1600" b="0" i="0" u="none" strike="noStrike" baseline="0" dirty="0">
                <a:highlight>
                  <a:srgbClr val="FFFF00"/>
                </a:highlight>
                <a:latin typeface="Arial" panose="020B0604020202020204"/>
                <a:cs typeface="Arial" panose="020B0604020202020204"/>
              </a:rPr>
              <a:t>Ransome </a:t>
            </a:r>
            <a:endParaRPr lang="en-PK" sz="1600" dirty="0">
              <a:highlight>
                <a:srgbClr val="FFFF00"/>
              </a:highlight>
              <a:latin typeface="Arial" panose="020B0604020202020204"/>
              <a:cs typeface="Arial" panose="020B0604020202020204"/>
            </a:endParaRPr>
          </a:p>
        </p:txBody>
      </p:sp>
      <p:sp>
        <p:nvSpPr>
          <p:cNvPr id="13" name="TextBox 12">
            <a:extLst>
              <a:ext uri="{FF2B5EF4-FFF2-40B4-BE49-F238E27FC236}">
                <a16:creationId xmlns:a16="http://schemas.microsoft.com/office/drawing/2014/main" id="{EA71032B-28C3-7CBA-5834-50641088304E}"/>
              </a:ext>
            </a:extLst>
          </p:cNvPr>
          <p:cNvSpPr txBox="1"/>
          <p:nvPr/>
        </p:nvSpPr>
        <p:spPr>
          <a:xfrm>
            <a:off x="152399" y="5648795"/>
            <a:ext cx="11943524" cy="830997"/>
          </a:xfrm>
          <a:prstGeom prst="rect">
            <a:avLst/>
          </a:prstGeom>
          <a:noFill/>
        </p:spPr>
        <p:txBody>
          <a:bodyPr wrap="square">
            <a:spAutoFit/>
          </a:bodyPr>
          <a:lstStyle/>
          <a:p>
            <a:r>
              <a:rPr lang="en-PK" sz="1600" b="1" dirty="0">
                <a:latin typeface="Arial" panose="020B0604020202020204" pitchFamily="34" charset="0"/>
                <a:cs typeface="Arial" panose="020B0604020202020204" pitchFamily="34" charset="0"/>
              </a:rPr>
              <a:t>Obstruction: </a:t>
            </a:r>
            <a:r>
              <a:rPr lang="en-US" sz="1600" dirty="0">
                <a:latin typeface="Arial" panose="020B0604020202020204" pitchFamily="34" charset="0"/>
                <a:cs typeface="Arial" panose="020B0604020202020204" pitchFamily="34" charset="0"/>
              </a:rPr>
              <a:t>Disrupts system operations, often by overwhelming or misrouting resources.</a:t>
            </a:r>
            <a:endParaRPr lang="en-US" sz="1600" b="1" dirty="0">
              <a:latin typeface="Arial" panose="020B0604020202020204" pitchFamily="34" charset="0"/>
              <a:cs typeface="Arial" panose="020B0604020202020204" pitchFamily="34" charset="0"/>
            </a:endParaRPr>
          </a:p>
          <a:p>
            <a:r>
              <a:rPr lang="en-US" sz="1600" b="1" dirty="0">
                <a:highlight>
                  <a:srgbClr val="FFFF00"/>
                </a:highlight>
                <a:latin typeface="Arial" panose="020B0604020202020204" pitchFamily="34" charset="0"/>
                <a:cs typeface="Arial" panose="020B0604020202020204" pitchFamily="34" charset="0"/>
              </a:rPr>
              <a:t>Example:-</a:t>
            </a:r>
            <a:r>
              <a:rPr lang="en-PK" sz="1600" dirty="0">
                <a:highlight>
                  <a:srgbClr val="FFFF00"/>
                </a:highlight>
                <a:latin typeface="Arial" panose="020B0604020202020204" pitchFamily="34" charset="0"/>
                <a:cs typeface="Arial" panose="020B0604020202020204" pitchFamily="34" charset="0"/>
              </a:rPr>
              <a:t>One way to obstruct system operation is to interfere with communications by disabling communication links or altering</a:t>
            </a:r>
            <a:r>
              <a:rPr lang="en-US" sz="1600" dirty="0">
                <a:highlight>
                  <a:srgbClr val="FFFF00"/>
                </a:highlight>
                <a:latin typeface="Arial" panose="020B0604020202020204" pitchFamily="34" charset="0"/>
                <a:cs typeface="Arial" panose="020B0604020202020204" pitchFamily="34" charset="0"/>
              </a:rPr>
              <a:t> </a:t>
            </a:r>
            <a:r>
              <a:rPr lang="en-PK" sz="1600" dirty="0">
                <a:highlight>
                  <a:srgbClr val="FFFF00"/>
                </a:highlight>
                <a:latin typeface="Arial" panose="020B0604020202020204" pitchFamily="34" charset="0"/>
                <a:cs typeface="Arial" panose="020B0604020202020204" pitchFamily="34" charset="0"/>
              </a:rPr>
              <a:t>communication control information. </a:t>
            </a:r>
            <a:endParaRPr lang="en-US" sz="1600" dirty="0">
              <a:highlight>
                <a:srgbClr val="FFFF00"/>
              </a:highligh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315C887-A1EE-4343-F21B-3850573AF7B6}"/>
              </a:ext>
            </a:extLst>
          </p:cNvPr>
          <p:cNvSpPr txBox="1"/>
          <p:nvPr/>
        </p:nvSpPr>
        <p:spPr>
          <a:xfrm>
            <a:off x="2853131" y="3096529"/>
            <a:ext cx="7701129" cy="369332"/>
          </a:xfrm>
          <a:prstGeom prst="rect">
            <a:avLst/>
          </a:prstGeom>
          <a:noFill/>
        </p:spPr>
        <p:txBody>
          <a:bodyPr wrap="square">
            <a:spAutoFit/>
          </a:bodyPr>
          <a:lstStyle/>
          <a:p>
            <a:r>
              <a:rPr lang="en-US" b="1" dirty="0">
                <a:solidFill>
                  <a:srgbClr val="002060"/>
                </a:solidFill>
                <a:highlight>
                  <a:srgbClr val="00FFFF"/>
                </a:highlight>
              </a:rPr>
              <a:t>Disruption </a:t>
            </a:r>
            <a:r>
              <a:rPr lang="en-US" b="1" dirty="0">
                <a:solidFill>
                  <a:srgbClr val="002060"/>
                </a:solidFill>
                <a:highlight>
                  <a:srgbClr val="00FFFF"/>
                </a:highlight>
                <a:sym typeface="Wingdings" panose="05000000000000000000" pitchFamily="2" charset="2"/>
              </a:rPr>
              <a:t> </a:t>
            </a:r>
            <a:r>
              <a:rPr lang="en-US" sz="1800" i="1" dirty="0">
                <a:highlight>
                  <a:srgbClr val="00FFFF"/>
                </a:highlight>
              </a:rPr>
              <a:t>is a threat to </a:t>
            </a:r>
            <a:r>
              <a:rPr lang="en-US" i="1" dirty="0">
                <a:highlight>
                  <a:srgbClr val="00FFFF"/>
                </a:highlight>
              </a:rPr>
              <a:t>availability or system integrity</a:t>
            </a:r>
            <a:r>
              <a:rPr lang="en-US" sz="1800" i="1" dirty="0">
                <a:highlight>
                  <a:srgbClr val="00FFFF"/>
                </a:highlight>
              </a:rPr>
              <a:t>.</a:t>
            </a:r>
          </a:p>
        </p:txBody>
      </p:sp>
    </p:spTree>
    <p:extLst>
      <p:ext uri="{BB962C8B-B14F-4D97-AF65-F5344CB8AC3E}">
        <p14:creationId xmlns:p14="http://schemas.microsoft.com/office/powerpoint/2010/main" val="2055305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32</a:t>
            </a:fld>
            <a:endParaRPr lang="en-US"/>
          </a:p>
        </p:txBody>
      </p:sp>
      <p:grpSp>
        <p:nvGrpSpPr>
          <p:cNvPr id="5" name="Group 4"/>
          <p:cNvGrpSpPr/>
          <p:nvPr/>
        </p:nvGrpSpPr>
        <p:grpSpPr>
          <a:xfrm>
            <a:off x="138402" y="136525"/>
            <a:ext cx="11591508" cy="2547458"/>
            <a:chOff x="1333660" y="974218"/>
            <a:chExt cx="8783276" cy="1486108"/>
          </a:xfrm>
        </p:grpSpPr>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333660" y="974218"/>
              <a:ext cx="8783276" cy="485843"/>
            </a:xfrm>
            <a:prstGeom prst="rect">
              <a:avLst/>
            </a:prstGeom>
          </p:spPr>
        </p:pic>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343186" y="1460061"/>
              <a:ext cx="8764223" cy="1000265"/>
            </a:xfrm>
            <a:prstGeom prst="rect">
              <a:avLst/>
            </a:prstGeom>
          </p:spPr>
        </p:pic>
      </p:grpSp>
      <p:sp>
        <p:nvSpPr>
          <p:cNvPr id="9" name="TextBox 8">
            <a:extLst>
              <a:ext uri="{FF2B5EF4-FFF2-40B4-BE49-F238E27FC236}">
                <a16:creationId xmlns:a16="http://schemas.microsoft.com/office/drawing/2014/main" id="{CBAFE5B7-703A-1163-1BF1-5231626375F2}"/>
              </a:ext>
            </a:extLst>
          </p:cNvPr>
          <p:cNvSpPr txBox="1"/>
          <p:nvPr/>
        </p:nvSpPr>
        <p:spPr>
          <a:xfrm>
            <a:off x="150974" y="3279247"/>
            <a:ext cx="8835162" cy="1323439"/>
          </a:xfrm>
          <a:prstGeom prst="rect">
            <a:avLst/>
          </a:prstGeom>
          <a:noFill/>
        </p:spPr>
        <p:txBody>
          <a:bodyPr wrap="square">
            <a:spAutoFit/>
          </a:bodyPr>
          <a:lstStyle/>
          <a:p>
            <a:pPr algn="just"/>
            <a:r>
              <a:rPr lang="en-US" sz="1600" b="1" i="0" u="none" strike="noStrike" baseline="0" dirty="0">
                <a:latin typeface="Arial" panose="020B0604020202020204" pitchFamily="34" charset="0"/>
                <a:cs typeface="Arial" panose="020B0604020202020204" pitchFamily="34" charset="0"/>
              </a:rPr>
              <a:t>Misappropriation: </a:t>
            </a:r>
            <a:r>
              <a:rPr lang="en-US" sz="1600" dirty="0">
                <a:highlight>
                  <a:srgbClr val="FFFF00"/>
                </a:highlight>
                <a:latin typeface="Arial" panose="020B0604020202020204" pitchFamily="34" charset="0"/>
                <a:cs typeface="Arial" panose="020B0604020202020204" pitchFamily="34" charset="0"/>
              </a:rPr>
              <a:t>unauthorized use or theft of system resources, </a:t>
            </a:r>
            <a:r>
              <a:rPr lang="en-US" sz="1600" dirty="0">
                <a:latin typeface="Arial" panose="020B0604020202020204" pitchFamily="34" charset="0"/>
                <a:cs typeface="Arial" panose="020B0604020202020204" pitchFamily="34" charset="0"/>
              </a:rPr>
              <a:t>typically for the attacker's benefit.</a:t>
            </a:r>
            <a:endParaRPr lang="en-US" sz="1600" b="0" i="0" u="none" strike="noStrike" baseline="0" dirty="0">
              <a:latin typeface="Arial" panose="020B0604020202020204" pitchFamily="34" charset="0"/>
              <a:cs typeface="Arial" panose="020B0604020202020204" pitchFamily="34" charset="0"/>
            </a:endParaRPr>
          </a:p>
          <a:p>
            <a:pPr algn="just"/>
            <a:r>
              <a:rPr lang="en-US" sz="1600" b="1" dirty="0">
                <a:highlight>
                  <a:srgbClr val="FFFF00"/>
                </a:highlight>
                <a:latin typeface="Arial" panose="020B0604020202020204" pitchFamily="34" charset="0"/>
                <a:cs typeface="Arial" panose="020B0604020202020204" pitchFamily="34" charset="0"/>
              </a:rPr>
              <a:t>Example:</a:t>
            </a:r>
            <a:r>
              <a:rPr lang="en-US" sz="1600" b="1" i="0" u="none" strike="noStrike" baseline="0" dirty="0">
                <a:highlight>
                  <a:srgbClr val="FFFF00"/>
                </a:highlight>
                <a:latin typeface="Arial" panose="020B0604020202020204" pitchFamily="34" charset="0"/>
                <a:cs typeface="Arial" panose="020B0604020202020204" pitchFamily="34" charset="0"/>
              </a:rPr>
              <a:t> </a:t>
            </a:r>
            <a:r>
              <a:rPr lang="en-US" sz="1600" b="0" i="0" u="none" strike="noStrike" baseline="0" dirty="0">
                <a:highlight>
                  <a:srgbClr val="FFFF00"/>
                </a:highlight>
                <a:latin typeface="Arial" panose="020B0604020202020204" pitchFamily="34" charset="0"/>
                <a:cs typeface="Arial" panose="020B0604020202020204" pitchFamily="34" charset="0"/>
              </a:rPr>
              <a:t>is a distributed denial of service attack, when malicious software is installed on a number of hosts to be used as platforms to launch traffic at a target host. In this case, the malicious software makes unauthorized use of processor and operating system resources.</a:t>
            </a:r>
            <a:endParaRPr lang="en-PK" sz="1600" dirty="0">
              <a:highlight>
                <a:srgbClr val="FFFF00"/>
              </a:highlight>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1DB0C273-AF0F-BDAE-91E4-DE20CDDE8471}"/>
              </a:ext>
            </a:extLst>
          </p:cNvPr>
          <p:cNvSpPr txBox="1"/>
          <p:nvPr/>
        </p:nvSpPr>
        <p:spPr>
          <a:xfrm>
            <a:off x="150974" y="5183280"/>
            <a:ext cx="11431427" cy="830997"/>
          </a:xfrm>
          <a:prstGeom prst="rect">
            <a:avLst/>
          </a:prstGeom>
          <a:noFill/>
        </p:spPr>
        <p:txBody>
          <a:bodyPr wrap="square">
            <a:spAutoFit/>
          </a:bodyPr>
          <a:lstStyle/>
          <a:p>
            <a:pPr algn="l"/>
            <a:r>
              <a:rPr lang="en-US" sz="1600" b="1" i="0" u="none" strike="noStrike" baseline="0" dirty="0">
                <a:latin typeface="Arial" panose="020B0604020202020204" pitchFamily="34" charset="0"/>
                <a:cs typeface="Arial" panose="020B0604020202020204" pitchFamily="34" charset="0"/>
              </a:rPr>
              <a:t>Misuse: </a:t>
            </a:r>
            <a:r>
              <a:rPr lang="en-US" sz="1600" b="0" i="0" u="none" strike="noStrike" baseline="0" dirty="0">
                <a:latin typeface="Arial" panose="020B0604020202020204" pitchFamily="34" charset="0"/>
                <a:cs typeface="Arial" panose="020B0604020202020204" pitchFamily="34" charset="0"/>
              </a:rPr>
              <a:t>Misuse can occur by means of either malicious logic or a hacker that has gained unauthorized access to a system. In either case, security functions can be disabled or thwarted.</a:t>
            </a:r>
          </a:p>
          <a:p>
            <a:pPr algn="l"/>
            <a:r>
              <a:rPr lang="en-US" sz="1600" b="1" dirty="0">
                <a:highlight>
                  <a:srgbClr val="FFFF00"/>
                </a:highlight>
                <a:latin typeface="Arial" panose="020B0604020202020204" pitchFamily="34" charset="0"/>
                <a:cs typeface="Arial" panose="020B0604020202020204" pitchFamily="34" charset="0"/>
              </a:rPr>
              <a:t>Example: </a:t>
            </a:r>
            <a:r>
              <a:rPr lang="en-US" sz="1600" dirty="0">
                <a:highlight>
                  <a:srgbClr val="FFFF00"/>
                </a:highlight>
                <a:latin typeface="Arial" panose="020B0604020202020204" pitchFamily="34" charset="0"/>
                <a:cs typeface="Arial" panose="020B0604020202020204" pitchFamily="34" charset="0"/>
              </a:rPr>
              <a:t>Antivirus is disable attacker can attack computer. </a:t>
            </a:r>
            <a:endParaRPr lang="en-PK" sz="1600" dirty="0">
              <a:highlight>
                <a:srgbClr val="FFFF00"/>
              </a:highlight>
              <a:latin typeface="Arial" panose="020B0604020202020204" pitchFamily="34" charset="0"/>
              <a:cs typeface="Arial" panose="020B0604020202020204" pitchFamily="34" charset="0"/>
            </a:endParaRPr>
          </a:p>
        </p:txBody>
      </p:sp>
      <p:pic>
        <p:nvPicPr>
          <p:cNvPr id="2050" name="Picture 2" descr="DDOS Attacks: What Is a DDoS Attack? What does it mean?">
            <a:extLst>
              <a:ext uri="{FF2B5EF4-FFF2-40B4-BE49-F238E27FC236}">
                <a16:creationId xmlns:a16="http://schemas.microsoft.com/office/drawing/2014/main" id="{830A8D1F-7FF0-1D87-97A3-257D1BC56740}"/>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6964" t="8011" r="6725" b="8011"/>
          <a:stretch/>
        </p:blipFill>
        <p:spPr bwMode="auto">
          <a:xfrm>
            <a:off x="8847713" y="2886979"/>
            <a:ext cx="3344287" cy="195422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489D4CE-1F8C-53D1-0194-D023E50AFDD1}"/>
              </a:ext>
            </a:extLst>
          </p:cNvPr>
          <p:cNvSpPr txBox="1"/>
          <p:nvPr/>
        </p:nvSpPr>
        <p:spPr>
          <a:xfrm>
            <a:off x="2747237" y="2656724"/>
            <a:ext cx="6238899" cy="369332"/>
          </a:xfrm>
          <a:prstGeom prst="rect">
            <a:avLst/>
          </a:prstGeom>
          <a:noFill/>
        </p:spPr>
        <p:txBody>
          <a:bodyPr wrap="square">
            <a:spAutoFit/>
          </a:bodyPr>
          <a:lstStyle/>
          <a:p>
            <a:r>
              <a:rPr lang="en-US" b="1" dirty="0">
                <a:solidFill>
                  <a:srgbClr val="002060"/>
                </a:solidFill>
                <a:highlight>
                  <a:srgbClr val="00FFFF"/>
                </a:highlight>
              </a:rPr>
              <a:t>Usurpation </a:t>
            </a:r>
            <a:r>
              <a:rPr lang="en-US" b="1" dirty="0">
                <a:solidFill>
                  <a:srgbClr val="002060"/>
                </a:solidFill>
                <a:highlight>
                  <a:srgbClr val="00FFFF"/>
                </a:highlight>
                <a:sym typeface="Wingdings" panose="05000000000000000000" pitchFamily="2" charset="2"/>
              </a:rPr>
              <a:t> </a:t>
            </a:r>
            <a:r>
              <a:rPr lang="en-US" sz="1800" i="1" dirty="0">
                <a:highlight>
                  <a:srgbClr val="00FFFF"/>
                </a:highlight>
              </a:rPr>
              <a:t>is a threat to </a:t>
            </a:r>
            <a:r>
              <a:rPr lang="en-US" i="1" dirty="0">
                <a:highlight>
                  <a:srgbClr val="00FFFF"/>
                </a:highlight>
              </a:rPr>
              <a:t>system integrity</a:t>
            </a:r>
            <a:r>
              <a:rPr lang="en-US" sz="1800" i="1" dirty="0">
                <a:highlight>
                  <a:srgbClr val="00FFFF"/>
                </a:highlight>
              </a:rPr>
              <a:t>.</a:t>
            </a:r>
          </a:p>
        </p:txBody>
      </p:sp>
    </p:spTree>
    <p:extLst>
      <p:ext uri="{BB962C8B-B14F-4D97-AF65-F5344CB8AC3E}">
        <p14:creationId xmlns:p14="http://schemas.microsoft.com/office/powerpoint/2010/main" val="3935634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86ADE9-CF11-AA09-5D09-3ABFC45D4364}"/>
              </a:ext>
            </a:extLst>
          </p:cNvPr>
          <p:cNvSpPr>
            <a:spLocks noGrp="1"/>
          </p:cNvSpPr>
          <p:nvPr>
            <p:ph type="sldNum" sz="quarter" idx="12"/>
          </p:nvPr>
        </p:nvSpPr>
        <p:spPr/>
        <p:txBody>
          <a:bodyPr/>
          <a:lstStyle/>
          <a:p>
            <a:fld id="{A2A50C4D-0BA1-4E54-8DFC-01810EC97B99}" type="slidenum">
              <a:rPr lang="en-US" smtClean="0"/>
              <a:t>33</a:t>
            </a:fld>
            <a:endParaRPr lang="en-US"/>
          </a:p>
        </p:txBody>
      </p:sp>
      <p:pic>
        <p:nvPicPr>
          <p:cNvPr id="3" name="Picture 2">
            <a:extLst>
              <a:ext uri="{FF2B5EF4-FFF2-40B4-BE49-F238E27FC236}">
                <a16:creationId xmlns:a16="http://schemas.microsoft.com/office/drawing/2014/main" id="{D9A3BAEF-B4C6-5A91-F83D-AAB2EC70EB66}"/>
              </a:ext>
            </a:extLst>
          </p:cNvPr>
          <p:cNvPicPr>
            <a:picLocks noChangeAspect="1"/>
          </p:cNvPicPr>
          <p:nvPr/>
        </p:nvPicPr>
        <p:blipFill>
          <a:blip r:embed="rId2"/>
          <a:stretch>
            <a:fillRect/>
          </a:stretch>
        </p:blipFill>
        <p:spPr>
          <a:xfrm>
            <a:off x="242713" y="378200"/>
            <a:ext cx="11276934" cy="6343275"/>
          </a:xfrm>
          <a:prstGeom prst="rect">
            <a:avLst/>
          </a:prstGeom>
        </p:spPr>
      </p:pic>
    </p:spTree>
    <p:extLst>
      <p:ext uri="{BB962C8B-B14F-4D97-AF65-F5344CB8AC3E}">
        <p14:creationId xmlns:p14="http://schemas.microsoft.com/office/powerpoint/2010/main" val="2907656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34</a:t>
            </a:fld>
            <a:endParaRPr lang="en-US"/>
          </a:p>
        </p:txBody>
      </p:sp>
      <p:pic>
        <p:nvPicPr>
          <p:cNvPr id="3" name="Picture 2"/>
          <p:cNvPicPr>
            <a:picLocks noChangeAspect="1"/>
          </p:cNvPicPr>
          <p:nvPr/>
        </p:nvPicPr>
        <p:blipFill>
          <a:blip r:embed="rId2"/>
          <a:stretch>
            <a:fillRect/>
          </a:stretch>
        </p:blipFill>
        <p:spPr>
          <a:xfrm>
            <a:off x="778726" y="679623"/>
            <a:ext cx="10675356" cy="5474042"/>
          </a:xfrm>
          <a:prstGeom prst="rect">
            <a:avLst/>
          </a:prstGeom>
        </p:spPr>
      </p:pic>
    </p:spTree>
    <p:extLst>
      <p:ext uri="{BB962C8B-B14F-4D97-AF65-F5344CB8AC3E}">
        <p14:creationId xmlns:p14="http://schemas.microsoft.com/office/powerpoint/2010/main" val="27722077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35</a:t>
            </a:fld>
            <a:endParaRPr lang="en-US"/>
          </a:p>
        </p:txBody>
      </p:sp>
      <p:grpSp>
        <p:nvGrpSpPr>
          <p:cNvPr id="7" name="Group 6"/>
          <p:cNvGrpSpPr/>
          <p:nvPr/>
        </p:nvGrpSpPr>
        <p:grpSpPr>
          <a:xfrm>
            <a:off x="659951" y="518552"/>
            <a:ext cx="10670022" cy="5439476"/>
            <a:chOff x="758807" y="370268"/>
            <a:chExt cx="10670022" cy="5439476"/>
          </a:xfrm>
        </p:grpSpPr>
        <p:pic>
          <p:nvPicPr>
            <p:cNvPr id="3" name="Picture 2"/>
            <p:cNvPicPr>
              <a:picLocks noChangeAspect="1"/>
            </p:cNvPicPr>
            <p:nvPr/>
          </p:nvPicPr>
          <p:blipFill>
            <a:blip r:embed="rId3"/>
            <a:stretch>
              <a:fillRect/>
            </a:stretch>
          </p:blipFill>
          <p:spPr>
            <a:xfrm>
              <a:off x="758807" y="370268"/>
              <a:ext cx="10172818" cy="4992564"/>
            </a:xfrm>
            <a:prstGeom prst="rect">
              <a:avLst/>
            </a:prstGeom>
          </p:spPr>
        </p:pic>
        <p:pic>
          <p:nvPicPr>
            <p:cNvPr id="5" name="Picture 4"/>
            <p:cNvPicPr>
              <a:picLocks noChangeAspect="1"/>
            </p:cNvPicPr>
            <p:nvPr/>
          </p:nvPicPr>
          <p:blipFill>
            <a:blip r:embed="rId4"/>
            <a:stretch>
              <a:fillRect/>
            </a:stretch>
          </p:blipFill>
          <p:spPr>
            <a:xfrm>
              <a:off x="5022638" y="3755111"/>
              <a:ext cx="3587962" cy="1607721"/>
            </a:xfrm>
            <a:prstGeom prst="rect">
              <a:avLst/>
            </a:prstGeom>
          </p:spPr>
        </p:pic>
        <p:pic>
          <p:nvPicPr>
            <p:cNvPr id="6" name="Picture 5"/>
            <p:cNvPicPr>
              <a:picLocks noChangeAspect="1"/>
            </p:cNvPicPr>
            <p:nvPr/>
          </p:nvPicPr>
          <p:blipFill>
            <a:blip r:embed="rId5"/>
            <a:stretch>
              <a:fillRect/>
            </a:stretch>
          </p:blipFill>
          <p:spPr>
            <a:xfrm>
              <a:off x="8535570" y="3755111"/>
              <a:ext cx="2893259" cy="2054633"/>
            </a:xfrm>
            <a:prstGeom prst="rect">
              <a:avLst/>
            </a:prstGeom>
          </p:spPr>
        </p:pic>
      </p:grpSp>
    </p:spTree>
    <p:extLst>
      <p:ext uri="{BB962C8B-B14F-4D97-AF65-F5344CB8AC3E}">
        <p14:creationId xmlns:p14="http://schemas.microsoft.com/office/powerpoint/2010/main" val="3843512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446EC-33D9-FE91-87AF-2E3514D21A6F}"/>
              </a:ext>
            </a:extLst>
          </p:cNvPr>
          <p:cNvSpPr>
            <a:spLocks noGrp="1"/>
          </p:cNvSpPr>
          <p:nvPr>
            <p:ph type="title"/>
          </p:nvPr>
        </p:nvSpPr>
        <p:spPr>
          <a:xfrm>
            <a:off x="646043" y="136525"/>
            <a:ext cx="10515600" cy="1325563"/>
          </a:xfrm>
        </p:spPr>
        <p:txBody>
          <a:bodyPr>
            <a:normAutofit/>
          </a:bodyPr>
          <a:lstStyle/>
          <a:p>
            <a:r>
              <a:rPr lang="en-US" sz="3600" b="1" dirty="0"/>
              <a:t>Fundamental Security Design Principles</a:t>
            </a:r>
            <a:endParaRPr lang="en-PK" sz="3600" b="1" dirty="0"/>
          </a:p>
        </p:txBody>
      </p:sp>
      <p:sp>
        <p:nvSpPr>
          <p:cNvPr id="3" name="Content Placeholder 2">
            <a:extLst>
              <a:ext uri="{FF2B5EF4-FFF2-40B4-BE49-F238E27FC236}">
                <a16:creationId xmlns:a16="http://schemas.microsoft.com/office/drawing/2014/main" id="{DC25ECF5-09AC-20C2-6EDE-10A55C30B7DF}"/>
              </a:ext>
            </a:extLst>
          </p:cNvPr>
          <p:cNvSpPr>
            <a:spLocks noGrp="1"/>
          </p:cNvSpPr>
          <p:nvPr>
            <p:ph idx="1"/>
          </p:nvPr>
        </p:nvSpPr>
        <p:spPr>
          <a:xfrm>
            <a:off x="646043" y="1232452"/>
            <a:ext cx="11102009" cy="4825724"/>
          </a:xfrm>
        </p:spPr>
        <p:txBody>
          <a:bodyPr>
            <a:noAutofit/>
          </a:bodyPr>
          <a:lstStyle/>
          <a:p>
            <a:pPr algn="just"/>
            <a:r>
              <a:rPr lang="en-US" sz="1600" b="1" i="0" u="none" strike="noStrike" baseline="0" dirty="0">
                <a:latin typeface="Arial" panose="020B0604020202020204" pitchFamily="34" charset="0"/>
                <a:cs typeface="Arial" panose="020B0604020202020204" pitchFamily="34" charset="0"/>
              </a:rPr>
              <a:t>Economy of mechanism: </a:t>
            </a:r>
            <a:r>
              <a:rPr lang="en-US" sz="1600" i="0" u="none" strike="noStrike" baseline="0" dirty="0">
                <a:latin typeface="Arial" panose="020B0604020202020204" pitchFamily="34" charset="0"/>
                <a:cs typeface="Arial" panose="020B0604020202020204" pitchFamily="34" charset="0"/>
              </a:rPr>
              <a:t>Keep security mechanisms as simple and straightforward as possible. This reduces the potential for errors and vulnerabilities that can arise from complex designs.</a:t>
            </a:r>
          </a:p>
          <a:p>
            <a:pPr algn="just"/>
            <a:r>
              <a:rPr lang="en-US" sz="1600" b="1" i="0" u="none" strike="noStrike" baseline="0" dirty="0">
                <a:latin typeface="Arial" panose="020B0604020202020204" pitchFamily="34" charset="0"/>
                <a:cs typeface="Arial" panose="020B0604020202020204" pitchFamily="34" charset="0"/>
              </a:rPr>
              <a:t>Fail-safe default: </a:t>
            </a:r>
            <a:r>
              <a:rPr lang="en-US" sz="1600" b="0" i="0" dirty="0">
                <a:solidFill>
                  <a:srgbClr val="222222"/>
                </a:solidFill>
                <a:effectLst/>
                <a:latin typeface="Arial" panose="020B0604020202020204" pitchFamily="34" charset="0"/>
                <a:cs typeface="Arial" panose="020B0604020202020204" pitchFamily="34" charset="0"/>
              </a:rPr>
              <a:t>The default action should be to deny access or secure access. </a:t>
            </a:r>
          </a:p>
          <a:p>
            <a:pPr lvl="1" algn="just"/>
            <a:r>
              <a:rPr lang="en-US" sz="1600" b="1" i="0" dirty="0">
                <a:solidFill>
                  <a:srgbClr val="222222"/>
                </a:solidFill>
                <a:effectLst/>
                <a:highlight>
                  <a:srgbClr val="FFFF00"/>
                </a:highlight>
                <a:latin typeface="Arial" panose="020B0604020202020204" pitchFamily="34" charset="0"/>
                <a:cs typeface="Arial" panose="020B0604020202020204" pitchFamily="34" charset="0"/>
              </a:rPr>
              <a:t>For example: </a:t>
            </a:r>
            <a:r>
              <a:rPr lang="en-US" sz="1600" b="0" i="0" dirty="0">
                <a:solidFill>
                  <a:srgbClr val="222222"/>
                </a:solidFill>
                <a:effectLst/>
                <a:highlight>
                  <a:srgbClr val="FFFF00"/>
                </a:highlight>
                <a:latin typeface="Arial" panose="020B0604020202020204" pitchFamily="34" charset="0"/>
                <a:cs typeface="Arial" panose="020B0604020202020204" pitchFamily="34" charset="0"/>
              </a:rPr>
              <a:t>If the firewall fails, let no traffic in</a:t>
            </a:r>
          </a:p>
          <a:p>
            <a:pPr algn="just"/>
            <a:r>
              <a:rPr lang="en-US" sz="1600" b="1" i="0" u="none" strike="noStrike" baseline="0" dirty="0">
                <a:latin typeface="Arial" panose="020B0604020202020204" pitchFamily="34" charset="0"/>
                <a:cs typeface="Arial" panose="020B0604020202020204" pitchFamily="34" charset="0"/>
              </a:rPr>
              <a:t>Complete mediation: </a:t>
            </a:r>
            <a:r>
              <a:rPr lang="en-US" sz="1600" i="0" u="none" strike="noStrike" baseline="0" dirty="0">
                <a:latin typeface="Arial" panose="020B0604020202020204" pitchFamily="34" charset="0"/>
                <a:cs typeface="Arial" panose="020B0604020202020204" pitchFamily="34" charset="0"/>
              </a:rPr>
              <a:t>Ensure that every access to a resource is checked for authorization (usually check once). </a:t>
            </a:r>
          </a:p>
          <a:p>
            <a:pPr lvl="1" algn="just"/>
            <a:r>
              <a:rPr lang="en-US" sz="1600" b="1" i="0" u="none" strike="noStrike" baseline="0" dirty="0">
                <a:highlight>
                  <a:srgbClr val="FFFF00"/>
                </a:highlight>
                <a:latin typeface="Arial" panose="020B0604020202020204" pitchFamily="34" charset="0"/>
                <a:cs typeface="Arial" panose="020B0604020202020204" pitchFamily="34" charset="0"/>
              </a:rPr>
              <a:t>For example: </a:t>
            </a:r>
            <a:r>
              <a:rPr lang="en-US" sz="1600" i="0" u="none" strike="noStrike" baseline="0" dirty="0">
                <a:highlight>
                  <a:srgbClr val="FFFF00"/>
                </a:highlight>
                <a:latin typeface="Arial" panose="020B0604020202020204" pitchFamily="34" charset="0"/>
                <a:cs typeface="Arial" panose="020B0604020202020204" pitchFamily="34" charset="0"/>
              </a:rPr>
              <a:t>if you change the password it asks for an authentication </a:t>
            </a:r>
          </a:p>
          <a:p>
            <a:pPr algn="just"/>
            <a:r>
              <a:rPr lang="en-US" sz="1600" b="1" i="0" u="none" strike="noStrike" baseline="0" dirty="0">
                <a:latin typeface="Arial" panose="020B0604020202020204" pitchFamily="34" charset="0"/>
                <a:cs typeface="Arial" panose="020B0604020202020204" pitchFamily="34" charset="0"/>
              </a:rPr>
              <a:t>Open design: </a:t>
            </a:r>
            <a:r>
              <a:rPr lang="en-US" sz="1600" dirty="0">
                <a:latin typeface="Arial" panose="020B0604020202020204" pitchFamily="34" charset="0"/>
                <a:cs typeface="Arial" panose="020B0604020202020204" pitchFamily="34" charset="0"/>
              </a:rPr>
              <a:t>This m</a:t>
            </a:r>
            <a:r>
              <a:rPr lang="en-US" sz="1600" b="0" i="0" u="none" strike="noStrike" baseline="0" dirty="0">
                <a:latin typeface="Arial" panose="020B0604020202020204" pitchFamily="34" charset="0"/>
                <a:cs typeface="Arial" panose="020B0604020202020204" pitchFamily="34" charset="0"/>
              </a:rPr>
              <a:t>eans the design of a security mechanism should be open rather than secret.</a:t>
            </a:r>
          </a:p>
          <a:p>
            <a:pPr lvl="1" algn="just"/>
            <a:r>
              <a:rPr lang="en-US" sz="1600" b="1" i="0" u="none" strike="noStrike" baseline="0" dirty="0">
                <a:highlight>
                  <a:srgbClr val="FFFF00"/>
                </a:highlight>
                <a:latin typeface="Arial" panose="020B0604020202020204" pitchFamily="34" charset="0"/>
                <a:cs typeface="Arial" panose="020B0604020202020204" pitchFamily="34" charset="0"/>
              </a:rPr>
              <a:t>For example: </a:t>
            </a:r>
            <a:r>
              <a:rPr lang="en-US" sz="1600" dirty="0">
                <a:highlight>
                  <a:srgbClr val="FFFF00"/>
                </a:highlight>
                <a:latin typeface="Arial" panose="020B0604020202020204" pitchFamily="34" charset="0"/>
                <a:cs typeface="Arial" panose="020B0604020202020204" pitchFamily="34" charset="0"/>
              </a:rPr>
              <a:t>A</a:t>
            </a:r>
            <a:r>
              <a:rPr lang="en-US" sz="1600" b="0" i="0" u="none" strike="noStrike" baseline="0" dirty="0">
                <a:highlight>
                  <a:srgbClr val="FFFF00"/>
                </a:highlight>
                <a:latin typeface="Arial" panose="020B0604020202020204" pitchFamily="34" charset="0"/>
                <a:cs typeface="Arial" panose="020B0604020202020204" pitchFamily="34" charset="0"/>
              </a:rPr>
              <a:t>lthough encryption keys must be secret, encryption algorithms should be open to public investigation</a:t>
            </a:r>
            <a:endParaRPr lang="en-US" sz="1600" b="1" dirty="0">
              <a:highlight>
                <a:srgbClr val="FFFF00"/>
              </a:highlight>
              <a:latin typeface="Arial" panose="020B0604020202020204" pitchFamily="34" charset="0"/>
              <a:cs typeface="Arial" panose="020B0604020202020204" pitchFamily="34" charset="0"/>
            </a:endParaRPr>
          </a:p>
          <a:p>
            <a:pPr algn="just"/>
            <a:r>
              <a:rPr lang="en-US" sz="1600" b="1" i="0" u="none" strike="noStrike" baseline="0" dirty="0">
                <a:latin typeface="Arial" panose="020B0604020202020204" pitchFamily="34" charset="0"/>
                <a:cs typeface="Arial" panose="020B0604020202020204" pitchFamily="34" charset="0"/>
              </a:rPr>
              <a:t>Separation of privilege: </a:t>
            </a:r>
            <a:r>
              <a:rPr lang="en-US" sz="1600" i="0" u="none" strike="noStrike" baseline="0" dirty="0">
                <a:latin typeface="Arial" panose="020B0604020202020204" pitchFamily="34" charset="0"/>
                <a:cs typeface="Arial" panose="020B0604020202020204" pitchFamily="34" charset="0"/>
              </a:rPr>
              <a:t>Multiple privilege attributes are required to achieve access to a restricted resource. (Access should not granted based on a single attribute)</a:t>
            </a:r>
          </a:p>
          <a:p>
            <a:pPr lvl="1" algn="just"/>
            <a:r>
              <a:rPr lang="en-US" sz="1600" b="1" dirty="0">
                <a:highlight>
                  <a:srgbClr val="FFFF00"/>
                </a:highlight>
                <a:latin typeface="Arial" panose="020B0604020202020204" pitchFamily="34" charset="0"/>
                <a:cs typeface="Arial" panose="020B0604020202020204" pitchFamily="34" charset="0"/>
              </a:rPr>
              <a:t>For example:  </a:t>
            </a:r>
            <a:r>
              <a:rPr lang="en-US" sz="1600" dirty="0">
                <a:highlight>
                  <a:srgbClr val="FFFF00"/>
                </a:highlight>
                <a:latin typeface="Arial" panose="020B0604020202020204" pitchFamily="34" charset="0"/>
                <a:cs typeface="Arial" panose="020B0604020202020204" pitchFamily="34" charset="0"/>
              </a:rPr>
              <a:t>The use of multiple techniques, such as a password and a smart card, to authorize a user (Multifactor authentication)</a:t>
            </a:r>
            <a:endParaRPr lang="en-US" sz="1600" i="0" u="none" strike="noStrike" baseline="0" dirty="0">
              <a:highlight>
                <a:srgbClr val="FFFF00"/>
              </a:highlight>
              <a:latin typeface="Arial" panose="020B0604020202020204" pitchFamily="34" charset="0"/>
              <a:cs typeface="Arial" panose="020B0604020202020204" pitchFamily="34" charset="0"/>
            </a:endParaRPr>
          </a:p>
          <a:p>
            <a:pPr algn="just"/>
            <a:r>
              <a:rPr lang="en-US" sz="1600" b="1" i="0" u="none" strike="noStrike" baseline="0" dirty="0">
                <a:latin typeface="Arial" panose="020B0604020202020204" pitchFamily="34" charset="0"/>
                <a:cs typeface="Arial" panose="020B0604020202020204" pitchFamily="34" charset="0"/>
              </a:rPr>
              <a:t>Least privilege: </a:t>
            </a:r>
            <a:r>
              <a:rPr lang="en-US" sz="1600" i="0" u="none" strike="noStrike" baseline="0" dirty="0">
                <a:latin typeface="Arial" panose="020B0604020202020204" pitchFamily="34" charset="0"/>
                <a:cs typeface="Arial" panose="020B0604020202020204" pitchFamily="34" charset="0"/>
              </a:rPr>
              <a:t>Grant users and processes only the minimum permissions necessary to perform their tasks. </a:t>
            </a:r>
          </a:p>
          <a:p>
            <a:pPr lvl="1" algn="just"/>
            <a:r>
              <a:rPr lang="en-US" sz="1600" b="1" dirty="0">
                <a:highlight>
                  <a:srgbClr val="FFFF00"/>
                </a:highlight>
                <a:latin typeface="Arial" panose="020B0604020202020204" pitchFamily="34" charset="0"/>
                <a:cs typeface="Arial" panose="020B0604020202020204" pitchFamily="34" charset="0"/>
              </a:rPr>
              <a:t>For example: </a:t>
            </a:r>
            <a:r>
              <a:rPr lang="en-US" sz="1600" dirty="0">
                <a:highlight>
                  <a:srgbClr val="FFFF00"/>
                </a:highlight>
                <a:latin typeface="Arial" panose="020B0604020202020204" pitchFamily="34" charset="0"/>
                <a:cs typeface="Arial" panose="020B0604020202020204" pitchFamily="34" charset="0"/>
              </a:rPr>
              <a:t>Role Based Access Control (RBAC) Model</a:t>
            </a:r>
          </a:p>
          <a:p>
            <a:pPr algn="just"/>
            <a:r>
              <a:rPr lang="en-US" sz="1600" b="1" i="0" u="none" strike="noStrike" baseline="0" dirty="0">
                <a:latin typeface="Arial" panose="020B0604020202020204" pitchFamily="34" charset="0"/>
                <a:cs typeface="Arial" panose="020B0604020202020204" pitchFamily="34" charset="0"/>
              </a:rPr>
              <a:t>Least common mechanism: </a:t>
            </a:r>
            <a:r>
              <a:rPr lang="en-US" sz="1600" i="0" u="none" strike="noStrike" baseline="0" dirty="0">
                <a:latin typeface="Arial" panose="020B0604020202020204" pitchFamily="34" charset="0"/>
                <a:cs typeface="Arial" panose="020B0604020202020204" pitchFamily="34" charset="0"/>
              </a:rPr>
              <a:t>Sharing components or resources among different users or processes should be minimum possible. This reduces the potential for one user's actions affecting another user’s security.</a:t>
            </a:r>
          </a:p>
          <a:p>
            <a:pPr lvl="1" algn="just"/>
            <a:r>
              <a:rPr lang="en-US" sz="1600" b="1" i="0" u="none" strike="noStrike" baseline="0" dirty="0">
                <a:highlight>
                  <a:srgbClr val="FFFF00"/>
                </a:highlight>
                <a:latin typeface="Arial" panose="020B0604020202020204" pitchFamily="34" charset="0"/>
                <a:cs typeface="Arial" panose="020B0604020202020204" pitchFamily="34" charset="0"/>
              </a:rPr>
              <a:t>For example </a:t>
            </a:r>
            <a:r>
              <a:rPr lang="en-US" sz="1600" i="0" u="none" strike="noStrike" baseline="0" dirty="0">
                <a:highlight>
                  <a:srgbClr val="FFFF00"/>
                </a:highlight>
                <a:latin typeface="Arial" panose="020B0604020202020204" pitchFamily="34" charset="0"/>
                <a:cs typeface="Arial" panose="020B0604020202020204" pitchFamily="34" charset="0"/>
              </a:rPr>
              <a:t>In stack, if a user is sharing the file in user module, it should be in the user module</a:t>
            </a:r>
          </a:p>
        </p:txBody>
      </p:sp>
      <p:sp>
        <p:nvSpPr>
          <p:cNvPr id="4" name="Slide Number Placeholder 3">
            <a:extLst>
              <a:ext uri="{FF2B5EF4-FFF2-40B4-BE49-F238E27FC236}">
                <a16:creationId xmlns:a16="http://schemas.microsoft.com/office/drawing/2014/main" id="{D01D36CB-1CB1-8C0B-A6EB-C47C6B665CEB}"/>
              </a:ext>
            </a:extLst>
          </p:cNvPr>
          <p:cNvSpPr>
            <a:spLocks noGrp="1"/>
          </p:cNvSpPr>
          <p:nvPr>
            <p:ph type="sldNum" sz="quarter" idx="12"/>
          </p:nvPr>
        </p:nvSpPr>
        <p:spPr/>
        <p:txBody>
          <a:bodyPr/>
          <a:lstStyle/>
          <a:p>
            <a:fld id="{A2A50C4D-0BA1-4E54-8DFC-01810EC97B99}" type="slidenum">
              <a:rPr lang="en-US" smtClean="0"/>
              <a:t>36</a:t>
            </a:fld>
            <a:endParaRPr lang="en-US"/>
          </a:p>
        </p:txBody>
      </p:sp>
    </p:spTree>
    <p:extLst>
      <p:ext uri="{BB962C8B-B14F-4D97-AF65-F5344CB8AC3E}">
        <p14:creationId xmlns:p14="http://schemas.microsoft.com/office/powerpoint/2010/main" val="36428111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446EC-33D9-FE91-87AF-2E3514D21A6F}"/>
              </a:ext>
            </a:extLst>
          </p:cNvPr>
          <p:cNvSpPr>
            <a:spLocks noGrp="1"/>
          </p:cNvSpPr>
          <p:nvPr>
            <p:ph type="title"/>
          </p:nvPr>
        </p:nvSpPr>
        <p:spPr/>
        <p:txBody>
          <a:bodyPr>
            <a:normAutofit/>
          </a:bodyPr>
          <a:lstStyle/>
          <a:p>
            <a:r>
              <a:rPr lang="en-US" sz="3600" b="1" dirty="0"/>
              <a:t>Fundamental Security Design Principles</a:t>
            </a:r>
            <a:endParaRPr lang="en-PK" sz="3600" b="1" dirty="0"/>
          </a:p>
        </p:txBody>
      </p:sp>
      <p:sp>
        <p:nvSpPr>
          <p:cNvPr id="3" name="Content Placeholder 2">
            <a:extLst>
              <a:ext uri="{FF2B5EF4-FFF2-40B4-BE49-F238E27FC236}">
                <a16:creationId xmlns:a16="http://schemas.microsoft.com/office/drawing/2014/main" id="{DC25ECF5-09AC-20C2-6EDE-10A55C30B7DF}"/>
              </a:ext>
            </a:extLst>
          </p:cNvPr>
          <p:cNvSpPr>
            <a:spLocks noGrp="1"/>
          </p:cNvSpPr>
          <p:nvPr>
            <p:ph idx="1"/>
          </p:nvPr>
        </p:nvSpPr>
        <p:spPr>
          <a:xfrm>
            <a:off x="646043" y="1530626"/>
            <a:ext cx="11102009" cy="4825724"/>
          </a:xfrm>
        </p:spPr>
        <p:txBody>
          <a:bodyPr>
            <a:normAutofit/>
          </a:bodyPr>
          <a:lstStyle/>
          <a:p>
            <a:r>
              <a:rPr lang="en-US" sz="1600" b="1" i="0" u="none" strike="noStrike" baseline="0" dirty="0">
                <a:latin typeface="Arial" panose="020B0604020202020204" pitchFamily="34" charset="0"/>
                <a:cs typeface="Arial" panose="020B0604020202020204" pitchFamily="34" charset="0"/>
              </a:rPr>
              <a:t>Psychological acceptability: </a:t>
            </a:r>
            <a:r>
              <a:rPr lang="en-US" sz="1600" i="0" u="none" strike="noStrike" baseline="0" dirty="0">
                <a:latin typeface="Arial" panose="020B0604020202020204" pitchFamily="34" charset="0"/>
                <a:cs typeface="Arial" panose="020B0604020202020204" pitchFamily="34" charset="0"/>
              </a:rPr>
              <a:t>Security measures should be designed in a way that it introduce a minimum hurdles to the user of the system. </a:t>
            </a:r>
          </a:p>
          <a:p>
            <a:pPr lvl="1"/>
            <a:r>
              <a:rPr lang="en-US" sz="1600" b="1" i="0" u="none" strike="noStrike" baseline="0" dirty="0">
                <a:highlight>
                  <a:srgbClr val="FFFF00"/>
                </a:highlight>
                <a:latin typeface="Arial" panose="020B0604020202020204" pitchFamily="34" charset="0"/>
                <a:cs typeface="Arial" panose="020B0604020202020204" pitchFamily="34" charset="0"/>
              </a:rPr>
              <a:t>For example: </a:t>
            </a:r>
            <a:r>
              <a:rPr lang="en-US" sz="1600" i="0" u="none" strike="noStrike" baseline="0" dirty="0">
                <a:highlight>
                  <a:srgbClr val="FFFF00"/>
                </a:highlight>
                <a:latin typeface="Arial" panose="020B0604020202020204" pitchFamily="34" charset="0"/>
                <a:cs typeface="Arial" panose="020B0604020202020204" pitchFamily="34" charset="0"/>
              </a:rPr>
              <a:t>if person come to the campus it has to go through with the eye scan instead of access card</a:t>
            </a:r>
            <a:endParaRPr lang="en-US" sz="1600" dirty="0">
              <a:highlight>
                <a:srgbClr val="FFFF00"/>
              </a:highlight>
              <a:latin typeface="Arial" panose="020B0604020202020204" pitchFamily="34" charset="0"/>
              <a:cs typeface="Arial" panose="020B0604020202020204" pitchFamily="34" charset="0"/>
            </a:endParaRPr>
          </a:p>
          <a:p>
            <a:r>
              <a:rPr lang="en-US" sz="1600" b="1" i="0" u="none" strike="noStrike" baseline="0" dirty="0">
                <a:latin typeface="Arial" panose="020B0604020202020204" pitchFamily="34" charset="0"/>
                <a:cs typeface="Arial" panose="020B0604020202020204" pitchFamily="34" charset="0"/>
              </a:rPr>
              <a:t>Isolation: </a:t>
            </a:r>
            <a:r>
              <a:rPr lang="en-US" sz="1600" i="0" u="none" strike="noStrike" baseline="0" dirty="0">
                <a:latin typeface="Arial" panose="020B0604020202020204" pitchFamily="34" charset="0"/>
                <a:cs typeface="Arial" panose="020B0604020202020204" pitchFamily="34" charset="0"/>
              </a:rPr>
              <a:t>the system that has a critical data, process or resources must be isolated such that it restrict public access</a:t>
            </a:r>
          </a:p>
          <a:p>
            <a:pPr lvl="1"/>
            <a:r>
              <a:rPr lang="en-US" sz="1600" b="1" dirty="0">
                <a:highlight>
                  <a:srgbClr val="FFFF00"/>
                </a:highlight>
                <a:latin typeface="Arial" panose="020B0604020202020204" pitchFamily="34" charset="0"/>
                <a:cs typeface="Arial" panose="020B0604020202020204" pitchFamily="34" charset="0"/>
              </a:rPr>
              <a:t>For example: </a:t>
            </a:r>
            <a:r>
              <a:rPr lang="en-US" sz="1600" dirty="0">
                <a:highlight>
                  <a:srgbClr val="FFFF00"/>
                </a:highlight>
                <a:latin typeface="Arial" panose="020B0604020202020204" pitchFamily="34" charset="0"/>
                <a:cs typeface="Arial" panose="020B0604020202020204" pitchFamily="34" charset="0"/>
              </a:rPr>
              <a:t>Multiple users in the same operating system, each user will manage its own account (isolated from each other) OR also example of VM </a:t>
            </a:r>
            <a:endParaRPr lang="en-US" sz="1600" i="0" u="none" strike="noStrike" baseline="0" dirty="0">
              <a:highlight>
                <a:srgbClr val="FFFF00"/>
              </a:highlight>
              <a:latin typeface="Arial" panose="020B0604020202020204" pitchFamily="34" charset="0"/>
              <a:cs typeface="Arial" panose="020B0604020202020204" pitchFamily="34" charset="0"/>
            </a:endParaRPr>
          </a:p>
          <a:p>
            <a:r>
              <a:rPr lang="en-US" sz="1600" b="1" i="0" u="none" strike="noStrike" baseline="0" dirty="0">
                <a:latin typeface="Arial" panose="020B0604020202020204" pitchFamily="34" charset="0"/>
                <a:cs typeface="Arial" panose="020B0604020202020204" pitchFamily="34" charset="0"/>
              </a:rPr>
              <a:t>Encapsulation: </a:t>
            </a:r>
            <a:r>
              <a:rPr lang="en-US" sz="1600" i="0" u="none" strike="noStrike" baseline="0" dirty="0">
                <a:latin typeface="Arial" panose="020B0604020202020204" pitchFamily="34" charset="0"/>
                <a:cs typeface="Arial" panose="020B0604020202020204" pitchFamily="34" charset="0"/>
              </a:rPr>
              <a:t>is a specific form of isolation based on object oriented functionality. </a:t>
            </a:r>
          </a:p>
          <a:p>
            <a:pPr lvl="1"/>
            <a:r>
              <a:rPr lang="en-US" sz="1600" b="1" i="0" u="none" strike="noStrike" baseline="0" dirty="0">
                <a:highlight>
                  <a:srgbClr val="FFFF00"/>
                </a:highlight>
                <a:latin typeface="Arial" panose="020B0604020202020204" pitchFamily="34" charset="0"/>
                <a:cs typeface="Arial" panose="020B0604020202020204" pitchFamily="34" charset="0"/>
              </a:rPr>
              <a:t>For example: </a:t>
            </a:r>
            <a:r>
              <a:rPr lang="en-US" sz="1600" i="0" u="none" strike="noStrike" baseline="0" dirty="0">
                <a:highlight>
                  <a:srgbClr val="FFFF00"/>
                </a:highlight>
                <a:latin typeface="Arial" panose="020B0604020202020204" pitchFamily="34" charset="0"/>
                <a:cs typeface="Arial" panose="020B0604020202020204" pitchFamily="34" charset="0"/>
              </a:rPr>
              <a:t>if you are designing a password module the </a:t>
            </a:r>
            <a:r>
              <a:rPr lang="en-US" sz="1600" dirty="0">
                <a:highlight>
                  <a:srgbClr val="FFFF00"/>
                </a:highlight>
                <a:latin typeface="Arial" panose="020B0604020202020204" pitchFamily="34" charset="0"/>
                <a:cs typeface="Arial" panose="020B0604020202020204" pitchFamily="34" charset="0"/>
              </a:rPr>
              <a:t>algorithm and methods of password </a:t>
            </a:r>
            <a:r>
              <a:rPr lang="en-US" sz="1600" i="0" u="none" strike="noStrike" baseline="0" dirty="0">
                <a:highlight>
                  <a:srgbClr val="FFFF00"/>
                </a:highlight>
                <a:latin typeface="Arial" panose="020B0604020202020204" pitchFamily="34" charset="0"/>
                <a:cs typeface="Arial" panose="020B0604020202020204" pitchFamily="34" charset="0"/>
              </a:rPr>
              <a:t>will create in a class</a:t>
            </a:r>
            <a:r>
              <a:rPr lang="en-US" sz="1600" i="0" u="none" strike="noStrike" baseline="0" dirty="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p>
            <a:r>
              <a:rPr lang="en-US" sz="1600" b="1" i="0" u="none" strike="noStrike" baseline="0" dirty="0">
                <a:latin typeface="Arial" panose="020B0604020202020204" pitchFamily="34" charset="0"/>
                <a:cs typeface="Arial" panose="020B0604020202020204" pitchFamily="34" charset="0"/>
              </a:rPr>
              <a:t>Modularity: </a:t>
            </a:r>
            <a:r>
              <a:rPr lang="en-US" sz="1600" dirty="0">
                <a:latin typeface="Arial" panose="020B0604020202020204" pitchFamily="34" charset="0"/>
                <a:cs typeface="Arial" panose="020B0604020202020204" pitchFamily="34" charset="0"/>
              </a:rPr>
              <a:t>The security mechanism must of generated as separate and protected modules and using the modular architecture. </a:t>
            </a:r>
            <a:endParaRPr lang="en-US" sz="1600" i="0" u="none" strike="noStrike" baseline="0" dirty="0">
              <a:latin typeface="Arial" panose="020B0604020202020204" pitchFamily="34" charset="0"/>
              <a:cs typeface="Arial" panose="020B0604020202020204" pitchFamily="34" charset="0"/>
            </a:endParaRPr>
          </a:p>
          <a:p>
            <a:pPr algn="l"/>
            <a:r>
              <a:rPr lang="en-US" sz="1600" b="1" i="0" u="none" strike="noStrike" baseline="0" dirty="0">
                <a:latin typeface="Arial" panose="020B0604020202020204" pitchFamily="34" charset="0"/>
                <a:cs typeface="Arial" panose="020B0604020202020204" pitchFamily="34" charset="0"/>
              </a:rPr>
              <a:t>Layering: </a:t>
            </a:r>
            <a:r>
              <a:rPr lang="en-US" sz="1600" b="0" i="0" u="none" strike="noStrike" baseline="0" dirty="0">
                <a:latin typeface="Arial" panose="020B0604020202020204" pitchFamily="34" charset="0"/>
                <a:cs typeface="Arial" panose="020B0604020202020204" pitchFamily="34" charset="0"/>
              </a:rPr>
              <a:t>refers to the use of multiple, overlapping protection approaches addressing the people, technology, and operational aspects of information systems</a:t>
            </a:r>
          </a:p>
          <a:p>
            <a:pPr lvl="1"/>
            <a:r>
              <a:rPr lang="en-US" sz="1600" b="1" dirty="0">
                <a:highlight>
                  <a:srgbClr val="FFFF00"/>
                </a:highlight>
                <a:latin typeface="Arial" panose="020B0604020202020204" pitchFamily="34" charset="0"/>
                <a:cs typeface="Arial" panose="020B0604020202020204" pitchFamily="34" charset="0"/>
              </a:rPr>
              <a:t>For example: </a:t>
            </a:r>
            <a:r>
              <a:rPr lang="en-US" sz="1600" dirty="0">
                <a:highlight>
                  <a:srgbClr val="FFFF00"/>
                </a:highlight>
                <a:latin typeface="Arial" panose="020B0604020202020204" pitchFamily="34" charset="0"/>
                <a:cs typeface="Arial" panose="020B0604020202020204" pitchFamily="34" charset="0"/>
              </a:rPr>
              <a:t>Multiple barrier for the attacker if try to access the information (type of user, identification, firewall)</a:t>
            </a:r>
          </a:p>
          <a:p>
            <a:r>
              <a:rPr lang="en-US" sz="1600" b="1" i="0" u="none" strike="noStrike" baseline="0" dirty="0">
                <a:latin typeface="Arial" panose="020B0604020202020204" pitchFamily="34" charset="0"/>
                <a:cs typeface="Arial" panose="020B0604020202020204" pitchFamily="34" charset="0"/>
              </a:rPr>
              <a:t>Least astonishment: </a:t>
            </a:r>
            <a:r>
              <a:rPr lang="en-US" sz="1600" i="0" u="none" strike="noStrike" baseline="0" dirty="0">
                <a:latin typeface="Arial" panose="020B0604020202020204" pitchFamily="34" charset="0"/>
                <a:cs typeface="Arial" panose="020B0604020202020204" pitchFamily="34" charset="0"/>
              </a:rPr>
              <a:t>The user interface of the system must not amaze the user while accessing the secure system</a:t>
            </a:r>
            <a:endParaRPr lang="en-PK" sz="16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D01D36CB-1CB1-8C0B-A6EB-C47C6B665CEB}"/>
              </a:ext>
            </a:extLst>
          </p:cNvPr>
          <p:cNvSpPr>
            <a:spLocks noGrp="1"/>
          </p:cNvSpPr>
          <p:nvPr>
            <p:ph type="sldNum" sz="quarter" idx="12"/>
          </p:nvPr>
        </p:nvSpPr>
        <p:spPr/>
        <p:txBody>
          <a:bodyPr/>
          <a:lstStyle/>
          <a:p>
            <a:fld id="{A2A50C4D-0BA1-4E54-8DFC-01810EC97B99}" type="slidenum">
              <a:rPr lang="en-US" smtClean="0"/>
              <a:t>37</a:t>
            </a:fld>
            <a:endParaRPr lang="en-US"/>
          </a:p>
        </p:txBody>
      </p:sp>
    </p:spTree>
    <p:extLst>
      <p:ext uri="{BB962C8B-B14F-4D97-AF65-F5344CB8AC3E}">
        <p14:creationId xmlns:p14="http://schemas.microsoft.com/office/powerpoint/2010/main" val="2736271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847" y="570706"/>
            <a:ext cx="7772400" cy="655638"/>
          </a:xfrm>
        </p:spPr>
        <p:txBody>
          <a:bodyPr>
            <a:normAutofit fontScale="90000"/>
          </a:bodyPr>
          <a:lstStyle/>
          <a:p>
            <a:r>
              <a:rPr lang="en-US" b="1" dirty="0">
                <a:solidFill>
                  <a:schemeClr val="tx1"/>
                </a:solidFill>
                <a:latin typeface="Times New Roman" pitchFamily="18" charset="0"/>
                <a:cs typeface="Times New Roman" pitchFamily="18" charset="0"/>
              </a:rPr>
              <a:t>Computer Security Strategy</a:t>
            </a:r>
          </a:p>
        </p:txBody>
      </p:sp>
      <p:sp>
        <p:nvSpPr>
          <p:cNvPr id="3" name="Content Placeholder 2"/>
          <p:cNvSpPr>
            <a:spLocks noGrp="1"/>
          </p:cNvSpPr>
          <p:nvPr>
            <p:ph sz="quarter" idx="1"/>
          </p:nvPr>
        </p:nvSpPr>
        <p:spPr>
          <a:xfrm>
            <a:off x="1416423" y="1447799"/>
            <a:ext cx="9412941" cy="4549589"/>
          </a:xfrm>
        </p:spPr>
        <p:txBody>
          <a:bodyPr>
            <a:noAutofit/>
          </a:bodyPr>
          <a:lstStyle/>
          <a:p>
            <a:r>
              <a:rPr lang="en-US" b="1" dirty="0">
                <a:solidFill>
                  <a:schemeClr val="accent1"/>
                </a:solidFill>
                <a:latin typeface="Times New Roman" pitchFamily="18" charset="0"/>
                <a:cs typeface="Times New Roman" pitchFamily="18" charset="0"/>
              </a:rPr>
              <a:t>Security policies and mechanisms</a:t>
            </a:r>
          </a:p>
          <a:p>
            <a:pPr lvl="1"/>
            <a:r>
              <a:rPr lang="en-US" i="1" dirty="0">
                <a:solidFill>
                  <a:schemeClr val="accent1"/>
                </a:solidFill>
                <a:latin typeface="Times New Roman" pitchFamily="18" charset="0"/>
                <a:cs typeface="Times New Roman" pitchFamily="18" charset="0"/>
              </a:rPr>
              <a:t>Policy</a:t>
            </a:r>
            <a:r>
              <a:rPr lang="en-US" i="1" dirty="0">
                <a:latin typeface="Times New Roman" pitchFamily="18" charset="0"/>
                <a:cs typeface="Times New Roman" pitchFamily="18" charset="0"/>
              </a:rPr>
              <a:t> = </a:t>
            </a:r>
            <a:r>
              <a:rPr lang="en-US" dirty="0">
                <a:latin typeface="Times New Roman" pitchFamily="18" charset="0"/>
                <a:cs typeface="Times New Roman" pitchFamily="18" charset="0"/>
              </a:rPr>
              <a:t>statement of what is and what is not allowed</a:t>
            </a:r>
          </a:p>
          <a:p>
            <a:pPr lvl="1"/>
            <a:r>
              <a:rPr lang="en-US" i="1" dirty="0">
                <a:solidFill>
                  <a:schemeClr val="accent1"/>
                </a:solidFill>
                <a:latin typeface="Times New Roman" pitchFamily="18" charset="0"/>
                <a:cs typeface="Times New Roman" pitchFamily="18" charset="0"/>
              </a:rPr>
              <a:t>Mechanism</a:t>
            </a:r>
            <a:r>
              <a:rPr lang="en-US" i="1" dirty="0">
                <a:latin typeface="Times New Roman" pitchFamily="18" charset="0"/>
                <a:cs typeface="Times New Roman" pitchFamily="18" charset="0"/>
              </a:rPr>
              <a:t> = </a:t>
            </a:r>
            <a:r>
              <a:rPr lang="en-US" dirty="0">
                <a:latin typeface="Times New Roman" pitchFamily="18" charset="0"/>
                <a:cs typeface="Times New Roman" pitchFamily="18" charset="0"/>
              </a:rPr>
              <a:t>method or tool enforcing a security policy</a:t>
            </a:r>
          </a:p>
          <a:p>
            <a:r>
              <a:rPr lang="en-US" b="1" dirty="0">
                <a:solidFill>
                  <a:schemeClr val="accent1"/>
                </a:solidFill>
                <a:latin typeface="Times New Roman" pitchFamily="18" charset="0"/>
                <a:cs typeface="Times New Roman" pitchFamily="18" charset="0"/>
              </a:rPr>
              <a:t>Strategies for security mechanisms</a:t>
            </a:r>
          </a:p>
          <a:p>
            <a:pPr lvl="1"/>
            <a:r>
              <a:rPr lang="en-US" i="1" dirty="0">
                <a:solidFill>
                  <a:schemeClr val="accent1"/>
                </a:solidFill>
                <a:latin typeface="Times New Roman" pitchFamily="18" charset="0"/>
                <a:cs typeface="Times New Roman" pitchFamily="18" charset="0"/>
              </a:rPr>
              <a:t>Prevention</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of attacks</a:t>
            </a:r>
          </a:p>
          <a:p>
            <a:pPr lvl="1"/>
            <a:r>
              <a:rPr lang="en-US" i="1" dirty="0">
                <a:solidFill>
                  <a:schemeClr val="accent1"/>
                </a:solidFill>
                <a:latin typeface="Times New Roman" pitchFamily="18" charset="0"/>
                <a:cs typeface="Times New Roman" pitchFamily="18" charset="0"/>
              </a:rPr>
              <a:t>Detection</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of attacks</a:t>
            </a:r>
          </a:p>
          <a:p>
            <a:pPr lvl="1"/>
            <a:r>
              <a:rPr lang="en-US" i="1" dirty="0">
                <a:solidFill>
                  <a:schemeClr val="accent1"/>
                </a:solidFill>
                <a:latin typeface="Times New Roman" pitchFamily="18" charset="0"/>
                <a:cs typeface="Times New Roman" pitchFamily="18" charset="0"/>
              </a:rPr>
              <a:t>Recovery</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from attacks</a:t>
            </a:r>
          </a:p>
          <a:p>
            <a:r>
              <a:rPr lang="en-US" dirty="0">
                <a:solidFill>
                  <a:schemeClr val="accent1"/>
                </a:solidFill>
                <a:latin typeface="Times New Roman" pitchFamily="18" charset="0"/>
                <a:cs typeface="Times New Roman" pitchFamily="18" charset="0"/>
              </a:rPr>
              <a:t>Bruce </a:t>
            </a:r>
            <a:r>
              <a:rPr lang="en-US" dirty="0" err="1">
                <a:solidFill>
                  <a:schemeClr val="accent1"/>
                </a:solidFill>
                <a:latin typeface="Times New Roman" pitchFamily="18" charset="0"/>
                <a:cs typeface="Times New Roman" pitchFamily="18" charset="0"/>
              </a:rPr>
              <a:t>Schneier</a:t>
            </a:r>
            <a:r>
              <a:rPr lang="en-US" dirty="0">
                <a:solidFill>
                  <a:schemeClr val="accent1"/>
                </a:solidFill>
                <a:latin typeface="Times New Roman" pitchFamily="18" charset="0"/>
                <a:cs typeface="Times New Roman" pitchFamily="18" charset="0"/>
              </a:rPr>
              <a:t>: </a:t>
            </a:r>
            <a:r>
              <a:rPr lang="en-US" i="1" dirty="0">
                <a:solidFill>
                  <a:schemeClr val="accent1"/>
                </a:solidFill>
                <a:latin typeface="Times New Roman" pitchFamily="18" charset="0"/>
                <a:cs typeface="Times New Roman" pitchFamily="18" charset="0"/>
              </a:rPr>
              <a:t>Security is a process, not a product!</a:t>
            </a:r>
          </a:p>
          <a:p>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1981200" y="6248400"/>
            <a:ext cx="478808" cy="381000"/>
          </a:xfrm>
          <a:prstGeom prst="rect">
            <a:avLst/>
          </a:prstGeom>
          <a:noFill/>
          <a:ln w="9525">
            <a:noFill/>
            <a:miter lim="800000"/>
            <a:headEnd/>
            <a:tailEnd/>
          </a:ln>
        </p:spPr>
      </p:pic>
      <p:pic>
        <p:nvPicPr>
          <p:cNvPr id="16386" name="Picture 2"/>
          <p:cNvPicPr>
            <a:picLocks noChangeAspect="1" noChangeArrowheads="1"/>
          </p:cNvPicPr>
          <p:nvPr/>
        </p:nvPicPr>
        <p:blipFill>
          <a:blip r:embed="rId3" cstate="print"/>
          <a:srcRect/>
          <a:stretch>
            <a:fillRect/>
          </a:stretch>
        </p:blipFill>
        <p:spPr bwMode="auto">
          <a:xfrm>
            <a:off x="9229165" y="2607610"/>
            <a:ext cx="2925900" cy="2488265"/>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5425" y="500062"/>
            <a:ext cx="7772400" cy="655638"/>
          </a:xfrm>
        </p:spPr>
        <p:txBody>
          <a:bodyPr>
            <a:normAutofit fontScale="90000"/>
          </a:bodyPr>
          <a:lstStyle/>
          <a:p>
            <a:r>
              <a:rPr lang="en-US" b="1" dirty="0">
                <a:solidFill>
                  <a:schemeClr val="tx1"/>
                </a:solidFill>
                <a:latin typeface="Times New Roman" pitchFamily="18" charset="0"/>
                <a:cs typeface="Times New Roman" pitchFamily="18" charset="0"/>
              </a:rPr>
              <a:t>Prevention</a:t>
            </a:r>
          </a:p>
        </p:txBody>
      </p:sp>
      <p:sp>
        <p:nvSpPr>
          <p:cNvPr id="3" name="Content Placeholder 2"/>
          <p:cNvSpPr>
            <a:spLocks noGrp="1"/>
          </p:cNvSpPr>
          <p:nvPr>
            <p:ph sz="quarter" idx="1"/>
          </p:nvPr>
        </p:nvSpPr>
        <p:spPr>
          <a:xfrm>
            <a:off x="1428750" y="1447800"/>
            <a:ext cx="9848850" cy="4953000"/>
          </a:xfrm>
        </p:spPr>
        <p:txBody>
          <a:bodyPr>
            <a:noAutofit/>
          </a:bodyPr>
          <a:lstStyle/>
          <a:p>
            <a:r>
              <a:rPr lang="en-US" b="1" dirty="0">
                <a:solidFill>
                  <a:schemeClr val="accent1"/>
                </a:solidFill>
                <a:latin typeface="Times New Roman" pitchFamily="18" charset="0"/>
                <a:cs typeface="Times New Roman" pitchFamily="18" charset="0"/>
              </a:rPr>
              <a:t>Prevention of attacks</a:t>
            </a:r>
          </a:p>
          <a:p>
            <a:pPr lvl="1"/>
            <a:r>
              <a:rPr lang="en-US" dirty="0">
                <a:latin typeface="Times New Roman" pitchFamily="18" charset="0"/>
                <a:cs typeface="Times New Roman" pitchFamily="18" charset="0"/>
              </a:rPr>
              <a:t>Prevention of attacks </a:t>
            </a:r>
            <a:r>
              <a:rPr lang="en-US" i="1" dirty="0">
                <a:latin typeface="Times New Roman" pitchFamily="18" charset="0"/>
                <a:cs typeface="Times New Roman" pitchFamily="18" charset="0"/>
              </a:rPr>
              <a:t>prior to violation of security goals</a:t>
            </a:r>
          </a:p>
          <a:p>
            <a:r>
              <a:rPr lang="en-US" b="1" dirty="0">
                <a:solidFill>
                  <a:schemeClr val="accent1"/>
                </a:solidFill>
                <a:latin typeface="Times New Roman" pitchFamily="18" charset="0"/>
                <a:cs typeface="Times New Roman" pitchFamily="18" charset="0"/>
              </a:rPr>
              <a:t>Examples</a:t>
            </a:r>
          </a:p>
          <a:p>
            <a:pPr lvl="1"/>
            <a:r>
              <a:rPr lang="en-US" i="1" dirty="0">
                <a:solidFill>
                  <a:schemeClr val="accent1"/>
                </a:solidFill>
                <a:latin typeface="Times New Roman" pitchFamily="18" charset="0"/>
                <a:cs typeface="Times New Roman" pitchFamily="18" charset="0"/>
              </a:rPr>
              <a:t>Data reduction and separation</a:t>
            </a:r>
          </a:p>
          <a:p>
            <a:pPr lvl="1">
              <a:buNone/>
            </a:pPr>
            <a:r>
              <a:rPr lang="en-US" dirty="0">
                <a:latin typeface="Times New Roman" pitchFamily="18" charset="0"/>
                <a:cs typeface="Times New Roman" pitchFamily="18" charset="0"/>
              </a:rPr>
              <a:t>   Removal or separation of information and resources</a:t>
            </a:r>
          </a:p>
          <a:p>
            <a:pPr lvl="1"/>
            <a:r>
              <a:rPr lang="en-US" i="1" dirty="0">
                <a:solidFill>
                  <a:schemeClr val="accent1"/>
                </a:solidFill>
                <a:latin typeface="Times New Roman" pitchFamily="18" charset="0"/>
                <a:cs typeface="Times New Roman" pitchFamily="18" charset="0"/>
              </a:rPr>
              <a:t>Authentication and encryption</a:t>
            </a:r>
          </a:p>
          <a:p>
            <a:pPr lvl="1">
              <a:buNone/>
            </a:pPr>
            <a:r>
              <a:rPr lang="en-US" dirty="0">
                <a:latin typeface="Times New Roman" pitchFamily="18" charset="0"/>
                <a:cs typeface="Times New Roman" pitchFamily="18" charset="0"/>
              </a:rPr>
              <a:t>  Restriction of access to information and resources</a:t>
            </a:r>
          </a:p>
          <a:p>
            <a:r>
              <a:rPr lang="en-US" b="1" dirty="0">
                <a:solidFill>
                  <a:schemeClr val="accent1"/>
                </a:solidFill>
                <a:latin typeface="Times New Roman" pitchFamily="18" charset="0"/>
                <a:cs typeface="Times New Roman" pitchFamily="18" charset="0"/>
              </a:rPr>
              <a:t>Limitations</a:t>
            </a:r>
          </a:p>
          <a:p>
            <a:pPr lvl="1"/>
            <a:r>
              <a:rPr lang="en-US" dirty="0">
                <a:latin typeface="Times New Roman" pitchFamily="18" charset="0"/>
                <a:cs typeface="Times New Roman" pitchFamily="18" charset="0"/>
              </a:rPr>
              <a:t>Inapplicable in many settings, e.g. open services</a:t>
            </a:r>
          </a:p>
          <a:p>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1981200" y="6248400"/>
            <a:ext cx="478808" cy="381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717590" y="555738"/>
            <a:ext cx="8698634" cy="5807992"/>
            <a:chOff x="3109294" y="743178"/>
            <a:chExt cx="5020376" cy="3330863"/>
          </a:xfrm>
        </p:grpSpPr>
        <p:pic>
          <p:nvPicPr>
            <p:cNvPr id="2" name="Picture 1"/>
            <p:cNvPicPr>
              <a:picLocks noChangeAspect="1"/>
            </p:cNvPicPr>
            <p:nvPr/>
          </p:nvPicPr>
          <p:blipFill>
            <a:blip r:embed="rId2"/>
            <a:stretch>
              <a:fillRect/>
            </a:stretch>
          </p:blipFill>
          <p:spPr>
            <a:xfrm>
              <a:off x="3109294" y="743178"/>
              <a:ext cx="5020376" cy="1533739"/>
            </a:xfrm>
            <a:prstGeom prst="rect">
              <a:avLst/>
            </a:prstGeom>
          </p:spPr>
        </p:pic>
        <p:pic>
          <p:nvPicPr>
            <p:cNvPr id="3" name="Picture 2"/>
            <p:cNvPicPr>
              <a:picLocks noChangeAspect="1"/>
            </p:cNvPicPr>
            <p:nvPr/>
          </p:nvPicPr>
          <p:blipFill>
            <a:blip r:embed="rId3"/>
            <a:stretch>
              <a:fillRect/>
            </a:stretch>
          </p:blipFill>
          <p:spPr>
            <a:xfrm>
              <a:off x="3128347" y="2264038"/>
              <a:ext cx="5001323" cy="1810003"/>
            </a:xfrm>
            <a:prstGeom prst="rect">
              <a:avLst/>
            </a:prstGeom>
          </p:spPr>
        </p:pic>
      </p:grpSp>
      <p:sp>
        <p:nvSpPr>
          <p:cNvPr id="5" name="Slide Number Placeholder 4"/>
          <p:cNvSpPr>
            <a:spLocks noGrp="1"/>
          </p:cNvSpPr>
          <p:nvPr>
            <p:ph type="sldNum" sz="quarter" idx="12"/>
          </p:nvPr>
        </p:nvSpPr>
        <p:spPr/>
        <p:txBody>
          <a:bodyPr/>
          <a:lstStyle/>
          <a:p>
            <a:fld id="{A2A50C4D-0BA1-4E54-8DFC-01810EC97B99}" type="slidenum">
              <a:rPr lang="en-US" smtClean="0"/>
              <a:t>4</a:t>
            </a:fld>
            <a:endParaRPr lang="en-US"/>
          </a:p>
        </p:txBody>
      </p:sp>
    </p:spTree>
    <p:extLst>
      <p:ext uri="{BB962C8B-B14F-4D97-AF65-F5344CB8AC3E}">
        <p14:creationId xmlns:p14="http://schemas.microsoft.com/office/powerpoint/2010/main" val="4159875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9225" y="543718"/>
            <a:ext cx="7772400" cy="655638"/>
          </a:xfrm>
        </p:spPr>
        <p:txBody>
          <a:bodyPr>
            <a:normAutofit fontScale="90000"/>
          </a:bodyPr>
          <a:lstStyle/>
          <a:p>
            <a:r>
              <a:rPr lang="en-US" b="1" dirty="0">
                <a:solidFill>
                  <a:schemeClr val="tx1"/>
                </a:solidFill>
                <a:latin typeface="Times New Roman" pitchFamily="18" charset="0"/>
                <a:cs typeface="Times New Roman" pitchFamily="18" charset="0"/>
              </a:rPr>
              <a:t>Detection</a:t>
            </a:r>
          </a:p>
        </p:txBody>
      </p:sp>
      <p:sp>
        <p:nvSpPr>
          <p:cNvPr id="3" name="Content Placeholder 2"/>
          <p:cNvSpPr>
            <a:spLocks noGrp="1"/>
          </p:cNvSpPr>
          <p:nvPr>
            <p:ph sz="quarter" idx="1"/>
          </p:nvPr>
        </p:nvSpPr>
        <p:spPr>
          <a:xfrm>
            <a:off x="1419225" y="1581150"/>
            <a:ext cx="10191750" cy="4667250"/>
          </a:xfrm>
        </p:spPr>
        <p:txBody>
          <a:bodyPr>
            <a:noAutofit/>
          </a:bodyPr>
          <a:lstStyle/>
          <a:p>
            <a:r>
              <a:rPr lang="en-US" b="1" dirty="0">
                <a:solidFill>
                  <a:schemeClr val="accent1"/>
                </a:solidFill>
                <a:latin typeface="Times New Roman" pitchFamily="18" charset="0"/>
                <a:cs typeface="Times New Roman" pitchFamily="18" charset="0"/>
              </a:rPr>
              <a:t>Detection of attacks</a:t>
            </a:r>
          </a:p>
          <a:p>
            <a:pPr lvl="1"/>
            <a:r>
              <a:rPr lang="en-US" dirty="0">
                <a:latin typeface="Times New Roman" pitchFamily="18" charset="0"/>
                <a:cs typeface="Times New Roman" pitchFamily="18" charset="0"/>
              </a:rPr>
              <a:t>Detection of attacks </a:t>
            </a:r>
            <a:r>
              <a:rPr lang="en-US" i="1" dirty="0">
                <a:latin typeface="Times New Roman" pitchFamily="18" charset="0"/>
                <a:cs typeface="Times New Roman" pitchFamily="18" charset="0"/>
              </a:rPr>
              <a:t>during violation of security goals</a:t>
            </a:r>
          </a:p>
          <a:p>
            <a:r>
              <a:rPr lang="en-US" b="1" dirty="0">
                <a:solidFill>
                  <a:schemeClr val="accent1"/>
                </a:solidFill>
                <a:latin typeface="Times New Roman" pitchFamily="18" charset="0"/>
                <a:cs typeface="Times New Roman" pitchFamily="18" charset="0"/>
              </a:rPr>
              <a:t>Examples</a:t>
            </a:r>
          </a:p>
          <a:p>
            <a:pPr lvl="1"/>
            <a:r>
              <a:rPr lang="en-US" i="1" dirty="0">
                <a:solidFill>
                  <a:schemeClr val="accent1"/>
                </a:solidFill>
                <a:latin typeface="Times New Roman" pitchFamily="18" charset="0"/>
                <a:cs typeface="Times New Roman" pitchFamily="18" charset="0"/>
              </a:rPr>
              <a:t>Anti-virus scanners</a:t>
            </a:r>
          </a:p>
          <a:p>
            <a:pPr lvl="1">
              <a:buNone/>
            </a:pPr>
            <a:r>
              <a:rPr lang="en-US" dirty="0">
                <a:latin typeface="Times New Roman" pitchFamily="18" charset="0"/>
                <a:cs typeface="Times New Roman" pitchFamily="18" charset="0"/>
              </a:rPr>
              <a:t>   Detection of malicious code on computers</a:t>
            </a:r>
          </a:p>
          <a:p>
            <a:pPr lvl="1"/>
            <a:r>
              <a:rPr lang="en-US" i="1" dirty="0">
                <a:solidFill>
                  <a:schemeClr val="accent1"/>
                </a:solidFill>
                <a:latin typeface="Times New Roman" pitchFamily="18" charset="0"/>
                <a:cs typeface="Times New Roman" pitchFamily="18" charset="0"/>
              </a:rPr>
              <a:t>Network intrusion detection</a:t>
            </a:r>
          </a:p>
          <a:p>
            <a:pPr lvl="1">
              <a:buNone/>
            </a:pPr>
            <a:r>
              <a:rPr lang="en-US" dirty="0">
                <a:latin typeface="Times New Roman" pitchFamily="18" charset="0"/>
                <a:cs typeface="Times New Roman" pitchFamily="18" charset="0"/>
              </a:rPr>
              <a:t>   Detection of attacks in computer networks</a:t>
            </a:r>
          </a:p>
          <a:p>
            <a:r>
              <a:rPr lang="en-US" b="1" dirty="0">
                <a:solidFill>
                  <a:schemeClr val="accent1"/>
                </a:solidFill>
                <a:latin typeface="Times New Roman" pitchFamily="18" charset="0"/>
                <a:cs typeface="Times New Roman" pitchFamily="18" charset="0"/>
              </a:rPr>
              <a:t>Limitations</a:t>
            </a:r>
          </a:p>
          <a:p>
            <a:pPr lvl="1"/>
            <a:r>
              <a:rPr lang="en-US" dirty="0">
                <a:latin typeface="Times New Roman" pitchFamily="18" charset="0"/>
                <a:cs typeface="Times New Roman" pitchFamily="18" charset="0"/>
              </a:rPr>
              <a:t>Ineffective against unknown and “invisible” attacks</a:t>
            </a:r>
          </a:p>
          <a:p>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1981200" y="6248400"/>
            <a:ext cx="478808" cy="3810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3075" y="681831"/>
            <a:ext cx="7772400" cy="579438"/>
          </a:xfrm>
        </p:spPr>
        <p:txBody>
          <a:bodyPr>
            <a:normAutofit fontScale="90000"/>
          </a:bodyPr>
          <a:lstStyle/>
          <a:p>
            <a:r>
              <a:rPr lang="en-US" b="1" dirty="0">
                <a:solidFill>
                  <a:schemeClr val="tx1"/>
                </a:solidFill>
                <a:latin typeface="Times New Roman" pitchFamily="18" charset="0"/>
                <a:cs typeface="Times New Roman" pitchFamily="18" charset="0"/>
              </a:rPr>
              <a:t>Recovery</a:t>
            </a:r>
          </a:p>
        </p:txBody>
      </p:sp>
      <p:sp>
        <p:nvSpPr>
          <p:cNvPr id="3" name="Content Placeholder 2"/>
          <p:cNvSpPr>
            <a:spLocks noGrp="1"/>
          </p:cNvSpPr>
          <p:nvPr>
            <p:ph sz="quarter" idx="1"/>
          </p:nvPr>
        </p:nvSpPr>
        <p:spPr>
          <a:xfrm>
            <a:off x="1581150" y="1447800"/>
            <a:ext cx="8629650" cy="4324350"/>
          </a:xfrm>
        </p:spPr>
        <p:txBody>
          <a:bodyPr>
            <a:noAutofit/>
          </a:bodyPr>
          <a:lstStyle/>
          <a:p>
            <a:r>
              <a:rPr lang="en-US" b="1" dirty="0">
                <a:solidFill>
                  <a:schemeClr val="accent1"/>
                </a:solidFill>
                <a:latin typeface="Times New Roman" pitchFamily="18" charset="0"/>
                <a:cs typeface="Times New Roman" pitchFamily="18" charset="0"/>
              </a:rPr>
              <a:t>Recovery</a:t>
            </a:r>
          </a:p>
          <a:p>
            <a:pPr lvl="1"/>
            <a:r>
              <a:rPr lang="en-US" dirty="0">
                <a:latin typeface="Times New Roman" pitchFamily="18" charset="0"/>
                <a:cs typeface="Times New Roman" pitchFamily="18" charset="0"/>
              </a:rPr>
              <a:t>Recovery from attacks </a:t>
            </a:r>
            <a:r>
              <a:rPr lang="en-US" i="1" dirty="0">
                <a:latin typeface="Times New Roman" pitchFamily="18" charset="0"/>
                <a:cs typeface="Times New Roman" pitchFamily="18" charset="0"/>
              </a:rPr>
              <a:t>after violation of security goals</a:t>
            </a:r>
          </a:p>
          <a:p>
            <a:r>
              <a:rPr lang="en-US" b="1" dirty="0">
                <a:solidFill>
                  <a:schemeClr val="accent1"/>
                </a:solidFill>
                <a:latin typeface="Times New Roman" pitchFamily="18" charset="0"/>
                <a:cs typeface="Times New Roman" pitchFamily="18" charset="0"/>
              </a:rPr>
              <a:t>Examples</a:t>
            </a:r>
          </a:p>
          <a:p>
            <a:pPr lvl="1"/>
            <a:r>
              <a:rPr lang="en-US" i="1" dirty="0">
                <a:solidFill>
                  <a:schemeClr val="accent1"/>
                </a:solidFill>
                <a:latin typeface="Times New Roman" pitchFamily="18" charset="0"/>
                <a:cs typeface="Times New Roman" pitchFamily="18" charset="0"/>
              </a:rPr>
              <a:t>Computer forensics</a:t>
            </a:r>
          </a:p>
          <a:p>
            <a:pPr lvl="1">
              <a:buNone/>
            </a:pPr>
            <a:r>
              <a:rPr lang="en-US" dirty="0">
                <a:latin typeface="Times New Roman" pitchFamily="18" charset="0"/>
                <a:cs typeface="Times New Roman" pitchFamily="18" charset="0"/>
              </a:rPr>
              <a:t>   Investigation and analysis of security incidents</a:t>
            </a:r>
          </a:p>
          <a:p>
            <a:pPr lvl="1"/>
            <a:r>
              <a:rPr lang="en-US" i="1" dirty="0">
                <a:solidFill>
                  <a:schemeClr val="accent1"/>
                </a:solidFill>
                <a:latin typeface="Times New Roman" pitchFamily="18" charset="0"/>
                <a:cs typeface="Times New Roman" pitchFamily="18" charset="0"/>
              </a:rPr>
              <a:t>Malware analysis</a:t>
            </a:r>
          </a:p>
          <a:p>
            <a:pPr lvl="1">
              <a:buNone/>
            </a:pPr>
            <a:r>
              <a:rPr lang="en-US" dirty="0">
                <a:latin typeface="Times New Roman" pitchFamily="18" charset="0"/>
                <a:cs typeface="Times New Roman" pitchFamily="18" charset="0"/>
              </a:rPr>
              <a:t>  Observation and analysis of malicious software</a:t>
            </a:r>
          </a:p>
          <a:p>
            <a:r>
              <a:rPr lang="en-US" b="1" dirty="0">
                <a:solidFill>
                  <a:schemeClr val="accent1"/>
                </a:solidFill>
                <a:latin typeface="Times New Roman" pitchFamily="18" charset="0"/>
                <a:cs typeface="Times New Roman" pitchFamily="18" charset="0"/>
              </a:rPr>
              <a:t>Limitations</a:t>
            </a:r>
          </a:p>
          <a:p>
            <a:pPr lvl="1"/>
            <a:r>
              <a:rPr lang="en-US" dirty="0">
                <a:latin typeface="Times New Roman" pitchFamily="18" charset="0"/>
                <a:cs typeface="Times New Roman" pitchFamily="18" charset="0"/>
              </a:rPr>
              <a:t> Severe damage might have already occurred</a:t>
            </a:r>
          </a:p>
          <a:p>
            <a:pPr>
              <a:buNone/>
            </a:pP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a:t>FAST-NUCES</a:t>
            </a:r>
            <a:endParaRPr lang="en-US" dirty="0"/>
          </a:p>
        </p:txBody>
      </p:sp>
      <p:pic>
        <p:nvPicPr>
          <p:cNvPr id="6" name="Picture 5" descr="http://study.result.pk/wp-content/uploads/2011/07/National-University-of-Computer-and-Emerging-Sciences-NUCES-300x300.png"/>
          <p:cNvPicPr/>
          <p:nvPr/>
        </p:nvPicPr>
        <p:blipFill>
          <a:blip r:embed="rId2" cstate="print"/>
          <a:srcRect/>
          <a:stretch>
            <a:fillRect/>
          </a:stretch>
        </p:blipFill>
        <p:spPr bwMode="auto">
          <a:xfrm>
            <a:off x="1981200" y="6248400"/>
            <a:ext cx="478808" cy="3810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42</a:t>
            </a:fld>
            <a:endParaRPr lang="en-US"/>
          </a:p>
        </p:txBody>
      </p:sp>
      <p:pic>
        <p:nvPicPr>
          <p:cNvPr id="3" name="Picture 2"/>
          <p:cNvPicPr>
            <a:picLocks noChangeAspect="1"/>
          </p:cNvPicPr>
          <p:nvPr/>
        </p:nvPicPr>
        <p:blipFill>
          <a:blip r:embed="rId2"/>
          <a:stretch>
            <a:fillRect/>
          </a:stretch>
        </p:blipFill>
        <p:spPr>
          <a:xfrm>
            <a:off x="582952" y="518984"/>
            <a:ext cx="10770848" cy="753762"/>
          </a:xfrm>
          <a:prstGeom prst="rect">
            <a:avLst/>
          </a:prstGeom>
        </p:spPr>
      </p:pic>
      <p:pic>
        <p:nvPicPr>
          <p:cNvPr id="4" name="Picture 3"/>
          <p:cNvPicPr>
            <a:picLocks noChangeAspect="1"/>
          </p:cNvPicPr>
          <p:nvPr/>
        </p:nvPicPr>
        <p:blipFill>
          <a:blip r:embed="rId3"/>
          <a:stretch>
            <a:fillRect/>
          </a:stretch>
        </p:blipFill>
        <p:spPr>
          <a:xfrm>
            <a:off x="395699" y="2348705"/>
            <a:ext cx="6029666" cy="1099751"/>
          </a:xfrm>
          <a:prstGeom prst="rect">
            <a:avLst/>
          </a:prstGeom>
        </p:spPr>
      </p:pic>
      <p:pic>
        <p:nvPicPr>
          <p:cNvPr id="5" name="Picture 4"/>
          <p:cNvPicPr>
            <a:picLocks noChangeAspect="1"/>
          </p:cNvPicPr>
          <p:nvPr/>
        </p:nvPicPr>
        <p:blipFill>
          <a:blip r:embed="rId4"/>
          <a:stretch>
            <a:fillRect/>
          </a:stretch>
        </p:blipFill>
        <p:spPr>
          <a:xfrm>
            <a:off x="6435917" y="2348705"/>
            <a:ext cx="5436867" cy="1322173"/>
          </a:xfrm>
          <a:prstGeom prst="rect">
            <a:avLst/>
          </a:prstGeom>
        </p:spPr>
      </p:pic>
      <p:pic>
        <p:nvPicPr>
          <p:cNvPr id="6" name="Picture 5"/>
          <p:cNvPicPr>
            <a:picLocks noChangeAspect="1"/>
          </p:cNvPicPr>
          <p:nvPr/>
        </p:nvPicPr>
        <p:blipFill>
          <a:blip r:embed="rId5"/>
          <a:stretch>
            <a:fillRect/>
          </a:stretch>
        </p:blipFill>
        <p:spPr>
          <a:xfrm>
            <a:off x="395699" y="3962094"/>
            <a:ext cx="6056163" cy="1290448"/>
          </a:xfrm>
          <a:prstGeom prst="rect">
            <a:avLst/>
          </a:prstGeom>
        </p:spPr>
      </p:pic>
      <p:pic>
        <p:nvPicPr>
          <p:cNvPr id="7" name="Picture 6"/>
          <p:cNvPicPr>
            <a:picLocks noChangeAspect="1"/>
          </p:cNvPicPr>
          <p:nvPr/>
        </p:nvPicPr>
        <p:blipFill>
          <a:blip r:embed="rId6"/>
          <a:stretch>
            <a:fillRect/>
          </a:stretch>
        </p:blipFill>
        <p:spPr>
          <a:xfrm>
            <a:off x="6451862" y="3962094"/>
            <a:ext cx="5420923" cy="1318296"/>
          </a:xfrm>
          <a:prstGeom prst="rect">
            <a:avLst/>
          </a:prstGeom>
        </p:spPr>
      </p:pic>
    </p:spTree>
    <p:extLst>
      <p:ext uri="{BB962C8B-B14F-4D97-AF65-F5344CB8AC3E}">
        <p14:creationId xmlns:p14="http://schemas.microsoft.com/office/powerpoint/2010/main" val="904308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27191" y="1183544"/>
            <a:ext cx="9338366" cy="4587062"/>
          </a:xfrm>
          <a:prstGeom prst="rect">
            <a:avLst/>
          </a:prstGeom>
        </p:spPr>
      </p:pic>
      <p:sp>
        <p:nvSpPr>
          <p:cNvPr id="2" name="Slide Number Placeholder 1"/>
          <p:cNvSpPr>
            <a:spLocks noGrp="1"/>
          </p:cNvSpPr>
          <p:nvPr>
            <p:ph type="sldNum" sz="quarter" idx="12"/>
          </p:nvPr>
        </p:nvSpPr>
        <p:spPr/>
        <p:txBody>
          <a:bodyPr/>
          <a:lstStyle/>
          <a:p>
            <a:fld id="{A2A50C4D-0BA1-4E54-8DFC-01810EC97B99}" type="slidenum">
              <a:rPr lang="en-US" smtClean="0"/>
              <a:t>5</a:t>
            </a:fld>
            <a:endParaRPr lang="en-US"/>
          </a:p>
        </p:txBody>
      </p:sp>
    </p:spTree>
    <p:extLst>
      <p:ext uri="{BB962C8B-B14F-4D97-AF65-F5344CB8AC3E}">
        <p14:creationId xmlns:p14="http://schemas.microsoft.com/office/powerpoint/2010/main" val="3202006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65466" y="400177"/>
            <a:ext cx="8452426" cy="6186399"/>
          </a:xfrm>
          <a:prstGeom prst="rect">
            <a:avLst/>
          </a:prstGeom>
        </p:spPr>
      </p:pic>
      <p:sp>
        <p:nvSpPr>
          <p:cNvPr id="3" name="Slide Number Placeholder 2"/>
          <p:cNvSpPr>
            <a:spLocks noGrp="1"/>
          </p:cNvSpPr>
          <p:nvPr>
            <p:ph type="sldNum" sz="quarter" idx="12"/>
          </p:nvPr>
        </p:nvSpPr>
        <p:spPr/>
        <p:txBody>
          <a:bodyPr/>
          <a:lstStyle/>
          <a:p>
            <a:fld id="{A2A50C4D-0BA1-4E54-8DFC-01810EC97B99}" type="slidenum">
              <a:rPr lang="en-US" smtClean="0"/>
              <a:t>6</a:t>
            </a:fld>
            <a:endParaRPr lang="en-US"/>
          </a:p>
        </p:txBody>
      </p:sp>
    </p:spTree>
    <p:extLst>
      <p:ext uri="{BB962C8B-B14F-4D97-AF65-F5344CB8AC3E}">
        <p14:creationId xmlns:p14="http://schemas.microsoft.com/office/powerpoint/2010/main" val="983263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7</a:t>
            </a:fld>
            <a:endParaRPr lang="en-US"/>
          </a:p>
        </p:txBody>
      </p:sp>
      <p:pic>
        <p:nvPicPr>
          <p:cNvPr id="3" name="Picture 2"/>
          <p:cNvPicPr>
            <a:picLocks noChangeAspect="1"/>
          </p:cNvPicPr>
          <p:nvPr/>
        </p:nvPicPr>
        <p:blipFill>
          <a:blip r:embed="rId2"/>
          <a:stretch>
            <a:fillRect/>
          </a:stretch>
        </p:blipFill>
        <p:spPr>
          <a:xfrm>
            <a:off x="804124" y="611668"/>
            <a:ext cx="7125694" cy="1705213"/>
          </a:xfrm>
          <a:prstGeom prst="rect">
            <a:avLst/>
          </a:prstGeom>
        </p:spPr>
      </p:pic>
      <p:pic>
        <p:nvPicPr>
          <p:cNvPr id="4" name="Picture 3"/>
          <p:cNvPicPr>
            <a:picLocks noChangeAspect="1"/>
          </p:cNvPicPr>
          <p:nvPr/>
        </p:nvPicPr>
        <p:blipFill>
          <a:blip r:embed="rId3"/>
          <a:stretch>
            <a:fillRect/>
          </a:stretch>
        </p:blipFill>
        <p:spPr>
          <a:xfrm>
            <a:off x="804124" y="2881236"/>
            <a:ext cx="10583752" cy="1095528"/>
          </a:xfrm>
          <a:prstGeom prst="rect">
            <a:avLst/>
          </a:prstGeom>
        </p:spPr>
      </p:pic>
      <p:pic>
        <p:nvPicPr>
          <p:cNvPr id="5" name="Picture 4"/>
          <p:cNvPicPr>
            <a:picLocks noChangeAspect="1"/>
          </p:cNvPicPr>
          <p:nvPr/>
        </p:nvPicPr>
        <p:blipFill>
          <a:blip r:embed="rId4"/>
          <a:stretch>
            <a:fillRect/>
          </a:stretch>
        </p:blipFill>
        <p:spPr>
          <a:xfrm>
            <a:off x="804124" y="4885860"/>
            <a:ext cx="10612331" cy="1114581"/>
          </a:xfrm>
          <a:prstGeom prst="rect">
            <a:avLst/>
          </a:prstGeom>
        </p:spPr>
      </p:pic>
    </p:spTree>
    <p:extLst>
      <p:ext uri="{BB962C8B-B14F-4D97-AF65-F5344CB8AC3E}">
        <p14:creationId xmlns:p14="http://schemas.microsoft.com/office/powerpoint/2010/main" val="2578368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904642" y="674997"/>
            <a:ext cx="6698917" cy="3109308"/>
          </a:xfrm>
          <a:prstGeom prst="rect">
            <a:avLst/>
          </a:prstGeom>
        </p:spPr>
      </p:pic>
      <p:pic>
        <p:nvPicPr>
          <p:cNvPr id="3" name="Picture 2"/>
          <p:cNvPicPr>
            <a:picLocks noChangeAspect="1"/>
          </p:cNvPicPr>
          <p:nvPr/>
        </p:nvPicPr>
        <p:blipFill>
          <a:blip r:embed="rId3"/>
          <a:stretch>
            <a:fillRect/>
          </a:stretch>
        </p:blipFill>
        <p:spPr>
          <a:xfrm>
            <a:off x="247807" y="515593"/>
            <a:ext cx="4656835" cy="5582167"/>
          </a:xfrm>
          <a:prstGeom prst="rect">
            <a:avLst/>
          </a:prstGeom>
        </p:spPr>
      </p:pic>
      <p:sp>
        <p:nvSpPr>
          <p:cNvPr id="4" name="Slide Number Placeholder 3"/>
          <p:cNvSpPr>
            <a:spLocks noGrp="1"/>
          </p:cNvSpPr>
          <p:nvPr>
            <p:ph type="sldNum" sz="quarter" idx="12"/>
          </p:nvPr>
        </p:nvSpPr>
        <p:spPr/>
        <p:txBody>
          <a:bodyPr/>
          <a:lstStyle/>
          <a:p>
            <a:fld id="{A2A50C4D-0BA1-4E54-8DFC-01810EC97B99}" type="slidenum">
              <a:rPr lang="en-US" smtClean="0"/>
              <a:t>8</a:t>
            </a:fld>
            <a:endParaRPr lang="en-US"/>
          </a:p>
        </p:txBody>
      </p:sp>
      <p:grpSp>
        <p:nvGrpSpPr>
          <p:cNvPr id="10" name="Group 9">
            <a:extLst>
              <a:ext uri="{FF2B5EF4-FFF2-40B4-BE49-F238E27FC236}">
                <a16:creationId xmlns:a16="http://schemas.microsoft.com/office/drawing/2014/main" id="{28829536-5160-A49D-18FC-DCC74C7A226A}"/>
              </a:ext>
            </a:extLst>
          </p:cNvPr>
          <p:cNvGrpSpPr/>
          <p:nvPr/>
        </p:nvGrpSpPr>
        <p:grpSpPr>
          <a:xfrm>
            <a:off x="800025" y="3603585"/>
            <a:ext cx="267120" cy="253080"/>
            <a:chOff x="800025" y="3603585"/>
            <a:chExt cx="267120" cy="253080"/>
          </a:xfrm>
        </p:grpSpPr>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108B58A7-093E-7FB2-B163-41AD151633CA}"/>
                    </a:ext>
                  </a:extLst>
                </p14:cNvPr>
                <p14:cNvContentPartPr/>
                <p14:nvPr/>
              </p14:nvContentPartPr>
              <p14:xfrm>
                <a:off x="827385" y="3638145"/>
                <a:ext cx="217800" cy="191160"/>
              </p14:xfrm>
            </p:contentPart>
          </mc:Choice>
          <mc:Fallback>
            <p:pic>
              <p:nvPicPr>
                <p:cNvPr id="8" name="Ink 7">
                  <a:extLst>
                    <a:ext uri="{FF2B5EF4-FFF2-40B4-BE49-F238E27FC236}">
                      <a16:creationId xmlns:a16="http://schemas.microsoft.com/office/drawing/2014/main" id="{108B58A7-093E-7FB2-B163-41AD151633CA}"/>
                    </a:ext>
                  </a:extLst>
                </p:cNvPr>
                <p:cNvPicPr/>
                <p:nvPr/>
              </p:nvPicPr>
              <p:blipFill>
                <a:blip r:embed="rId5"/>
                <a:stretch>
                  <a:fillRect/>
                </a:stretch>
              </p:blipFill>
              <p:spPr>
                <a:xfrm>
                  <a:off x="791385" y="3602505"/>
                  <a:ext cx="28944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73295C85-6070-54BF-10DC-DB8479D46757}"/>
                    </a:ext>
                  </a:extLst>
                </p14:cNvPr>
                <p14:cNvContentPartPr/>
                <p14:nvPr/>
              </p14:nvContentPartPr>
              <p14:xfrm>
                <a:off x="800025" y="3603585"/>
                <a:ext cx="267120" cy="253080"/>
              </p14:xfrm>
            </p:contentPart>
          </mc:Choice>
          <mc:Fallback>
            <p:pic>
              <p:nvPicPr>
                <p:cNvPr id="9" name="Ink 8">
                  <a:extLst>
                    <a:ext uri="{FF2B5EF4-FFF2-40B4-BE49-F238E27FC236}">
                      <a16:creationId xmlns:a16="http://schemas.microsoft.com/office/drawing/2014/main" id="{73295C85-6070-54BF-10DC-DB8479D46757}"/>
                    </a:ext>
                  </a:extLst>
                </p:cNvPr>
                <p:cNvPicPr/>
                <p:nvPr/>
              </p:nvPicPr>
              <p:blipFill>
                <a:blip r:embed="rId7"/>
                <a:stretch>
                  <a:fillRect/>
                </a:stretch>
              </p:blipFill>
              <p:spPr>
                <a:xfrm>
                  <a:off x="764025" y="3567945"/>
                  <a:ext cx="338760" cy="324720"/>
                </a:xfrm>
                <a:prstGeom prst="rect">
                  <a:avLst/>
                </a:prstGeom>
              </p:spPr>
            </p:pic>
          </mc:Fallback>
        </mc:AlternateContent>
      </p:grpSp>
      <p:grpSp>
        <p:nvGrpSpPr>
          <p:cNvPr id="13" name="Group 12">
            <a:extLst>
              <a:ext uri="{FF2B5EF4-FFF2-40B4-BE49-F238E27FC236}">
                <a16:creationId xmlns:a16="http://schemas.microsoft.com/office/drawing/2014/main" id="{AD70D945-6741-548B-5F06-2219A1527B4C}"/>
              </a:ext>
            </a:extLst>
          </p:cNvPr>
          <p:cNvGrpSpPr/>
          <p:nvPr/>
        </p:nvGrpSpPr>
        <p:grpSpPr>
          <a:xfrm>
            <a:off x="775905" y="4257345"/>
            <a:ext cx="291240" cy="257040"/>
            <a:chOff x="775905" y="4257345"/>
            <a:chExt cx="291240" cy="257040"/>
          </a:xfrm>
        </p:grpSpPr>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6B92C9BB-CA0D-C67D-B3FB-E84E2CD29E11}"/>
                    </a:ext>
                  </a:extLst>
                </p14:cNvPr>
                <p14:cNvContentPartPr/>
                <p14:nvPr/>
              </p14:nvContentPartPr>
              <p14:xfrm>
                <a:off x="775905" y="4286145"/>
                <a:ext cx="291240" cy="156960"/>
              </p14:xfrm>
            </p:contentPart>
          </mc:Choice>
          <mc:Fallback>
            <p:pic>
              <p:nvPicPr>
                <p:cNvPr id="11" name="Ink 10">
                  <a:extLst>
                    <a:ext uri="{FF2B5EF4-FFF2-40B4-BE49-F238E27FC236}">
                      <a16:creationId xmlns:a16="http://schemas.microsoft.com/office/drawing/2014/main" id="{6B92C9BB-CA0D-C67D-B3FB-E84E2CD29E11}"/>
                    </a:ext>
                  </a:extLst>
                </p:cNvPr>
                <p:cNvPicPr/>
                <p:nvPr/>
              </p:nvPicPr>
              <p:blipFill>
                <a:blip r:embed="rId9"/>
                <a:stretch>
                  <a:fillRect/>
                </a:stretch>
              </p:blipFill>
              <p:spPr>
                <a:xfrm>
                  <a:off x="739905" y="4250505"/>
                  <a:ext cx="36288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26AC64DD-C7DF-5990-3C2C-9F10EF2E954C}"/>
                    </a:ext>
                  </a:extLst>
                </p14:cNvPr>
                <p14:cNvContentPartPr/>
                <p14:nvPr/>
              </p14:nvContentPartPr>
              <p14:xfrm>
                <a:off x="809385" y="4257345"/>
                <a:ext cx="228960" cy="257040"/>
              </p14:xfrm>
            </p:contentPart>
          </mc:Choice>
          <mc:Fallback>
            <p:pic>
              <p:nvPicPr>
                <p:cNvPr id="12" name="Ink 11">
                  <a:extLst>
                    <a:ext uri="{FF2B5EF4-FFF2-40B4-BE49-F238E27FC236}">
                      <a16:creationId xmlns:a16="http://schemas.microsoft.com/office/drawing/2014/main" id="{26AC64DD-C7DF-5990-3C2C-9F10EF2E954C}"/>
                    </a:ext>
                  </a:extLst>
                </p:cNvPr>
                <p:cNvPicPr/>
                <p:nvPr/>
              </p:nvPicPr>
              <p:blipFill>
                <a:blip r:embed="rId11"/>
                <a:stretch>
                  <a:fillRect/>
                </a:stretch>
              </p:blipFill>
              <p:spPr>
                <a:xfrm>
                  <a:off x="773385" y="4221705"/>
                  <a:ext cx="300600" cy="328680"/>
                </a:xfrm>
                <a:prstGeom prst="rect">
                  <a:avLst/>
                </a:prstGeom>
              </p:spPr>
            </p:pic>
          </mc:Fallback>
        </mc:AlternateContent>
      </p:grpSp>
      <p:grpSp>
        <p:nvGrpSpPr>
          <p:cNvPr id="16" name="Group 15">
            <a:extLst>
              <a:ext uri="{FF2B5EF4-FFF2-40B4-BE49-F238E27FC236}">
                <a16:creationId xmlns:a16="http://schemas.microsoft.com/office/drawing/2014/main" id="{DF10A2A6-2F2C-FE0A-DFB9-7FC967619660}"/>
              </a:ext>
            </a:extLst>
          </p:cNvPr>
          <p:cNvGrpSpPr/>
          <p:nvPr/>
        </p:nvGrpSpPr>
        <p:grpSpPr>
          <a:xfrm>
            <a:off x="3181065" y="3666945"/>
            <a:ext cx="233280" cy="234720"/>
            <a:chOff x="3181065" y="3666945"/>
            <a:chExt cx="233280" cy="234720"/>
          </a:xfrm>
        </p:grpSpPr>
        <mc:AlternateContent xmlns:mc="http://schemas.openxmlformats.org/markup-compatibility/2006">
          <mc:Choice xmlns:p14="http://schemas.microsoft.com/office/powerpoint/2010/main" Requires="p14">
            <p:contentPart p14:bwMode="auto" r:id="rId12">
              <p14:nvContentPartPr>
                <p14:cNvPr id="14" name="Ink 13">
                  <a:extLst>
                    <a:ext uri="{FF2B5EF4-FFF2-40B4-BE49-F238E27FC236}">
                      <a16:creationId xmlns:a16="http://schemas.microsoft.com/office/drawing/2014/main" id="{B7D88667-BF95-9166-683C-B30235A2D377}"/>
                    </a:ext>
                  </a:extLst>
                </p14:cNvPr>
                <p14:cNvContentPartPr/>
                <p14:nvPr/>
              </p14:nvContentPartPr>
              <p14:xfrm>
                <a:off x="3194745" y="3702945"/>
                <a:ext cx="139320" cy="184680"/>
              </p14:xfrm>
            </p:contentPart>
          </mc:Choice>
          <mc:Fallback>
            <p:pic>
              <p:nvPicPr>
                <p:cNvPr id="14" name="Ink 13">
                  <a:extLst>
                    <a:ext uri="{FF2B5EF4-FFF2-40B4-BE49-F238E27FC236}">
                      <a16:creationId xmlns:a16="http://schemas.microsoft.com/office/drawing/2014/main" id="{B7D88667-BF95-9166-683C-B30235A2D377}"/>
                    </a:ext>
                  </a:extLst>
                </p:cNvPr>
                <p:cNvPicPr/>
                <p:nvPr/>
              </p:nvPicPr>
              <p:blipFill>
                <a:blip r:embed="rId13"/>
                <a:stretch>
                  <a:fillRect/>
                </a:stretch>
              </p:blipFill>
              <p:spPr>
                <a:xfrm>
                  <a:off x="3158745" y="3666945"/>
                  <a:ext cx="21096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Ink 14">
                  <a:extLst>
                    <a:ext uri="{FF2B5EF4-FFF2-40B4-BE49-F238E27FC236}">
                      <a16:creationId xmlns:a16="http://schemas.microsoft.com/office/drawing/2014/main" id="{729ADBE6-1066-87EA-CC11-84EAD8823626}"/>
                    </a:ext>
                  </a:extLst>
                </p14:cNvPr>
                <p14:cNvContentPartPr/>
                <p14:nvPr/>
              </p14:nvContentPartPr>
              <p14:xfrm>
                <a:off x="3181065" y="3666945"/>
                <a:ext cx="233280" cy="234720"/>
              </p14:xfrm>
            </p:contentPart>
          </mc:Choice>
          <mc:Fallback>
            <p:pic>
              <p:nvPicPr>
                <p:cNvPr id="15" name="Ink 14">
                  <a:extLst>
                    <a:ext uri="{FF2B5EF4-FFF2-40B4-BE49-F238E27FC236}">
                      <a16:creationId xmlns:a16="http://schemas.microsoft.com/office/drawing/2014/main" id="{729ADBE6-1066-87EA-CC11-84EAD8823626}"/>
                    </a:ext>
                  </a:extLst>
                </p:cNvPr>
                <p:cNvPicPr/>
                <p:nvPr/>
              </p:nvPicPr>
              <p:blipFill>
                <a:blip r:embed="rId15"/>
                <a:stretch>
                  <a:fillRect/>
                </a:stretch>
              </p:blipFill>
              <p:spPr>
                <a:xfrm>
                  <a:off x="3145425" y="3631305"/>
                  <a:ext cx="304920" cy="306360"/>
                </a:xfrm>
                <a:prstGeom prst="rect">
                  <a:avLst/>
                </a:prstGeom>
              </p:spPr>
            </p:pic>
          </mc:Fallback>
        </mc:AlternateContent>
      </p:grpSp>
      <p:grpSp>
        <p:nvGrpSpPr>
          <p:cNvPr id="19" name="Group 18">
            <a:extLst>
              <a:ext uri="{FF2B5EF4-FFF2-40B4-BE49-F238E27FC236}">
                <a16:creationId xmlns:a16="http://schemas.microsoft.com/office/drawing/2014/main" id="{94AFE8AB-B7DB-D7DA-F4C2-65973BD60C1E}"/>
              </a:ext>
            </a:extLst>
          </p:cNvPr>
          <p:cNvGrpSpPr/>
          <p:nvPr/>
        </p:nvGrpSpPr>
        <p:grpSpPr>
          <a:xfrm>
            <a:off x="3107985" y="4209825"/>
            <a:ext cx="216360" cy="288000"/>
            <a:chOff x="3107985" y="4209825"/>
            <a:chExt cx="216360" cy="288000"/>
          </a:xfrm>
        </p:grpSpPr>
        <mc:AlternateContent xmlns:mc="http://schemas.openxmlformats.org/markup-compatibility/2006">
          <mc:Choice xmlns:p14="http://schemas.microsoft.com/office/powerpoint/2010/main" Requires="p14">
            <p:contentPart p14:bwMode="auto" r:id="rId16">
              <p14:nvContentPartPr>
                <p14:cNvPr id="17" name="Ink 16">
                  <a:extLst>
                    <a:ext uri="{FF2B5EF4-FFF2-40B4-BE49-F238E27FC236}">
                      <a16:creationId xmlns:a16="http://schemas.microsoft.com/office/drawing/2014/main" id="{F39546C2-E4DF-17EF-3D9A-32A1DB46C199}"/>
                    </a:ext>
                  </a:extLst>
                </p14:cNvPr>
                <p14:cNvContentPartPr/>
                <p14:nvPr/>
              </p14:nvContentPartPr>
              <p14:xfrm>
                <a:off x="3107985" y="4286145"/>
                <a:ext cx="216360" cy="113040"/>
              </p14:xfrm>
            </p:contentPart>
          </mc:Choice>
          <mc:Fallback>
            <p:pic>
              <p:nvPicPr>
                <p:cNvPr id="17" name="Ink 16">
                  <a:extLst>
                    <a:ext uri="{FF2B5EF4-FFF2-40B4-BE49-F238E27FC236}">
                      <a16:creationId xmlns:a16="http://schemas.microsoft.com/office/drawing/2014/main" id="{F39546C2-E4DF-17EF-3D9A-32A1DB46C199}"/>
                    </a:ext>
                  </a:extLst>
                </p:cNvPr>
                <p:cNvPicPr/>
                <p:nvPr/>
              </p:nvPicPr>
              <p:blipFill>
                <a:blip r:embed="rId17"/>
                <a:stretch>
                  <a:fillRect/>
                </a:stretch>
              </p:blipFill>
              <p:spPr>
                <a:xfrm>
                  <a:off x="3071985" y="4250505"/>
                  <a:ext cx="28800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8" name="Ink 17">
                  <a:extLst>
                    <a:ext uri="{FF2B5EF4-FFF2-40B4-BE49-F238E27FC236}">
                      <a16:creationId xmlns:a16="http://schemas.microsoft.com/office/drawing/2014/main" id="{BEC17F0A-8640-74C6-76C1-0633B362709A}"/>
                    </a:ext>
                  </a:extLst>
                </p14:cNvPr>
                <p14:cNvContentPartPr/>
                <p14:nvPr/>
              </p14:nvContentPartPr>
              <p14:xfrm>
                <a:off x="3124185" y="4209825"/>
                <a:ext cx="190440" cy="288000"/>
              </p14:xfrm>
            </p:contentPart>
          </mc:Choice>
          <mc:Fallback>
            <p:pic>
              <p:nvPicPr>
                <p:cNvPr id="18" name="Ink 17">
                  <a:extLst>
                    <a:ext uri="{FF2B5EF4-FFF2-40B4-BE49-F238E27FC236}">
                      <a16:creationId xmlns:a16="http://schemas.microsoft.com/office/drawing/2014/main" id="{BEC17F0A-8640-74C6-76C1-0633B362709A}"/>
                    </a:ext>
                  </a:extLst>
                </p:cNvPr>
                <p:cNvPicPr/>
                <p:nvPr/>
              </p:nvPicPr>
              <p:blipFill>
                <a:blip r:embed="rId19"/>
                <a:stretch>
                  <a:fillRect/>
                </a:stretch>
              </p:blipFill>
              <p:spPr>
                <a:xfrm>
                  <a:off x="3088185" y="4173825"/>
                  <a:ext cx="262080" cy="359640"/>
                </a:xfrm>
                <a:prstGeom prst="rect">
                  <a:avLst/>
                </a:prstGeom>
              </p:spPr>
            </p:pic>
          </mc:Fallback>
        </mc:AlternateContent>
      </p:grpSp>
      <p:sp>
        <p:nvSpPr>
          <p:cNvPr id="21" name="TextBox 20">
            <a:extLst>
              <a:ext uri="{FF2B5EF4-FFF2-40B4-BE49-F238E27FC236}">
                <a16:creationId xmlns:a16="http://schemas.microsoft.com/office/drawing/2014/main" id="{28D6B767-921B-3BE3-D18A-922FEB6BDA66}"/>
              </a:ext>
            </a:extLst>
          </p:cNvPr>
          <p:cNvSpPr txBox="1"/>
          <p:nvPr/>
        </p:nvSpPr>
        <p:spPr>
          <a:xfrm>
            <a:off x="5032335" y="3962429"/>
            <a:ext cx="6575071" cy="1754326"/>
          </a:xfrm>
          <a:prstGeom prst="rect">
            <a:avLst/>
          </a:prstGeom>
          <a:noFill/>
        </p:spPr>
        <p:txBody>
          <a:bodyPr wrap="square">
            <a:spAutoFit/>
          </a:bodyPr>
          <a:lstStyle/>
          <a:p>
            <a:r>
              <a:rPr lang="en-US" sz="1800" b="0" kern="1200" baseline="0" dirty="0">
                <a:solidFill>
                  <a:schemeClr val="tx1"/>
                </a:solidFill>
                <a:latin typeface="Arial" pitchFamily="-107" charset="0"/>
                <a:ea typeface="+mn-ea"/>
                <a:cs typeface="+mn-cs"/>
              </a:rPr>
              <a:t>The focus of this chapter, and indeed this book, is on three fundamental questions:</a:t>
            </a:r>
          </a:p>
          <a:p>
            <a:endParaRPr lang="en-US" sz="1800" b="0" kern="1200" baseline="0" dirty="0">
              <a:solidFill>
                <a:schemeClr val="tx1"/>
              </a:solidFill>
              <a:latin typeface="Arial" pitchFamily="-107" charset="0"/>
              <a:ea typeface="+mn-ea"/>
              <a:cs typeface="+mn-cs"/>
            </a:endParaRPr>
          </a:p>
          <a:p>
            <a:r>
              <a:rPr lang="en-US" sz="1800" b="0" kern="1200" baseline="0" dirty="0">
                <a:solidFill>
                  <a:schemeClr val="tx1"/>
                </a:solidFill>
                <a:latin typeface="Arial" pitchFamily="-107" charset="0"/>
                <a:ea typeface="+mn-ea"/>
                <a:cs typeface="+mn-cs"/>
              </a:rPr>
              <a:t>1. What assets do we need to protect?</a:t>
            </a:r>
          </a:p>
          <a:p>
            <a:r>
              <a:rPr lang="en-US" sz="1800" b="0" kern="1200" baseline="0" dirty="0">
                <a:solidFill>
                  <a:schemeClr val="tx1"/>
                </a:solidFill>
                <a:latin typeface="Arial" pitchFamily="-107" charset="0"/>
                <a:ea typeface="+mn-ea"/>
                <a:cs typeface="+mn-cs"/>
              </a:rPr>
              <a:t>2. How are those assets threatened?</a:t>
            </a:r>
          </a:p>
          <a:p>
            <a:r>
              <a:rPr lang="en-US" sz="1800" b="0" kern="1200" baseline="0" dirty="0">
                <a:solidFill>
                  <a:schemeClr val="tx1"/>
                </a:solidFill>
                <a:latin typeface="Arial" pitchFamily="-107" charset="0"/>
                <a:ea typeface="+mn-ea"/>
                <a:cs typeface="+mn-cs"/>
              </a:rPr>
              <a:t>3. What can we do to counter those threats?</a:t>
            </a:r>
            <a:endParaRPr lang="en-US" b="0" dirty="0"/>
          </a:p>
        </p:txBody>
      </p:sp>
    </p:spTree>
    <p:extLst>
      <p:ext uri="{BB962C8B-B14F-4D97-AF65-F5344CB8AC3E}">
        <p14:creationId xmlns:p14="http://schemas.microsoft.com/office/powerpoint/2010/main" val="3896201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11076" y="435147"/>
            <a:ext cx="8619421" cy="1108212"/>
          </a:xfrm>
          <a:prstGeom prst="rect">
            <a:avLst/>
          </a:prstGeom>
        </p:spPr>
      </p:pic>
      <p:pic>
        <p:nvPicPr>
          <p:cNvPr id="5" name="Picture 4"/>
          <p:cNvPicPr>
            <a:picLocks noChangeAspect="1"/>
          </p:cNvPicPr>
          <p:nvPr/>
        </p:nvPicPr>
        <p:blipFill>
          <a:blip r:embed="rId4"/>
          <a:stretch>
            <a:fillRect/>
          </a:stretch>
        </p:blipFill>
        <p:spPr>
          <a:xfrm>
            <a:off x="611076" y="1582502"/>
            <a:ext cx="9187832" cy="1197599"/>
          </a:xfrm>
          <a:prstGeom prst="rect">
            <a:avLst/>
          </a:prstGeom>
        </p:spPr>
      </p:pic>
      <p:sp>
        <p:nvSpPr>
          <p:cNvPr id="6" name="Slide Number Placeholder 5"/>
          <p:cNvSpPr>
            <a:spLocks noGrp="1"/>
          </p:cNvSpPr>
          <p:nvPr>
            <p:ph type="sldNum" sz="quarter" idx="12"/>
          </p:nvPr>
        </p:nvSpPr>
        <p:spPr/>
        <p:txBody>
          <a:bodyPr/>
          <a:lstStyle/>
          <a:p>
            <a:fld id="{A2A50C4D-0BA1-4E54-8DFC-01810EC97B99}" type="slidenum">
              <a:rPr lang="en-US" smtClean="0"/>
              <a:t>9</a:t>
            </a:fld>
            <a:endParaRPr lang="en-US"/>
          </a:p>
        </p:txBody>
      </p:sp>
      <p:pic>
        <p:nvPicPr>
          <p:cNvPr id="7" name="Picture 6"/>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611076" y="3435179"/>
            <a:ext cx="6473346" cy="2040279"/>
          </a:xfrm>
          <a:prstGeom prst="rect">
            <a:avLst/>
          </a:prstGeom>
        </p:spPr>
      </p:pic>
      <p:pic>
        <p:nvPicPr>
          <p:cNvPr id="8" name="Picture 7"/>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Effect>
                      <a14:brightnessContrast bright="20000" contrast="40000"/>
                    </a14:imgEffect>
                  </a14:imgLayer>
                </a14:imgProps>
              </a:ext>
            </a:extLst>
          </a:blip>
          <a:stretch>
            <a:fillRect/>
          </a:stretch>
        </p:blipFill>
        <p:spPr>
          <a:xfrm>
            <a:off x="7324353" y="2968287"/>
            <a:ext cx="3565154" cy="3565154"/>
          </a:xfrm>
          <a:prstGeom prst="rect">
            <a:avLst/>
          </a:prstGeom>
        </p:spPr>
      </p:pic>
    </p:spTree>
    <p:extLst>
      <p:ext uri="{BB962C8B-B14F-4D97-AF65-F5344CB8AC3E}">
        <p14:creationId xmlns:p14="http://schemas.microsoft.com/office/powerpoint/2010/main" val="3438699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16199</TotalTime>
  <Words>4820</Words>
  <Application>Microsoft Office PowerPoint</Application>
  <PresentationFormat>Widescreen</PresentationFormat>
  <Paragraphs>489</Paragraphs>
  <Slides>42</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Arial</vt:lpstr>
      <vt:lpstr>Bahnschrift Light Condensed</vt:lpstr>
      <vt:lpstr>Calibri</vt:lpstr>
      <vt:lpstr>Calibri Light</vt:lpstr>
      <vt:lpstr>Courier New</vt:lpstr>
      <vt:lpstr>Times New Roman</vt:lpstr>
      <vt:lpstr>TimesTenLTStd-Roman</vt:lpstr>
      <vt:lpstr>Wingdings</vt:lpstr>
      <vt:lpstr>Office Theme</vt:lpstr>
      <vt:lpstr>PowerPoint Presentation</vt:lpstr>
      <vt:lpstr>InfoSec CLOs and Course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Confidentiality</vt:lpstr>
      <vt:lpstr>PowerPoint Presentation</vt:lpstr>
      <vt:lpstr>Integrity</vt:lpstr>
      <vt:lpstr>PowerPoint Presentation</vt:lpstr>
      <vt:lpstr>Availability</vt:lpstr>
      <vt:lpstr>PowerPoint Presentation</vt:lpstr>
      <vt:lpstr>Computer Security Challenges</vt:lpstr>
      <vt:lpstr>A Model for Computer Security</vt:lpstr>
      <vt:lpstr>A Model for Computer Security: Vulnerabilities, Threats  and Attacks</vt:lpstr>
      <vt:lpstr>A Model for Computer Security: Countermeasures</vt:lpstr>
      <vt:lpstr>PowerPoint Presentation</vt:lpstr>
      <vt:lpstr>PowerPoint Presentation</vt:lpstr>
      <vt:lpstr>Example:- Security Concept and Relationships</vt:lpstr>
      <vt:lpstr>Threats &amp; Attacks</vt:lpstr>
      <vt:lpstr>PowerPoint Presentation</vt:lpstr>
      <vt:lpstr>PowerPoint Presentation</vt:lpstr>
      <vt:lpstr>Threat Consequences, and the Types of Threat Actions that Cause Each Consequence </vt:lpstr>
      <vt:lpstr>PowerPoint Presentation</vt:lpstr>
      <vt:lpstr>PowerPoint Presentation</vt:lpstr>
      <vt:lpstr>PowerPoint Presentation</vt:lpstr>
      <vt:lpstr>PowerPoint Presentation</vt:lpstr>
      <vt:lpstr>PowerPoint Presentation</vt:lpstr>
      <vt:lpstr>PowerPoint Presentation</vt:lpstr>
      <vt:lpstr>Fundamental Security Design Principles</vt:lpstr>
      <vt:lpstr>Fundamental Security Design Principles</vt:lpstr>
      <vt:lpstr>Computer Security Strategy</vt:lpstr>
      <vt:lpstr>Prevention</vt:lpstr>
      <vt:lpstr>Detection</vt:lpstr>
      <vt:lpstr>Recovery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InfoSec CLOs and Topic List</dc:title>
  <dc:creator>NU FAST</dc:creator>
  <cp:lastModifiedBy>Aqsa Aslam</cp:lastModifiedBy>
  <cp:revision>239</cp:revision>
  <dcterms:created xsi:type="dcterms:W3CDTF">2022-08-11T15:54:49Z</dcterms:created>
  <dcterms:modified xsi:type="dcterms:W3CDTF">2024-08-24T07:28:53Z</dcterms:modified>
</cp:coreProperties>
</file>