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85" r:id="rId2"/>
    <p:sldId id="404" r:id="rId3"/>
    <p:sldId id="386" r:id="rId4"/>
    <p:sldId id="688" r:id="rId5"/>
    <p:sldId id="405" r:id="rId6"/>
    <p:sldId id="689" r:id="rId7"/>
    <p:sldId id="691" r:id="rId8"/>
    <p:sldId id="692" r:id="rId9"/>
    <p:sldId id="406" r:id="rId10"/>
    <p:sldId id="407" r:id="rId11"/>
    <p:sldId id="427" r:id="rId12"/>
    <p:sldId id="409" r:id="rId13"/>
    <p:sldId id="410" r:id="rId14"/>
    <p:sldId id="413" r:id="rId15"/>
    <p:sldId id="737" r:id="rId16"/>
    <p:sldId id="359" r:id="rId17"/>
    <p:sldId id="363" r:id="rId18"/>
    <p:sldId id="400" r:id="rId19"/>
    <p:sldId id="401" r:id="rId20"/>
    <p:sldId id="387" r:id="rId21"/>
    <p:sldId id="740" r:id="rId22"/>
    <p:sldId id="365" r:id="rId23"/>
    <p:sldId id="260" r:id="rId24"/>
    <p:sldId id="439" r:id="rId25"/>
    <p:sldId id="440" r:id="rId26"/>
    <p:sldId id="395" r:id="rId27"/>
    <p:sldId id="267" r:id="rId28"/>
    <p:sldId id="396" r:id="rId29"/>
    <p:sldId id="269" r:id="rId30"/>
    <p:sldId id="388" r:id="rId31"/>
    <p:sldId id="369" r:id="rId32"/>
    <p:sldId id="741" r:id="rId33"/>
    <p:sldId id="742" r:id="rId34"/>
    <p:sldId id="370" r:id="rId35"/>
    <p:sldId id="743" r:id="rId36"/>
    <p:sldId id="705" r:id="rId37"/>
    <p:sldId id="706" r:id="rId38"/>
    <p:sldId id="707" r:id="rId39"/>
    <p:sldId id="708" r:id="rId40"/>
    <p:sldId id="709" r:id="rId41"/>
    <p:sldId id="434" r:id="rId42"/>
    <p:sldId id="265" r:id="rId43"/>
    <p:sldId id="750" r:id="rId44"/>
    <p:sldId id="748" r:id="rId45"/>
    <p:sldId id="270" r:id="rId4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196" autoAdjust="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9018F-96CC-F343-91E8-888C19E657B3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5994E-9F8B-004A-899B-63399F05D0A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Persistent</a:t>
          </a:r>
          <a:endParaRPr lang="en-US" dirty="0">
            <a:solidFill>
              <a:schemeClr val="bg1"/>
            </a:solidFill>
          </a:endParaRPr>
        </a:p>
      </dgm:t>
    </dgm:pt>
    <dgm:pt modelId="{C50D4767-247F-A540-B32D-C9A6677400D8}" type="parTrans" cxnId="{42D5E922-503F-B849-81AB-8AF608BDD2C2}">
      <dgm:prSet/>
      <dgm:spPr/>
      <dgm:t>
        <a:bodyPr/>
        <a:lstStyle/>
        <a:p>
          <a:endParaRPr lang="en-US"/>
        </a:p>
      </dgm:t>
    </dgm:pt>
    <dgm:pt modelId="{9B7B5C93-2B8A-8543-BC8B-144E34FB4E00}" type="sibTrans" cxnId="{42D5E922-503F-B849-81AB-8AF608BDD2C2}">
      <dgm:prSet/>
      <dgm:spPr/>
      <dgm:t>
        <a:bodyPr/>
        <a:lstStyle/>
        <a:p>
          <a:endParaRPr lang="en-US"/>
        </a:p>
      </dgm:t>
    </dgm:pt>
    <dgm:pt modelId="{9510BF75-C479-6847-8233-5D43425B6CE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Memory based</a:t>
          </a:r>
          <a:endParaRPr lang="en-US" dirty="0">
            <a:solidFill>
              <a:schemeClr val="tx1"/>
            </a:solidFill>
          </a:endParaRPr>
        </a:p>
      </dgm:t>
    </dgm:pt>
    <dgm:pt modelId="{E30DA538-D5B8-5146-BA87-404B234079B3}" type="parTrans" cxnId="{D281DF10-3850-484D-9620-A7B1B6934DEB}">
      <dgm:prSet/>
      <dgm:spPr/>
      <dgm:t>
        <a:bodyPr/>
        <a:lstStyle/>
        <a:p>
          <a:endParaRPr lang="en-US"/>
        </a:p>
      </dgm:t>
    </dgm:pt>
    <dgm:pt modelId="{2C49B8A4-C190-084B-B090-C65215125991}" type="sibTrans" cxnId="{D281DF10-3850-484D-9620-A7B1B6934DEB}">
      <dgm:prSet/>
      <dgm:spPr/>
      <dgm:t>
        <a:bodyPr/>
        <a:lstStyle/>
        <a:p>
          <a:endParaRPr lang="en-US"/>
        </a:p>
      </dgm:t>
    </dgm:pt>
    <dgm:pt modelId="{4A97A6B8-9EDD-2E4B-BDC5-F191BD82791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User mode</a:t>
          </a:r>
          <a:endParaRPr lang="en-US" dirty="0">
            <a:solidFill>
              <a:srgbClr val="000000"/>
            </a:solidFill>
          </a:endParaRPr>
        </a:p>
      </dgm:t>
    </dgm:pt>
    <dgm:pt modelId="{D03EE256-346A-3E4E-95E0-9F89FD79017C}" type="parTrans" cxnId="{CAA4D9A5-246F-934C-B43D-1CD28B422E91}">
      <dgm:prSet/>
      <dgm:spPr/>
      <dgm:t>
        <a:bodyPr/>
        <a:lstStyle/>
        <a:p>
          <a:endParaRPr lang="en-US"/>
        </a:p>
      </dgm:t>
    </dgm:pt>
    <dgm:pt modelId="{DCF2517E-9171-0341-9383-7F971B8DA491}" type="sibTrans" cxnId="{CAA4D9A5-246F-934C-B43D-1CD28B422E91}">
      <dgm:prSet/>
      <dgm:spPr/>
      <dgm:t>
        <a:bodyPr/>
        <a:lstStyle/>
        <a:p>
          <a:endParaRPr lang="en-US"/>
        </a:p>
      </dgm:t>
    </dgm:pt>
    <dgm:pt modelId="{6372CB02-1596-0141-8895-DFA8F45003D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Kernel mode</a:t>
          </a:r>
        </a:p>
      </dgm:t>
    </dgm:pt>
    <dgm:pt modelId="{E0DC38B3-E708-CC49-B3A0-971E51B689F0}" type="parTrans" cxnId="{B00846C4-29BA-A14E-93D8-5884BA77B763}">
      <dgm:prSet/>
      <dgm:spPr/>
      <dgm:t>
        <a:bodyPr/>
        <a:lstStyle/>
        <a:p>
          <a:endParaRPr lang="en-US"/>
        </a:p>
      </dgm:t>
    </dgm:pt>
    <dgm:pt modelId="{2A2C1681-334A-E149-8781-5F2E063F9ECC}" type="sibTrans" cxnId="{B00846C4-29BA-A14E-93D8-5884BA77B763}">
      <dgm:prSet/>
      <dgm:spPr/>
      <dgm:t>
        <a:bodyPr/>
        <a:lstStyle/>
        <a:p>
          <a:endParaRPr lang="en-US"/>
        </a:p>
      </dgm:t>
    </dgm:pt>
    <dgm:pt modelId="{5DAE60C4-6E90-C94A-8857-6EAC72A2EC6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Virtual machine based</a:t>
          </a:r>
          <a:endParaRPr lang="en-US" dirty="0">
            <a:solidFill>
              <a:srgbClr val="000000"/>
            </a:solidFill>
          </a:endParaRPr>
        </a:p>
      </dgm:t>
    </dgm:pt>
    <dgm:pt modelId="{257BB762-77F5-3B47-A422-F9BA3DB186A0}" type="parTrans" cxnId="{3B8874FF-FF0F-314C-B249-FF7E79EC522E}">
      <dgm:prSet/>
      <dgm:spPr/>
      <dgm:t>
        <a:bodyPr/>
        <a:lstStyle/>
        <a:p>
          <a:endParaRPr lang="en-US"/>
        </a:p>
      </dgm:t>
    </dgm:pt>
    <dgm:pt modelId="{6434B346-4C97-E64C-9110-C3120D3FE0CA}" type="sibTrans" cxnId="{3B8874FF-FF0F-314C-B249-FF7E79EC522E}">
      <dgm:prSet/>
      <dgm:spPr/>
      <dgm:t>
        <a:bodyPr/>
        <a:lstStyle/>
        <a:p>
          <a:endParaRPr lang="en-US"/>
        </a:p>
      </dgm:t>
    </dgm:pt>
    <dgm:pt modelId="{0D5901AB-6A59-4541-82C2-5526BDBF6B0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External mode</a:t>
          </a:r>
        </a:p>
      </dgm:t>
    </dgm:pt>
    <dgm:pt modelId="{C068509A-8EB9-E14E-B57D-FFF87C5253D9}" type="parTrans" cxnId="{23F92D49-0F5B-5348-B406-195436BFA7B8}">
      <dgm:prSet/>
      <dgm:spPr/>
      <dgm:t>
        <a:bodyPr/>
        <a:lstStyle/>
        <a:p>
          <a:endParaRPr lang="en-US"/>
        </a:p>
      </dgm:t>
    </dgm:pt>
    <dgm:pt modelId="{B79CB585-FDB7-BC4B-91FE-E6DF7463B199}" type="sibTrans" cxnId="{23F92D49-0F5B-5348-B406-195436BFA7B8}">
      <dgm:prSet/>
      <dgm:spPr/>
      <dgm:t>
        <a:bodyPr/>
        <a:lstStyle/>
        <a:p>
          <a:endParaRPr lang="en-US"/>
        </a:p>
      </dgm:t>
    </dgm:pt>
    <dgm:pt modelId="{F4B28C59-5773-264B-A804-53529FE3DEAB}" type="pres">
      <dgm:prSet presAssocID="{2C09018F-96CC-F343-91E8-888C19E657B3}" presName="diagram" presStyleCnt="0">
        <dgm:presLayoutVars>
          <dgm:dir/>
          <dgm:resizeHandles val="exact"/>
        </dgm:presLayoutVars>
      </dgm:prSet>
      <dgm:spPr/>
    </dgm:pt>
    <dgm:pt modelId="{E44C8787-EF38-C84D-9B63-EE5A5591B063}" type="pres">
      <dgm:prSet presAssocID="{7945994E-9F8B-004A-899B-63399F05D0A5}" presName="node" presStyleLbl="node1" presStyleIdx="0" presStyleCnt="6">
        <dgm:presLayoutVars>
          <dgm:bulletEnabled val="1"/>
        </dgm:presLayoutVars>
      </dgm:prSet>
      <dgm:spPr/>
    </dgm:pt>
    <dgm:pt modelId="{42806043-3A1D-474D-9134-34D9E44EBF41}" type="pres">
      <dgm:prSet presAssocID="{9B7B5C93-2B8A-8543-BC8B-144E34FB4E00}" presName="sibTrans" presStyleCnt="0"/>
      <dgm:spPr/>
    </dgm:pt>
    <dgm:pt modelId="{6072D17B-F6A5-5047-8836-727A094DE50A}" type="pres">
      <dgm:prSet presAssocID="{9510BF75-C479-6847-8233-5D43425B6CE7}" presName="node" presStyleLbl="node1" presStyleIdx="1" presStyleCnt="6">
        <dgm:presLayoutVars>
          <dgm:bulletEnabled val="1"/>
        </dgm:presLayoutVars>
      </dgm:prSet>
      <dgm:spPr/>
    </dgm:pt>
    <dgm:pt modelId="{2861C1AB-D9EC-5F4D-84EC-81DA6C621C99}" type="pres">
      <dgm:prSet presAssocID="{2C49B8A4-C190-084B-B090-C65215125991}" presName="sibTrans" presStyleCnt="0"/>
      <dgm:spPr/>
    </dgm:pt>
    <dgm:pt modelId="{C7A1B8EF-C024-DD42-B327-0C43B33F32C7}" type="pres">
      <dgm:prSet presAssocID="{4A97A6B8-9EDD-2E4B-BDC5-F191BD827914}" presName="node" presStyleLbl="node1" presStyleIdx="2" presStyleCnt="6">
        <dgm:presLayoutVars>
          <dgm:bulletEnabled val="1"/>
        </dgm:presLayoutVars>
      </dgm:prSet>
      <dgm:spPr/>
    </dgm:pt>
    <dgm:pt modelId="{65458AEB-8ADC-EC43-BCBB-33BEBD6FCB20}" type="pres">
      <dgm:prSet presAssocID="{DCF2517E-9171-0341-9383-7F971B8DA491}" presName="sibTrans" presStyleCnt="0"/>
      <dgm:spPr/>
    </dgm:pt>
    <dgm:pt modelId="{8B48159E-09EA-364F-A510-D8162959C1D3}" type="pres">
      <dgm:prSet presAssocID="{6372CB02-1596-0141-8895-DFA8F45003DA}" presName="node" presStyleLbl="node1" presStyleIdx="3" presStyleCnt="6">
        <dgm:presLayoutVars>
          <dgm:bulletEnabled val="1"/>
        </dgm:presLayoutVars>
      </dgm:prSet>
      <dgm:spPr/>
    </dgm:pt>
    <dgm:pt modelId="{2EA93FE1-283A-5B4B-9F4A-6B5DD73001A4}" type="pres">
      <dgm:prSet presAssocID="{2A2C1681-334A-E149-8781-5F2E063F9ECC}" presName="sibTrans" presStyleCnt="0"/>
      <dgm:spPr/>
    </dgm:pt>
    <dgm:pt modelId="{F87C3173-1EE5-6A4C-872A-CD220AD18035}" type="pres">
      <dgm:prSet presAssocID="{5DAE60C4-6E90-C94A-8857-6EAC72A2EC6C}" presName="node" presStyleLbl="node1" presStyleIdx="4" presStyleCnt="6">
        <dgm:presLayoutVars>
          <dgm:bulletEnabled val="1"/>
        </dgm:presLayoutVars>
      </dgm:prSet>
      <dgm:spPr/>
    </dgm:pt>
    <dgm:pt modelId="{76C31CD0-FAD5-6048-A606-D8BA95C8188B}" type="pres">
      <dgm:prSet presAssocID="{6434B346-4C97-E64C-9110-C3120D3FE0CA}" presName="sibTrans" presStyleCnt="0"/>
      <dgm:spPr/>
    </dgm:pt>
    <dgm:pt modelId="{E0353279-FF85-2046-A116-4276350C938F}" type="pres">
      <dgm:prSet presAssocID="{0D5901AB-6A59-4541-82C2-5526BDBF6B0E}" presName="node" presStyleLbl="node1" presStyleIdx="5" presStyleCnt="6">
        <dgm:presLayoutVars>
          <dgm:bulletEnabled val="1"/>
        </dgm:presLayoutVars>
      </dgm:prSet>
      <dgm:spPr/>
    </dgm:pt>
  </dgm:ptLst>
  <dgm:cxnLst>
    <dgm:cxn modelId="{B866A201-B325-304B-BFC7-05096E040E91}" type="presOf" srcId="{9510BF75-C479-6847-8233-5D43425B6CE7}" destId="{6072D17B-F6A5-5047-8836-727A094DE50A}" srcOrd="0" destOrd="0" presId="urn:microsoft.com/office/officeart/2005/8/layout/default#2"/>
    <dgm:cxn modelId="{D281DF10-3850-484D-9620-A7B1B6934DEB}" srcId="{2C09018F-96CC-F343-91E8-888C19E657B3}" destId="{9510BF75-C479-6847-8233-5D43425B6CE7}" srcOrd="1" destOrd="0" parTransId="{E30DA538-D5B8-5146-BA87-404B234079B3}" sibTransId="{2C49B8A4-C190-084B-B090-C65215125991}"/>
    <dgm:cxn modelId="{4CD36719-BB1E-B748-9F87-01C62D09F6E3}" type="presOf" srcId="{6372CB02-1596-0141-8895-DFA8F45003DA}" destId="{8B48159E-09EA-364F-A510-D8162959C1D3}" srcOrd="0" destOrd="0" presId="urn:microsoft.com/office/officeart/2005/8/layout/default#2"/>
    <dgm:cxn modelId="{8CC2D51F-396E-4C4A-BD7A-047F8801C8FE}" type="presOf" srcId="{4A97A6B8-9EDD-2E4B-BDC5-F191BD827914}" destId="{C7A1B8EF-C024-DD42-B327-0C43B33F32C7}" srcOrd="0" destOrd="0" presId="urn:microsoft.com/office/officeart/2005/8/layout/default#2"/>
    <dgm:cxn modelId="{42D5E922-503F-B849-81AB-8AF608BDD2C2}" srcId="{2C09018F-96CC-F343-91E8-888C19E657B3}" destId="{7945994E-9F8B-004A-899B-63399F05D0A5}" srcOrd="0" destOrd="0" parTransId="{C50D4767-247F-A540-B32D-C9A6677400D8}" sibTransId="{9B7B5C93-2B8A-8543-BC8B-144E34FB4E00}"/>
    <dgm:cxn modelId="{14484F62-97D8-A34F-9F86-BBDC33240205}" type="presOf" srcId="{0D5901AB-6A59-4541-82C2-5526BDBF6B0E}" destId="{E0353279-FF85-2046-A116-4276350C938F}" srcOrd="0" destOrd="0" presId="urn:microsoft.com/office/officeart/2005/8/layout/default#2"/>
    <dgm:cxn modelId="{23F92D49-0F5B-5348-B406-195436BFA7B8}" srcId="{2C09018F-96CC-F343-91E8-888C19E657B3}" destId="{0D5901AB-6A59-4541-82C2-5526BDBF6B0E}" srcOrd="5" destOrd="0" parTransId="{C068509A-8EB9-E14E-B57D-FFF87C5253D9}" sibTransId="{B79CB585-FDB7-BC4B-91FE-E6DF7463B199}"/>
    <dgm:cxn modelId="{C87FAB9F-F091-B041-8BCA-31BA85ACE6D7}" type="presOf" srcId="{2C09018F-96CC-F343-91E8-888C19E657B3}" destId="{F4B28C59-5773-264B-A804-53529FE3DEAB}" srcOrd="0" destOrd="0" presId="urn:microsoft.com/office/officeart/2005/8/layout/default#2"/>
    <dgm:cxn modelId="{CAA4D9A5-246F-934C-B43D-1CD28B422E91}" srcId="{2C09018F-96CC-F343-91E8-888C19E657B3}" destId="{4A97A6B8-9EDD-2E4B-BDC5-F191BD827914}" srcOrd="2" destOrd="0" parTransId="{D03EE256-346A-3E4E-95E0-9F89FD79017C}" sibTransId="{DCF2517E-9171-0341-9383-7F971B8DA491}"/>
    <dgm:cxn modelId="{B00846C4-29BA-A14E-93D8-5884BA77B763}" srcId="{2C09018F-96CC-F343-91E8-888C19E657B3}" destId="{6372CB02-1596-0141-8895-DFA8F45003DA}" srcOrd="3" destOrd="0" parTransId="{E0DC38B3-E708-CC49-B3A0-971E51B689F0}" sibTransId="{2A2C1681-334A-E149-8781-5F2E063F9ECC}"/>
    <dgm:cxn modelId="{5DBEDBE1-0CA8-304B-A908-7ED0718E0C6A}" type="presOf" srcId="{7945994E-9F8B-004A-899B-63399F05D0A5}" destId="{E44C8787-EF38-C84D-9B63-EE5A5591B063}" srcOrd="0" destOrd="0" presId="urn:microsoft.com/office/officeart/2005/8/layout/default#2"/>
    <dgm:cxn modelId="{2305D7F0-56C6-3E4E-AF7C-816B1459A332}" type="presOf" srcId="{5DAE60C4-6E90-C94A-8857-6EAC72A2EC6C}" destId="{F87C3173-1EE5-6A4C-872A-CD220AD18035}" srcOrd="0" destOrd="0" presId="urn:microsoft.com/office/officeart/2005/8/layout/default#2"/>
    <dgm:cxn modelId="{3B8874FF-FF0F-314C-B249-FF7E79EC522E}" srcId="{2C09018F-96CC-F343-91E8-888C19E657B3}" destId="{5DAE60C4-6E90-C94A-8857-6EAC72A2EC6C}" srcOrd="4" destOrd="0" parTransId="{257BB762-77F5-3B47-A422-F9BA3DB186A0}" sibTransId="{6434B346-4C97-E64C-9110-C3120D3FE0CA}"/>
    <dgm:cxn modelId="{43FE5BDB-8795-AF46-9A94-438C2BFFF7AB}" type="presParOf" srcId="{F4B28C59-5773-264B-A804-53529FE3DEAB}" destId="{E44C8787-EF38-C84D-9B63-EE5A5591B063}" srcOrd="0" destOrd="0" presId="urn:microsoft.com/office/officeart/2005/8/layout/default#2"/>
    <dgm:cxn modelId="{ABA10C9B-E625-134F-A2B4-F1ABC4284B38}" type="presParOf" srcId="{F4B28C59-5773-264B-A804-53529FE3DEAB}" destId="{42806043-3A1D-474D-9134-34D9E44EBF41}" srcOrd="1" destOrd="0" presId="urn:microsoft.com/office/officeart/2005/8/layout/default#2"/>
    <dgm:cxn modelId="{F80CF799-D358-8741-AA00-010446045AA0}" type="presParOf" srcId="{F4B28C59-5773-264B-A804-53529FE3DEAB}" destId="{6072D17B-F6A5-5047-8836-727A094DE50A}" srcOrd="2" destOrd="0" presId="urn:microsoft.com/office/officeart/2005/8/layout/default#2"/>
    <dgm:cxn modelId="{472F3026-1F25-3C4C-B933-C2E336005628}" type="presParOf" srcId="{F4B28C59-5773-264B-A804-53529FE3DEAB}" destId="{2861C1AB-D9EC-5F4D-84EC-81DA6C621C99}" srcOrd="3" destOrd="0" presId="urn:microsoft.com/office/officeart/2005/8/layout/default#2"/>
    <dgm:cxn modelId="{11362635-9CC8-1049-81FC-4F3AE10A59A9}" type="presParOf" srcId="{F4B28C59-5773-264B-A804-53529FE3DEAB}" destId="{C7A1B8EF-C024-DD42-B327-0C43B33F32C7}" srcOrd="4" destOrd="0" presId="urn:microsoft.com/office/officeart/2005/8/layout/default#2"/>
    <dgm:cxn modelId="{C3AE3110-2C0D-8D4C-A7D3-2B64354AA962}" type="presParOf" srcId="{F4B28C59-5773-264B-A804-53529FE3DEAB}" destId="{65458AEB-8ADC-EC43-BCBB-33BEBD6FCB20}" srcOrd="5" destOrd="0" presId="urn:microsoft.com/office/officeart/2005/8/layout/default#2"/>
    <dgm:cxn modelId="{09385047-F4A0-C241-B1FD-BEAAD245808D}" type="presParOf" srcId="{F4B28C59-5773-264B-A804-53529FE3DEAB}" destId="{8B48159E-09EA-364F-A510-D8162959C1D3}" srcOrd="6" destOrd="0" presId="urn:microsoft.com/office/officeart/2005/8/layout/default#2"/>
    <dgm:cxn modelId="{EEC94EB5-4960-DA4D-A173-A80CD774A692}" type="presParOf" srcId="{F4B28C59-5773-264B-A804-53529FE3DEAB}" destId="{2EA93FE1-283A-5B4B-9F4A-6B5DD73001A4}" srcOrd="7" destOrd="0" presId="urn:microsoft.com/office/officeart/2005/8/layout/default#2"/>
    <dgm:cxn modelId="{BC5C7F4A-AB33-C049-A275-799D6EE9145B}" type="presParOf" srcId="{F4B28C59-5773-264B-A804-53529FE3DEAB}" destId="{F87C3173-1EE5-6A4C-872A-CD220AD18035}" srcOrd="8" destOrd="0" presId="urn:microsoft.com/office/officeart/2005/8/layout/default#2"/>
    <dgm:cxn modelId="{1BC9EE3D-F6AE-634B-ACB3-FD207141ACED}" type="presParOf" srcId="{F4B28C59-5773-264B-A804-53529FE3DEAB}" destId="{76C31CD0-FAD5-6048-A606-D8BA95C8188B}" srcOrd="9" destOrd="0" presId="urn:microsoft.com/office/officeart/2005/8/layout/default#2"/>
    <dgm:cxn modelId="{49F2FD09-CE86-314F-94F2-D23F814F1231}" type="presParOf" srcId="{F4B28C59-5773-264B-A804-53529FE3DEAB}" destId="{E0353279-FF85-2046-A116-4276350C938F}" srcOrd="1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39F22D-C2EC-034D-B2F2-9526C10DD7EE}" type="doc">
      <dgm:prSet loTypeId="urn:microsoft.com/office/officeart/2005/8/layout/matrix3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8FFCB-FF60-9741-B84C-A7D2D03D4D17}">
      <dgm:prSet custT="1"/>
      <dgm:spPr/>
      <dgm:t>
        <a:bodyPr/>
        <a:lstStyle/>
        <a:p>
          <a:pPr rtl="0">
            <a:spcBef>
              <a:spcPct val="0"/>
            </a:spcBef>
            <a:spcAft>
              <a:spcPts val="1200"/>
            </a:spcAft>
          </a:pPr>
          <a:r>
            <a:rPr lang="en-US" sz="1600" b="1" dirty="0"/>
            <a:t>Tightens rules for TCP traffic by creating a directory of outbound TCP connections</a:t>
          </a:r>
          <a:endParaRPr lang="en-US" sz="1600" dirty="0"/>
        </a:p>
      </dgm:t>
    </dgm:pt>
    <dgm:pt modelId="{65C5BE99-9E42-C844-B971-245876CB968C}" type="parTrans" cxnId="{E2DC4D2F-44A7-684C-BDB7-50DF869F348D}">
      <dgm:prSet/>
      <dgm:spPr/>
      <dgm:t>
        <a:bodyPr/>
        <a:lstStyle/>
        <a:p>
          <a:endParaRPr lang="en-US"/>
        </a:p>
      </dgm:t>
    </dgm:pt>
    <dgm:pt modelId="{1530D343-91BB-7A45-9CF0-C9ECD8E968E6}" type="sibTrans" cxnId="{E2DC4D2F-44A7-684C-BDB7-50DF869F348D}">
      <dgm:prSet/>
      <dgm:spPr/>
      <dgm:t>
        <a:bodyPr/>
        <a:lstStyle/>
        <a:p>
          <a:endParaRPr lang="en-US"/>
        </a:p>
      </dgm:t>
    </dgm:pt>
    <dgm:pt modelId="{5681ED43-DBB5-9D40-A1EC-D9DD2D80A1B3}">
      <dgm:prSet custT="1"/>
      <dgm:spPr/>
      <dgm:t>
        <a:bodyPr/>
        <a:lstStyle/>
        <a:p>
          <a:pPr rtl="0">
            <a:spcBef>
              <a:spcPts val="1800"/>
            </a:spcBef>
            <a:spcAft>
              <a:spcPts val="1200"/>
            </a:spcAft>
          </a:pPr>
          <a:r>
            <a:rPr lang="en-US" sz="1400" b="1" dirty="0"/>
            <a:t>There is an entry for each currently established connection</a:t>
          </a:r>
          <a:endParaRPr lang="en-US" sz="1400" dirty="0"/>
        </a:p>
      </dgm:t>
    </dgm:pt>
    <dgm:pt modelId="{45B678DB-3495-E54E-8429-A0B8E7E85BE6}" type="parTrans" cxnId="{A6EBFFE6-5E76-F049-AEA9-C60A096F5217}">
      <dgm:prSet/>
      <dgm:spPr/>
      <dgm:t>
        <a:bodyPr/>
        <a:lstStyle/>
        <a:p>
          <a:endParaRPr lang="en-US"/>
        </a:p>
      </dgm:t>
    </dgm:pt>
    <dgm:pt modelId="{344340CB-B715-FE4E-9A3C-1A6415072CBB}" type="sibTrans" cxnId="{A6EBFFE6-5E76-F049-AEA9-C60A096F5217}">
      <dgm:prSet/>
      <dgm:spPr/>
      <dgm:t>
        <a:bodyPr/>
        <a:lstStyle/>
        <a:p>
          <a:endParaRPr lang="en-US"/>
        </a:p>
      </dgm:t>
    </dgm:pt>
    <dgm:pt modelId="{F218C2DF-0792-8545-BA38-1CB926073E7F}">
      <dgm:prSet custT="1"/>
      <dgm:spPr/>
      <dgm:t>
        <a:bodyPr/>
        <a:lstStyle/>
        <a:p>
          <a:pPr rtl="0">
            <a:spcBef>
              <a:spcPts val="1800"/>
            </a:spcBef>
            <a:spcAft>
              <a:spcPts val="1200"/>
            </a:spcAft>
          </a:pPr>
          <a:r>
            <a:rPr lang="en-US" sz="1400" b="1"/>
            <a:t>Packet filter allows incoming traffic to high numbered ports only for those packets that fit the profile of one of the entries in this directory</a:t>
          </a:r>
          <a:endParaRPr lang="en-US" sz="1400" dirty="0"/>
        </a:p>
      </dgm:t>
    </dgm:pt>
    <dgm:pt modelId="{7A6335A5-3FE8-B44C-957E-89B3ACFD20F9}" type="parTrans" cxnId="{763F75C0-5E79-8C44-B2F4-B2B275E53AC8}">
      <dgm:prSet/>
      <dgm:spPr/>
      <dgm:t>
        <a:bodyPr/>
        <a:lstStyle/>
        <a:p>
          <a:endParaRPr lang="en-US"/>
        </a:p>
      </dgm:t>
    </dgm:pt>
    <dgm:pt modelId="{13FAA812-6513-A14E-BF04-7F2863A2F79B}" type="sibTrans" cxnId="{763F75C0-5E79-8C44-B2F4-B2B275E53AC8}">
      <dgm:prSet/>
      <dgm:spPr/>
      <dgm:t>
        <a:bodyPr/>
        <a:lstStyle/>
        <a:p>
          <a:endParaRPr lang="en-US"/>
        </a:p>
      </dgm:t>
    </dgm:pt>
    <dgm:pt modelId="{B0D0EE88-33FF-F94F-9D0A-84FBB3DDAE7E}">
      <dgm:prSet/>
      <dgm:spPr/>
      <dgm:t>
        <a:bodyPr/>
        <a:lstStyle/>
        <a:p>
          <a:pPr rtl="0">
            <a:spcAft>
              <a:spcPts val="1200"/>
            </a:spcAft>
          </a:pPr>
          <a:r>
            <a:rPr lang="en-US" sz="1600" b="1"/>
            <a:t>Reviews packet information but also records information about TCP connections</a:t>
          </a:r>
          <a:endParaRPr lang="en-US" sz="1600" dirty="0"/>
        </a:p>
      </dgm:t>
    </dgm:pt>
    <dgm:pt modelId="{A197FDCC-C39E-D84C-A007-38A193EBC831}" type="parTrans" cxnId="{A4FCD3BB-86C1-C14F-8213-A6C8097D7C44}">
      <dgm:prSet/>
      <dgm:spPr/>
      <dgm:t>
        <a:bodyPr/>
        <a:lstStyle/>
        <a:p>
          <a:endParaRPr lang="en-US"/>
        </a:p>
      </dgm:t>
    </dgm:pt>
    <dgm:pt modelId="{42C29396-F441-134D-A60F-976F053FDDF9}" type="sibTrans" cxnId="{A4FCD3BB-86C1-C14F-8213-A6C8097D7C44}">
      <dgm:prSet/>
      <dgm:spPr/>
      <dgm:t>
        <a:bodyPr/>
        <a:lstStyle/>
        <a:p>
          <a:endParaRPr lang="en-US"/>
        </a:p>
      </dgm:t>
    </dgm:pt>
    <dgm:pt modelId="{3D014868-35AD-6F44-89CF-98805423867F}">
      <dgm:prSet custT="1"/>
      <dgm:spPr/>
      <dgm:t>
        <a:bodyPr/>
        <a:lstStyle/>
        <a:p>
          <a:pPr rtl="0">
            <a:spcAft>
              <a:spcPts val="1200"/>
            </a:spcAft>
          </a:pPr>
          <a:r>
            <a:rPr lang="en-US" sz="1400" b="1"/>
            <a:t>Keeps track of TCP sequence numbers to prevent attacks that depend on the sequence number</a:t>
          </a:r>
          <a:endParaRPr lang="en-US" sz="1400" b="1" dirty="0"/>
        </a:p>
      </dgm:t>
    </dgm:pt>
    <dgm:pt modelId="{51EC145C-15FD-4A47-8130-99D2D7F24B85}" type="parTrans" cxnId="{B5E08413-1F8D-C44D-A998-79D3A21EE2BB}">
      <dgm:prSet/>
      <dgm:spPr/>
      <dgm:t>
        <a:bodyPr/>
        <a:lstStyle/>
        <a:p>
          <a:endParaRPr lang="en-US"/>
        </a:p>
      </dgm:t>
    </dgm:pt>
    <dgm:pt modelId="{45171108-5D38-7F41-8A3A-92F0BD87D393}" type="sibTrans" cxnId="{B5E08413-1F8D-C44D-A998-79D3A21EE2BB}">
      <dgm:prSet/>
      <dgm:spPr/>
      <dgm:t>
        <a:bodyPr/>
        <a:lstStyle/>
        <a:p>
          <a:endParaRPr lang="en-US"/>
        </a:p>
      </dgm:t>
    </dgm:pt>
    <dgm:pt modelId="{EC383345-80D9-604F-8AA7-19B0B67A62BF}">
      <dgm:prSet custT="1"/>
      <dgm:spPr/>
      <dgm:t>
        <a:bodyPr/>
        <a:lstStyle/>
        <a:p>
          <a:pPr rtl="0">
            <a:spcAft>
              <a:spcPts val="1200"/>
            </a:spcAft>
          </a:pPr>
          <a:r>
            <a:rPr lang="en-US" sz="1400" b="1"/>
            <a:t>Inspects data for protocols like FTP, IM and SIPS commands</a:t>
          </a:r>
          <a:endParaRPr lang="en-US" sz="1400" b="1" dirty="0"/>
        </a:p>
      </dgm:t>
    </dgm:pt>
    <dgm:pt modelId="{A05408B5-23B3-8E46-A7AE-98E9B208D63B}" type="parTrans" cxnId="{78231357-0522-4749-A281-16FEEB3937FB}">
      <dgm:prSet/>
      <dgm:spPr/>
      <dgm:t>
        <a:bodyPr/>
        <a:lstStyle/>
        <a:p>
          <a:endParaRPr lang="en-US"/>
        </a:p>
      </dgm:t>
    </dgm:pt>
    <dgm:pt modelId="{C458B549-B143-E14A-AEF1-76DA939EAB7E}" type="sibTrans" cxnId="{78231357-0522-4749-A281-16FEEB3937FB}">
      <dgm:prSet/>
      <dgm:spPr/>
      <dgm:t>
        <a:bodyPr/>
        <a:lstStyle/>
        <a:p>
          <a:endParaRPr lang="en-US"/>
        </a:p>
      </dgm:t>
    </dgm:pt>
    <dgm:pt modelId="{B351D380-CC1C-AA47-A9BA-EE07327472E9}">
      <dgm:prSet/>
      <dgm:spPr/>
      <dgm:t>
        <a:bodyPr/>
        <a:lstStyle/>
        <a:p>
          <a:endParaRPr lang="en-US"/>
        </a:p>
      </dgm:t>
    </dgm:pt>
    <dgm:pt modelId="{4AA74A32-762E-D540-A331-2FDF61F48040}" type="parTrans" cxnId="{738476AE-EAD1-1546-923C-C35DB62CBBC7}">
      <dgm:prSet/>
      <dgm:spPr/>
      <dgm:t>
        <a:bodyPr/>
        <a:lstStyle/>
        <a:p>
          <a:endParaRPr lang="en-US"/>
        </a:p>
      </dgm:t>
    </dgm:pt>
    <dgm:pt modelId="{96B6E814-135F-A442-B050-48073AD52A4C}" type="sibTrans" cxnId="{738476AE-EAD1-1546-923C-C35DB62CBBC7}">
      <dgm:prSet/>
      <dgm:spPr/>
      <dgm:t>
        <a:bodyPr/>
        <a:lstStyle/>
        <a:p>
          <a:endParaRPr lang="en-US"/>
        </a:p>
      </dgm:t>
    </dgm:pt>
    <dgm:pt modelId="{57A7F977-8514-274F-A51F-D2502DE027EC}">
      <dgm:prSet/>
      <dgm:spPr/>
      <dgm:t>
        <a:bodyPr/>
        <a:lstStyle/>
        <a:p>
          <a:endParaRPr lang="en-US" dirty="0"/>
        </a:p>
      </dgm:t>
    </dgm:pt>
    <dgm:pt modelId="{37B64D4B-0F82-5B44-97DB-62F446BD444A}" type="parTrans" cxnId="{734CC8EE-A06B-654A-A28A-E4D2D076C02C}">
      <dgm:prSet/>
      <dgm:spPr/>
      <dgm:t>
        <a:bodyPr/>
        <a:lstStyle/>
        <a:p>
          <a:endParaRPr lang="en-US"/>
        </a:p>
      </dgm:t>
    </dgm:pt>
    <dgm:pt modelId="{A7505AED-E530-7844-B07C-4EE1BB96D685}" type="sibTrans" cxnId="{734CC8EE-A06B-654A-A28A-E4D2D076C02C}">
      <dgm:prSet/>
      <dgm:spPr/>
      <dgm:t>
        <a:bodyPr/>
        <a:lstStyle/>
        <a:p>
          <a:endParaRPr lang="en-US"/>
        </a:p>
      </dgm:t>
    </dgm:pt>
    <dgm:pt modelId="{EA86DD4A-FD25-324C-BFD6-09EEA0C17BC5}" type="pres">
      <dgm:prSet presAssocID="{F839F22D-C2EC-034D-B2F2-9526C10DD7EE}" presName="matrix" presStyleCnt="0">
        <dgm:presLayoutVars>
          <dgm:chMax val="1"/>
          <dgm:dir/>
          <dgm:resizeHandles val="exact"/>
        </dgm:presLayoutVars>
      </dgm:prSet>
      <dgm:spPr/>
    </dgm:pt>
    <dgm:pt modelId="{6468884E-25F0-8E45-87AD-FFCD76ECA1C4}" type="pres">
      <dgm:prSet presAssocID="{F839F22D-C2EC-034D-B2F2-9526C10DD7EE}" presName="diamond" presStyleLbl="bgShp" presStyleIdx="0" presStyleCnt="1"/>
      <dgm:spPr/>
    </dgm:pt>
    <dgm:pt modelId="{EFC93CCD-45E6-BD4E-A080-C49B7B85857D}" type="pres">
      <dgm:prSet presAssocID="{F839F22D-C2EC-034D-B2F2-9526C10DD7EE}" presName="quad1" presStyleLbl="node1" presStyleIdx="0" presStyleCnt="4" custScaleX="165120" custScaleY="160481" custLinFactNeighborX="-42674" custLinFactNeighborY="57041">
        <dgm:presLayoutVars>
          <dgm:chMax val="0"/>
          <dgm:chPref val="0"/>
          <dgm:bulletEnabled val="1"/>
        </dgm:presLayoutVars>
      </dgm:prSet>
      <dgm:spPr/>
    </dgm:pt>
    <dgm:pt modelId="{94C5E0A6-2ACD-614C-8942-2E2B0E6E0DBA}" type="pres">
      <dgm:prSet presAssocID="{F839F22D-C2EC-034D-B2F2-9526C10DD7EE}" presName="quad2" presStyleLbl="node1" presStyleIdx="1" presStyleCnt="4" custScaleX="160419" custScaleY="154599" custLinFactNeighborX="49608" custLinFactNeighborY="56980">
        <dgm:presLayoutVars>
          <dgm:chMax val="0"/>
          <dgm:chPref val="0"/>
          <dgm:bulletEnabled val="1"/>
        </dgm:presLayoutVars>
      </dgm:prSet>
      <dgm:spPr/>
    </dgm:pt>
    <dgm:pt modelId="{E2FA6206-43E2-9C4F-9C4A-69E3356DFFF0}" type="pres">
      <dgm:prSet presAssocID="{F839F22D-C2EC-034D-B2F2-9526C10DD7EE}" presName="quad3" presStyleLbl="node1" presStyleIdx="2" presStyleCnt="4" custFlipVert="0" custFlipHor="0" custScaleX="13960" custScaleY="13960" custLinFactNeighborX="98601" custLinFactNeighborY="-33242">
        <dgm:presLayoutVars>
          <dgm:chMax val="0"/>
          <dgm:chPref val="0"/>
          <dgm:bulletEnabled val="1"/>
        </dgm:presLayoutVars>
      </dgm:prSet>
      <dgm:spPr/>
    </dgm:pt>
    <dgm:pt modelId="{C2E21EDD-344F-DC49-916B-AA2A8594287A}" type="pres">
      <dgm:prSet presAssocID="{F839F22D-C2EC-034D-B2F2-9526C10DD7EE}" presName="quad4" presStyleLbl="node1" presStyleIdx="3" presStyleCnt="4" custFlipVert="1" custFlipHor="0" custScaleX="18152" custScaleY="18478" custLinFactNeighborX="-9091" custLinFactNeighborY="11528">
        <dgm:presLayoutVars>
          <dgm:chMax val="0"/>
          <dgm:chPref val="0"/>
          <dgm:bulletEnabled val="1"/>
        </dgm:presLayoutVars>
      </dgm:prSet>
      <dgm:spPr/>
    </dgm:pt>
  </dgm:ptLst>
  <dgm:cxnLst>
    <dgm:cxn modelId="{63332A07-FF58-C64E-8A1B-C7F2DEFB46D5}" type="presOf" srcId="{F839F22D-C2EC-034D-B2F2-9526C10DD7EE}" destId="{EA86DD4A-FD25-324C-BFD6-09EEA0C17BC5}" srcOrd="0" destOrd="0" presId="urn:microsoft.com/office/officeart/2005/8/layout/matrix3"/>
    <dgm:cxn modelId="{C3720F0D-9C85-354F-BC19-EB4E902007C6}" type="presOf" srcId="{EC383345-80D9-604F-8AA7-19B0B67A62BF}" destId="{94C5E0A6-2ACD-614C-8942-2E2B0E6E0DBA}" srcOrd="0" destOrd="2" presId="urn:microsoft.com/office/officeart/2005/8/layout/matrix3"/>
    <dgm:cxn modelId="{B5E08413-1F8D-C44D-A998-79D3A21EE2BB}" srcId="{B0D0EE88-33FF-F94F-9D0A-84FBB3DDAE7E}" destId="{3D014868-35AD-6F44-89CF-98805423867F}" srcOrd="0" destOrd="0" parTransId="{51EC145C-15FD-4A47-8130-99D2D7F24B85}" sibTransId="{45171108-5D38-7F41-8A3A-92F0BD87D393}"/>
    <dgm:cxn modelId="{F911352E-E067-CC46-8548-3E9FB77E491B}" type="presOf" srcId="{57A7F977-8514-274F-A51F-D2502DE027EC}" destId="{C2E21EDD-344F-DC49-916B-AA2A8594287A}" srcOrd="0" destOrd="0" presId="urn:microsoft.com/office/officeart/2005/8/layout/matrix3"/>
    <dgm:cxn modelId="{E2DC4D2F-44A7-684C-BDB7-50DF869F348D}" srcId="{F839F22D-C2EC-034D-B2F2-9526C10DD7EE}" destId="{DC08FFCB-FF60-9741-B84C-A7D2D03D4D17}" srcOrd="0" destOrd="0" parTransId="{65C5BE99-9E42-C844-B971-245876CB968C}" sibTransId="{1530D343-91BB-7A45-9CF0-C9ECD8E968E6}"/>
    <dgm:cxn modelId="{2B59FA40-7A06-414A-A4F3-0CB4F774E7D0}" type="presOf" srcId="{B351D380-CC1C-AA47-A9BA-EE07327472E9}" destId="{E2FA6206-43E2-9C4F-9C4A-69E3356DFFF0}" srcOrd="0" destOrd="0" presId="urn:microsoft.com/office/officeart/2005/8/layout/matrix3"/>
    <dgm:cxn modelId="{80CB554C-4C79-5D4E-8EEA-79A3B0C96487}" type="presOf" srcId="{F218C2DF-0792-8545-BA38-1CB926073E7F}" destId="{EFC93CCD-45E6-BD4E-A080-C49B7B85857D}" srcOrd="0" destOrd="2" presId="urn:microsoft.com/office/officeart/2005/8/layout/matrix3"/>
    <dgm:cxn modelId="{CAB27A74-8847-B143-9C28-2CBD55AD7BEF}" type="presOf" srcId="{3D014868-35AD-6F44-89CF-98805423867F}" destId="{94C5E0A6-2ACD-614C-8942-2E2B0E6E0DBA}" srcOrd="0" destOrd="1" presId="urn:microsoft.com/office/officeart/2005/8/layout/matrix3"/>
    <dgm:cxn modelId="{78231357-0522-4749-A281-16FEEB3937FB}" srcId="{B0D0EE88-33FF-F94F-9D0A-84FBB3DDAE7E}" destId="{EC383345-80D9-604F-8AA7-19B0B67A62BF}" srcOrd="1" destOrd="0" parTransId="{A05408B5-23B3-8E46-A7AE-98E9B208D63B}" sibTransId="{C458B549-B143-E14A-AEF1-76DA939EAB7E}"/>
    <dgm:cxn modelId="{65640185-7D1B-EE4D-B12A-1854971E9BAE}" type="presOf" srcId="{5681ED43-DBB5-9D40-A1EC-D9DD2D80A1B3}" destId="{EFC93CCD-45E6-BD4E-A080-C49B7B85857D}" srcOrd="0" destOrd="1" presId="urn:microsoft.com/office/officeart/2005/8/layout/matrix3"/>
    <dgm:cxn modelId="{2A74EFA1-EDDE-8341-B5BE-12393F901674}" type="presOf" srcId="{B0D0EE88-33FF-F94F-9D0A-84FBB3DDAE7E}" destId="{94C5E0A6-2ACD-614C-8942-2E2B0E6E0DBA}" srcOrd="0" destOrd="0" presId="urn:microsoft.com/office/officeart/2005/8/layout/matrix3"/>
    <dgm:cxn modelId="{738476AE-EAD1-1546-923C-C35DB62CBBC7}" srcId="{F839F22D-C2EC-034D-B2F2-9526C10DD7EE}" destId="{B351D380-CC1C-AA47-A9BA-EE07327472E9}" srcOrd="2" destOrd="0" parTransId="{4AA74A32-762E-D540-A331-2FDF61F48040}" sibTransId="{96B6E814-135F-A442-B050-48073AD52A4C}"/>
    <dgm:cxn modelId="{A4FCD3BB-86C1-C14F-8213-A6C8097D7C44}" srcId="{F839F22D-C2EC-034D-B2F2-9526C10DD7EE}" destId="{B0D0EE88-33FF-F94F-9D0A-84FBB3DDAE7E}" srcOrd="1" destOrd="0" parTransId="{A197FDCC-C39E-D84C-A007-38A193EBC831}" sibTransId="{42C29396-F441-134D-A60F-976F053FDDF9}"/>
    <dgm:cxn modelId="{763F75C0-5E79-8C44-B2F4-B2B275E53AC8}" srcId="{DC08FFCB-FF60-9741-B84C-A7D2D03D4D17}" destId="{F218C2DF-0792-8545-BA38-1CB926073E7F}" srcOrd="1" destOrd="0" parTransId="{7A6335A5-3FE8-B44C-957E-89B3ACFD20F9}" sibTransId="{13FAA812-6513-A14E-BF04-7F2863A2F79B}"/>
    <dgm:cxn modelId="{C79FADCE-E9F2-734E-8C99-1E2459736415}" type="presOf" srcId="{DC08FFCB-FF60-9741-B84C-A7D2D03D4D17}" destId="{EFC93CCD-45E6-BD4E-A080-C49B7B85857D}" srcOrd="0" destOrd="0" presId="urn:microsoft.com/office/officeart/2005/8/layout/matrix3"/>
    <dgm:cxn modelId="{A6EBFFE6-5E76-F049-AEA9-C60A096F5217}" srcId="{DC08FFCB-FF60-9741-B84C-A7D2D03D4D17}" destId="{5681ED43-DBB5-9D40-A1EC-D9DD2D80A1B3}" srcOrd="0" destOrd="0" parTransId="{45B678DB-3495-E54E-8429-A0B8E7E85BE6}" sibTransId="{344340CB-B715-FE4E-9A3C-1A6415072CBB}"/>
    <dgm:cxn modelId="{734CC8EE-A06B-654A-A28A-E4D2D076C02C}" srcId="{F839F22D-C2EC-034D-B2F2-9526C10DD7EE}" destId="{57A7F977-8514-274F-A51F-D2502DE027EC}" srcOrd="3" destOrd="0" parTransId="{37B64D4B-0F82-5B44-97DB-62F446BD444A}" sibTransId="{A7505AED-E530-7844-B07C-4EE1BB96D685}"/>
    <dgm:cxn modelId="{7BA34395-67CE-2541-AA17-3F7B5A4B2CB0}" type="presParOf" srcId="{EA86DD4A-FD25-324C-BFD6-09EEA0C17BC5}" destId="{6468884E-25F0-8E45-87AD-FFCD76ECA1C4}" srcOrd="0" destOrd="0" presId="urn:microsoft.com/office/officeart/2005/8/layout/matrix3"/>
    <dgm:cxn modelId="{10969C5D-1B9B-264C-BB80-D83A9F88CC4E}" type="presParOf" srcId="{EA86DD4A-FD25-324C-BFD6-09EEA0C17BC5}" destId="{EFC93CCD-45E6-BD4E-A080-C49B7B85857D}" srcOrd="1" destOrd="0" presId="urn:microsoft.com/office/officeart/2005/8/layout/matrix3"/>
    <dgm:cxn modelId="{89BCCC78-B51D-CA4B-8DDC-5B01F1EAE2A3}" type="presParOf" srcId="{EA86DD4A-FD25-324C-BFD6-09EEA0C17BC5}" destId="{94C5E0A6-2ACD-614C-8942-2E2B0E6E0DBA}" srcOrd="2" destOrd="0" presId="urn:microsoft.com/office/officeart/2005/8/layout/matrix3"/>
    <dgm:cxn modelId="{911E46FE-5247-B040-9C10-59D5FD38BD9F}" type="presParOf" srcId="{EA86DD4A-FD25-324C-BFD6-09EEA0C17BC5}" destId="{E2FA6206-43E2-9C4F-9C4A-69E3356DFFF0}" srcOrd="3" destOrd="0" presId="urn:microsoft.com/office/officeart/2005/8/layout/matrix3"/>
    <dgm:cxn modelId="{DDE19DAA-EB45-0F4A-8429-CF1A03C176E4}" type="presParOf" srcId="{EA86DD4A-FD25-324C-BFD6-09EEA0C17BC5}" destId="{C2E21EDD-344F-DC49-916B-AA2A8594287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988646-F496-604B-B659-C1DEB4D0C74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566CC-FF07-CA4D-9753-F29D779B7F76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2800" b="1" dirty="0">
              <a:solidFill>
                <a:srgbClr val="000000"/>
              </a:solidFill>
            </a:rPr>
            <a:t>Circuit level proxy</a:t>
          </a:r>
          <a:endParaRPr lang="en-US" sz="2800" dirty="0">
            <a:solidFill>
              <a:srgbClr val="000000"/>
            </a:solidFill>
          </a:endParaRPr>
        </a:p>
      </dgm:t>
    </dgm:pt>
    <dgm:pt modelId="{1F8E94BC-B363-2744-8CD4-8EA85A7EA2F4}" type="parTrans" cxnId="{220D6303-CDEA-8843-B99F-397BD1A066B9}">
      <dgm:prSet/>
      <dgm:spPr/>
      <dgm:t>
        <a:bodyPr/>
        <a:lstStyle/>
        <a:p>
          <a:endParaRPr lang="en-US"/>
        </a:p>
      </dgm:t>
    </dgm:pt>
    <dgm:pt modelId="{47DFA51D-45D8-BB46-B05B-7BC276C26CCB}" type="sibTrans" cxnId="{220D6303-CDEA-8843-B99F-397BD1A066B9}">
      <dgm:prSet/>
      <dgm:spPr/>
      <dgm:t>
        <a:bodyPr/>
        <a:lstStyle/>
        <a:p>
          <a:endParaRPr lang="en-US"/>
        </a:p>
      </dgm:t>
    </dgm:pt>
    <dgm:pt modelId="{A3BCE070-2B5A-2A44-9557-8745A9FEF67E}">
      <dgm:prSet/>
      <dgm:spPr/>
      <dgm:t>
        <a:bodyPr/>
        <a:lstStyle/>
        <a:p>
          <a:pPr rtl="0">
            <a:spcAft>
              <a:spcPts val="752"/>
            </a:spcAft>
            <a:buFont typeface="Arial" panose="020B0604020202020204" pitchFamily="34" charset="0"/>
            <a:buChar char="•"/>
          </a:pPr>
          <a:r>
            <a: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Once both connections are set up, the gateway </a:t>
          </a:r>
          <a:r>
            <a:rPr kumimoji="0" lang="en-PK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relays TCP segments</a:t>
          </a:r>
          <a:r>
            <a: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between the two connections.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6FBC72-1D47-114B-B64E-A27A14E0B552}" type="parTrans" cxnId="{4A5F5DF4-1127-D74E-A252-DA00E8AD02AD}">
      <dgm:prSet/>
      <dgm:spPr/>
      <dgm:t>
        <a:bodyPr/>
        <a:lstStyle/>
        <a:p>
          <a:endParaRPr lang="en-US"/>
        </a:p>
      </dgm:t>
    </dgm:pt>
    <dgm:pt modelId="{B84970BC-F67F-3A45-84DD-C96E5970EB2F}" type="sibTrans" cxnId="{4A5F5DF4-1127-D74E-A252-DA00E8AD02AD}">
      <dgm:prSet/>
      <dgm:spPr/>
      <dgm:t>
        <a:bodyPr/>
        <a:lstStyle/>
        <a:p>
          <a:endParaRPr lang="en-US"/>
        </a:p>
      </dgm:t>
    </dgm:pt>
    <dgm:pt modelId="{C1D59386-8DC9-6A4C-917E-DEEB50338D1D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Security Function: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97AEA-5ADC-5F4A-A89F-DAFE8496C960}" type="parTrans" cxnId="{7FD2C5E7-A90C-C84C-A0B2-C90E869E9BFF}">
      <dgm:prSet/>
      <dgm:spPr/>
      <dgm:t>
        <a:bodyPr/>
        <a:lstStyle/>
        <a:p>
          <a:endParaRPr lang="en-US"/>
        </a:p>
      </dgm:t>
    </dgm:pt>
    <dgm:pt modelId="{EC3A7385-A860-8F4C-97D8-3F75C28CDEC2}" type="sibTrans" cxnId="{7FD2C5E7-A90C-C84C-A0B2-C90E869E9BFF}">
      <dgm:prSet/>
      <dgm:spPr/>
      <dgm:t>
        <a:bodyPr/>
        <a:lstStyle/>
        <a:p>
          <a:endParaRPr lang="en-US"/>
        </a:p>
      </dgm:t>
    </dgm:pt>
    <dgm:pt modelId="{63AC3098-2EBF-B84B-9929-A8C8CE88A39B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Typically used when inside users are trusted</a:t>
          </a:r>
          <a:endParaRPr lang="en-US" dirty="0">
            <a:solidFill>
              <a:schemeClr val="bg1"/>
            </a:solidFill>
          </a:endParaRPr>
        </a:p>
      </dgm:t>
    </dgm:pt>
    <dgm:pt modelId="{2EBD9CF5-23B0-E047-82AD-67A3256EC9F6}" type="parTrans" cxnId="{BB20F18E-4107-EF49-B3E6-3DE743FE151D}">
      <dgm:prSet/>
      <dgm:spPr/>
      <dgm:t>
        <a:bodyPr/>
        <a:lstStyle/>
        <a:p>
          <a:endParaRPr lang="en-US"/>
        </a:p>
      </dgm:t>
    </dgm:pt>
    <dgm:pt modelId="{29F2F9D0-B10E-574B-9AB3-DE2124DFEBA7}" type="sibTrans" cxnId="{BB20F18E-4107-EF49-B3E6-3DE743FE151D}">
      <dgm:prSet/>
      <dgm:spPr/>
      <dgm:t>
        <a:bodyPr/>
        <a:lstStyle/>
        <a:p>
          <a:endParaRPr lang="en-US"/>
        </a:p>
      </dgm:t>
    </dgm:pt>
    <dgm:pt modelId="{B34C4E02-9D86-654D-94A8-26736D7A07D8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May use application-level gateway inbound and circuit-level gateway outbound</a:t>
          </a:r>
        </a:p>
      </dgm:t>
    </dgm:pt>
    <dgm:pt modelId="{BF2717B6-0520-6B49-B417-996AB8A6A230}" type="parTrans" cxnId="{DD414C96-5AD3-CC4D-ABF3-FD3AE13A6E9D}">
      <dgm:prSet/>
      <dgm:spPr/>
      <dgm:t>
        <a:bodyPr/>
        <a:lstStyle/>
        <a:p>
          <a:endParaRPr lang="en-US"/>
        </a:p>
      </dgm:t>
    </dgm:pt>
    <dgm:pt modelId="{48E695E7-21C7-7742-9D5C-0FC47CCD4168}" type="sibTrans" cxnId="{DD414C96-5AD3-CC4D-ABF3-FD3AE13A6E9D}">
      <dgm:prSet/>
      <dgm:spPr/>
      <dgm:t>
        <a:bodyPr/>
        <a:lstStyle/>
        <a:p>
          <a:endParaRPr lang="en-US"/>
        </a:p>
      </dgm:t>
    </dgm:pt>
    <dgm:pt modelId="{F2CF24C9-8CBE-DA40-AB20-7446C201188D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Lower overheads </a:t>
          </a:r>
        </a:p>
      </dgm:t>
    </dgm:pt>
    <dgm:pt modelId="{57364D15-6F67-244A-82B5-830C28116704}" type="parTrans" cxnId="{5987A88B-2FD8-794D-9752-97734E44D804}">
      <dgm:prSet/>
      <dgm:spPr/>
      <dgm:t>
        <a:bodyPr/>
        <a:lstStyle/>
        <a:p>
          <a:endParaRPr lang="en-US"/>
        </a:p>
      </dgm:t>
    </dgm:pt>
    <dgm:pt modelId="{E2699DBA-EBC1-0340-9ADE-4A69768DCA64}" type="sibTrans" cxnId="{5987A88B-2FD8-794D-9752-97734E44D804}">
      <dgm:prSet/>
      <dgm:spPr/>
      <dgm:t>
        <a:bodyPr/>
        <a:lstStyle/>
        <a:p>
          <a:endParaRPr lang="en-US"/>
        </a:p>
      </dgm:t>
    </dgm:pt>
    <dgm:pt modelId="{C2865249-D55A-4E83-AF26-D16FC442E76C}">
      <dgm:prSet/>
      <dgm:spPr/>
      <dgm:t>
        <a:bodyPr/>
        <a:lstStyle/>
        <a:p>
          <a:pPr>
            <a:spcAft>
              <a:spcPts val="752"/>
            </a:spcAft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circuit-level gateway can be a stand-alone system or a specialized function of an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application-level gateway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certain application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5C0924-2D53-44A5-BC97-BD032EDF16E1}" type="parTrans" cxnId="{81F3F430-1636-493D-AC3C-A944B49AA736}">
      <dgm:prSet/>
      <dgm:spPr/>
      <dgm:t>
        <a:bodyPr/>
        <a:lstStyle/>
        <a:p>
          <a:endParaRPr lang="en-PK"/>
        </a:p>
      </dgm:t>
    </dgm:pt>
    <dgm:pt modelId="{3CDDA717-98FD-4502-A1A1-96CC547D7827}" type="sibTrans" cxnId="{81F3F430-1636-493D-AC3C-A944B49AA736}">
      <dgm:prSet/>
      <dgm:spPr/>
      <dgm:t>
        <a:bodyPr/>
        <a:lstStyle/>
        <a:p>
          <a:endParaRPr lang="en-PK"/>
        </a:p>
      </dgm:t>
    </dgm:pt>
    <dgm:pt modelId="{6BBA0D80-4C28-4100-BE1B-355B18C61EE3}">
      <dgm:prSet/>
      <dgm:spPr/>
      <dgm:t>
        <a:bodyPr/>
        <a:lstStyle/>
        <a:p>
          <a:pPr>
            <a:spcAft>
              <a:spcPts val="752"/>
            </a:spcAft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It does not permit end-to-end TCP connections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0E4022-2628-408D-89D9-792186D12909}" type="parTrans" cxnId="{1E34E575-E724-4D62-9CFE-54E140573C9E}">
      <dgm:prSet/>
      <dgm:spPr/>
      <dgm:t>
        <a:bodyPr/>
        <a:lstStyle/>
        <a:p>
          <a:endParaRPr lang="en-PK"/>
        </a:p>
      </dgm:t>
    </dgm:pt>
    <dgm:pt modelId="{C6F3E1FB-26D8-4E8E-89EA-093103481C87}" type="sibTrans" cxnId="{1E34E575-E724-4D62-9CFE-54E140573C9E}">
      <dgm:prSet/>
      <dgm:spPr/>
      <dgm:t>
        <a:bodyPr/>
        <a:lstStyle/>
        <a:p>
          <a:endParaRPr lang="en-PK"/>
        </a:p>
      </dgm:t>
    </dgm:pt>
    <dgm:pt modelId="{E0BAB334-22B8-48D2-A532-97F96561CD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Another between the gateway and a TCP user on 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outside (external) host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1EAE722-79EA-4947-AD43-E8A4E020BFCB}" type="parTrans" cxnId="{DCEE201C-6F63-4ED6-98DF-F32FAA064295}">
      <dgm:prSet/>
      <dgm:spPr/>
      <dgm:t>
        <a:bodyPr/>
        <a:lstStyle/>
        <a:p>
          <a:endParaRPr lang="en-PK"/>
        </a:p>
      </dgm:t>
    </dgm:pt>
    <dgm:pt modelId="{9C091DC1-E7F9-4657-8C41-70BE84C59E6E}" type="sibTrans" cxnId="{DCEE201C-6F63-4ED6-98DF-F32FAA064295}">
      <dgm:prSet/>
      <dgm:spPr/>
      <dgm:t>
        <a:bodyPr/>
        <a:lstStyle/>
        <a:p>
          <a:endParaRPr lang="en-PK"/>
        </a:p>
      </dgm:t>
    </dgm:pt>
    <dgm:pt modelId="{76E1DB02-A3CB-4982-BBEE-B065C96DEA66}">
      <dgm:prSet/>
      <dgm:spPr/>
      <dgm:t>
        <a:bodyPr/>
        <a:lstStyle/>
        <a:p>
          <a:pPr>
            <a:spcAft>
              <a:spcPts val="752"/>
            </a:spcAft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One between the gateway and a TCP user on 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inner (internal) host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326B21-0627-40E6-964E-E183874583CA}" type="parTrans" cxnId="{DF199FA1-AFC2-4694-9F94-5C120A867616}">
      <dgm:prSet/>
      <dgm:spPr/>
      <dgm:t>
        <a:bodyPr/>
        <a:lstStyle/>
        <a:p>
          <a:endParaRPr lang="en-PK"/>
        </a:p>
      </dgm:t>
    </dgm:pt>
    <dgm:pt modelId="{2CA722E0-C7D0-4AEC-B9C9-CDEC47E9F9E7}" type="sibTrans" cxnId="{DF199FA1-AFC2-4694-9F94-5C120A867616}">
      <dgm:prSet/>
      <dgm:spPr/>
      <dgm:t>
        <a:bodyPr/>
        <a:lstStyle/>
        <a:p>
          <a:endParaRPr lang="en-PK"/>
        </a:p>
      </dgm:t>
    </dgm:pt>
    <dgm:pt modelId="{8304AC81-1AEB-4E2E-890C-2174880990DE}">
      <dgm:prSet/>
      <dgm:spPr/>
      <dgm:t>
        <a:bodyPr/>
        <a:lstStyle/>
        <a:p>
          <a:pPr rtl="0">
            <a:spcAft>
              <a:spcPts val="752"/>
            </a:spcAft>
            <a:buFont typeface="Arial" panose="020B0604020202020204" pitchFamily="34" charset="0"/>
            <a:buChar char="•"/>
          </a:pPr>
          <a:r>
            <a: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It </a:t>
          </a:r>
          <a:r>
            <a:rPr kumimoji="0" lang="en-PK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does not examine</a:t>
          </a:r>
          <a:r>
            <a: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the content of the segments. </a:t>
          </a:r>
        </a:p>
      </dgm:t>
    </dgm:pt>
    <dgm:pt modelId="{ABBF3A33-6AE3-4F0B-B1D1-A7D44283C84A}" type="parTrans" cxnId="{2E542292-B27F-4333-9FF8-7F7E163D645E}">
      <dgm:prSet/>
      <dgm:spPr/>
      <dgm:t>
        <a:bodyPr/>
        <a:lstStyle/>
        <a:p>
          <a:endParaRPr lang="en-PK"/>
        </a:p>
      </dgm:t>
    </dgm:pt>
    <dgm:pt modelId="{5DD3DB6E-ED3F-44FE-9142-DC68FE2E6F2F}" type="sibTrans" cxnId="{2E542292-B27F-4333-9FF8-7F7E163D645E}">
      <dgm:prSet/>
      <dgm:spPr/>
      <dgm:t>
        <a:bodyPr/>
        <a:lstStyle/>
        <a:p>
          <a:endParaRPr lang="en-PK"/>
        </a:p>
      </dgm:t>
    </dgm:pt>
    <dgm:pt modelId="{7D7471BA-6E68-499A-BA3E-64738D84A0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security function consists of determining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which connections are allowed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DF7EBE0-AA93-485B-898B-F7FD6F35F82F}" type="parTrans" cxnId="{7F812AC1-2464-4DD9-A1D8-61E980DDCA54}">
      <dgm:prSet/>
      <dgm:spPr/>
      <dgm:t>
        <a:bodyPr/>
        <a:lstStyle/>
        <a:p>
          <a:endParaRPr lang="en-PK"/>
        </a:p>
      </dgm:t>
    </dgm:pt>
    <dgm:pt modelId="{006BBD8C-D369-4AC1-B263-AC932C6BAA30}" type="sibTrans" cxnId="{7F812AC1-2464-4DD9-A1D8-61E980DDCA54}">
      <dgm:prSet/>
      <dgm:spPr/>
      <dgm:t>
        <a:bodyPr/>
        <a:lstStyle/>
        <a:p>
          <a:endParaRPr lang="en-PK"/>
        </a:p>
      </dgm:t>
    </dgm:pt>
    <dgm:pt modelId="{773C1034-7859-4D74-9F0D-0127B8CCC7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gateway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does not inspect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or filter the data being transferred once connections are established.</a:t>
          </a:r>
        </a:p>
      </dgm:t>
    </dgm:pt>
    <dgm:pt modelId="{D9850E8A-40B5-4916-AACE-086F1621932F}" type="parTrans" cxnId="{54F0EF7E-2A8F-4D0C-8BA1-8FF565370055}">
      <dgm:prSet/>
      <dgm:spPr/>
      <dgm:t>
        <a:bodyPr/>
        <a:lstStyle/>
        <a:p>
          <a:endParaRPr lang="en-PK"/>
        </a:p>
      </dgm:t>
    </dgm:pt>
    <dgm:pt modelId="{0321222F-F720-4ADA-B272-DCDD999C2405}" type="sibTrans" cxnId="{54F0EF7E-2A8F-4D0C-8BA1-8FF565370055}">
      <dgm:prSet/>
      <dgm:spPr/>
      <dgm:t>
        <a:bodyPr/>
        <a:lstStyle/>
        <a:p>
          <a:endParaRPr lang="en-PK"/>
        </a:p>
      </dgm:t>
    </dgm:pt>
    <dgm:pt modelId="{D2CF4D7C-D9FF-7247-B975-6180D65D9C60}" type="pres">
      <dgm:prSet presAssocID="{36988646-F496-604B-B659-C1DEB4D0C748}" presName="linear" presStyleCnt="0">
        <dgm:presLayoutVars>
          <dgm:animLvl val="lvl"/>
          <dgm:resizeHandles val="exact"/>
        </dgm:presLayoutVars>
      </dgm:prSet>
      <dgm:spPr/>
    </dgm:pt>
    <dgm:pt modelId="{BA7038D4-9790-5948-8810-AD467ED2458B}" type="pres">
      <dgm:prSet presAssocID="{D75566CC-FF07-CA4D-9753-F29D779B7F76}" presName="parentText" presStyleLbl="node1" presStyleIdx="0" presStyleCnt="2" custScaleX="42593" custScaleY="71197" custLinFactNeighborX="-25926" custLinFactNeighborY="-4089">
        <dgm:presLayoutVars>
          <dgm:chMax val="0"/>
          <dgm:bulletEnabled val="1"/>
        </dgm:presLayoutVars>
      </dgm:prSet>
      <dgm:spPr/>
    </dgm:pt>
    <dgm:pt modelId="{2BD3D853-2CC5-4E4E-AC3F-13C688B338D0}" type="pres">
      <dgm:prSet presAssocID="{D75566CC-FF07-CA4D-9753-F29D779B7F76}" presName="childText" presStyleLbl="revTx" presStyleIdx="0" presStyleCnt="2" custScaleY="88106" custLinFactNeighborX="-926" custLinFactNeighborY="9498">
        <dgm:presLayoutVars>
          <dgm:bulletEnabled val="1"/>
        </dgm:presLayoutVars>
      </dgm:prSet>
      <dgm:spPr/>
    </dgm:pt>
    <dgm:pt modelId="{680A8BD4-A2A2-1445-974B-A604BFA74D21}" type="pres">
      <dgm:prSet presAssocID="{63AC3098-2EBF-B84B-9929-A8C8CE88A39B}" presName="parentText" presStyleLbl="node1" presStyleIdx="1" presStyleCnt="2" custScaleX="90741" custScaleY="77415" custLinFactNeighborX="-5685" custLinFactNeighborY="-17909">
        <dgm:presLayoutVars>
          <dgm:chMax val="0"/>
          <dgm:bulletEnabled val="1"/>
        </dgm:presLayoutVars>
      </dgm:prSet>
      <dgm:spPr/>
    </dgm:pt>
    <dgm:pt modelId="{49812E46-A3E8-5943-BDE1-B7EDEAAF5C2F}" type="pres">
      <dgm:prSet presAssocID="{63AC3098-2EBF-B84B-9929-A8C8CE88A3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04E900-58A9-CE44-A30B-B93864263F12}" type="presOf" srcId="{63AC3098-2EBF-B84B-9929-A8C8CE88A39B}" destId="{680A8BD4-A2A2-1445-974B-A604BFA74D21}" srcOrd="0" destOrd="0" presId="urn:microsoft.com/office/officeart/2005/8/layout/vList2"/>
    <dgm:cxn modelId="{220D6303-CDEA-8843-B99F-397BD1A066B9}" srcId="{36988646-F496-604B-B659-C1DEB4D0C748}" destId="{D75566CC-FF07-CA4D-9753-F29D779B7F76}" srcOrd="0" destOrd="0" parTransId="{1F8E94BC-B363-2744-8CD4-8EA85A7EA2F4}" sibTransId="{47DFA51D-45D8-BB46-B05B-7BC276C26CCB}"/>
    <dgm:cxn modelId="{DCEE201C-6F63-4ED6-98DF-F32FAA064295}" srcId="{6BBA0D80-4C28-4100-BE1B-355B18C61EE3}" destId="{E0BAB334-22B8-48D2-A532-97F96561CD81}" srcOrd="1" destOrd="0" parTransId="{D1EAE722-79EA-4947-AD43-E8A4E020BFCB}" sibTransId="{9C091DC1-E7F9-4657-8C41-70BE84C59E6E}"/>
    <dgm:cxn modelId="{90B4012F-F8CA-9544-B3E0-258668D6DA5A}" type="presOf" srcId="{C1D59386-8DC9-6A4C-917E-DEEB50338D1D}" destId="{2BD3D853-2CC5-4E4E-AC3F-13C688B338D0}" srcOrd="0" destOrd="6" presId="urn:microsoft.com/office/officeart/2005/8/layout/vList2"/>
    <dgm:cxn modelId="{81F3F430-1636-493D-AC3C-A944B49AA736}" srcId="{D75566CC-FF07-CA4D-9753-F29D779B7F76}" destId="{C2865249-D55A-4E83-AF26-D16FC442E76C}" srcOrd="0" destOrd="0" parTransId="{5D5C0924-2D53-44A5-BC97-BD032EDF16E1}" sibTransId="{3CDDA717-98FD-4502-A1A1-96CC547D7827}"/>
    <dgm:cxn modelId="{4BA7B83A-18F2-B44F-A34C-298842F8EEC7}" type="presOf" srcId="{D75566CC-FF07-CA4D-9753-F29D779B7F76}" destId="{BA7038D4-9790-5948-8810-AD467ED2458B}" srcOrd="0" destOrd="0" presId="urn:microsoft.com/office/officeart/2005/8/layout/vList2"/>
    <dgm:cxn modelId="{E312E13A-22B1-4ADD-B6C4-04004A408CD5}" type="presOf" srcId="{C2865249-D55A-4E83-AF26-D16FC442E76C}" destId="{2BD3D853-2CC5-4E4E-AC3F-13C688B338D0}" srcOrd="0" destOrd="0" presId="urn:microsoft.com/office/officeart/2005/8/layout/vList2"/>
    <dgm:cxn modelId="{CA19635C-5233-477F-9645-7DE50D5448E1}" type="presOf" srcId="{76E1DB02-A3CB-4982-BBEE-B065C96DEA66}" destId="{2BD3D853-2CC5-4E4E-AC3F-13C688B338D0}" srcOrd="0" destOrd="2" presId="urn:microsoft.com/office/officeart/2005/8/layout/vList2"/>
    <dgm:cxn modelId="{12CB9961-EC80-40D3-A75C-5E6BA9F80F74}" type="presOf" srcId="{6BBA0D80-4C28-4100-BE1B-355B18C61EE3}" destId="{2BD3D853-2CC5-4E4E-AC3F-13C688B338D0}" srcOrd="0" destOrd="1" presId="urn:microsoft.com/office/officeart/2005/8/layout/vList2"/>
    <dgm:cxn modelId="{9CEC8645-EC48-254C-B938-16429F51A160}" type="presOf" srcId="{36988646-F496-604B-B659-C1DEB4D0C748}" destId="{D2CF4D7C-D9FF-7247-B975-6180D65D9C60}" srcOrd="0" destOrd="0" presId="urn:microsoft.com/office/officeart/2005/8/layout/vList2"/>
    <dgm:cxn modelId="{1E34E575-E724-4D62-9CFE-54E140573C9E}" srcId="{D75566CC-FF07-CA4D-9753-F29D779B7F76}" destId="{6BBA0D80-4C28-4100-BE1B-355B18C61EE3}" srcOrd="1" destOrd="0" parTransId="{660E4022-2628-408D-89D9-792186D12909}" sibTransId="{C6F3E1FB-26D8-4E8E-89EA-093103481C87}"/>
    <dgm:cxn modelId="{54F0EF7E-2A8F-4D0C-8BA1-8FF565370055}" srcId="{C1D59386-8DC9-6A4C-917E-DEEB50338D1D}" destId="{773C1034-7859-4D74-9F0D-0127B8CCC7AF}" srcOrd="1" destOrd="0" parTransId="{D9850E8A-40B5-4916-AACE-086F1621932F}" sibTransId="{0321222F-F720-4ADA-B272-DCDD999C2405}"/>
    <dgm:cxn modelId="{AF2E8E7F-81B2-4625-B1C7-D97394D04116}" type="presOf" srcId="{7D7471BA-6E68-499A-BA3E-64738D84A05E}" destId="{2BD3D853-2CC5-4E4E-AC3F-13C688B338D0}" srcOrd="0" destOrd="7" presId="urn:microsoft.com/office/officeart/2005/8/layout/vList2"/>
    <dgm:cxn modelId="{5987A88B-2FD8-794D-9752-97734E44D804}" srcId="{63AC3098-2EBF-B84B-9929-A8C8CE88A39B}" destId="{F2CF24C9-8CBE-DA40-AB20-7446C201188D}" srcOrd="1" destOrd="0" parTransId="{57364D15-6F67-244A-82B5-830C28116704}" sibTransId="{E2699DBA-EBC1-0340-9ADE-4A69768DCA64}"/>
    <dgm:cxn modelId="{BB20F18E-4107-EF49-B3E6-3DE743FE151D}" srcId="{36988646-F496-604B-B659-C1DEB4D0C748}" destId="{63AC3098-2EBF-B84B-9929-A8C8CE88A39B}" srcOrd="1" destOrd="0" parTransId="{2EBD9CF5-23B0-E047-82AD-67A3256EC9F6}" sibTransId="{29F2F9D0-B10E-574B-9AB3-DE2124DFEBA7}"/>
    <dgm:cxn modelId="{2E542292-B27F-4333-9FF8-7F7E163D645E}" srcId="{D75566CC-FF07-CA4D-9753-F29D779B7F76}" destId="{8304AC81-1AEB-4E2E-890C-2174880990DE}" srcOrd="3" destOrd="0" parTransId="{ABBF3A33-6AE3-4F0B-B1D1-A7D44283C84A}" sibTransId="{5DD3DB6E-ED3F-44FE-9142-DC68FE2E6F2F}"/>
    <dgm:cxn modelId="{DD414C96-5AD3-CC4D-ABF3-FD3AE13A6E9D}" srcId="{63AC3098-2EBF-B84B-9929-A8C8CE88A39B}" destId="{B34C4E02-9D86-654D-94A8-26736D7A07D8}" srcOrd="0" destOrd="0" parTransId="{BF2717B6-0520-6B49-B417-996AB8A6A230}" sibTransId="{48E695E7-21C7-7742-9D5C-0FC47CCD4168}"/>
    <dgm:cxn modelId="{6E2E319B-1D70-46DD-9DB5-A3E27B0613B2}" type="presOf" srcId="{E0BAB334-22B8-48D2-A532-97F96561CD81}" destId="{2BD3D853-2CC5-4E4E-AC3F-13C688B338D0}" srcOrd="0" destOrd="3" presId="urn:microsoft.com/office/officeart/2005/8/layout/vList2"/>
    <dgm:cxn modelId="{DF199FA1-AFC2-4694-9F94-5C120A867616}" srcId="{6BBA0D80-4C28-4100-BE1B-355B18C61EE3}" destId="{76E1DB02-A3CB-4982-BBEE-B065C96DEA66}" srcOrd="0" destOrd="0" parTransId="{8A326B21-0627-40E6-964E-E183874583CA}" sibTransId="{2CA722E0-C7D0-4AEC-B9C9-CDEC47E9F9E7}"/>
    <dgm:cxn modelId="{698F5EAD-92B2-E64F-B936-F1C440B416CD}" type="presOf" srcId="{F2CF24C9-8CBE-DA40-AB20-7446C201188D}" destId="{49812E46-A3E8-5943-BDE1-B7EDEAAF5C2F}" srcOrd="0" destOrd="1" presId="urn:microsoft.com/office/officeart/2005/8/layout/vList2"/>
    <dgm:cxn modelId="{96D850B8-06F9-9949-AACB-2AE6DEEFF47D}" type="presOf" srcId="{B34C4E02-9D86-654D-94A8-26736D7A07D8}" destId="{49812E46-A3E8-5943-BDE1-B7EDEAAF5C2F}" srcOrd="0" destOrd="0" presId="urn:microsoft.com/office/officeart/2005/8/layout/vList2"/>
    <dgm:cxn modelId="{7F812AC1-2464-4DD9-A1D8-61E980DDCA54}" srcId="{C1D59386-8DC9-6A4C-917E-DEEB50338D1D}" destId="{7D7471BA-6E68-499A-BA3E-64738D84A05E}" srcOrd="0" destOrd="0" parTransId="{1DF7EBE0-AA93-485B-898B-F7FD6F35F82F}" sibTransId="{006BBD8C-D369-4AC1-B263-AC932C6BAA30}"/>
    <dgm:cxn modelId="{6814F7DB-994A-49B3-B0AC-A2A9B99BCE0E}" type="presOf" srcId="{773C1034-7859-4D74-9F0D-0127B8CCC7AF}" destId="{2BD3D853-2CC5-4E4E-AC3F-13C688B338D0}" srcOrd="0" destOrd="8" presId="urn:microsoft.com/office/officeart/2005/8/layout/vList2"/>
    <dgm:cxn modelId="{C6C2B5E7-7659-4D4B-AB72-7DF73ED735A3}" type="presOf" srcId="{8304AC81-1AEB-4E2E-890C-2174880990DE}" destId="{2BD3D853-2CC5-4E4E-AC3F-13C688B338D0}" srcOrd="0" destOrd="5" presId="urn:microsoft.com/office/officeart/2005/8/layout/vList2"/>
    <dgm:cxn modelId="{7FD2C5E7-A90C-C84C-A0B2-C90E869E9BFF}" srcId="{D75566CC-FF07-CA4D-9753-F29D779B7F76}" destId="{C1D59386-8DC9-6A4C-917E-DEEB50338D1D}" srcOrd="4" destOrd="0" parTransId="{04197AEA-5ADC-5F4A-A89F-DAFE8496C960}" sibTransId="{EC3A7385-A860-8F4C-97D8-3F75C28CDEC2}"/>
    <dgm:cxn modelId="{4A5F5DF4-1127-D74E-A252-DA00E8AD02AD}" srcId="{D75566CC-FF07-CA4D-9753-F29D779B7F76}" destId="{A3BCE070-2B5A-2A44-9557-8745A9FEF67E}" srcOrd="2" destOrd="0" parTransId="{436FBC72-1D47-114B-B64E-A27A14E0B552}" sibTransId="{B84970BC-F67F-3A45-84DD-C96E5970EB2F}"/>
    <dgm:cxn modelId="{1EA96DF6-31FA-E045-8567-A8CD8DF00CAA}" type="presOf" srcId="{A3BCE070-2B5A-2A44-9557-8745A9FEF67E}" destId="{2BD3D853-2CC5-4E4E-AC3F-13C688B338D0}" srcOrd="0" destOrd="4" presId="urn:microsoft.com/office/officeart/2005/8/layout/vList2"/>
    <dgm:cxn modelId="{CF774A67-924D-1A49-B716-A35ADB1BA04B}" type="presParOf" srcId="{D2CF4D7C-D9FF-7247-B975-6180D65D9C60}" destId="{BA7038D4-9790-5948-8810-AD467ED2458B}" srcOrd="0" destOrd="0" presId="urn:microsoft.com/office/officeart/2005/8/layout/vList2"/>
    <dgm:cxn modelId="{334B0566-926B-DA4A-9496-247B7767513D}" type="presParOf" srcId="{D2CF4D7C-D9FF-7247-B975-6180D65D9C60}" destId="{2BD3D853-2CC5-4E4E-AC3F-13C688B338D0}" srcOrd="1" destOrd="0" presId="urn:microsoft.com/office/officeart/2005/8/layout/vList2"/>
    <dgm:cxn modelId="{0F37097E-3E2D-EF43-9186-A0634A98DFDB}" type="presParOf" srcId="{D2CF4D7C-D9FF-7247-B975-6180D65D9C60}" destId="{680A8BD4-A2A2-1445-974B-A604BFA74D21}" srcOrd="2" destOrd="0" presId="urn:microsoft.com/office/officeart/2005/8/layout/vList2"/>
    <dgm:cxn modelId="{DD45F20E-743D-8640-B466-F957543AB51A}" type="presParOf" srcId="{D2CF4D7C-D9FF-7247-B975-6180D65D9C60}" destId="{49812E46-A3E8-5943-BDE1-B7EDEAAF5C2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7C373-B344-4647-9666-45221E1A580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49F7D-DC29-234E-8131-187DE0ECA20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Four main elements of prevention:</a:t>
          </a:r>
        </a:p>
      </dgm:t>
    </dgm:pt>
    <dgm:pt modelId="{407ACF3F-BDBE-A348-80BA-DFA5485D56AD}" type="parTrans" cxnId="{947BD9AE-F2FE-E349-9C6D-BBC8D627F16A}">
      <dgm:prSet/>
      <dgm:spPr/>
      <dgm:t>
        <a:bodyPr/>
        <a:lstStyle/>
        <a:p>
          <a:endParaRPr lang="en-US"/>
        </a:p>
      </dgm:t>
    </dgm:pt>
    <dgm:pt modelId="{CC2B33C9-2022-A841-A120-F57B5A3BD772}" type="sibTrans" cxnId="{947BD9AE-F2FE-E349-9C6D-BBC8D627F16A}">
      <dgm:prSet/>
      <dgm:spPr/>
      <dgm:t>
        <a:bodyPr/>
        <a:lstStyle/>
        <a:p>
          <a:endParaRPr lang="en-US"/>
        </a:p>
      </dgm:t>
    </dgm:pt>
    <dgm:pt modelId="{A85B7817-CDD7-C049-A073-D8CFFC41791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/>
            <a:t>Policy</a:t>
          </a:r>
        </a:p>
      </dgm:t>
    </dgm:pt>
    <dgm:pt modelId="{3DC4848E-004B-1A4C-A744-3C816C74AA8E}" type="parTrans" cxnId="{E9798DC8-6B8A-4E49-9C73-9B5112E6C969}">
      <dgm:prSet/>
      <dgm:spPr/>
      <dgm:t>
        <a:bodyPr/>
        <a:lstStyle/>
        <a:p>
          <a:endParaRPr lang="en-US"/>
        </a:p>
      </dgm:t>
    </dgm:pt>
    <dgm:pt modelId="{34B90911-2D46-694F-B675-A32B2099E060}" type="sibTrans" cxnId="{E9798DC8-6B8A-4E49-9C73-9B5112E6C969}">
      <dgm:prSet/>
      <dgm:spPr/>
      <dgm:t>
        <a:bodyPr/>
        <a:lstStyle/>
        <a:p>
          <a:endParaRPr lang="en-US"/>
        </a:p>
      </dgm:t>
    </dgm:pt>
    <dgm:pt modelId="{5633FEA8-F733-7744-9130-BBE890A6AB21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/>
            <a:t>Awareness</a:t>
          </a:r>
        </a:p>
      </dgm:t>
    </dgm:pt>
    <dgm:pt modelId="{14835D0F-8544-6043-BDAB-70AAD06D0B05}" type="parTrans" cxnId="{C8B246A7-146B-D44C-A0B6-D62B3B46D552}">
      <dgm:prSet/>
      <dgm:spPr/>
      <dgm:t>
        <a:bodyPr/>
        <a:lstStyle/>
        <a:p>
          <a:endParaRPr lang="en-US"/>
        </a:p>
      </dgm:t>
    </dgm:pt>
    <dgm:pt modelId="{40ECE71D-49B5-AB4A-8E18-60582BBB76FE}" type="sibTrans" cxnId="{C8B246A7-146B-D44C-A0B6-D62B3B46D552}">
      <dgm:prSet/>
      <dgm:spPr/>
      <dgm:t>
        <a:bodyPr/>
        <a:lstStyle/>
        <a:p>
          <a:endParaRPr lang="en-US"/>
        </a:p>
      </dgm:t>
    </dgm:pt>
    <dgm:pt modelId="{C10341DE-4D1C-5644-A899-2A5BBD88FFE5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/>
            <a:t>Vulnerability mitigation</a:t>
          </a:r>
        </a:p>
      </dgm:t>
    </dgm:pt>
    <dgm:pt modelId="{0A306DCB-897E-9942-A224-C2F30E6CD166}" type="parTrans" cxnId="{CD0E990E-AD1A-B14D-BCC8-6115E392DE23}">
      <dgm:prSet/>
      <dgm:spPr/>
      <dgm:t>
        <a:bodyPr/>
        <a:lstStyle/>
        <a:p>
          <a:endParaRPr lang="en-US"/>
        </a:p>
      </dgm:t>
    </dgm:pt>
    <dgm:pt modelId="{2C5C60B3-1CB3-3D43-A1B6-2100A0FBC3E9}" type="sibTrans" cxnId="{CD0E990E-AD1A-B14D-BCC8-6115E392DE23}">
      <dgm:prSet/>
      <dgm:spPr/>
      <dgm:t>
        <a:bodyPr/>
        <a:lstStyle/>
        <a:p>
          <a:endParaRPr lang="en-US"/>
        </a:p>
      </dgm:t>
    </dgm:pt>
    <dgm:pt modelId="{19933629-1549-9244-A2EB-710BFBB3F3C0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/>
            <a:t>Threat mitigation</a:t>
          </a:r>
        </a:p>
      </dgm:t>
    </dgm:pt>
    <dgm:pt modelId="{A4128A9A-6B83-7440-B38E-DCF55E94D982}" type="parTrans" cxnId="{9EFE0D47-8602-F147-B259-32678CD072D1}">
      <dgm:prSet/>
      <dgm:spPr/>
      <dgm:t>
        <a:bodyPr/>
        <a:lstStyle/>
        <a:p>
          <a:endParaRPr lang="en-US"/>
        </a:p>
      </dgm:t>
    </dgm:pt>
    <dgm:pt modelId="{1C91BF96-12DA-8C4A-BFA7-91C385C85FB8}" type="sibTrans" cxnId="{9EFE0D47-8602-F147-B259-32678CD072D1}">
      <dgm:prSet/>
      <dgm:spPr/>
      <dgm:t>
        <a:bodyPr/>
        <a:lstStyle/>
        <a:p>
          <a:endParaRPr lang="en-US"/>
        </a:p>
      </dgm:t>
    </dgm:pt>
    <dgm:pt modelId="{38921C6F-F36A-4841-BAD8-C903163E6987}" type="pres">
      <dgm:prSet presAssocID="{E597C373-B344-4647-9666-45221E1A5803}" presName="linear" presStyleCnt="0">
        <dgm:presLayoutVars>
          <dgm:dir/>
          <dgm:animLvl val="lvl"/>
          <dgm:resizeHandles val="exact"/>
        </dgm:presLayoutVars>
      </dgm:prSet>
      <dgm:spPr/>
    </dgm:pt>
    <dgm:pt modelId="{CA75C928-7EBF-194E-8D6D-A82F986CD0C6}" type="pres">
      <dgm:prSet presAssocID="{A2F49F7D-DC29-234E-8131-187DE0ECA205}" presName="parentLin" presStyleCnt="0"/>
      <dgm:spPr/>
    </dgm:pt>
    <dgm:pt modelId="{952E37D5-2D17-2248-94E4-2E967F62D580}" type="pres">
      <dgm:prSet presAssocID="{A2F49F7D-DC29-234E-8131-187DE0ECA205}" presName="parentLeftMargin" presStyleLbl="node1" presStyleIdx="0" presStyleCnt="1"/>
      <dgm:spPr/>
    </dgm:pt>
    <dgm:pt modelId="{9F27D6DC-1F2B-7744-AB44-F95CB3588EA2}" type="pres">
      <dgm:prSet presAssocID="{A2F49F7D-DC29-234E-8131-187DE0ECA2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F102FA-668D-A04B-8834-D142FA6C52EC}" type="pres">
      <dgm:prSet presAssocID="{A2F49F7D-DC29-234E-8131-187DE0ECA205}" presName="negativeSpace" presStyleCnt="0"/>
      <dgm:spPr/>
    </dgm:pt>
    <dgm:pt modelId="{AA82D9DB-A488-6D46-8B85-3412B019F831}" type="pres">
      <dgm:prSet presAssocID="{A2F49F7D-DC29-234E-8131-187DE0ECA20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D0E990E-AD1A-B14D-BCC8-6115E392DE23}" srcId="{A2F49F7D-DC29-234E-8131-187DE0ECA205}" destId="{C10341DE-4D1C-5644-A899-2A5BBD88FFE5}" srcOrd="2" destOrd="0" parTransId="{0A306DCB-897E-9942-A224-C2F30E6CD166}" sibTransId="{2C5C60B3-1CB3-3D43-A1B6-2100A0FBC3E9}"/>
    <dgm:cxn modelId="{43987F15-A4C3-1346-9EBA-584B627F7276}" type="presOf" srcId="{A2F49F7D-DC29-234E-8131-187DE0ECA205}" destId="{9F27D6DC-1F2B-7744-AB44-F95CB3588EA2}" srcOrd="1" destOrd="0" presId="urn:microsoft.com/office/officeart/2005/8/layout/list1"/>
    <dgm:cxn modelId="{E9330A34-A6DF-1C40-9680-7C311615E0F6}" type="presOf" srcId="{E597C373-B344-4647-9666-45221E1A5803}" destId="{38921C6F-F36A-4841-BAD8-C903163E6987}" srcOrd="0" destOrd="0" presId="urn:microsoft.com/office/officeart/2005/8/layout/list1"/>
    <dgm:cxn modelId="{3930B535-7F68-3D49-91F7-082DCFE52FD8}" type="presOf" srcId="{19933629-1549-9244-A2EB-710BFBB3F3C0}" destId="{AA82D9DB-A488-6D46-8B85-3412B019F831}" srcOrd="0" destOrd="3" presId="urn:microsoft.com/office/officeart/2005/8/layout/list1"/>
    <dgm:cxn modelId="{99BDBF3A-8DFD-984C-8EEB-0047233345C3}" type="presOf" srcId="{C10341DE-4D1C-5644-A899-2A5BBD88FFE5}" destId="{AA82D9DB-A488-6D46-8B85-3412B019F831}" srcOrd="0" destOrd="2" presId="urn:microsoft.com/office/officeart/2005/8/layout/list1"/>
    <dgm:cxn modelId="{9EFE0D47-8602-F147-B259-32678CD072D1}" srcId="{A2F49F7D-DC29-234E-8131-187DE0ECA205}" destId="{19933629-1549-9244-A2EB-710BFBB3F3C0}" srcOrd="3" destOrd="0" parTransId="{A4128A9A-6B83-7440-B38E-DCF55E94D982}" sibTransId="{1C91BF96-12DA-8C4A-BFA7-91C385C85FB8}"/>
    <dgm:cxn modelId="{17234A70-C927-0D4D-875C-3CA219B139BC}" type="presOf" srcId="{A85B7817-CDD7-C049-A073-D8CFFC417918}" destId="{AA82D9DB-A488-6D46-8B85-3412B019F831}" srcOrd="0" destOrd="0" presId="urn:microsoft.com/office/officeart/2005/8/layout/list1"/>
    <dgm:cxn modelId="{C8B246A7-146B-D44C-A0B6-D62B3B46D552}" srcId="{A2F49F7D-DC29-234E-8131-187DE0ECA205}" destId="{5633FEA8-F733-7744-9130-BBE890A6AB21}" srcOrd="1" destOrd="0" parTransId="{14835D0F-8544-6043-BDAB-70AAD06D0B05}" sibTransId="{40ECE71D-49B5-AB4A-8E18-60582BBB76FE}"/>
    <dgm:cxn modelId="{947BD9AE-F2FE-E349-9C6D-BBC8D627F16A}" srcId="{E597C373-B344-4647-9666-45221E1A5803}" destId="{A2F49F7D-DC29-234E-8131-187DE0ECA205}" srcOrd="0" destOrd="0" parTransId="{407ACF3F-BDBE-A348-80BA-DFA5485D56AD}" sibTransId="{CC2B33C9-2022-A841-A120-F57B5A3BD772}"/>
    <dgm:cxn modelId="{95BB7CAF-88D5-DC4D-9F0C-C26F1BDE0EEB}" type="presOf" srcId="{A2F49F7D-DC29-234E-8131-187DE0ECA205}" destId="{952E37D5-2D17-2248-94E4-2E967F62D580}" srcOrd="0" destOrd="0" presId="urn:microsoft.com/office/officeart/2005/8/layout/list1"/>
    <dgm:cxn modelId="{E9798DC8-6B8A-4E49-9C73-9B5112E6C969}" srcId="{A2F49F7D-DC29-234E-8131-187DE0ECA205}" destId="{A85B7817-CDD7-C049-A073-D8CFFC417918}" srcOrd="0" destOrd="0" parTransId="{3DC4848E-004B-1A4C-A744-3C816C74AA8E}" sibTransId="{34B90911-2D46-694F-B675-A32B2099E060}"/>
    <dgm:cxn modelId="{A3513AD7-0DC4-9645-B854-4B1723DC57B4}" type="presOf" srcId="{5633FEA8-F733-7744-9130-BBE890A6AB21}" destId="{AA82D9DB-A488-6D46-8B85-3412B019F831}" srcOrd="0" destOrd="1" presId="urn:microsoft.com/office/officeart/2005/8/layout/list1"/>
    <dgm:cxn modelId="{983CAEC9-5139-4847-8656-EA0EC86D5721}" type="presParOf" srcId="{38921C6F-F36A-4841-BAD8-C903163E6987}" destId="{CA75C928-7EBF-194E-8D6D-A82F986CD0C6}" srcOrd="0" destOrd="0" presId="urn:microsoft.com/office/officeart/2005/8/layout/list1"/>
    <dgm:cxn modelId="{503EFAA2-F142-6346-91F9-CEA865E9E737}" type="presParOf" srcId="{CA75C928-7EBF-194E-8D6D-A82F986CD0C6}" destId="{952E37D5-2D17-2248-94E4-2E967F62D580}" srcOrd="0" destOrd="0" presId="urn:microsoft.com/office/officeart/2005/8/layout/list1"/>
    <dgm:cxn modelId="{489BEECD-ED80-4D47-AC67-CBA9BB3C0920}" type="presParOf" srcId="{CA75C928-7EBF-194E-8D6D-A82F986CD0C6}" destId="{9F27D6DC-1F2B-7744-AB44-F95CB3588EA2}" srcOrd="1" destOrd="0" presId="urn:microsoft.com/office/officeart/2005/8/layout/list1"/>
    <dgm:cxn modelId="{8E0FF3DB-1F48-154D-AE21-3F79EA6F7EDE}" type="presParOf" srcId="{38921C6F-F36A-4841-BAD8-C903163E6987}" destId="{1FF102FA-668D-A04B-8834-D142FA6C52EC}" srcOrd="1" destOrd="0" presId="urn:microsoft.com/office/officeart/2005/8/layout/list1"/>
    <dgm:cxn modelId="{EADD1087-8378-6243-AE9E-96456EE57ECE}" type="presParOf" srcId="{38921C6F-F36A-4841-BAD8-C903163E6987}" destId="{AA82D9DB-A488-6D46-8B85-3412B019F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C8CA6-6FBB-9543-B7CE-61E8B118F161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87B20-B672-7340-B5F6-86E17F6B3B71}">
      <dgm:prSet custT="1"/>
      <dgm:spPr/>
      <dgm:t>
        <a:bodyPr/>
        <a:lstStyle/>
        <a:p>
          <a:pPr rtl="0"/>
          <a:r>
            <a:rPr lang="en-US" sz="1800" b="1"/>
            <a:t>First generation:  simple scanners</a:t>
          </a:r>
          <a:endParaRPr lang="en-US" sz="1800" dirty="0"/>
        </a:p>
      </dgm:t>
    </dgm:pt>
    <dgm:pt modelId="{A0FB0AFA-7044-F944-A68F-E4B57752DA85}" type="parTrans" cxnId="{1601031A-F7DA-CB4F-924C-7FB78F92F8D0}">
      <dgm:prSet/>
      <dgm:spPr/>
      <dgm:t>
        <a:bodyPr/>
        <a:lstStyle/>
        <a:p>
          <a:endParaRPr lang="en-US"/>
        </a:p>
      </dgm:t>
    </dgm:pt>
    <dgm:pt modelId="{849488E8-B7E6-C144-8049-60F5D218F3E2}" type="sibTrans" cxnId="{1601031A-F7DA-CB4F-924C-7FB78F92F8D0}">
      <dgm:prSet/>
      <dgm:spPr/>
      <dgm:t>
        <a:bodyPr/>
        <a:lstStyle/>
        <a:p>
          <a:endParaRPr lang="en-US"/>
        </a:p>
      </dgm:t>
    </dgm:pt>
    <dgm:pt modelId="{A5796948-3AB1-F347-9BCD-7900063785F2}">
      <dgm:prSet custT="1"/>
      <dgm:spPr/>
      <dgm:t>
        <a:bodyPr/>
        <a:lstStyle/>
        <a:p>
          <a:pPr rtl="0"/>
          <a:r>
            <a:rPr lang="en-US" sz="1400" b="1"/>
            <a:t>Requires a malware signature to identify the malware</a:t>
          </a:r>
          <a:endParaRPr lang="en-US" sz="1400" dirty="0"/>
        </a:p>
      </dgm:t>
    </dgm:pt>
    <dgm:pt modelId="{8ABDEA3F-342A-3E4D-831D-69C8F24027F2}" type="parTrans" cxnId="{E00F53A8-AFBC-8342-890B-912ED3421150}">
      <dgm:prSet/>
      <dgm:spPr/>
      <dgm:t>
        <a:bodyPr/>
        <a:lstStyle/>
        <a:p>
          <a:endParaRPr lang="en-US"/>
        </a:p>
      </dgm:t>
    </dgm:pt>
    <dgm:pt modelId="{B7FCF397-94DF-8346-9A6C-564C15E14D8D}" type="sibTrans" cxnId="{E00F53A8-AFBC-8342-890B-912ED3421150}">
      <dgm:prSet/>
      <dgm:spPr/>
      <dgm:t>
        <a:bodyPr/>
        <a:lstStyle/>
        <a:p>
          <a:endParaRPr lang="en-US"/>
        </a:p>
      </dgm:t>
    </dgm:pt>
    <dgm:pt modelId="{A1A8CB4B-B54D-E340-A2E4-F09B835C31E9}">
      <dgm:prSet custT="1"/>
      <dgm:spPr/>
      <dgm:t>
        <a:bodyPr/>
        <a:lstStyle/>
        <a:p>
          <a:pPr rtl="0"/>
          <a:r>
            <a:rPr lang="en-US" sz="1400" b="1" dirty="0"/>
            <a:t>Limited to the detection of known malware</a:t>
          </a:r>
          <a:endParaRPr lang="en-US" sz="1400" dirty="0"/>
        </a:p>
      </dgm:t>
    </dgm:pt>
    <dgm:pt modelId="{C44E964B-029B-0A48-AAE4-1414F6C63E07}" type="parTrans" cxnId="{246A4C6F-7311-C140-95C7-60AA5E838251}">
      <dgm:prSet/>
      <dgm:spPr/>
      <dgm:t>
        <a:bodyPr/>
        <a:lstStyle/>
        <a:p>
          <a:endParaRPr lang="en-US"/>
        </a:p>
      </dgm:t>
    </dgm:pt>
    <dgm:pt modelId="{EA9F4899-8D8A-AD4D-915A-B15A305A28BB}" type="sibTrans" cxnId="{246A4C6F-7311-C140-95C7-60AA5E838251}">
      <dgm:prSet/>
      <dgm:spPr/>
      <dgm:t>
        <a:bodyPr/>
        <a:lstStyle/>
        <a:p>
          <a:endParaRPr lang="en-US"/>
        </a:p>
      </dgm:t>
    </dgm:pt>
    <dgm:pt modelId="{44A84398-7644-C24F-B9C2-C86C1A26AC36}">
      <dgm:prSet custT="1"/>
      <dgm:spPr/>
      <dgm:t>
        <a:bodyPr/>
        <a:lstStyle/>
        <a:p>
          <a:pPr rtl="0"/>
          <a:r>
            <a:rPr lang="en-US" sz="1800" b="1"/>
            <a:t>Second generation:  heuristic scanners</a:t>
          </a:r>
          <a:endParaRPr lang="en-US" sz="1800" b="1" dirty="0"/>
        </a:p>
      </dgm:t>
    </dgm:pt>
    <dgm:pt modelId="{786C87B5-FD21-2549-B4FF-604DB196A17D}" type="parTrans" cxnId="{E912463C-A38E-5A40-AB70-7E1983D94C01}">
      <dgm:prSet/>
      <dgm:spPr/>
      <dgm:t>
        <a:bodyPr/>
        <a:lstStyle/>
        <a:p>
          <a:endParaRPr lang="en-US"/>
        </a:p>
      </dgm:t>
    </dgm:pt>
    <dgm:pt modelId="{93B04E5D-953A-0441-8ACE-78909736AB34}" type="sibTrans" cxnId="{E912463C-A38E-5A40-AB70-7E1983D94C01}">
      <dgm:prSet/>
      <dgm:spPr/>
      <dgm:t>
        <a:bodyPr/>
        <a:lstStyle/>
        <a:p>
          <a:endParaRPr lang="en-US"/>
        </a:p>
      </dgm:t>
    </dgm:pt>
    <dgm:pt modelId="{14118421-1D3D-AD46-92B8-A8BFA8461ADB}">
      <dgm:prSet custT="1"/>
      <dgm:spPr/>
      <dgm:t>
        <a:bodyPr/>
        <a:lstStyle/>
        <a:p>
          <a:pPr rtl="0"/>
          <a:r>
            <a:rPr lang="en-US" sz="1400" b="1"/>
            <a:t>Uses heuristic rules to search for probable malware instances</a:t>
          </a:r>
          <a:endParaRPr lang="en-US" sz="1400" dirty="0"/>
        </a:p>
      </dgm:t>
    </dgm:pt>
    <dgm:pt modelId="{1D205F1D-37B8-F047-A343-EDA71298926A}" type="parTrans" cxnId="{DE48BCDB-FC3A-0346-AD62-D064995ECEF6}">
      <dgm:prSet/>
      <dgm:spPr/>
      <dgm:t>
        <a:bodyPr/>
        <a:lstStyle/>
        <a:p>
          <a:endParaRPr lang="en-US"/>
        </a:p>
      </dgm:t>
    </dgm:pt>
    <dgm:pt modelId="{A8429D03-48B4-2C44-BA6D-1FCF7B433F3C}" type="sibTrans" cxnId="{DE48BCDB-FC3A-0346-AD62-D064995ECEF6}">
      <dgm:prSet/>
      <dgm:spPr/>
      <dgm:t>
        <a:bodyPr/>
        <a:lstStyle/>
        <a:p>
          <a:endParaRPr lang="en-US"/>
        </a:p>
      </dgm:t>
    </dgm:pt>
    <dgm:pt modelId="{DDDD0939-CE4B-F34C-9DBD-A7F165D6D474}">
      <dgm:prSet custT="1"/>
      <dgm:spPr/>
      <dgm:t>
        <a:bodyPr/>
        <a:lstStyle/>
        <a:p>
          <a:pPr rtl="0"/>
          <a:r>
            <a:rPr lang="en-US" sz="1400" b="1"/>
            <a:t>Another approach is integrity checking</a:t>
          </a:r>
          <a:endParaRPr lang="en-US" sz="1400" dirty="0"/>
        </a:p>
      </dgm:t>
    </dgm:pt>
    <dgm:pt modelId="{C629B42A-69EB-1E4A-B3EE-472BEC1A8507}" type="parTrans" cxnId="{3FD62E7D-44FB-C94A-BC04-0A54F7E66067}">
      <dgm:prSet/>
      <dgm:spPr/>
      <dgm:t>
        <a:bodyPr/>
        <a:lstStyle/>
        <a:p>
          <a:endParaRPr lang="en-US"/>
        </a:p>
      </dgm:t>
    </dgm:pt>
    <dgm:pt modelId="{510935BB-F9DE-184A-A13B-850A96CCE03E}" type="sibTrans" cxnId="{3FD62E7D-44FB-C94A-BC04-0A54F7E66067}">
      <dgm:prSet/>
      <dgm:spPr/>
      <dgm:t>
        <a:bodyPr/>
        <a:lstStyle/>
        <a:p>
          <a:endParaRPr lang="en-US"/>
        </a:p>
      </dgm:t>
    </dgm:pt>
    <dgm:pt modelId="{8BC51053-E83D-0C4A-AD93-FD61B50E4F39}">
      <dgm:prSet custT="1"/>
      <dgm:spPr/>
      <dgm:t>
        <a:bodyPr/>
        <a:lstStyle/>
        <a:p>
          <a:pPr rtl="0"/>
          <a:r>
            <a:rPr lang="en-US" sz="1800" b="1"/>
            <a:t>Third generation:  activity traps</a:t>
          </a:r>
          <a:endParaRPr lang="en-US" sz="1800" b="1" dirty="0"/>
        </a:p>
      </dgm:t>
    </dgm:pt>
    <dgm:pt modelId="{9C010144-3946-9A4D-8782-C56F15F9D59B}" type="parTrans" cxnId="{1B3C2C02-3A46-2C44-84BE-5E9E9E249A15}">
      <dgm:prSet/>
      <dgm:spPr/>
      <dgm:t>
        <a:bodyPr/>
        <a:lstStyle/>
        <a:p>
          <a:endParaRPr lang="en-US"/>
        </a:p>
      </dgm:t>
    </dgm:pt>
    <dgm:pt modelId="{F54950E8-7470-2F42-91D4-281FD4B5AE4B}" type="sibTrans" cxnId="{1B3C2C02-3A46-2C44-84BE-5E9E9E249A15}">
      <dgm:prSet/>
      <dgm:spPr/>
      <dgm:t>
        <a:bodyPr/>
        <a:lstStyle/>
        <a:p>
          <a:endParaRPr lang="en-US"/>
        </a:p>
      </dgm:t>
    </dgm:pt>
    <dgm:pt modelId="{C3464D69-FAA5-2D41-A248-E2866BFC71B0}">
      <dgm:prSet custT="1"/>
      <dgm:spPr/>
      <dgm:t>
        <a:bodyPr/>
        <a:lstStyle/>
        <a:p>
          <a:pPr rtl="0"/>
          <a:r>
            <a:rPr lang="en-US" sz="1400" b="1"/>
            <a:t>Memory-resident programs that identify malware by its actions rather than its structure in an infected program</a:t>
          </a:r>
          <a:endParaRPr lang="en-US" sz="1400" dirty="0"/>
        </a:p>
      </dgm:t>
    </dgm:pt>
    <dgm:pt modelId="{664587F9-5C86-B440-B7D3-F0D448642E96}" type="parTrans" cxnId="{D8B3DEB2-406E-9549-9A94-57648CF30860}">
      <dgm:prSet/>
      <dgm:spPr/>
      <dgm:t>
        <a:bodyPr/>
        <a:lstStyle/>
        <a:p>
          <a:endParaRPr lang="en-US"/>
        </a:p>
      </dgm:t>
    </dgm:pt>
    <dgm:pt modelId="{E255B738-9193-6748-B057-B64FB2FCFDE8}" type="sibTrans" cxnId="{D8B3DEB2-406E-9549-9A94-57648CF30860}">
      <dgm:prSet/>
      <dgm:spPr/>
      <dgm:t>
        <a:bodyPr/>
        <a:lstStyle/>
        <a:p>
          <a:endParaRPr lang="en-US"/>
        </a:p>
      </dgm:t>
    </dgm:pt>
    <dgm:pt modelId="{9F20680C-5A0E-FC42-B945-A1979A0A769C}">
      <dgm:prSet custT="1"/>
      <dgm:spPr/>
      <dgm:t>
        <a:bodyPr/>
        <a:lstStyle/>
        <a:p>
          <a:pPr rtl="0"/>
          <a:r>
            <a:rPr lang="en-US" sz="1800" b="1">
              <a:latin typeface="+mn-lt"/>
            </a:rPr>
            <a:t>Fourth generation:  full-featured protection</a:t>
          </a:r>
          <a:endParaRPr lang="en-US" sz="1800" b="1" dirty="0">
            <a:latin typeface="+mn-lt"/>
          </a:endParaRPr>
        </a:p>
      </dgm:t>
    </dgm:pt>
    <dgm:pt modelId="{30838EF4-1E14-BC45-9251-1DB65C6C224F}" type="parTrans" cxnId="{D389312F-4DC4-BE45-83E9-D7C416C73DF9}">
      <dgm:prSet/>
      <dgm:spPr/>
      <dgm:t>
        <a:bodyPr/>
        <a:lstStyle/>
        <a:p>
          <a:endParaRPr lang="en-US"/>
        </a:p>
      </dgm:t>
    </dgm:pt>
    <dgm:pt modelId="{AF5D4AAF-3929-054F-BC76-04943D023AE7}" type="sibTrans" cxnId="{D389312F-4DC4-BE45-83E9-D7C416C73DF9}">
      <dgm:prSet/>
      <dgm:spPr/>
      <dgm:t>
        <a:bodyPr/>
        <a:lstStyle/>
        <a:p>
          <a:endParaRPr lang="en-US"/>
        </a:p>
      </dgm:t>
    </dgm:pt>
    <dgm:pt modelId="{FEF33A1F-9467-E946-9327-ACEF826BCA77}">
      <dgm:prSet custT="1"/>
      <dgm:spPr/>
      <dgm:t>
        <a:bodyPr/>
        <a:lstStyle/>
        <a:p>
          <a:pPr rtl="0"/>
          <a:r>
            <a:rPr lang="en-US" sz="1400" b="1">
              <a:latin typeface="+mn-lt"/>
            </a:rPr>
            <a:t>Packages consisting of a variety of anti-virus techniques used in conjunction</a:t>
          </a:r>
          <a:endParaRPr lang="en-US" sz="1400" dirty="0">
            <a:latin typeface="+mn-lt"/>
          </a:endParaRPr>
        </a:p>
      </dgm:t>
    </dgm:pt>
    <dgm:pt modelId="{983420CE-2DB1-0546-98EF-B669BF2CFFAB}" type="parTrans" cxnId="{EF4559A8-70E2-F046-92D1-B6343F2A3D26}">
      <dgm:prSet/>
      <dgm:spPr/>
      <dgm:t>
        <a:bodyPr/>
        <a:lstStyle/>
        <a:p>
          <a:endParaRPr lang="en-US"/>
        </a:p>
      </dgm:t>
    </dgm:pt>
    <dgm:pt modelId="{AEF5ECFB-E8A9-0248-9B3C-9D3DC3B27179}" type="sibTrans" cxnId="{EF4559A8-70E2-F046-92D1-B6343F2A3D26}">
      <dgm:prSet/>
      <dgm:spPr/>
      <dgm:t>
        <a:bodyPr/>
        <a:lstStyle/>
        <a:p>
          <a:endParaRPr lang="en-US"/>
        </a:p>
      </dgm:t>
    </dgm:pt>
    <dgm:pt modelId="{5A66A6CD-C50B-A643-9F51-B915134C965A}">
      <dgm:prSet custT="1"/>
      <dgm:spPr/>
      <dgm:t>
        <a:bodyPr/>
        <a:lstStyle/>
        <a:p>
          <a:pPr rtl="0"/>
          <a:r>
            <a:rPr lang="en-US" sz="1400" b="1">
              <a:latin typeface="+mn-lt"/>
            </a:rPr>
            <a:t>Include scanning and activity trap components and access control capability</a:t>
          </a:r>
          <a:endParaRPr lang="en-US" sz="1400" b="1" dirty="0">
            <a:latin typeface="+mn-lt"/>
          </a:endParaRPr>
        </a:p>
      </dgm:t>
    </dgm:pt>
    <dgm:pt modelId="{5B9F8891-F68C-9A47-AAEC-DDE3D0D04F0A}" type="parTrans" cxnId="{223C8C5B-CD90-8B4D-BFD0-08FC040CF2C7}">
      <dgm:prSet/>
      <dgm:spPr/>
      <dgm:t>
        <a:bodyPr/>
        <a:lstStyle/>
        <a:p>
          <a:endParaRPr lang="en-US"/>
        </a:p>
      </dgm:t>
    </dgm:pt>
    <dgm:pt modelId="{2BB31764-3E6D-D842-8FB0-731F0FB8EAC5}" type="sibTrans" cxnId="{223C8C5B-CD90-8B4D-BFD0-08FC040CF2C7}">
      <dgm:prSet/>
      <dgm:spPr/>
      <dgm:t>
        <a:bodyPr/>
        <a:lstStyle/>
        <a:p>
          <a:endParaRPr lang="en-US"/>
        </a:p>
      </dgm:t>
    </dgm:pt>
    <dgm:pt modelId="{673A5DDD-4EF7-F745-8BD9-3D506144519E}" type="pres">
      <dgm:prSet presAssocID="{934C8CA6-6FBB-9543-B7CE-61E8B118F161}" presName="outerComposite" presStyleCnt="0">
        <dgm:presLayoutVars>
          <dgm:chMax val="5"/>
          <dgm:dir/>
          <dgm:resizeHandles val="exact"/>
        </dgm:presLayoutVars>
      </dgm:prSet>
      <dgm:spPr/>
    </dgm:pt>
    <dgm:pt modelId="{3880EE71-66AC-D845-B2FC-AD972C825022}" type="pres">
      <dgm:prSet presAssocID="{934C8CA6-6FBB-9543-B7CE-61E8B118F161}" presName="dummyMaxCanvas" presStyleCnt="0">
        <dgm:presLayoutVars/>
      </dgm:prSet>
      <dgm:spPr/>
    </dgm:pt>
    <dgm:pt modelId="{AB278546-B3AD-1D4A-A57A-27C45BE738AF}" type="pres">
      <dgm:prSet presAssocID="{934C8CA6-6FBB-9543-B7CE-61E8B118F161}" presName="FourNodes_1" presStyleLbl="node1" presStyleIdx="0" presStyleCnt="4">
        <dgm:presLayoutVars>
          <dgm:bulletEnabled val="1"/>
        </dgm:presLayoutVars>
      </dgm:prSet>
      <dgm:spPr/>
    </dgm:pt>
    <dgm:pt modelId="{94FD8FE7-6F22-4446-A769-855654CE6791}" type="pres">
      <dgm:prSet presAssocID="{934C8CA6-6FBB-9543-B7CE-61E8B118F161}" presName="FourNodes_2" presStyleLbl="node1" presStyleIdx="1" presStyleCnt="4">
        <dgm:presLayoutVars>
          <dgm:bulletEnabled val="1"/>
        </dgm:presLayoutVars>
      </dgm:prSet>
      <dgm:spPr/>
    </dgm:pt>
    <dgm:pt modelId="{AC2EFB6D-8EA1-E644-86A1-65580E90AFF3}" type="pres">
      <dgm:prSet presAssocID="{934C8CA6-6FBB-9543-B7CE-61E8B118F161}" presName="FourNodes_3" presStyleLbl="node1" presStyleIdx="2" presStyleCnt="4">
        <dgm:presLayoutVars>
          <dgm:bulletEnabled val="1"/>
        </dgm:presLayoutVars>
      </dgm:prSet>
      <dgm:spPr/>
    </dgm:pt>
    <dgm:pt modelId="{13F1E58B-65A0-384C-87AB-DB53A019CB12}" type="pres">
      <dgm:prSet presAssocID="{934C8CA6-6FBB-9543-B7CE-61E8B118F161}" presName="FourNodes_4" presStyleLbl="node1" presStyleIdx="3" presStyleCnt="4" custScaleX="102713" custScaleY="104865">
        <dgm:presLayoutVars>
          <dgm:bulletEnabled val="1"/>
        </dgm:presLayoutVars>
      </dgm:prSet>
      <dgm:spPr/>
    </dgm:pt>
    <dgm:pt modelId="{A85C3921-15A0-C549-9569-F89001426921}" type="pres">
      <dgm:prSet presAssocID="{934C8CA6-6FBB-9543-B7CE-61E8B118F161}" presName="FourConn_1-2" presStyleLbl="fgAccFollowNode1" presStyleIdx="0" presStyleCnt="3">
        <dgm:presLayoutVars>
          <dgm:bulletEnabled val="1"/>
        </dgm:presLayoutVars>
      </dgm:prSet>
      <dgm:spPr/>
    </dgm:pt>
    <dgm:pt modelId="{3CB918A4-7D15-6C48-8FC2-A2F2A79D93C2}" type="pres">
      <dgm:prSet presAssocID="{934C8CA6-6FBB-9543-B7CE-61E8B118F161}" presName="FourConn_2-3" presStyleLbl="fgAccFollowNode1" presStyleIdx="1" presStyleCnt="3">
        <dgm:presLayoutVars>
          <dgm:bulletEnabled val="1"/>
        </dgm:presLayoutVars>
      </dgm:prSet>
      <dgm:spPr/>
    </dgm:pt>
    <dgm:pt modelId="{26AF2E0D-887C-644F-B5C8-6BFDF633602B}" type="pres">
      <dgm:prSet presAssocID="{934C8CA6-6FBB-9543-B7CE-61E8B118F161}" presName="FourConn_3-4" presStyleLbl="fgAccFollowNode1" presStyleIdx="2" presStyleCnt="3">
        <dgm:presLayoutVars>
          <dgm:bulletEnabled val="1"/>
        </dgm:presLayoutVars>
      </dgm:prSet>
      <dgm:spPr/>
    </dgm:pt>
    <dgm:pt modelId="{B8ED5B37-5D16-C94A-8836-EB8D8B08BE3B}" type="pres">
      <dgm:prSet presAssocID="{934C8CA6-6FBB-9543-B7CE-61E8B118F161}" presName="FourNodes_1_text" presStyleLbl="node1" presStyleIdx="3" presStyleCnt="4">
        <dgm:presLayoutVars>
          <dgm:bulletEnabled val="1"/>
        </dgm:presLayoutVars>
      </dgm:prSet>
      <dgm:spPr/>
    </dgm:pt>
    <dgm:pt modelId="{AE798FCC-0D4E-8B46-93F3-5F646AE410F4}" type="pres">
      <dgm:prSet presAssocID="{934C8CA6-6FBB-9543-B7CE-61E8B118F161}" presName="FourNodes_2_text" presStyleLbl="node1" presStyleIdx="3" presStyleCnt="4">
        <dgm:presLayoutVars>
          <dgm:bulletEnabled val="1"/>
        </dgm:presLayoutVars>
      </dgm:prSet>
      <dgm:spPr/>
    </dgm:pt>
    <dgm:pt modelId="{C871861A-17A3-BE45-9DE8-E1950D7A7023}" type="pres">
      <dgm:prSet presAssocID="{934C8CA6-6FBB-9543-B7CE-61E8B118F161}" presName="FourNodes_3_text" presStyleLbl="node1" presStyleIdx="3" presStyleCnt="4">
        <dgm:presLayoutVars>
          <dgm:bulletEnabled val="1"/>
        </dgm:presLayoutVars>
      </dgm:prSet>
      <dgm:spPr/>
    </dgm:pt>
    <dgm:pt modelId="{9B2FB06B-605C-174F-A620-6B0E16A43446}" type="pres">
      <dgm:prSet presAssocID="{934C8CA6-6FBB-9543-B7CE-61E8B118F16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B3C2C02-3A46-2C44-84BE-5E9E9E249A15}" srcId="{934C8CA6-6FBB-9543-B7CE-61E8B118F161}" destId="{8BC51053-E83D-0C4A-AD93-FD61B50E4F39}" srcOrd="2" destOrd="0" parTransId="{9C010144-3946-9A4D-8782-C56F15F9D59B}" sibTransId="{F54950E8-7470-2F42-91D4-281FD4B5AE4B}"/>
    <dgm:cxn modelId="{8DE4F614-6BE9-EF43-8640-73360885999C}" type="presOf" srcId="{A9387B20-B672-7340-B5F6-86E17F6B3B71}" destId="{AB278546-B3AD-1D4A-A57A-27C45BE738AF}" srcOrd="0" destOrd="0" presId="urn:microsoft.com/office/officeart/2005/8/layout/vProcess5"/>
    <dgm:cxn modelId="{1601031A-F7DA-CB4F-924C-7FB78F92F8D0}" srcId="{934C8CA6-6FBB-9543-B7CE-61E8B118F161}" destId="{A9387B20-B672-7340-B5F6-86E17F6B3B71}" srcOrd="0" destOrd="0" parTransId="{A0FB0AFA-7044-F944-A68F-E4B57752DA85}" sibTransId="{849488E8-B7E6-C144-8049-60F5D218F3E2}"/>
    <dgm:cxn modelId="{686B0E2A-D323-064A-8AAF-DB7E2898A377}" type="presOf" srcId="{A5796948-3AB1-F347-9BCD-7900063785F2}" destId="{AB278546-B3AD-1D4A-A57A-27C45BE738AF}" srcOrd="0" destOrd="1" presId="urn:microsoft.com/office/officeart/2005/8/layout/vProcess5"/>
    <dgm:cxn modelId="{B8E1B52C-D066-3D4B-8488-923EC3FC1A4F}" type="presOf" srcId="{9F20680C-5A0E-FC42-B945-A1979A0A769C}" destId="{9B2FB06B-605C-174F-A620-6B0E16A43446}" srcOrd="1" destOrd="0" presId="urn:microsoft.com/office/officeart/2005/8/layout/vProcess5"/>
    <dgm:cxn modelId="{D389312F-4DC4-BE45-83E9-D7C416C73DF9}" srcId="{934C8CA6-6FBB-9543-B7CE-61E8B118F161}" destId="{9F20680C-5A0E-FC42-B945-A1979A0A769C}" srcOrd="3" destOrd="0" parTransId="{30838EF4-1E14-BC45-9251-1DB65C6C224F}" sibTransId="{AF5D4AAF-3929-054F-BC76-04943D023AE7}"/>
    <dgm:cxn modelId="{B52BF030-D194-E74C-B14E-11CA66C64522}" type="presOf" srcId="{DDDD0939-CE4B-F34C-9DBD-A7F165D6D474}" destId="{AE798FCC-0D4E-8B46-93F3-5F646AE410F4}" srcOrd="1" destOrd="2" presId="urn:microsoft.com/office/officeart/2005/8/layout/vProcess5"/>
    <dgm:cxn modelId="{CC803436-5A36-CD46-8F75-3B1983B4A2AB}" type="presOf" srcId="{5A66A6CD-C50B-A643-9F51-B915134C965A}" destId="{13F1E58B-65A0-384C-87AB-DB53A019CB12}" srcOrd="0" destOrd="2" presId="urn:microsoft.com/office/officeart/2005/8/layout/vProcess5"/>
    <dgm:cxn modelId="{E912463C-A38E-5A40-AB70-7E1983D94C01}" srcId="{934C8CA6-6FBB-9543-B7CE-61E8B118F161}" destId="{44A84398-7644-C24F-B9C2-C86C1A26AC36}" srcOrd="1" destOrd="0" parTransId="{786C87B5-FD21-2549-B4FF-604DB196A17D}" sibTransId="{93B04E5D-953A-0441-8ACE-78909736AB34}"/>
    <dgm:cxn modelId="{223C8C5B-CD90-8B4D-BFD0-08FC040CF2C7}" srcId="{9F20680C-5A0E-FC42-B945-A1979A0A769C}" destId="{5A66A6CD-C50B-A643-9F51-B915134C965A}" srcOrd="1" destOrd="0" parTransId="{5B9F8891-F68C-9A47-AAEC-DDE3D0D04F0A}" sibTransId="{2BB31764-3E6D-D842-8FB0-731F0FB8EAC5}"/>
    <dgm:cxn modelId="{2C4D7460-0B16-5141-963C-BC4A45986074}" type="presOf" srcId="{849488E8-B7E6-C144-8049-60F5D218F3E2}" destId="{A85C3921-15A0-C549-9569-F89001426921}" srcOrd="0" destOrd="0" presId="urn:microsoft.com/office/officeart/2005/8/layout/vProcess5"/>
    <dgm:cxn modelId="{6AA2EF46-1326-9744-9D7F-62C8196813B3}" type="presOf" srcId="{FEF33A1F-9467-E946-9327-ACEF826BCA77}" destId="{9B2FB06B-605C-174F-A620-6B0E16A43446}" srcOrd="1" destOrd="1" presId="urn:microsoft.com/office/officeart/2005/8/layout/vProcess5"/>
    <dgm:cxn modelId="{5C19F547-9CB0-6F4E-B46F-9FB363E7E8C1}" type="presOf" srcId="{A5796948-3AB1-F347-9BCD-7900063785F2}" destId="{B8ED5B37-5D16-C94A-8836-EB8D8B08BE3B}" srcOrd="1" destOrd="1" presId="urn:microsoft.com/office/officeart/2005/8/layout/vProcess5"/>
    <dgm:cxn modelId="{CE2DD149-8D75-034E-9476-1681421736C8}" type="presOf" srcId="{A1A8CB4B-B54D-E340-A2E4-F09B835C31E9}" destId="{AB278546-B3AD-1D4A-A57A-27C45BE738AF}" srcOrd="0" destOrd="2" presId="urn:microsoft.com/office/officeart/2005/8/layout/vProcess5"/>
    <dgm:cxn modelId="{246A4C6F-7311-C140-95C7-60AA5E838251}" srcId="{A9387B20-B672-7340-B5F6-86E17F6B3B71}" destId="{A1A8CB4B-B54D-E340-A2E4-F09B835C31E9}" srcOrd="1" destOrd="0" parTransId="{C44E964B-029B-0A48-AAE4-1414F6C63E07}" sibTransId="{EA9F4899-8D8A-AD4D-915A-B15A305A28BB}"/>
    <dgm:cxn modelId="{A4DAF352-E045-754A-8912-7C2E061AE40A}" type="presOf" srcId="{14118421-1D3D-AD46-92B8-A8BFA8461ADB}" destId="{AE798FCC-0D4E-8B46-93F3-5F646AE410F4}" srcOrd="1" destOrd="1" presId="urn:microsoft.com/office/officeart/2005/8/layout/vProcess5"/>
    <dgm:cxn modelId="{AEF5AE54-94C6-5E40-8B66-4A359DE668CF}" type="presOf" srcId="{9F20680C-5A0E-FC42-B945-A1979A0A769C}" destId="{13F1E58B-65A0-384C-87AB-DB53A019CB12}" srcOrd="0" destOrd="0" presId="urn:microsoft.com/office/officeart/2005/8/layout/vProcess5"/>
    <dgm:cxn modelId="{40E89A75-0DF7-4848-AFA4-37CF87A5A7CF}" type="presOf" srcId="{44A84398-7644-C24F-B9C2-C86C1A26AC36}" destId="{AE798FCC-0D4E-8B46-93F3-5F646AE410F4}" srcOrd="1" destOrd="0" presId="urn:microsoft.com/office/officeart/2005/8/layout/vProcess5"/>
    <dgm:cxn modelId="{12289F56-D7F0-A84D-BD70-3D5E1AA0F3D7}" type="presOf" srcId="{8BC51053-E83D-0C4A-AD93-FD61B50E4F39}" destId="{AC2EFB6D-8EA1-E644-86A1-65580E90AFF3}" srcOrd="0" destOrd="0" presId="urn:microsoft.com/office/officeart/2005/8/layout/vProcess5"/>
    <dgm:cxn modelId="{3FD62E7D-44FB-C94A-BC04-0A54F7E66067}" srcId="{44A84398-7644-C24F-B9C2-C86C1A26AC36}" destId="{DDDD0939-CE4B-F34C-9DBD-A7F165D6D474}" srcOrd="1" destOrd="0" parTransId="{C629B42A-69EB-1E4A-B3EE-472BEC1A8507}" sibTransId="{510935BB-F9DE-184A-A13B-850A96CCE03E}"/>
    <dgm:cxn modelId="{A413037F-21E8-AB4E-9CB7-65636982BE47}" type="presOf" srcId="{93B04E5D-953A-0441-8ACE-78909736AB34}" destId="{3CB918A4-7D15-6C48-8FC2-A2F2A79D93C2}" srcOrd="0" destOrd="0" presId="urn:microsoft.com/office/officeart/2005/8/layout/vProcess5"/>
    <dgm:cxn modelId="{0A811B8E-A7C5-9F4B-87EE-E842FBCA4C6F}" type="presOf" srcId="{8BC51053-E83D-0C4A-AD93-FD61B50E4F39}" destId="{C871861A-17A3-BE45-9DE8-E1950D7A7023}" srcOrd="1" destOrd="0" presId="urn:microsoft.com/office/officeart/2005/8/layout/vProcess5"/>
    <dgm:cxn modelId="{09469893-E03C-9841-92FA-4FDED2B829B9}" type="presOf" srcId="{C3464D69-FAA5-2D41-A248-E2866BFC71B0}" destId="{C871861A-17A3-BE45-9DE8-E1950D7A7023}" srcOrd="1" destOrd="1" presId="urn:microsoft.com/office/officeart/2005/8/layout/vProcess5"/>
    <dgm:cxn modelId="{69E8759D-6FAE-CF4B-BB45-F09A25EAB174}" type="presOf" srcId="{C3464D69-FAA5-2D41-A248-E2866BFC71B0}" destId="{AC2EFB6D-8EA1-E644-86A1-65580E90AFF3}" srcOrd="0" destOrd="1" presId="urn:microsoft.com/office/officeart/2005/8/layout/vProcess5"/>
    <dgm:cxn modelId="{E00F53A8-AFBC-8342-890B-912ED3421150}" srcId="{A9387B20-B672-7340-B5F6-86E17F6B3B71}" destId="{A5796948-3AB1-F347-9BCD-7900063785F2}" srcOrd="0" destOrd="0" parTransId="{8ABDEA3F-342A-3E4D-831D-69C8F24027F2}" sibTransId="{B7FCF397-94DF-8346-9A6C-564C15E14D8D}"/>
    <dgm:cxn modelId="{EF4559A8-70E2-F046-92D1-B6343F2A3D26}" srcId="{9F20680C-5A0E-FC42-B945-A1979A0A769C}" destId="{FEF33A1F-9467-E946-9327-ACEF826BCA77}" srcOrd="0" destOrd="0" parTransId="{983420CE-2DB1-0546-98EF-B669BF2CFFAB}" sibTransId="{AEF5ECFB-E8A9-0248-9B3C-9D3DC3B27179}"/>
    <dgm:cxn modelId="{A0AB61AA-E935-2E4F-A7C4-743DFA124F2D}" type="presOf" srcId="{A1A8CB4B-B54D-E340-A2E4-F09B835C31E9}" destId="{B8ED5B37-5D16-C94A-8836-EB8D8B08BE3B}" srcOrd="1" destOrd="2" presId="urn:microsoft.com/office/officeart/2005/8/layout/vProcess5"/>
    <dgm:cxn modelId="{D8B3DEB2-406E-9549-9A94-57648CF30860}" srcId="{8BC51053-E83D-0C4A-AD93-FD61B50E4F39}" destId="{C3464D69-FAA5-2D41-A248-E2866BFC71B0}" srcOrd="0" destOrd="0" parTransId="{664587F9-5C86-B440-B7D3-F0D448642E96}" sibTransId="{E255B738-9193-6748-B057-B64FB2FCFDE8}"/>
    <dgm:cxn modelId="{5CF370B3-840B-3F4B-8A8A-488B2C2B09CE}" type="presOf" srcId="{A9387B20-B672-7340-B5F6-86E17F6B3B71}" destId="{B8ED5B37-5D16-C94A-8836-EB8D8B08BE3B}" srcOrd="1" destOrd="0" presId="urn:microsoft.com/office/officeart/2005/8/layout/vProcess5"/>
    <dgm:cxn modelId="{00815BB7-4C44-2A41-B169-BCDB8BF252DE}" type="presOf" srcId="{14118421-1D3D-AD46-92B8-A8BFA8461ADB}" destId="{94FD8FE7-6F22-4446-A769-855654CE6791}" srcOrd="0" destOrd="1" presId="urn:microsoft.com/office/officeart/2005/8/layout/vProcess5"/>
    <dgm:cxn modelId="{90C3ADBB-8C00-E74D-B245-D1124EFB590C}" type="presOf" srcId="{934C8CA6-6FBB-9543-B7CE-61E8B118F161}" destId="{673A5DDD-4EF7-F745-8BD9-3D506144519E}" srcOrd="0" destOrd="0" presId="urn:microsoft.com/office/officeart/2005/8/layout/vProcess5"/>
    <dgm:cxn modelId="{525F19C7-1F01-0040-B821-C6F0A782FB9B}" type="presOf" srcId="{FEF33A1F-9467-E946-9327-ACEF826BCA77}" destId="{13F1E58B-65A0-384C-87AB-DB53A019CB12}" srcOrd="0" destOrd="1" presId="urn:microsoft.com/office/officeart/2005/8/layout/vProcess5"/>
    <dgm:cxn modelId="{71CC8AC8-5A3C-7A4D-B8D5-CC5428D0320A}" type="presOf" srcId="{44A84398-7644-C24F-B9C2-C86C1A26AC36}" destId="{94FD8FE7-6F22-4446-A769-855654CE6791}" srcOrd="0" destOrd="0" presId="urn:microsoft.com/office/officeart/2005/8/layout/vProcess5"/>
    <dgm:cxn modelId="{9984E5CB-2165-B947-A134-842FDA1BCF63}" type="presOf" srcId="{5A66A6CD-C50B-A643-9F51-B915134C965A}" destId="{9B2FB06B-605C-174F-A620-6B0E16A43446}" srcOrd="1" destOrd="2" presId="urn:microsoft.com/office/officeart/2005/8/layout/vProcess5"/>
    <dgm:cxn modelId="{6100C7DA-E1E7-5243-8FD1-DAC572586602}" type="presOf" srcId="{DDDD0939-CE4B-F34C-9DBD-A7F165D6D474}" destId="{94FD8FE7-6F22-4446-A769-855654CE6791}" srcOrd="0" destOrd="2" presId="urn:microsoft.com/office/officeart/2005/8/layout/vProcess5"/>
    <dgm:cxn modelId="{DE48BCDB-FC3A-0346-AD62-D064995ECEF6}" srcId="{44A84398-7644-C24F-B9C2-C86C1A26AC36}" destId="{14118421-1D3D-AD46-92B8-A8BFA8461ADB}" srcOrd="0" destOrd="0" parTransId="{1D205F1D-37B8-F047-A343-EDA71298926A}" sibTransId="{A8429D03-48B4-2C44-BA6D-1FCF7B433F3C}"/>
    <dgm:cxn modelId="{011E86E0-95FC-6945-9EEA-8F49F50697A8}" type="presOf" srcId="{F54950E8-7470-2F42-91D4-281FD4B5AE4B}" destId="{26AF2E0D-887C-644F-B5C8-6BFDF633602B}" srcOrd="0" destOrd="0" presId="urn:microsoft.com/office/officeart/2005/8/layout/vProcess5"/>
    <dgm:cxn modelId="{AB9CD3A5-CD65-5A43-8EE6-0AEFE579F3AB}" type="presParOf" srcId="{673A5DDD-4EF7-F745-8BD9-3D506144519E}" destId="{3880EE71-66AC-D845-B2FC-AD972C825022}" srcOrd="0" destOrd="0" presId="urn:microsoft.com/office/officeart/2005/8/layout/vProcess5"/>
    <dgm:cxn modelId="{56D944F5-FCFA-4643-A3B4-9044A8460F07}" type="presParOf" srcId="{673A5DDD-4EF7-F745-8BD9-3D506144519E}" destId="{AB278546-B3AD-1D4A-A57A-27C45BE738AF}" srcOrd="1" destOrd="0" presId="urn:microsoft.com/office/officeart/2005/8/layout/vProcess5"/>
    <dgm:cxn modelId="{3D77C279-AA16-0147-B486-2403BD46D3A7}" type="presParOf" srcId="{673A5DDD-4EF7-F745-8BD9-3D506144519E}" destId="{94FD8FE7-6F22-4446-A769-855654CE6791}" srcOrd="2" destOrd="0" presId="urn:microsoft.com/office/officeart/2005/8/layout/vProcess5"/>
    <dgm:cxn modelId="{9F5E8B27-0B61-CA48-99EA-CDE1C57D5269}" type="presParOf" srcId="{673A5DDD-4EF7-F745-8BD9-3D506144519E}" destId="{AC2EFB6D-8EA1-E644-86A1-65580E90AFF3}" srcOrd="3" destOrd="0" presId="urn:microsoft.com/office/officeart/2005/8/layout/vProcess5"/>
    <dgm:cxn modelId="{DBC5E65A-A585-A946-8893-8D0AD84CBEDE}" type="presParOf" srcId="{673A5DDD-4EF7-F745-8BD9-3D506144519E}" destId="{13F1E58B-65A0-384C-87AB-DB53A019CB12}" srcOrd="4" destOrd="0" presId="urn:microsoft.com/office/officeart/2005/8/layout/vProcess5"/>
    <dgm:cxn modelId="{A668581E-C06F-3545-97FC-82A3F4D31C9B}" type="presParOf" srcId="{673A5DDD-4EF7-F745-8BD9-3D506144519E}" destId="{A85C3921-15A0-C549-9569-F89001426921}" srcOrd="5" destOrd="0" presId="urn:microsoft.com/office/officeart/2005/8/layout/vProcess5"/>
    <dgm:cxn modelId="{2BC53527-E148-7243-8461-D319C5908F37}" type="presParOf" srcId="{673A5DDD-4EF7-F745-8BD9-3D506144519E}" destId="{3CB918A4-7D15-6C48-8FC2-A2F2A79D93C2}" srcOrd="6" destOrd="0" presId="urn:microsoft.com/office/officeart/2005/8/layout/vProcess5"/>
    <dgm:cxn modelId="{27F912F4-621E-F949-9D31-6F0486D6F795}" type="presParOf" srcId="{673A5DDD-4EF7-F745-8BD9-3D506144519E}" destId="{26AF2E0D-887C-644F-B5C8-6BFDF633602B}" srcOrd="7" destOrd="0" presId="urn:microsoft.com/office/officeart/2005/8/layout/vProcess5"/>
    <dgm:cxn modelId="{EE47DCDD-216C-2344-B5BE-48C401BF91A2}" type="presParOf" srcId="{673A5DDD-4EF7-F745-8BD9-3D506144519E}" destId="{B8ED5B37-5D16-C94A-8836-EB8D8B08BE3B}" srcOrd="8" destOrd="0" presId="urn:microsoft.com/office/officeart/2005/8/layout/vProcess5"/>
    <dgm:cxn modelId="{323B458D-AC9A-5848-B88D-55CCF92A5A0F}" type="presParOf" srcId="{673A5DDD-4EF7-F745-8BD9-3D506144519E}" destId="{AE798FCC-0D4E-8B46-93F3-5F646AE410F4}" srcOrd="9" destOrd="0" presId="urn:microsoft.com/office/officeart/2005/8/layout/vProcess5"/>
    <dgm:cxn modelId="{CFF6596F-A00F-044B-A3DA-17EB4D2BC1AB}" type="presParOf" srcId="{673A5DDD-4EF7-F745-8BD9-3D506144519E}" destId="{C871861A-17A3-BE45-9DE8-E1950D7A7023}" srcOrd="10" destOrd="0" presId="urn:microsoft.com/office/officeart/2005/8/layout/vProcess5"/>
    <dgm:cxn modelId="{FB124E7C-99B0-4D41-A71F-235A751B37F1}" type="presParOf" srcId="{673A5DDD-4EF7-F745-8BD9-3D506144519E}" destId="{9B2FB06B-605C-174F-A620-6B0E16A434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EF84D0-6647-4E4C-9813-A55665B36B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9E822-FABA-2249-8854-D55A64A292C9}">
      <dgm:prSet phldrT="[Text]"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Limitations</a:t>
          </a:r>
        </a:p>
      </dgm:t>
    </dgm:pt>
    <dgm:pt modelId="{1DBAF106-3C25-4B4C-8F27-4E4178D84A3F}" type="parTrans" cxnId="{78BBAA4D-6127-5249-A362-32039BBC6A96}">
      <dgm:prSet/>
      <dgm:spPr/>
      <dgm:t>
        <a:bodyPr/>
        <a:lstStyle/>
        <a:p>
          <a:endParaRPr lang="en-US"/>
        </a:p>
      </dgm:t>
    </dgm:pt>
    <dgm:pt modelId="{FA95EDC8-71B8-9349-9DED-34B2509ED7C8}" type="sibTrans" cxnId="{78BBAA4D-6127-5249-A362-32039BBC6A96}">
      <dgm:prSet/>
      <dgm:spPr/>
      <dgm:t>
        <a:bodyPr/>
        <a:lstStyle/>
        <a:p>
          <a:endParaRPr lang="en-US"/>
        </a:p>
      </dgm:t>
    </dgm:pt>
    <dgm:pt modelId="{1816FA76-9179-5A43-813E-19BF3D9FD242}">
      <dgm:prSet/>
      <dgm:spPr/>
      <dgm:t>
        <a:bodyPr/>
        <a:lstStyle/>
        <a:p>
          <a:r>
            <a:rPr lang="en-US" dirty="0"/>
            <a:t>Because malicious code must run on the target machine before all its behaviors can be identified, it can cause harm before it has been detected and blocked</a:t>
          </a:r>
        </a:p>
      </dgm:t>
    </dgm:pt>
    <dgm:pt modelId="{0535B2CC-BE8E-1B45-B575-A5EDC0B6D939}" type="parTrans" cxnId="{E5116217-207C-9E46-823A-799237972CB1}">
      <dgm:prSet/>
      <dgm:spPr/>
      <dgm:t>
        <a:bodyPr/>
        <a:lstStyle/>
        <a:p>
          <a:endParaRPr lang="en-US"/>
        </a:p>
      </dgm:t>
    </dgm:pt>
    <dgm:pt modelId="{001CEF24-6F55-3B4C-A331-97287643566C}" type="sibTrans" cxnId="{E5116217-207C-9E46-823A-799237972CB1}">
      <dgm:prSet/>
      <dgm:spPr/>
      <dgm:t>
        <a:bodyPr/>
        <a:lstStyle/>
        <a:p>
          <a:endParaRPr lang="en-US"/>
        </a:p>
      </dgm:t>
    </dgm:pt>
    <dgm:pt modelId="{B26AED8C-CC50-FA4B-AECA-08BF294A2C86}" type="pres">
      <dgm:prSet presAssocID="{15EF84D0-6647-4E4C-9813-A55665B36B6A}" presName="Name0" presStyleCnt="0">
        <dgm:presLayoutVars>
          <dgm:dir/>
          <dgm:animLvl val="lvl"/>
          <dgm:resizeHandles val="exact"/>
        </dgm:presLayoutVars>
      </dgm:prSet>
      <dgm:spPr/>
    </dgm:pt>
    <dgm:pt modelId="{F480D903-B882-8640-BF8D-696D1724E482}" type="pres">
      <dgm:prSet presAssocID="{2679E822-FABA-2249-8854-D55A64A292C9}" presName="composite" presStyleCnt="0"/>
      <dgm:spPr/>
    </dgm:pt>
    <dgm:pt modelId="{3126E29D-81B9-3F4E-8767-9C436B29F342}" type="pres">
      <dgm:prSet presAssocID="{2679E822-FABA-2249-8854-D55A64A292C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52D1D64-ABBA-EF44-91FB-3EC9E2D9120F}" type="pres">
      <dgm:prSet presAssocID="{2679E822-FABA-2249-8854-D55A64A292C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5116217-207C-9E46-823A-799237972CB1}" srcId="{2679E822-FABA-2249-8854-D55A64A292C9}" destId="{1816FA76-9179-5A43-813E-19BF3D9FD242}" srcOrd="0" destOrd="0" parTransId="{0535B2CC-BE8E-1B45-B575-A5EDC0B6D939}" sibTransId="{001CEF24-6F55-3B4C-A331-97287643566C}"/>
    <dgm:cxn modelId="{78BBAA4D-6127-5249-A362-32039BBC6A96}" srcId="{15EF84D0-6647-4E4C-9813-A55665B36B6A}" destId="{2679E822-FABA-2249-8854-D55A64A292C9}" srcOrd="0" destOrd="0" parTransId="{1DBAF106-3C25-4B4C-8F27-4E4178D84A3F}" sibTransId="{FA95EDC8-71B8-9349-9DED-34B2509ED7C8}"/>
    <dgm:cxn modelId="{C9D88A70-824A-E548-A400-F1A989D5CEF9}" type="presOf" srcId="{15EF84D0-6647-4E4C-9813-A55665B36B6A}" destId="{B26AED8C-CC50-FA4B-AECA-08BF294A2C86}" srcOrd="0" destOrd="0" presId="urn:microsoft.com/office/officeart/2005/8/layout/hList1"/>
    <dgm:cxn modelId="{15516779-052A-7D43-B39C-E070F9CFA1BE}" type="presOf" srcId="{1816FA76-9179-5A43-813E-19BF3D9FD242}" destId="{A52D1D64-ABBA-EF44-91FB-3EC9E2D9120F}" srcOrd="0" destOrd="0" presId="urn:microsoft.com/office/officeart/2005/8/layout/hList1"/>
    <dgm:cxn modelId="{895CF3FB-1E87-AE42-BFA9-FDEBAB0CF918}" type="presOf" srcId="{2679E822-FABA-2249-8854-D55A64A292C9}" destId="{3126E29D-81B9-3F4E-8767-9C436B29F342}" srcOrd="0" destOrd="0" presId="urn:microsoft.com/office/officeart/2005/8/layout/hList1"/>
    <dgm:cxn modelId="{647A893A-5DF5-434C-9350-D25FDDD814EE}" type="presParOf" srcId="{B26AED8C-CC50-FA4B-AECA-08BF294A2C86}" destId="{F480D903-B882-8640-BF8D-696D1724E482}" srcOrd="0" destOrd="0" presId="urn:microsoft.com/office/officeart/2005/8/layout/hList1"/>
    <dgm:cxn modelId="{20D87284-085C-4045-9FF0-454F0DBFA70B}" type="presParOf" srcId="{F480D903-B882-8640-BF8D-696D1724E482}" destId="{3126E29D-81B9-3F4E-8767-9C436B29F342}" srcOrd="0" destOrd="0" presId="urn:microsoft.com/office/officeart/2005/8/layout/hList1"/>
    <dgm:cxn modelId="{93009375-BE42-F840-8F66-E3C7B9E979D1}" type="presParOf" srcId="{F480D903-B882-8640-BF8D-696D1724E482}" destId="{A52D1D64-ABBA-EF44-91FB-3EC9E2D912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1F9D88-2E06-DF41-8369-B191662882C6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C5BCE-2EA8-7643-A788-F8A31BCF0732}">
      <dgm:prSet phldrT="[Text]" custT="1"/>
      <dgm:spPr/>
      <dgm:t>
        <a:bodyPr/>
        <a:lstStyle/>
        <a:p>
          <a:r>
            <a:rPr lang="en-US" sz="2800" b="1" dirty="0"/>
            <a:t>Ingress monitors</a:t>
          </a:r>
        </a:p>
      </dgm:t>
    </dgm:pt>
    <dgm:pt modelId="{B105AEE0-47F4-3D48-969D-317C7117E75D}" type="parTrans" cxnId="{459ED126-3223-3F4F-86DF-B3FDB9AF7B35}">
      <dgm:prSet/>
      <dgm:spPr/>
      <dgm:t>
        <a:bodyPr/>
        <a:lstStyle/>
        <a:p>
          <a:endParaRPr lang="en-US"/>
        </a:p>
      </dgm:t>
    </dgm:pt>
    <dgm:pt modelId="{1571D731-AFF1-1A49-9F0E-4C59752B6C95}" type="sibTrans" cxnId="{459ED126-3223-3F4F-86DF-B3FDB9AF7B35}">
      <dgm:prSet/>
      <dgm:spPr/>
      <dgm:t>
        <a:bodyPr/>
        <a:lstStyle/>
        <a:p>
          <a:endParaRPr lang="en-US"/>
        </a:p>
      </dgm:t>
    </dgm:pt>
    <dgm:pt modelId="{6DA376A2-1149-3445-A29B-2D1A0269852D}">
      <dgm:prSet custT="1"/>
      <dgm:spPr/>
      <dgm:t>
        <a:bodyPr/>
        <a:lstStyle/>
        <a:p>
          <a:r>
            <a:rPr lang="en-US" sz="1400" b="1"/>
            <a:t>Located at the border between the enterprise network and the Internet </a:t>
          </a:r>
          <a:endParaRPr lang="en-US" sz="1400" b="1" dirty="0"/>
        </a:p>
      </dgm:t>
    </dgm:pt>
    <dgm:pt modelId="{872FA437-8FA9-2248-AF0B-4FDB69AEA76F}" type="parTrans" cxnId="{82093B57-B99B-964B-A830-834040698374}">
      <dgm:prSet/>
      <dgm:spPr/>
      <dgm:t>
        <a:bodyPr/>
        <a:lstStyle/>
        <a:p>
          <a:endParaRPr lang="en-US"/>
        </a:p>
      </dgm:t>
    </dgm:pt>
    <dgm:pt modelId="{D7972775-98EF-CD4E-9B91-7F1C29A8567D}" type="sibTrans" cxnId="{82093B57-B99B-964B-A830-834040698374}">
      <dgm:prSet/>
      <dgm:spPr/>
      <dgm:t>
        <a:bodyPr/>
        <a:lstStyle/>
        <a:p>
          <a:endParaRPr lang="en-US"/>
        </a:p>
      </dgm:t>
    </dgm:pt>
    <dgm:pt modelId="{B450FF1C-92FE-384D-BE9C-A82D6DE95DEF}">
      <dgm:prSet custT="1"/>
      <dgm:spPr/>
      <dgm:t>
        <a:bodyPr/>
        <a:lstStyle/>
        <a:p>
          <a:r>
            <a:rPr lang="en-US" sz="1400" b="1"/>
            <a:t>One technique is to look for incoming traffic to unused local IP addresses</a:t>
          </a:r>
          <a:endParaRPr lang="en-US" sz="1400" b="1" dirty="0"/>
        </a:p>
      </dgm:t>
    </dgm:pt>
    <dgm:pt modelId="{C2C9ADD8-2861-6D42-AD74-2DFCCCE68D2A}" type="parTrans" cxnId="{8E6691DA-A865-9A43-BF53-0FA0C21DCD41}">
      <dgm:prSet/>
      <dgm:spPr/>
      <dgm:t>
        <a:bodyPr/>
        <a:lstStyle/>
        <a:p>
          <a:endParaRPr lang="en-US"/>
        </a:p>
      </dgm:t>
    </dgm:pt>
    <dgm:pt modelId="{64C5A7A0-F99F-0040-AA5F-160113CDDA58}" type="sibTrans" cxnId="{8E6691DA-A865-9A43-BF53-0FA0C21DCD41}">
      <dgm:prSet/>
      <dgm:spPr/>
      <dgm:t>
        <a:bodyPr/>
        <a:lstStyle/>
        <a:p>
          <a:endParaRPr lang="en-US"/>
        </a:p>
      </dgm:t>
    </dgm:pt>
    <dgm:pt modelId="{812FADF3-D6BF-5440-A991-16BAC70C22CA}">
      <dgm:prSet custT="1"/>
      <dgm:spPr/>
      <dgm:t>
        <a:bodyPr/>
        <a:lstStyle/>
        <a:p>
          <a:r>
            <a:rPr lang="en-US" sz="2800" b="1" dirty="0"/>
            <a:t>Egress monitors</a:t>
          </a:r>
        </a:p>
      </dgm:t>
    </dgm:pt>
    <dgm:pt modelId="{92117008-5834-DD4B-B6BC-3777204966B7}" type="parTrans" cxnId="{ADF893DF-C41B-3C4D-8229-882F033FF2D8}">
      <dgm:prSet/>
      <dgm:spPr/>
      <dgm:t>
        <a:bodyPr/>
        <a:lstStyle/>
        <a:p>
          <a:endParaRPr lang="en-US"/>
        </a:p>
      </dgm:t>
    </dgm:pt>
    <dgm:pt modelId="{81D7C8A1-93D9-F44A-8370-C2E32EA81B17}" type="sibTrans" cxnId="{ADF893DF-C41B-3C4D-8229-882F033FF2D8}">
      <dgm:prSet/>
      <dgm:spPr/>
      <dgm:t>
        <a:bodyPr/>
        <a:lstStyle/>
        <a:p>
          <a:endParaRPr lang="en-US"/>
        </a:p>
      </dgm:t>
    </dgm:pt>
    <dgm:pt modelId="{6DFAD406-5842-6A46-8D7C-1804FA5F54F8}">
      <dgm:prSet custT="1"/>
      <dgm:spPr/>
      <dgm:t>
        <a:bodyPr/>
        <a:lstStyle/>
        <a:p>
          <a:r>
            <a:rPr lang="en-US" sz="1400" b="1"/>
            <a:t>Located at the egress point of individual LANs as well as at the border between the enterprise network and the Internet </a:t>
          </a:r>
          <a:endParaRPr lang="en-US" sz="1400" b="1" dirty="0"/>
        </a:p>
      </dgm:t>
    </dgm:pt>
    <dgm:pt modelId="{87BCBA13-290C-6246-8DE6-E90D53206FB2}" type="parTrans" cxnId="{9AB36BAB-03DE-E746-96C2-063DF8D96846}">
      <dgm:prSet/>
      <dgm:spPr/>
      <dgm:t>
        <a:bodyPr/>
        <a:lstStyle/>
        <a:p>
          <a:endParaRPr lang="en-US"/>
        </a:p>
      </dgm:t>
    </dgm:pt>
    <dgm:pt modelId="{47C2A4E9-DC6B-724E-9027-B561811E9C2A}" type="sibTrans" cxnId="{9AB36BAB-03DE-E746-96C2-063DF8D96846}">
      <dgm:prSet/>
      <dgm:spPr/>
      <dgm:t>
        <a:bodyPr/>
        <a:lstStyle/>
        <a:p>
          <a:endParaRPr lang="en-US"/>
        </a:p>
      </dgm:t>
    </dgm:pt>
    <dgm:pt modelId="{D148498D-FF0D-AA47-BDA7-FCF6CE5352DE}">
      <dgm:prSet custT="1"/>
      <dgm:spPr/>
      <dgm:t>
        <a:bodyPr/>
        <a:lstStyle/>
        <a:p>
          <a:r>
            <a:rPr lang="en-US" sz="1400" b="1"/>
            <a:t>Monitors outgoing traffic for signs of scanning or other suspicious behavior</a:t>
          </a:r>
          <a:endParaRPr lang="en-US" sz="1400" b="1" dirty="0"/>
        </a:p>
      </dgm:t>
    </dgm:pt>
    <dgm:pt modelId="{374C135A-B404-1941-83A5-C38AA5CCA7F8}" type="parTrans" cxnId="{569549D8-660A-1440-8063-4EEBFFC6488F}">
      <dgm:prSet/>
      <dgm:spPr/>
      <dgm:t>
        <a:bodyPr/>
        <a:lstStyle/>
        <a:p>
          <a:endParaRPr lang="en-US"/>
        </a:p>
      </dgm:t>
    </dgm:pt>
    <dgm:pt modelId="{2DC6981A-58E9-5644-85E7-B02DCB9F2BB8}" type="sibTrans" cxnId="{569549D8-660A-1440-8063-4EEBFFC6488F}">
      <dgm:prSet/>
      <dgm:spPr/>
      <dgm:t>
        <a:bodyPr/>
        <a:lstStyle/>
        <a:p>
          <a:endParaRPr lang="en-US"/>
        </a:p>
      </dgm:t>
    </dgm:pt>
    <dgm:pt modelId="{AA2ABC48-FC2E-E648-A2C2-800CDFA5F985}" type="pres">
      <dgm:prSet presAssocID="{821F9D88-2E06-DF41-8369-B191662882C6}" presName="theList" presStyleCnt="0">
        <dgm:presLayoutVars>
          <dgm:dir/>
          <dgm:animLvl val="lvl"/>
          <dgm:resizeHandles val="exact"/>
        </dgm:presLayoutVars>
      </dgm:prSet>
      <dgm:spPr/>
    </dgm:pt>
    <dgm:pt modelId="{36AE751B-84EA-0747-A33F-AAA8E8DDF878}" type="pres">
      <dgm:prSet presAssocID="{857C5BCE-2EA8-7643-A788-F8A31BCF0732}" presName="compNode" presStyleCnt="0"/>
      <dgm:spPr/>
    </dgm:pt>
    <dgm:pt modelId="{DCE25E27-D72D-0642-AF8D-D59EE600A8A6}" type="pres">
      <dgm:prSet presAssocID="{857C5BCE-2EA8-7643-A788-F8A31BCF0732}" presName="aNode" presStyleLbl="bgShp" presStyleIdx="0" presStyleCnt="2"/>
      <dgm:spPr/>
    </dgm:pt>
    <dgm:pt modelId="{92E7900E-54A2-9C41-8A73-CA7E75155ED1}" type="pres">
      <dgm:prSet presAssocID="{857C5BCE-2EA8-7643-A788-F8A31BCF0732}" presName="textNode" presStyleLbl="bgShp" presStyleIdx="0" presStyleCnt="2"/>
      <dgm:spPr/>
    </dgm:pt>
    <dgm:pt modelId="{035047D7-ECF9-AB40-9AE0-202050EE7C51}" type="pres">
      <dgm:prSet presAssocID="{857C5BCE-2EA8-7643-A788-F8A31BCF0732}" presName="compChildNode" presStyleCnt="0"/>
      <dgm:spPr/>
    </dgm:pt>
    <dgm:pt modelId="{ACAA6BA4-F1CC-6D48-AF52-CB7EA74DE6E6}" type="pres">
      <dgm:prSet presAssocID="{857C5BCE-2EA8-7643-A788-F8A31BCF0732}" presName="theInnerList" presStyleCnt="0"/>
      <dgm:spPr/>
    </dgm:pt>
    <dgm:pt modelId="{4298F018-B8EE-4944-8F10-2BB9C0F91D51}" type="pres">
      <dgm:prSet presAssocID="{6DA376A2-1149-3445-A29B-2D1A0269852D}" presName="childNode" presStyleLbl="node1" presStyleIdx="0" presStyleCnt="4">
        <dgm:presLayoutVars>
          <dgm:bulletEnabled val="1"/>
        </dgm:presLayoutVars>
      </dgm:prSet>
      <dgm:spPr/>
    </dgm:pt>
    <dgm:pt modelId="{02AC8F82-4743-F644-848D-59E19CF03E43}" type="pres">
      <dgm:prSet presAssocID="{6DA376A2-1149-3445-A29B-2D1A0269852D}" presName="aSpace2" presStyleCnt="0"/>
      <dgm:spPr/>
    </dgm:pt>
    <dgm:pt modelId="{1F641F22-F0BF-C649-8A66-6DBF3453F8AD}" type="pres">
      <dgm:prSet presAssocID="{B450FF1C-92FE-384D-BE9C-A82D6DE95DEF}" presName="childNode" presStyleLbl="node1" presStyleIdx="1" presStyleCnt="4">
        <dgm:presLayoutVars>
          <dgm:bulletEnabled val="1"/>
        </dgm:presLayoutVars>
      </dgm:prSet>
      <dgm:spPr/>
    </dgm:pt>
    <dgm:pt modelId="{96376EEE-5BA7-BE43-9F07-FFC77B4110C7}" type="pres">
      <dgm:prSet presAssocID="{857C5BCE-2EA8-7643-A788-F8A31BCF0732}" presName="aSpace" presStyleCnt="0"/>
      <dgm:spPr/>
    </dgm:pt>
    <dgm:pt modelId="{327D953C-C43C-C548-A5CE-651ABEB980D6}" type="pres">
      <dgm:prSet presAssocID="{812FADF3-D6BF-5440-A991-16BAC70C22CA}" presName="compNode" presStyleCnt="0"/>
      <dgm:spPr/>
    </dgm:pt>
    <dgm:pt modelId="{1748A2BC-C0AF-7249-BEFC-3EBC8E632AD1}" type="pres">
      <dgm:prSet presAssocID="{812FADF3-D6BF-5440-A991-16BAC70C22CA}" presName="aNode" presStyleLbl="bgShp" presStyleIdx="1" presStyleCnt="2"/>
      <dgm:spPr/>
    </dgm:pt>
    <dgm:pt modelId="{943F34FC-7AAF-EA40-8115-1BF88D6F9901}" type="pres">
      <dgm:prSet presAssocID="{812FADF3-D6BF-5440-A991-16BAC70C22CA}" presName="textNode" presStyleLbl="bgShp" presStyleIdx="1" presStyleCnt="2"/>
      <dgm:spPr/>
    </dgm:pt>
    <dgm:pt modelId="{C06F248C-D0DD-D04B-990C-65275A532651}" type="pres">
      <dgm:prSet presAssocID="{812FADF3-D6BF-5440-A991-16BAC70C22CA}" presName="compChildNode" presStyleCnt="0"/>
      <dgm:spPr/>
    </dgm:pt>
    <dgm:pt modelId="{6340A26E-49C3-824A-AE23-780D38AB79FE}" type="pres">
      <dgm:prSet presAssocID="{812FADF3-D6BF-5440-A991-16BAC70C22CA}" presName="theInnerList" presStyleCnt="0"/>
      <dgm:spPr/>
    </dgm:pt>
    <dgm:pt modelId="{729B7C7C-47B3-F544-89C8-D914FF0C3DF8}" type="pres">
      <dgm:prSet presAssocID="{6DFAD406-5842-6A46-8D7C-1804FA5F54F8}" presName="childNode" presStyleLbl="node1" presStyleIdx="2" presStyleCnt="4" custScaleX="105111" custScaleY="209915">
        <dgm:presLayoutVars>
          <dgm:bulletEnabled val="1"/>
        </dgm:presLayoutVars>
      </dgm:prSet>
      <dgm:spPr/>
    </dgm:pt>
    <dgm:pt modelId="{50E9D80A-D1F3-854A-9182-59C10A696A46}" type="pres">
      <dgm:prSet presAssocID="{6DFAD406-5842-6A46-8D7C-1804FA5F54F8}" presName="aSpace2" presStyleCnt="0"/>
      <dgm:spPr/>
    </dgm:pt>
    <dgm:pt modelId="{4FD7667B-FD88-9247-AEF5-8020748D5EB0}" type="pres">
      <dgm:prSet presAssocID="{D148498D-FF0D-AA47-BDA7-FCF6CE5352DE}" presName="childNode" presStyleLbl="node1" presStyleIdx="3" presStyleCnt="4" custScaleX="113091" custScaleY="135878">
        <dgm:presLayoutVars>
          <dgm:bulletEnabled val="1"/>
        </dgm:presLayoutVars>
      </dgm:prSet>
      <dgm:spPr/>
    </dgm:pt>
  </dgm:ptLst>
  <dgm:cxnLst>
    <dgm:cxn modelId="{CA794109-8951-1543-B800-5F856462D74C}" type="presOf" srcId="{D148498D-FF0D-AA47-BDA7-FCF6CE5352DE}" destId="{4FD7667B-FD88-9247-AEF5-8020748D5EB0}" srcOrd="0" destOrd="0" presId="urn:microsoft.com/office/officeart/2005/8/layout/lProcess2"/>
    <dgm:cxn modelId="{FEEFB816-9E4E-154E-9C26-E9AD21B5A7E7}" type="presOf" srcId="{6DFAD406-5842-6A46-8D7C-1804FA5F54F8}" destId="{729B7C7C-47B3-F544-89C8-D914FF0C3DF8}" srcOrd="0" destOrd="0" presId="urn:microsoft.com/office/officeart/2005/8/layout/lProcess2"/>
    <dgm:cxn modelId="{A68ECC1F-80B5-DA48-B002-A83D19D9E388}" type="presOf" srcId="{857C5BCE-2EA8-7643-A788-F8A31BCF0732}" destId="{DCE25E27-D72D-0642-AF8D-D59EE600A8A6}" srcOrd="0" destOrd="0" presId="urn:microsoft.com/office/officeart/2005/8/layout/lProcess2"/>
    <dgm:cxn modelId="{459ED126-3223-3F4F-86DF-B3FDB9AF7B35}" srcId="{821F9D88-2E06-DF41-8369-B191662882C6}" destId="{857C5BCE-2EA8-7643-A788-F8A31BCF0732}" srcOrd="0" destOrd="0" parTransId="{B105AEE0-47F4-3D48-969D-317C7117E75D}" sibTransId="{1571D731-AFF1-1A49-9F0E-4C59752B6C95}"/>
    <dgm:cxn modelId="{46B18B2E-903B-C044-860F-69F3E94BB1A7}" type="presOf" srcId="{6DA376A2-1149-3445-A29B-2D1A0269852D}" destId="{4298F018-B8EE-4944-8F10-2BB9C0F91D51}" srcOrd="0" destOrd="0" presId="urn:microsoft.com/office/officeart/2005/8/layout/lProcess2"/>
    <dgm:cxn modelId="{3070FF33-BA8C-654B-BA34-A914BA6032A0}" type="presOf" srcId="{821F9D88-2E06-DF41-8369-B191662882C6}" destId="{AA2ABC48-FC2E-E648-A2C2-800CDFA5F985}" srcOrd="0" destOrd="0" presId="urn:microsoft.com/office/officeart/2005/8/layout/lProcess2"/>
    <dgm:cxn modelId="{64F6D462-C776-B84D-B580-C60AA97632F9}" type="presOf" srcId="{812FADF3-D6BF-5440-A991-16BAC70C22CA}" destId="{1748A2BC-C0AF-7249-BEFC-3EBC8E632AD1}" srcOrd="0" destOrd="0" presId="urn:microsoft.com/office/officeart/2005/8/layout/lProcess2"/>
    <dgm:cxn modelId="{E4094571-4F41-C449-BE37-F5F4A87838D9}" type="presOf" srcId="{812FADF3-D6BF-5440-A991-16BAC70C22CA}" destId="{943F34FC-7AAF-EA40-8115-1BF88D6F9901}" srcOrd="1" destOrd="0" presId="urn:microsoft.com/office/officeart/2005/8/layout/lProcess2"/>
    <dgm:cxn modelId="{82093B57-B99B-964B-A830-834040698374}" srcId="{857C5BCE-2EA8-7643-A788-F8A31BCF0732}" destId="{6DA376A2-1149-3445-A29B-2D1A0269852D}" srcOrd="0" destOrd="0" parTransId="{872FA437-8FA9-2248-AF0B-4FDB69AEA76F}" sibTransId="{D7972775-98EF-CD4E-9B91-7F1C29A8567D}"/>
    <dgm:cxn modelId="{F9271681-9584-CA45-8C42-D0F30B801E51}" type="presOf" srcId="{857C5BCE-2EA8-7643-A788-F8A31BCF0732}" destId="{92E7900E-54A2-9C41-8A73-CA7E75155ED1}" srcOrd="1" destOrd="0" presId="urn:microsoft.com/office/officeart/2005/8/layout/lProcess2"/>
    <dgm:cxn modelId="{623B4985-1460-924C-B5B7-D5FD8B02A837}" type="presOf" srcId="{B450FF1C-92FE-384D-BE9C-A82D6DE95DEF}" destId="{1F641F22-F0BF-C649-8A66-6DBF3453F8AD}" srcOrd="0" destOrd="0" presId="urn:microsoft.com/office/officeart/2005/8/layout/lProcess2"/>
    <dgm:cxn modelId="{9AB36BAB-03DE-E746-96C2-063DF8D96846}" srcId="{812FADF3-D6BF-5440-A991-16BAC70C22CA}" destId="{6DFAD406-5842-6A46-8D7C-1804FA5F54F8}" srcOrd="0" destOrd="0" parTransId="{87BCBA13-290C-6246-8DE6-E90D53206FB2}" sibTransId="{47C2A4E9-DC6B-724E-9027-B561811E9C2A}"/>
    <dgm:cxn modelId="{569549D8-660A-1440-8063-4EEBFFC6488F}" srcId="{812FADF3-D6BF-5440-A991-16BAC70C22CA}" destId="{D148498D-FF0D-AA47-BDA7-FCF6CE5352DE}" srcOrd="1" destOrd="0" parTransId="{374C135A-B404-1941-83A5-C38AA5CCA7F8}" sibTransId="{2DC6981A-58E9-5644-85E7-B02DCB9F2BB8}"/>
    <dgm:cxn modelId="{8E6691DA-A865-9A43-BF53-0FA0C21DCD41}" srcId="{857C5BCE-2EA8-7643-A788-F8A31BCF0732}" destId="{B450FF1C-92FE-384D-BE9C-A82D6DE95DEF}" srcOrd="1" destOrd="0" parTransId="{C2C9ADD8-2861-6D42-AD74-2DFCCCE68D2A}" sibTransId="{64C5A7A0-F99F-0040-AA5F-160113CDDA58}"/>
    <dgm:cxn modelId="{ADF893DF-C41B-3C4D-8229-882F033FF2D8}" srcId="{821F9D88-2E06-DF41-8369-B191662882C6}" destId="{812FADF3-D6BF-5440-A991-16BAC70C22CA}" srcOrd="1" destOrd="0" parTransId="{92117008-5834-DD4B-B6BC-3777204966B7}" sibTransId="{81D7C8A1-93D9-F44A-8370-C2E32EA81B17}"/>
    <dgm:cxn modelId="{7898DFE0-C8D5-9247-8F14-69D8642C446E}" type="presParOf" srcId="{AA2ABC48-FC2E-E648-A2C2-800CDFA5F985}" destId="{36AE751B-84EA-0747-A33F-AAA8E8DDF878}" srcOrd="0" destOrd="0" presId="urn:microsoft.com/office/officeart/2005/8/layout/lProcess2"/>
    <dgm:cxn modelId="{C4F5D82C-FB3E-9C46-9C97-D7B8C684C712}" type="presParOf" srcId="{36AE751B-84EA-0747-A33F-AAA8E8DDF878}" destId="{DCE25E27-D72D-0642-AF8D-D59EE600A8A6}" srcOrd="0" destOrd="0" presId="urn:microsoft.com/office/officeart/2005/8/layout/lProcess2"/>
    <dgm:cxn modelId="{340B893F-E20F-E749-A0D9-21DBF960546E}" type="presParOf" srcId="{36AE751B-84EA-0747-A33F-AAA8E8DDF878}" destId="{92E7900E-54A2-9C41-8A73-CA7E75155ED1}" srcOrd="1" destOrd="0" presId="urn:microsoft.com/office/officeart/2005/8/layout/lProcess2"/>
    <dgm:cxn modelId="{22A3E43A-BC87-6440-B18F-4D0A1778ED79}" type="presParOf" srcId="{36AE751B-84EA-0747-A33F-AAA8E8DDF878}" destId="{035047D7-ECF9-AB40-9AE0-202050EE7C51}" srcOrd="2" destOrd="0" presId="urn:microsoft.com/office/officeart/2005/8/layout/lProcess2"/>
    <dgm:cxn modelId="{48B92B9E-A120-E246-8CC3-B94FB716E483}" type="presParOf" srcId="{035047D7-ECF9-AB40-9AE0-202050EE7C51}" destId="{ACAA6BA4-F1CC-6D48-AF52-CB7EA74DE6E6}" srcOrd="0" destOrd="0" presId="urn:microsoft.com/office/officeart/2005/8/layout/lProcess2"/>
    <dgm:cxn modelId="{8FBD8300-E504-984B-B1BB-2FB814D8B4C6}" type="presParOf" srcId="{ACAA6BA4-F1CC-6D48-AF52-CB7EA74DE6E6}" destId="{4298F018-B8EE-4944-8F10-2BB9C0F91D51}" srcOrd="0" destOrd="0" presId="urn:microsoft.com/office/officeart/2005/8/layout/lProcess2"/>
    <dgm:cxn modelId="{A391A2A8-788F-834A-AB36-36DAE803065E}" type="presParOf" srcId="{ACAA6BA4-F1CC-6D48-AF52-CB7EA74DE6E6}" destId="{02AC8F82-4743-F644-848D-59E19CF03E43}" srcOrd="1" destOrd="0" presId="urn:microsoft.com/office/officeart/2005/8/layout/lProcess2"/>
    <dgm:cxn modelId="{041F2FD2-F04A-3D4B-8D97-7B42D8069201}" type="presParOf" srcId="{ACAA6BA4-F1CC-6D48-AF52-CB7EA74DE6E6}" destId="{1F641F22-F0BF-C649-8A66-6DBF3453F8AD}" srcOrd="2" destOrd="0" presId="urn:microsoft.com/office/officeart/2005/8/layout/lProcess2"/>
    <dgm:cxn modelId="{907249DF-5693-0141-838F-13799BA564E9}" type="presParOf" srcId="{AA2ABC48-FC2E-E648-A2C2-800CDFA5F985}" destId="{96376EEE-5BA7-BE43-9F07-FFC77B4110C7}" srcOrd="1" destOrd="0" presId="urn:microsoft.com/office/officeart/2005/8/layout/lProcess2"/>
    <dgm:cxn modelId="{27707433-B73B-F946-B02F-8E5F0193E388}" type="presParOf" srcId="{AA2ABC48-FC2E-E648-A2C2-800CDFA5F985}" destId="{327D953C-C43C-C548-A5CE-651ABEB980D6}" srcOrd="2" destOrd="0" presId="urn:microsoft.com/office/officeart/2005/8/layout/lProcess2"/>
    <dgm:cxn modelId="{35C7DCD5-850D-9443-BA90-0F22439E52AE}" type="presParOf" srcId="{327D953C-C43C-C548-A5CE-651ABEB980D6}" destId="{1748A2BC-C0AF-7249-BEFC-3EBC8E632AD1}" srcOrd="0" destOrd="0" presId="urn:microsoft.com/office/officeart/2005/8/layout/lProcess2"/>
    <dgm:cxn modelId="{4C544083-1625-924E-BC18-77F2AD285AA5}" type="presParOf" srcId="{327D953C-C43C-C548-A5CE-651ABEB980D6}" destId="{943F34FC-7AAF-EA40-8115-1BF88D6F9901}" srcOrd="1" destOrd="0" presId="urn:microsoft.com/office/officeart/2005/8/layout/lProcess2"/>
    <dgm:cxn modelId="{01CCD08B-DC09-B849-A438-1837BD894EFC}" type="presParOf" srcId="{327D953C-C43C-C548-A5CE-651ABEB980D6}" destId="{C06F248C-D0DD-D04B-990C-65275A532651}" srcOrd="2" destOrd="0" presId="urn:microsoft.com/office/officeart/2005/8/layout/lProcess2"/>
    <dgm:cxn modelId="{B0A36E3B-46B9-B14A-9E8E-0D4207244859}" type="presParOf" srcId="{C06F248C-D0DD-D04B-990C-65275A532651}" destId="{6340A26E-49C3-824A-AE23-780D38AB79FE}" srcOrd="0" destOrd="0" presId="urn:microsoft.com/office/officeart/2005/8/layout/lProcess2"/>
    <dgm:cxn modelId="{4561F266-4BFF-8E46-9184-4731A9527DED}" type="presParOf" srcId="{6340A26E-49C3-824A-AE23-780D38AB79FE}" destId="{729B7C7C-47B3-F544-89C8-D914FF0C3DF8}" srcOrd="0" destOrd="0" presId="urn:microsoft.com/office/officeart/2005/8/layout/lProcess2"/>
    <dgm:cxn modelId="{F72DB5C9-B613-AF45-BEFF-2C98BCE36722}" type="presParOf" srcId="{6340A26E-49C3-824A-AE23-780D38AB79FE}" destId="{50E9D80A-D1F3-854A-9182-59C10A696A46}" srcOrd="1" destOrd="0" presId="urn:microsoft.com/office/officeart/2005/8/layout/lProcess2"/>
    <dgm:cxn modelId="{6E72AC49-E1B1-D244-AEEB-E55E2B33EBDF}" type="presParOf" srcId="{6340A26E-49C3-824A-AE23-780D38AB79FE}" destId="{4FD7667B-FD88-9247-AEF5-8020748D5EB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BCA061-82DD-9749-A2DF-C4ED768F499B}" type="doc">
      <dgm:prSet loTypeId="urn:microsoft.com/office/officeart/2008/layout/VerticalAccen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D91D2-8899-084F-BE82-872B8AD4B478}">
      <dgm:prSet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/>
          <a:r>
            <a:rPr lang="en-US" b="1">
              <a:solidFill>
                <a:schemeClr val="bg1"/>
              </a:solidFill>
            </a:rPr>
            <a:t>Design goals</a:t>
          </a:r>
          <a:endParaRPr lang="en-US" dirty="0">
            <a:solidFill>
              <a:schemeClr val="bg1"/>
            </a:solidFill>
          </a:endParaRPr>
        </a:p>
      </dgm:t>
    </dgm:pt>
    <dgm:pt modelId="{0F6D0B2C-5BB2-D641-A41C-7AA7C9E31E78}" type="parTrans" cxnId="{4768E39E-AEA8-CD43-A6E4-79B565FEE1D4}">
      <dgm:prSet/>
      <dgm:spPr/>
      <dgm:t>
        <a:bodyPr/>
        <a:lstStyle/>
        <a:p>
          <a:endParaRPr lang="en-US"/>
        </a:p>
      </dgm:t>
    </dgm:pt>
    <dgm:pt modelId="{C7FEB8EE-DDF2-6E41-8DD7-FBD5DC36DB2D}" type="sibTrans" cxnId="{4768E39E-AEA8-CD43-A6E4-79B565FEE1D4}">
      <dgm:prSet/>
      <dgm:spPr/>
      <dgm:t>
        <a:bodyPr/>
        <a:lstStyle/>
        <a:p>
          <a:endParaRPr lang="en-US"/>
        </a:p>
      </dgm:t>
    </dgm:pt>
    <dgm:pt modelId="{AC8D4089-26EE-0649-89EB-CC0FAB38D3BF}">
      <dgm:prSet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>
            <a:buFont typeface="+mj-lt"/>
            <a:buNone/>
          </a:pPr>
          <a:r>
            <a:rPr lang="en-US" b="0">
              <a:solidFill>
                <a:schemeClr val="bg1"/>
              </a:solidFill>
              <a:latin typeface="+mj-lt"/>
            </a:rPr>
            <a:t>All traffic from inside to outside, and vice versa, must pass through the firewall</a:t>
          </a:r>
          <a:endParaRPr lang="en-US" b="0" dirty="0">
            <a:solidFill>
              <a:schemeClr val="bg1"/>
            </a:solidFill>
            <a:latin typeface="+mj-lt"/>
          </a:endParaRPr>
        </a:p>
      </dgm:t>
    </dgm:pt>
    <dgm:pt modelId="{ACB3EAF2-B19B-EF45-BBEF-2B47182BB993}" type="parTrans" cxnId="{4A002075-948A-044F-9DE3-850216B6DA41}">
      <dgm:prSet/>
      <dgm:spPr/>
      <dgm:t>
        <a:bodyPr/>
        <a:lstStyle/>
        <a:p>
          <a:endParaRPr lang="en-US"/>
        </a:p>
      </dgm:t>
    </dgm:pt>
    <dgm:pt modelId="{307D3FA7-8EC8-DF43-8908-7C6CF1700048}" type="sibTrans" cxnId="{4A002075-948A-044F-9DE3-850216B6DA41}">
      <dgm:prSet/>
      <dgm:spPr/>
      <dgm:t>
        <a:bodyPr/>
        <a:lstStyle/>
        <a:p>
          <a:endParaRPr lang="en-US"/>
        </a:p>
      </dgm:t>
    </dgm:pt>
    <dgm:pt modelId="{E7980283-04EA-504C-9F3B-3F4A495A050F}">
      <dgm:prSet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>
            <a:buNone/>
          </a:pPr>
          <a:r>
            <a:rPr lang="en-US" b="0" dirty="0">
              <a:solidFill>
                <a:schemeClr val="bg1"/>
              </a:solidFill>
              <a:latin typeface="+mj-lt"/>
            </a:rPr>
            <a:t>Only authorized traffic as defined by the local security policy will be allowed to pass</a:t>
          </a:r>
        </a:p>
      </dgm:t>
    </dgm:pt>
    <dgm:pt modelId="{98D7D4ED-BE17-7C49-A20D-F5E5D91D2CF3}" type="parTrans" cxnId="{A7200FA9-714C-C847-A65E-BA1EB93B30DA}">
      <dgm:prSet/>
      <dgm:spPr/>
      <dgm:t>
        <a:bodyPr/>
        <a:lstStyle/>
        <a:p>
          <a:endParaRPr lang="en-US"/>
        </a:p>
      </dgm:t>
    </dgm:pt>
    <dgm:pt modelId="{ED3326BB-FCCA-C74E-B3E8-FB1697361BDF}" type="sibTrans" cxnId="{A7200FA9-714C-C847-A65E-BA1EB93B30DA}">
      <dgm:prSet/>
      <dgm:spPr/>
      <dgm:t>
        <a:bodyPr/>
        <a:lstStyle/>
        <a:p>
          <a:endParaRPr lang="en-US"/>
        </a:p>
      </dgm:t>
    </dgm:pt>
    <dgm:pt modelId="{2224D1E7-67E5-F446-B991-6E0B9C8D9413}">
      <dgm:prSet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>
            <a:buNone/>
          </a:pPr>
          <a:r>
            <a:rPr lang="en-US" b="0">
              <a:solidFill>
                <a:schemeClr val="bg1"/>
              </a:solidFill>
              <a:latin typeface="+mj-lt"/>
            </a:rPr>
            <a:t>The firewall itself is immune to penetration</a:t>
          </a:r>
          <a:endParaRPr lang="en-US" b="0" dirty="0">
            <a:solidFill>
              <a:schemeClr val="bg1"/>
            </a:solidFill>
            <a:latin typeface="+mj-lt"/>
          </a:endParaRPr>
        </a:p>
      </dgm:t>
    </dgm:pt>
    <dgm:pt modelId="{39F1D755-D868-814D-9406-B257C7675F95}" type="parTrans" cxnId="{C01573EF-D8CC-324A-AE78-39C61C7F2116}">
      <dgm:prSet/>
      <dgm:spPr/>
      <dgm:t>
        <a:bodyPr/>
        <a:lstStyle/>
        <a:p>
          <a:endParaRPr lang="en-US"/>
        </a:p>
      </dgm:t>
    </dgm:pt>
    <dgm:pt modelId="{F5AC9BBA-3429-DF4A-A459-4333EB201522}" type="sibTrans" cxnId="{C01573EF-D8CC-324A-AE78-39C61C7F2116}">
      <dgm:prSet/>
      <dgm:spPr/>
      <dgm:t>
        <a:bodyPr/>
        <a:lstStyle/>
        <a:p>
          <a:endParaRPr lang="en-US"/>
        </a:p>
      </dgm:t>
    </dgm:pt>
    <dgm:pt modelId="{5055CE4B-2B3E-6741-8576-59E607070FDC}" type="pres">
      <dgm:prSet presAssocID="{9FBCA061-82DD-9749-A2DF-C4ED768F499B}" presName="Name0" presStyleCnt="0">
        <dgm:presLayoutVars>
          <dgm:chMax/>
          <dgm:chPref/>
          <dgm:dir/>
        </dgm:presLayoutVars>
      </dgm:prSet>
      <dgm:spPr/>
    </dgm:pt>
    <dgm:pt modelId="{653CD750-FE2F-9444-B7FE-64FA78C6E403}" type="pres">
      <dgm:prSet presAssocID="{A3CD91D2-8899-084F-BE82-872B8AD4B478}" presName="parenttextcomposite" presStyleCnt="0"/>
      <dgm:spPr/>
    </dgm:pt>
    <dgm:pt modelId="{8A0F78AA-4F0A-E942-8D7A-16EF48F04133}" type="pres">
      <dgm:prSet presAssocID="{A3CD91D2-8899-084F-BE82-872B8AD4B478}" presName="parenttext" presStyleLbl="revTx" presStyleIdx="0" presStyleCnt="1" custScaleY="151910" custLinFactNeighborX="355" custLinFactNeighborY="-83364">
        <dgm:presLayoutVars>
          <dgm:chMax/>
          <dgm:chPref val="2"/>
          <dgm:bulletEnabled val="1"/>
        </dgm:presLayoutVars>
      </dgm:prSet>
      <dgm:spPr/>
    </dgm:pt>
    <dgm:pt modelId="{0D15F70A-E27A-6543-BA3A-4320319B6615}" type="pres">
      <dgm:prSet presAssocID="{A3CD91D2-8899-084F-BE82-872B8AD4B478}" presName="composite" presStyleCnt="0"/>
      <dgm:spPr/>
    </dgm:pt>
    <dgm:pt modelId="{1C1DEC84-9C5B-604D-84C4-60E85E655135}" type="pres">
      <dgm:prSet presAssocID="{A3CD91D2-8899-084F-BE82-872B8AD4B478}" presName="chevron1" presStyleLbl="alignNode1" presStyleIdx="0" presStyleCnt="7"/>
      <dgm:spPr/>
    </dgm:pt>
    <dgm:pt modelId="{2A8DF3A5-F037-8E4C-8375-A2A9F05C7CD1}" type="pres">
      <dgm:prSet presAssocID="{A3CD91D2-8899-084F-BE82-872B8AD4B478}" presName="chevron2" presStyleLbl="alignNode1" presStyleIdx="1" presStyleCnt="7"/>
      <dgm:spPr/>
    </dgm:pt>
    <dgm:pt modelId="{27235DC7-1949-BB4C-9443-1F1276F9E9A2}" type="pres">
      <dgm:prSet presAssocID="{A3CD91D2-8899-084F-BE82-872B8AD4B478}" presName="chevron3" presStyleLbl="alignNode1" presStyleIdx="2" presStyleCnt="7"/>
      <dgm:spPr/>
    </dgm:pt>
    <dgm:pt modelId="{426BA5A9-25D4-8B46-998D-E2F8284A045A}" type="pres">
      <dgm:prSet presAssocID="{A3CD91D2-8899-084F-BE82-872B8AD4B478}" presName="chevron4" presStyleLbl="alignNode1" presStyleIdx="3" presStyleCnt="7"/>
      <dgm:spPr/>
    </dgm:pt>
    <dgm:pt modelId="{1E584223-C961-0C46-87F4-C620E88EF2E8}" type="pres">
      <dgm:prSet presAssocID="{A3CD91D2-8899-084F-BE82-872B8AD4B478}" presName="chevron5" presStyleLbl="alignNode1" presStyleIdx="4" presStyleCnt="7"/>
      <dgm:spPr/>
    </dgm:pt>
    <dgm:pt modelId="{6A2513BE-81D5-8347-94D4-DC189B384BD6}" type="pres">
      <dgm:prSet presAssocID="{A3CD91D2-8899-084F-BE82-872B8AD4B478}" presName="chevron6" presStyleLbl="alignNode1" presStyleIdx="5" presStyleCnt="7"/>
      <dgm:spPr/>
    </dgm:pt>
    <dgm:pt modelId="{A1563A79-4585-8444-8E00-23024449E160}" type="pres">
      <dgm:prSet presAssocID="{A3CD91D2-8899-084F-BE82-872B8AD4B478}" presName="chevron7" presStyleLbl="alignNode1" presStyleIdx="6" presStyleCnt="7" custLinFactNeighborX="6024" custLinFactNeighborY="-28242"/>
      <dgm:spPr/>
    </dgm:pt>
    <dgm:pt modelId="{590BED3A-8A8E-D74F-9406-A285C54132BD}" type="pres">
      <dgm:prSet presAssocID="{A3CD91D2-8899-084F-BE82-872B8AD4B478}" presName="childtext" presStyleLbl="solidFgAcc1" presStyleIdx="0" presStyleCnt="1" custScaleY="147933" custLinFactNeighborX="351" custLinFactNeighborY="-39374">
        <dgm:presLayoutVars>
          <dgm:chMax/>
          <dgm:chPref val="0"/>
          <dgm:bulletEnabled val="1"/>
        </dgm:presLayoutVars>
      </dgm:prSet>
      <dgm:spPr/>
    </dgm:pt>
  </dgm:ptLst>
  <dgm:cxnLst>
    <dgm:cxn modelId="{1915A416-675A-EB46-92A2-048E69D8F410}" type="presOf" srcId="{2224D1E7-67E5-F446-B991-6E0B9C8D9413}" destId="{590BED3A-8A8E-D74F-9406-A285C54132BD}" srcOrd="0" destOrd="2" presId="urn:microsoft.com/office/officeart/2008/layout/VerticalAccentList"/>
    <dgm:cxn modelId="{338AAD1F-EF27-B14B-8BE4-2B8985F50643}" type="presOf" srcId="{A3CD91D2-8899-084F-BE82-872B8AD4B478}" destId="{8A0F78AA-4F0A-E942-8D7A-16EF48F04133}" srcOrd="0" destOrd="0" presId="urn:microsoft.com/office/officeart/2008/layout/VerticalAccentList"/>
    <dgm:cxn modelId="{5386874E-55B1-ED45-85C1-F54A5D01FFC7}" type="presOf" srcId="{9FBCA061-82DD-9749-A2DF-C4ED768F499B}" destId="{5055CE4B-2B3E-6741-8576-59E607070FDC}" srcOrd="0" destOrd="0" presId="urn:microsoft.com/office/officeart/2008/layout/VerticalAccentList"/>
    <dgm:cxn modelId="{4A002075-948A-044F-9DE3-850216B6DA41}" srcId="{A3CD91D2-8899-084F-BE82-872B8AD4B478}" destId="{AC8D4089-26EE-0649-89EB-CC0FAB38D3BF}" srcOrd="0" destOrd="0" parTransId="{ACB3EAF2-B19B-EF45-BBEF-2B47182BB993}" sibTransId="{307D3FA7-8EC8-DF43-8908-7C6CF1700048}"/>
    <dgm:cxn modelId="{D7B8E07A-598F-D74A-BD6C-20122761EFD8}" type="presOf" srcId="{AC8D4089-26EE-0649-89EB-CC0FAB38D3BF}" destId="{590BED3A-8A8E-D74F-9406-A285C54132BD}" srcOrd="0" destOrd="0" presId="urn:microsoft.com/office/officeart/2008/layout/VerticalAccentList"/>
    <dgm:cxn modelId="{4768E39E-AEA8-CD43-A6E4-79B565FEE1D4}" srcId="{9FBCA061-82DD-9749-A2DF-C4ED768F499B}" destId="{A3CD91D2-8899-084F-BE82-872B8AD4B478}" srcOrd="0" destOrd="0" parTransId="{0F6D0B2C-5BB2-D641-A41C-7AA7C9E31E78}" sibTransId="{C7FEB8EE-DDF2-6E41-8DD7-FBD5DC36DB2D}"/>
    <dgm:cxn modelId="{A7200FA9-714C-C847-A65E-BA1EB93B30DA}" srcId="{A3CD91D2-8899-084F-BE82-872B8AD4B478}" destId="{E7980283-04EA-504C-9F3B-3F4A495A050F}" srcOrd="1" destOrd="0" parTransId="{98D7D4ED-BE17-7C49-A20D-F5E5D91D2CF3}" sibTransId="{ED3326BB-FCCA-C74E-B3E8-FB1697361BDF}"/>
    <dgm:cxn modelId="{A8B9A2BE-3F2F-4A40-B759-8668E690B51E}" type="presOf" srcId="{E7980283-04EA-504C-9F3B-3F4A495A050F}" destId="{590BED3A-8A8E-D74F-9406-A285C54132BD}" srcOrd="0" destOrd="1" presId="urn:microsoft.com/office/officeart/2008/layout/VerticalAccentList"/>
    <dgm:cxn modelId="{C01573EF-D8CC-324A-AE78-39C61C7F2116}" srcId="{A3CD91D2-8899-084F-BE82-872B8AD4B478}" destId="{2224D1E7-67E5-F446-B991-6E0B9C8D9413}" srcOrd="2" destOrd="0" parTransId="{39F1D755-D868-814D-9406-B257C7675F95}" sibTransId="{F5AC9BBA-3429-DF4A-A459-4333EB201522}"/>
    <dgm:cxn modelId="{83B7771E-C3C7-7F42-A884-4C42FFA918F8}" type="presParOf" srcId="{5055CE4B-2B3E-6741-8576-59E607070FDC}" destId="{653CD750-FE2F-9444-B7FE-64FA78C6E403}" srcOrd="0" destOrd="0" presId="urn:microsoft.com/office/officeart/2008/layout/VerticalAccentList"/>
    <dgm:cxn modelId="{3AF604E7-B24F-B748-9A19-A08B75DAF862}" type="presParOf" srcId="{653CD750-FE2F-9444-B7FE-64FA78C6E403}" destId="{8A0F78AA-4F0A-E942-8D7A-16EF48F04133}" srcOrd="0" destOrd="0" presId="urn:microsoft.com/office/officeart/2008/layout/VerticalAccentList"/>
    <dgm:cxn modelId="{F9EB8421-F555-ED42-905E-641650DE16C3}" type="presParOf" srcId="{5055CE4B-2B3E-6741-8576-59E607070FDC}" destId="{0D15F70A-E27A-6543-BA3A-4320319B6615}" srcOrd="1" destOrd="0" presId="urn:microsoft.com/office/officeart/2008/layout/VerticalAccentList"/>
    <dgm:cxn modelId="{8B8F4597-BDDC-D54B-98BD-033A84C2E05E}" type="presParOf" srcId="{0D15F70A-E27A-6543-BA3A-4320319B6615}" destId="{1C1DEC84-9C5B-604D-84C4-60E85E655135}" srcOrd="0" destOrd="0" presId="urn:microsoft.com/office/officeart/2008/layout/VerticalAccentList"/>
    <dgm:cxn modelId="{2EE26BC3-8545-064C-AE01-53746ECF0BB3}" type="presParOf" srcId="{0D15F70A-E27A-6543-BA3A-4320319B6615}" destId="{2A8DF3A5-F037-8E4C-8375-A2A9F05C7CD1}" srcOrd="1" destOrd="0" presId="urn:microsoft.com/office/officeart/2008/layout/VerticalAccentList"/>
    <dgm:cxn modelId="{77750760-DC19-3546-8FE0-1B1CA243213E}" type="presParOf" srcId="{0D15F70A-E27A-6543-BA3A-4320319B6615}" destId="{27235DC7-1949-BB4C-9443-1F1276F9E9A2}" srcOrd="2" destOrd="0" presId="urn:microsoft.com/office/officeart/2008/layout/VerticalAccentList"/>
    <dgm:cxn modelId="{E21EAE54-4B50-A44A-B95F-4E6EC8F3F682}" type="presParOf" srcId="{0D15F70A-E27A-6543-BA3A-4320319B6615}" destId="{426BA5A9-25D4-8B46-998D-E2F8284A045A}" srcOrd="3" destOrd="0" presId="urn:microsoft.com/office/officeart/2008/layout/VerticalAccentList"/>
    <dgm:cxn modelId="{8BDE74D4-C1D7-FD49-9685-67309E0967CC}" type="presParOf" srcId="{0D15F70A-E27A-6543-BA3A-4320319B6615}" destId="{1E584223-C961-0C46-87F4-C620E88EF2E8}" srcOrd="4" destOrd="0" presId="urn:microsoft.com/office/officeart/2008/layout/VerticalAccentList"/>
    <dgm:cxn modelId="{42605F88-9569-C742-B46A-397510547E4F}" type="presParOf" srcId="{0D15F70A-E27A-6543-BA3A-4320319B6615}" destId="{6A2513BE-81D5-8347-94D4-DC189B384BD6}" srcOrd="5" destOrd="0" presId="urn:microsoft.com/office/officeart/2008/layout/VerticalAccentList"/>
    <dgm:cxn modelId="{17752AE5-FB6E-3848-B0B0-9D0D3DAACA48}" type="presParOf" srcId="{0D15F70A-E27A-6543-BA3A-4320319B6615}" destId="{A1563A79-4585-8444-8E00-23024449E160}" srcOrd="6" destOrd="0" presId="urn:microsoft.com/office/officeart/2008/layout/VerticalAccentList"/>
    <dgm:cxn modelId="{E6DA0306-6547-B342-8FAC-42FEEB2CC414}" type="presParOf" srcId="{0D15F70A-E27A-6543-BA3A-4320319B6615}" destId="{590BED3A-8A8E-D74F-9406-A285C54132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54A004-15AC-4844-AF32-473067E8DE17}" type="doc">
      <dgm:prSet loTypeId="urn:microsoft.com/office/officeart/2005/8/layout/lProcess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86AA29-E5A5-9243-960E-82795CCEDD27}">
      <dgm:prSet phldrT="[Text]"/>
      <dgm:spPr/>
      <dgm:t>
        <a:bodyPr/>
        <a:lstStyle/>
        <a:p>
          <a:r>
            <a:rPr lang="en-US" dirty="0"/>
            <a:t>IP address and protocol values</a:t>
          </a:r>
        </a:p>
      </dgm:t>
    </dgm:pt>
    <dgm:pt modelId="{070B335D-329F-CA42-9BAD-58D5BEB322B0}" type="parTrans" cxnId="{9936FDBD-7C2F-6148-9B39-A66689E195D1}">
      <dgm:prSet/>
      <dgm:spPr/>
      <dgm:t>
        <a:bodyPr/>
        <a:lstStyle/>
        <a:p>
          <a:endParaRPr lang="en-US"/>
        </a:p>
      </dgm:t>
    </dgm:pt>
    <dgm:pt modelId="{E2A68C5E-BD77-5343-9F30-F57BDA2C42B1}" type="sibTrans" cxnId="{9936FDBD-7C2F-6148-9B39-A66689E195D1}">
      <dgm:prSet/>
      <dgm:spPr/>
      <dgm:t>
        <a:bodyPr/>
        <a:lstStyle/>
        <a:p>
          <a:endParaRPr lang="en-US"/>
        </a:p>
      </dgm:t>
    </dgm:pt>
    <dgm:pt modelId="{9E1BB278-1A1A-4A46-9020-9AF352B689A7}">
      <dgm:prSet/>
      <dgm:spPr/>
      <dgm:t>
        <a:bodyPr/>
        <a:lstStyle/>
        <a:p>
          <a:r>
            <a:rPr lang="en-US" b="1"/>
            <a:t>This type of filtering is used by </a:t>
          </a: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packet filter and stateful inspection firewalls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2A092-2E55-F74C-8198-63DB6CBDEA8B}" type="parTrans" cxnId="{461FE593-1ED8-7743-B5C9-63A8F6D95BDE}">
      <dgm:prSet/>
      <dgm:spPr/>
      <dgm:t>
        <a:bodyPr/>
        <a:lstStyle/>
        <a:p>
          <a:endParaRPr lang="en-US"/>
        </a:p>
      </dgm:t>
    </dgm:pt>
    <dgm:pt modelId="{9FBDDBE0-8995-5E42-A114-7173C576B282}" type="sibTrans" cxnId="{461FE593-1ED8-7743-B5C9-63A8F6D95BDE}">
      <dgm:prSet/>
      <dgm:spPr/>
      <dgm:t>
        <a:bodyPr/>
        <a:lstStyle/>
        <a:p>
          <a:endParaRPr lang="en-US"/>
        </a:p>
      </dgm:t>
    </dgm:pt>
    <dgm:pt modelId="{E7AF7DA3-8F39-6644-86AD-A3F4E4EC57DA}">
      <dgm:prSet/>
      <dgm:spPr/>
      <dgm:t>
        <a:bodyPr/>
        <a:lstStyle/>
        <a:p>
          <a:r>
            <a:rPr lang="en-US" b="1"/>
            <a:t>Typically used to limit access to specific services</a:t>
          </a:r>
          <a:endParaRPr lang="en-US" b="1" dirty="0"/>
        </a:p>
      </dgm:t>
    </dgm:pt>
    <dgm:pt modelId="{0139B2E6-72B2-454C-ABC6-0F1EA86B5FFE}" type="parTrans" cxnId="{C54C729A-E052-BC47-90EC-5D5CCD65118B}">
      <dgm:prSet/>
      <dgm:spPr/>
      <dgm:t>
        <a:bodyPr/>
        <a:lstStyle/>
        <a:p>
          <a:endParaRPr lang="en-US"/>
        </a:p>
      </dgm:t>
    </dgm:pt>
    <dgm:pt modelId="{5C580AA9-B324-B441-9021-8AD86790616F}" type="sibTrans" cxnId="{C54C729A-E052-BC47-90EC-5D5CCD65118B}">
      <dgm:prSet/>
      <dgm:spPr/>
      <dgm:t>
        <a:bodyPr/>
        <a:lstStyle/>
        <a:p>
          <a:endParaRPr lang="en-US"/>
        </a:p>
      </dgm:t>
    </dgm:pt>
    <dgm:pt modelId="{A386BD18-CBF6-354F-A16C-70A68D4BE74B}">
      <dgm:prSet/>
      <dgm:spPr/>
      <dgm:t>
        <a:bodyPr/>
        <a:lstStyle/>
        <a:p>
          <a:r>
            <a:rPr lang="en-US"/>
            <a:t>Application protocol</a:t>
          </a:r>
          <a:endParaRPr lang="en-US" dirty="0"/>
        </a:p>
      </dgm:t>
    </dgm:pt>
    <dgm:pt modelId="{DE34E86F-7325-1045-A71F-BEC02514AAEF}" type="parTrans" cxnId="{A2FB220E-6CD7-4946-95E9-44BF054A99F8}">
      <dgm:prSet/>
      <dgm:spPr/>
      <dgm:t>
        <a:bodyPr/>
        <a:lstStyle/>
        <a:p>
          <a:endParaRPr lang="en-US"/>
        </a:p>
      </dgm:t>
    </dgm:pt>
    <dgm:pt modelId="{285C3DF3-0969-F540-934F-9AB4BC0A4CE0}" type="sibTrans" cxnId="{A2FB220E-6CD7-4946-95E9-44BF054A99F8}">
      <dgm:prSet/>
      <dgm:spPr/>
      <dgm:t>
        <a:bodyPr/>
        <a:lstStyle/>
        <a:p>
          <a:endParaRPr lang="en-US"/>
        </a:p>
      </dgm:t>
    </dgm:pt>
    <dgm:pt modelId="{B69DBFFA-08CD-F54C-B63E-77ADAA1B6D69}">
      <dgm:prSet/>
      <dgm:spPr/>
      <dgm:t>
        <a:bodyPr/>
        <a:lstStyle/>
        <a:p>
          <a:r>
            <a:rPr lang="en-US" b="1"/>
            <a:t>This type of filtering is used by an application-level gateway that relays and monitors the exchange of information for specific application protocols</a:t>
          </a:r>
          <a:endParaRPr lang="en-US" b="1" dirty="0"/>
        </a:p>
      </dgm:t>
    </dgm:pt>
    <dgm:pt modelId="{98C2B27E-7D38-B54A-966D-8FE01A8D6D78}" type="parTrans" cxnId="{17BB972E-0CDF-2A4F-9AB6-F07117A20488}">
      <dgm:prSet/>
      <dgm:spPr/>
      <dgm:t>
        <a:bodyPr/>
        <a:lstStyle/>
        <a:p>
          <a:endParaRPr lang="en-US"/>
        </a:p>
      </dgm:t>
    </dgm:pt>
    <dgm:pt modelId="{28D9838E-6430-FD45-926B-BB88A3CAD589}" type="sibTrans" cxnId="{17BB972E-0CDF-2A4F-9AB6-F07117A20488}">
      <dgm:prSet/>
      <dgm:spPr/>
      <dgm:t>
        <a:bodyPr/>
        <a:lstStyle/>
        <a:p>
          <a:endParaRPr lang="en-US"/>
        </a:p>
      </dgm:t>
    </dgm:pt>
    <dgm:pt modelId="{57CDA6A9-2D07-E34A-8471-2E2640D84F93}">
      <dgm:prSet/>
      <dgm:spPr/>
      <dgm:t>
        <a:bodyPr/>
        <a:lstStyle/>
        <a:p>
          <a:r>
            <a:rPr lang="en-US"/>
            <a:t>User identity</a:t>
          </a:r>
          <a:endParaRPr lang="en-US" dirty="0"/>
        </a:p>
      </dgm:t>
    </dgm:pt>
    <dgm:pt modelId="{C5384C59-4227-1246-91DE-9259F4F88104}" type="parTrans" cxnId="{DC38D7B0-2D2B-4147-A8EF-5E12715B28D6}">
      <dgm:prSet/>
      <dgm:spPr/>
      <dgm:t>
        <a:bodyPr/>
        <a:lstStyle/>
        <a:p>
          <a:endParaRPr lang="en-US"/>
        </a:p>
      </dgm:t>
    </dgm:pt>
    <dgm:pt modelId="{CF55997B-5A21-C940-AE32-4F0DEE926114}" type="sibTrans" cxnId="{DC38D7B0-2D2B-4147-A8EF-5E12715B28D6}">
      <dgm:prSet/>
      <dgm:spPr/>
      <dgm:t>
        <a:bodyPr/>
        <a:lstStyle/>
        <a:p>
          <a:endParaRPr lang="en-US"/>
        </a:p>
      </dgm:t>
    </dgm:pt>
    <dgm:pt modelId="{4B3CBF0C-CAE4-2F48-B104-30296EE6E18F}">
      <dgm:prSet/>
      <dgm:spPr/>
      <dgm:t>
        <a:bodyPr/>
        <a:lstStyle/>
        <a:p>
          <a:r>
            <a:rPr lang="en-US" b="1"/>
            <a:t>Typically for inside users who identify themselves using some form of secure authentication technology</a:t>
          </a:r>
          <a:endParaRPr lang="en-US" b="1" dirty="0"/>
        </a:p>
      </dgm:t>
    </dgm:pt>
    <dgm:pt modelId="{E7B150D6-D58B-AC4F-95C3-93FD0DD335B2}" type="parTrans" cxnId="{22B55D53-8383-4042-83FB-DCB791774E43}">
      <dgm:prSet/>
      <dgm:spPr/>
      <dgm:t>
        <a:bodyPr/>
        <a:lstStyle/>
        <a:p>
          <a:endParaRPr lang="en-US"/>
        </a:p>
      </dgm:t>
    </dgm:pt>
    <dgm:pt modelId="{CC998714-1FD8-0445-83B8-ADDE3821F0C9}" type="sibTrans" cxnId="{22B55D53-8383-4042-83FB-DCB791774E43}">
      <dgm:prSet/>
      <dgm:spPr/>
      <dgm:t>
        <a:bodyPr/>
        <a:lstStyle/>
        <a:p>
          <a:endParaRPr lang="en-US"/>
        </a:p>
      </dgm:t>
    </dgm:pt>
    <dgm:pt modelId="{11A54360-05EA-6249-B427-0AEB8956CC27}">
      <dgm:prSet/>
      <dgm:spPr/>
      <dgm:t>
        <a:bodyPr/>
        <a:lstStyle/>
        <a:p>
          <a:r>
            <a:rPr lang="en-US"/>
            <a:t>Network activity</a:t>
          </a:r>
          <a:endParaRPr lang="en-US" dirty="0"/>
        </a:p>
      </dgm:t>
    </dgm:pt>
    <dgm:pt modelId="{78BB2D74-FCA7-6F47-B257-BB3BB7890BCF}" type="parTrans" cxnId="{48F5DD62-2BB1-DC4D-BFEC-8B4B41A03AF3}">
      <dgm:prSet/>
      <dgm:spPr/>
      <dgm:t>
        <a:bodyPr/>
        <a:lstStyle/>
        <a:p>
          <a:endParaRPr lang="en-US"/>
        </a:p>
      </dgm:t>
    </dgm:pt>
    <dgm:pt modelId="{F6771AA0-EF1F-D74A-9899-8E4D92E71818}" type="sibTrans" cxnId="{48F5DD62-2BB1-DC4D-BFEC-8B4B41A03AF3}">
      <dgm:prSet/>
      <dgm:spPr/>
      <dgm:t>
        <a:bodyPr/>
        <a:lstStyle/>
        <a:p>
          <a:endParaRPr lang="en-US"/>
        </a:p>
      </dgm:t>
    </dgm:pt>
    <dgm:pt modelId="{445F2316-3501-4142-84BD-8F530C00D190}">
      <dgm:prSet/>
      <dgm:spPr/>
      <dgm:t>
        <a:bodyPr/>
        <a:lstStyle/>
        <a:p>
          <a:r>
            <a:rPr lang="en-US" b="1"/>
            <a:t>Controls access based on considerations such as the time or request, rate of requests, or other activity patterns</a:t>
          </a:r>
          <a:endParaRPr lang="en-US" b="1" dirty="0"/>
        </a:p>
      </dgm:t>
    </dgm:pt>
    <dgm:pt modelId="{9BE3046E-6330-124D-864E-FD05B3E7DD6E}" type="parTrans" cxnId="{CB8E7B5D-3F41-0A4F-A087-9C91224AB0A4}">
      <dgm:prSet/>
      <dgm:spPr/>
      <dgm:t>
        <a:bodyPr/>
        <a:lstStyle/>
        <a:p>
          <a:endParaRPr lang="en-US"/>
        </a:p>
      </dgm:t>
    </dgm:pt>
    <dgm:pt modelId="{C45F7CB5-7CBC-1B46-9803-EEF81298AD49}" type="sibTrans" cxnId="{CB8E7B5D-3F41-0A4F-A087-9C91224AB0A4}">
      <dgm:prSet/>
      <dgm:spPr/>
      <dgm:t>
        <a:bodyPr/>
        <a:lstStyle/>
        <a:p>
          <a:endParaRPr lang="en-US"/>
        </a:p>
      </dgm:t>
    </dgm:pt>
    <dgm:pt modelId="{813B946C-81D6-DA4E-906A-5D3346D4B772}" type="pres">
      <dgm:prSet presAssocID="{1C54A004-15AC-4844-AF32-473067E8DE17}" presName="theList" presStyleCnt="0">
        <dgm:presLayoutVars>
          <dgm:dir/>
          <dgm:animLvl val="lvl"/>
          <dgm:resizeHandles val="exact"/>
        </dgm:presLayoutVars>
      </dgm:prSet>
      <dgm:spPr/>
    </dgm:pt>
    <dgm:pt modelId="{15986667-D2BA-7F4B-A59A-AB1F66D9DF53}" type="pres">
      <dgm:prSet presAssocID="{0486AA29-E5A5-9243-960E-82795CCEDD27}" presName="compNode" presStyleCnt="0"/>
      <dgm:spPr/>
    </dgm:pt>
    <dgm:pt modelId="{F74D3B63-52AA-0F4D-B509-89B391844F76}" type="pres">
      <dgm:prSet presAssocID="{0486AA29-E5A5-9243-960E-82795CCEDD27}" presName="aNode" presStyleLbl="bgShp" presStyleIdx="0" presStyleCnt="4"/>
      <dgm:spPr/>
    </dgm:pt>
    <dgm:pt modelId="{C548B9DE-C5DC-6844-977B-D8B3C7D73A02}" type="pres">
      <dgm:prSet presAssocID="{0486AA29-E5A5-9243-960E-82795CCEDD27}" presName="textNode" presStyleLbl="bgShp" presStyleIdx="0" presStyleCnt="4"/>
      <dgm:spPr/>
    </dgm:pt>
    <dgm:pt modelId="{E79FF505-2B64-7145-9800-2C2C12455361}" type="pres">
      <dgm:prSet presAssocID="{0486AA29-E5A5-9243-960E-82795CCEDD27}" presName="compChildNode" presStyleCnt="0"/>
      <dgm:spPr/>
    </dgm:pt>
    <dgm:pt modelId="{A6A77317-625E-E748-9E04-D65329F26D53}" type="pres">
      <dgm:prSet presAssocID="{0486AA29-E5A5-9243-960E-82795CCEDD27}" presName="theInnerList" presStyleCnt="0"/>
      <dgm:spPr/>
    </dgm:pt>
    <dgm:pt modelId="{233409E2-3517-7A4C-BEB5-5263C444841E}" type="pres">
      <dgm:prSet presAssocID="{9E1BB278-1A1A-4A46-9020-9AF352B689A7}" presName="childNode" presStyleLbl="node1" presStyleIdx="0" presStyleCnt="5">
        <dgm:presLayoutVars>
          <dgm:bulletEnabled val="1"/>
        </dgm:presLayoutVars>
      </dgm:prSet>
      <dgm:spPr/>
    </dgm:pt>
    <dgm:pt modelId="{40DB0604-1C52-B748-8459-BAD79D6B68A5}" type="pres">
      <dgm:prSet presAssocID="{9E1BB278-1A1A-4A46-9020-9AF352B689A7}" presName="aSpace2" presStyleCnt="0"/>
      <dgm:spPr/>
    </dgm:pt>
    <dgm:pt modelId="{4577C2A4-77EB-034F-ACEE-CA8EB258F917}" type="pres">
      <dgm:prSet presAssocID="{E7AF7DA3-8F39-6644-86AD-A3F4E4EC57DA}" presName="childNode" presStyleLbl="node1" presStyleIdx="1" presStyleCnt="5">
        <dgm:presLayoutVars>
          <dgm:bulletEnabled val="1"/>
        </dgm:presLayoutVars>
      </dgm:prSet>
      <dgm:spPr/>
    </dgm:pt>
    <dgm:pt modelId="{C39FFFAF-1B3F-A544-BA7A-5111B168112B}" type="pres">
      <dgm:prSet presAssocID="{0486AA29-E5A5-9243-960E-82795CCEDD27}" presName="aSpace" presStyleCnt="0"/>
      <dgm:spPr/>
    </dgm:pt>
    <dgm:pt modelId="{F506E3B0-BA8B-C54C-920B-DAF66C3AB2ED}" type="pres">
      <dgm:prSet presAssocID="{A386BD18-CBF6-354F-A16C-70A68D4BE74B}" presName="compNode" presStyleCnt="0"/>
      <dgm:spPr/>
    </dgm:pt>
    <dgm:pt modelId="{69066A2D-01B8-BD48-83E0-6DECB12724EA}" type="pres">
      <dgm:prSet presAssocID="{A386BD18-CBF6-354F-A16C-70A68D4BE74B}" presName="aNode" presStyleLbl="bgShp" presStyleIdx="1" presStyleCnt="4"/>
      <dgm:spPr/>
    </dgm:pt>
    <dgm:pt modelId="{2E3A8245-3DBF-9440-A505-C2F4FE3386D0}" type="pres">
      <dgm:prSet presAssocID="{A386BD18-CBF6-354F-A16C-70A68D4BE74B}" presName="textNode" presStyleLbl="bgShp" presStyleIdx="1" presStyleCnt="4"/>
      <dgm:spPr/>
    </dgm:pt>
    <dgm:pt modelId="{07F2628C-D176-D741-8F61-85961CB1EA9D}" type="pres">
      <dgm:prSet presAssocID="{A386BD18-CBF6-354F-A16C-70A68D4BE74B}" presName="compChildNode" presStyleCnt="0"/>
      <dgm:spPr/>
    </dgm:pt>
    <dgm:pt modelId="{D4400DDE-C2D4-C44F-A433-630C4C3C8ED9}" type="pres">
      <dgm:prSet presAssocID="{A386BD18-CBF6-354F-A16C-70A68D4BE74B}" presName="theInnerList" presStyleCnt="0"/>
      <dgm:spPr/>
    </dgm:pt>
    <dgm:pt modelId="{F5203C34-B1E2-054E-B5B5-A3A3CB4C512C}" type="pres">
      <dgm:prSet presAssocID="{B69DBFFA-08CD-F54C-B63E-77ADAA1B6D69}" presName="childNode" presStyleLbl="node1" presStyleIdx="2" presStyleCnt="5">
        <dgm:presLayoutVars>
          <dgm:bulletEnabled val="1"/>
        </dgm:presLayoutVars>
      </dgm:prSet>
      <dgm:spPr/>
    </dgm:pt>
    <dgm:pt modelId="{C37709BE-D787-ED4E-A579-91870AB622BB}" type="pres">
      <dgm:prSet presAssocID="{A386BD18-CBF6-354F-A16C-70A68D4BE74B}" presName="aSpace" presStyleCnt="0"/>
      <dgm:spPr/>
    </dgm:pt>
    <dgm:pt modelId="{C53523C4-7B02-8048-9C50-9A2386AA29B9}" type="pres">
      <dgm:prSet presAssocID="{57CDA6A9-2D07-E34A-8471-2E2640D84F93}" presName="compNode" presStyleCnt="0"/>
      <dgm:spPr/>
    </dgm:pt>
    <dgm:pt modelId="{5EF363CB-8B94-2443-BEF3-EF6DDD0821FD}" type="pres">
      <dgm:prSet presAssocID="{57CDA6A9-2D07-E34A-8471-2E2640D84F93}" presName="aNode" presStyleLbl="bgShp" presStyleIdx="2" presStyleCnt="4"/>
      <dgm:spPr/>
    </dgm:pt>
    <dgm:pt modelId="{A99B5541-C20B-614C-B947-E843A2A4EEB9}" type="pres">
      <dgm:prSet presAssocID="{57CDA6A9-2D07-E34A-8471-2E2640D84F93}" presName="textNode" presStyleLbl="bgShp" presStyleIdx="2" presStyleCnt="4"/>
      <dgm:spPr/>
    </dgm:pt>
    <dgm:pt modelId="{70FA25A6-F1B4-1449-957C-619BB490C5C6}" type="pres">
      <dgm:prSet presAssocID="{57CDA6A9-2D07-E34A-8471-2E2640D84F93}" presName="compChildNode" presStyleCnt="0"/>
      <dgm:spPr/>
    </dgm:pt>
    <dgm:pt modelId="{C9DE6BF9-FC05-4741-930C-3D568BA29E5E}" type="pres">
      <dgm:prSet presAssocID="{57CDA6A9-2D07-E34A-8471-2E2640D84F93}" presName="theInnerList" presStyleCnt="0"/>
      <dgm:spPr/>
    </dgm:pt>
    <dgm:pt modelId="{21407BB1-ACEF-CF4A-9F72-95F2944F9C99}" type="pres">
      <dgm:prSet presAssocID="{4B3CBF0C-CAE4-2F48-B104-30296EE6E18F}" presName="childNode" presStyleLbl="node1" presStyleIdx="3" presStyleCnt="5">
        <dgm:presLayoutVars>
          <dgm:bulletEnabled val="1"/>
        </dgm:presLayoutVars>
      </dgm:prSet>
      <dgm:spPr/>
    </dgm:pt>
    <dgm:pt modelId="{83ADD24E-978F-BC44-8F34-699AAA7E29A1}" type="pres">
      <dgm:prSet presAssocID="{57CDA6A9-2D07-E34A-8471-2E2640D84F93}" presName="aSpace" presStyleCnt="0"/>
      <dgm:spPr/>
    </dgm:pt>
    <dgm:pt modelId="{BCEE3A85-066B-FA44-8CD5-0F9E61BB6A6E}" type="pres">
      <dgm:prSet presAssocID="{11A54360-05EA-6249-B427-0AEB8956CC27}" presName="compNode" presStyleCnt="0"/>
      <dgm:spPr/>
    </dgm:pt>
    <dgm:pt modelId="{6E4984E4-D558-E841-A9CC-6760B3ECF2E1}" type="pres">
      <dgm:prSet presAssocID="{11A54360-05EA-6249-B427-0AEB8956CC27}" presName="aNode" presStyleLbl="bgShp" presStyleIdx="3" presStyleCnt="4"/>
      <dgm:spPr/>
    </dgm:pt>
    <dgm:pt modelId="{8C3DA6FF-F1DE-0243-867A-3D4A7637864C}" type="pres">
      <dgm:prSet presAssocID="{11A54360-05EA-6249-B427-0AEB8956CC27}" presName="textNode" presStyleLbl="bgShp" presStyleIdx="3" presStyleCnt="4"/>
      <dgm:spPr/>
    </dgm:pt>
    <dgm:pt modelId="{0078F2CE-84B9-2049-9FBB-E5E084BD25EB}" type="pres">
      <dgm:prSet presAssocID="{11A54360-05EA-6249-B427-0AEB8956CC27}" presName="compChildNode" presStyleCnt="0"/>
      <dgm:spPr/>
    </dgm:pt>
    <dgm:pt modelId="{950BF534-5452-B14F-81D6-30487881F73E}" type="pres">
      <dgm:prSet presAssocID="{11A54360-05EA-6249-B427-0AEB8956CC27}" presName="theInnerList" presStyleCnt="0"/>
      <dgm:spPr/>
    </dgm:pt>
    <dgm:pt modelId="{6EC0DA58-F2F0-834F-854D-AFA80713B70B}" type="pres">
      <dgm:prSet presAssocID="{445F2316-3501-4142-84BD-8F530C00D190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2FB220E-6CD7-4946-95E9-44BF054A99F8}" srcId="{1C54A004-15AC-4844-AF32-473067E8DE17}" destId="{A386BD18-CBF6-354F-A16C-70A68D4BE74B}" srcOrd="1" destOrd="0" parTransId="{DE34E86F-7325-1045-A71F-BEC02514AAEF}" sibTransId="{285C3DF3-0969-F540-934F-9AB4BC0A4CE0}"/>
    <dgm:cxn modelId="{17BB972E-0CDF-2A4F-9AB6-F07117A20488}" srcId="{A386BD18-CBF6-354F-A16C-70A68D4BE74B}" destId="{B69DBFFA-08CD-F54C-B63E-77ADAA1B6D69}" srcOrd="0" destOrd="0" parTransId="{98C2B27E-7D38-B54A-966D-8FE01A8D6D78}" sibTransId="{28D9838E-6430-FD45-926B-BB88A3CAD589}"/>
    <dgm:cxn modelId="{198A3131-041F-334D-A5FC-7375BF095AAB}" type="presOf" srcId="{11A54360-05EA-6249-B427-0AEB8956CC27}" destId="{8C3DA6FF-F1DE-0243-867A-3D4A7637864C}" srcOrd="1" destOrd="0" presId="urn:microsoft.com/office/officeart/2005/8/layout/lProcess2"/>
    <dgm:cxn modelId="{110FD133-320D-AB4F-9028-250379BBE5ED}" type="presOf" srcId="{E7AF7DA3-8F39-6644-86AD-A3F4E4EC57DA}" destId="{4577C2A4-77EB-034F-ACEE-CA8EB258F917}" srcOrd="0" destOrd="0" presId="urn:microsoft.com/office/officeart/2005/8/layout/lProcess2"/>
    <dgm:cxn modelId="{CB8E7B5D-3F41-0A4F-A087-9C91224AB0A4}" srcId="{11A54360-05EA-6249-B427-0AEB8956CC27}" destId="{445F2316-3501-4142-84BD-8F530C00D190}" srcOrd="0" destOrd="0" parTransId="{9BE3046E-6330-124D-864E-FD05B3E7DD6E}" sibTransId="{C45F7CB5-7CBC-1B46-9803-EEF81298AD49}"/>
    <dgm:cxn modelId="{48F5DD62-2BB1-DC4D-BFEC-8B4B41A03AF3}" srcId="{1C54A004-15AC-4844-AF32-473067E8DE17}" destId="{11A54360-05EA-6249-B427-0AEB8956CC27}" srcOrd="3" destOrd="0" parTransId="{78BB2D74-FCA7-6F47-B257-BB3BB7890BCF}" sibTransId="{F6771AA0-EF1F-D74A-9899-8E4D92E71818}"/>
    <dgm:cxn modelId="{EC72C946-1036-5F42-8901-38B3C0D598EC}" type="presOf" srcId="{B69DBFFA-08CD-F54C-B63E-77ADAA1B6D69}" destId="{F5203C34-B1E2-054E-B5B5-A3A3CB4C512C}" srcOrd="0" destOrd="0" presId="urn:microsoft.com/office/officeart/2005/8/layout/lProcess2"/>
    <dgm:cxn modelId="{085E886A-FF25-8B48-95F5-89470DE7E7BA}" type="presOf" srcId="{4B3CBF0C-CAE4-2F48-B104-30296EE6E18F}" destId="{21407BB1-ACEF-CF4A-9F72-95F2944F9C99}" srcOrd="0" destOrd="0" presId="urn:microsoft.com/office/officeart/2005/8/layout/lProcess2"/>
    <dgm:cxn modelId="{22B55D53-8383-4042-83FB-DCB791774E43}" srcId="{57CDA6A9-2D07-E34A-8471-2E2640D84F93}" destId="{4B3CBF0C-CAE4-2F48-B104-30296EE6E18F}" srcOrd="0" destOrd="0" parTransId="{E7B150D6-D58B-AC4F-95C3-93FD0DD335B2}" sibTransId="{CC998714-1FD8-0445-83B8-ADDE3821F0C9}"/>
    <dgm:cxn modelId="{461FE593-1ED8-7743-B5C9-63A8F6D95BDE}" srcId="{0486AA29-E5A5-9243-960E-82795CCEDD27}" destId="{9E1BB278-1A1A-4A46-9020-9AF352B689A7}" srcOrd="0" destOrd="0" parTransId="{6332A092-2E55-F74C-8198-63DB6CBDEA8B}" sibTransId="{9FBDDBE0-8995-5E42-A114-7173C576B282}"/>
    <dgm:cxn modelId="{244C1F96-C92B-C343-97FE-D17C2CED6939}" type="presOf" srcId="{9E1BB278-1A1A-4A46-9020-9AF352B689A7}" destId="{233409E2-3517-7A4C-BEB5-5263C444841E}" srcOrd="0" destOrd="0" presId="urn:microsoft.com/office/officeart/2005/8/layout/lProcess2"/>
    <dgm:cxn modelId="{C54C729A-E052-BC47-90EC-5D5CCD65118B}" srcId="{0486AA29-E5A5-9243-960E-82795CCEDD27}" destId="{E7AF7DA3-8F39-6644-86AD-A3F4E4EC57DA}" srcOrd="1" destOrd="0" parTransId="{0139B2E6-72B2-454C-ABC6-0F1EA86B5FFE}" sibTransId="{5C580AA9-B324-B441-9021-8AD86790616F}"/>
    <dgm:cxn modelId="{DC38D7B0-2D2B-4147-A8EF-5E12715B28D6}" srcId="{1C54A004-15AC-4844-AF32-473067E8DE17}" destId="{57CDA6A9-2D07-E34A-8471-2E2640D84F93}" srcOrd="2" destOrd="0" parTransId="{C5384C59-4227-1246-91DE-9259F4F88104}" sibTransId="{CF55997B-5A21-C940-AE32-4F0DEE926114}"/>
    <dgm:cxn modelId="{9936FDBD-7C2F-6148-9B39-A66689E195D1}" srcId="{1C54A004-15AC-4844-AF32-473067E8DE17}" destId="{0486AA29-E5A5-9243-960E-82795CCEDD27}" srcOrd="0" destOrd="0" parTransId="{070B335D-329F-CA42-9BAD-58D5BEB322B0}" sibTransId="{E2A68C5E-BD77-5343-9F30-F57BDA2C42B1}"/>
    <dgm:cxn modelId="{F86784CA-6325-D44E-9212-44CCEA3ECD60}" type="presOf" srcId="{0486AA29-E5A5-9243-960E-82795CCEDD27}" destId="{C548B9DE-C5DC-6844-977B-D8B3C7D73A02}" srcOrd="1" destOrd="0" presId="urn:microsoft.com/office/officeart/2005/8/layout/lProcess2"/>
    <dgm:cxn modelId="{5FF60ED8-2542-A049-AB1E-980AC5D7EC93}" type="presOf" srcId="{0486AA29-E5A5-9243-960E-82795CCEDD27}" destId="{F74D3B63-52AA-0F4D-B509-89B391844F76}" srcOrd="0" destOrd="0" presId="urn:microsoft.com/office/officeart/2005/8/layout/lProcess2"/>
    <dgm:cxn modelId="{C12C7BD9-870D-534E-9C3C-270A3D0CC136}" type="presOf" srcId="{A386BD18-CBF6-354F-A16C-70A68D4BE74B}" destId="{2E3A8245-3DBF-9440-A505-C2F4FE3386D0}" srcOrd="1" destOrd="0" presId="urn:microsoft.com/office/officeart/2005/8/layout/lProcess2"/>
    <dgm:cxn modelId="{DA6096EF-B70F-C34B-AADE-09CE9D651AD2}" type="presOf" srcId="{57CDA6A9-2D07-E34A-8471-2E2640D84F93}" destId="{A99B5541-C20B-614C-B947-E843A2A4EEB9}" srcOrd="1" destOrd="0" presId="urn:microsoft.com/office/officeart/2005/8/layout/lProcess2"/>
    <dgm:cxn modelId="{FCF8DCF0-E244-974F-8B6C-22F31F7173EA}" type="presOf" srcId="{11A54360-05EA-6249-B427-0AEB8956CC27}" destId="{6E4984E4-D558-E841-A9CC-6760B3ECF2E1}" srcOrd="0" destOrd="0" presId="urn:microsoft.com/office/officeart/2005/8/layout/lProcess2"/>
    <dgm:cxn modelId="{B9BDEFF0-80FC-8942-9E48-4E804F347F00}" type="presOf" srcId="{57CDA6A9-2D07-E34A-8471-2E2640D84F93}" destId="{5EF363CB-8B94-2443-BEF3-EF6DDD0821FD}" srcOrd="0" destOrd="0" presId="urn:microsoft.com/office/officeart/2005/8/layout/lProcess2"/>
    <dgm:cxn modelId="{ACB84AF2-01CC-114E-940F-DE66705276E8}" type="presOf" srcId="{445F2316-3501-4142-84BD-8F530C00D190}" destId="{6EC0DA58-F2F0-834F-854D-AFA80713B70B}" srcOrd="0" destOrd="0" presId="urn:microsoft.com/office/officeart/2005/8/layout/lProcess2"/>
    <dgm:cxn modelId="{A3F812F5-EFCB-034D-94E3-7513FA964A5A}" type="presOf" srcId="{A386BD18-CBF6-354F-A16C-70A68D4BE74B}" destId="{69066A2D-01B8-BD48-83E0-6DECB12724EA}" srcOrd="0" destOrd="0" presId="urn:microsoft.com/office/officeart/2005/8/layout/lProcess2"/>
    <dgm:cxn modelId="{FBC067FF-14F2-C24B-8E38-75966ACAC571}" type="presOf" srcId="{1C54A004-15AC-4844-AF32-473067E8DE17}" destId="{813B946C-81D6-DA4E-906A-5D3346D4B772}" srcOrd="0" destOrd="0" presId="urn:microsoft.com/office/officeart/2005/8/layout/lProcess2"/>
    <dgm:cxn modelId="{6A8EB4AA-982C-014E-AAC6-D594E8FE949B}" type="presParOf" srcId="{813B946C-81D6-DA4E-906A-5D3346D4B772}" destId="{15986667-D2BA-7F4B-A59A-AB1F66D9DF53}" srcOrd="0" destOrd="0" presId="urn:microsoft.com/office/officeart/2005/8/layout/lProcess2"/>
    <dgm:cxn modelId="{7DEBD44A-63D0-5F49-A813-0C311C4E5D26}" type="presParOf" srcId="{15986667-D2BA-7F4B-A59A-AB1F66D9DF53}" destId="{F74D3B63-52AA-0F4D-B509-89B391844F76}" srcOrd="0" destOrd="0" presId="urn:microsoft.com/office/officeart/2005/8/layout/lProcess2"/>
    <dgm:cxn modelId="{0CB80E1D-D772-9E4C-BB6C-B47AE7B0905D}" type="presParOf" srcId="{15986667-D2BA-7F4B-A59A-AB1F66D9DF53}" destId="{C548B9DE-C5DC-6844-977B-D8B3C7D73A02}" srcOrd="1" destOrd="0" presId="urn:microsoft.com/office/officeart/2005/8/layout/lProcess2"/>
    <dgm:cxn modelId="{57DB8612-F2B7-AF49-AA42-FAB3DB425CF8}" type="presParOf" srcId="{15986667-D2BA-7F4B-A59A-AB1F66D9DF53}" destId="{E79FF505-2B64-7145-9800-2C2C12455361}" srcOrd="2" destOrd="0" presId="urn:microsoft.com/office/officeart/2005/8/layout/lProcess2"/>
    <dgm:cxn modelId="{57B659B3-F33B-A046-A909-D25720F46F00}" type="presParOf" srcId="{E79FF505-2B64-7145-9800-2C2C12455361}" destId="{A6A77317-625E-E748-9E04-D65329F26D53}" srcOrd="0" destOrd="0" presId="urn:microsoft.com/office/officeart/2005/8/layout/lProcess2"/>
    <dgm:cxn modelId="{9997555C-09AD-FA46-A8F2-289EB9E1FC43}" type="presParOf" srcId="{A6A77317-625E-E748-9E04-D65329F26D53}" destId="{233409E2-3517-7A4C-BEB5-5263C444841E}" srcOrd="0" destOrd="0" presId="urn:microsoft.com/office/officeart/2005/8/layout/lProcess2"/>
    <dgm:cxn modelId="{2E80D9EA-98AC-8A4B-822C-67AC2808932E}" type="presParOf" srcId="{A6A77317-625E-E748-9E04-D65329F26D53}" destId="{40DB0604-1C52-B748-8459-BAD79D6B68A5}" srcOrd="1" destOrd="0" presId="urn:microsoft.com/office/officeart/2005/8/layout/lProcess2"/>
    <dgm:cxn modelId="{CDAC666C-C6E9-F64B-B68B-20BE68AF38AB}" type="presParOf" srcId="{A6A77317-625E-E748-9E04-D65329F26D53}" destId="{4577C2A4-77EB-034F-ACEE-CA8EB258F917}" srcOrd="2" destOrd="0" presId="urn:microsoft.com/office/officeart/2005/8/layout/lProcess2"/>
    <dgm:cxn modelId="{94CEB5B4-893B-B44B-B336-978C92080F27}" type="presParOf" srcId="{813B946C-81D6-DA4E-906A-5D3346D4B772}" destId="{C39FFFAF-1B3F-A544-BA7A-5111B168112B}" srcOrd="1" destOrd="0" presId="urn:microsoft.com/office/officeart/2005/8/layout/lProcess2"/>
    <dgm:cxn modelId="{DE88FEF5-E9B3-EF44-B7C8-04515023D286}" type="presParOf" srcId="{813B946C-81D6-DA4E-906A-5D3346D4B772}" destId="{F506E3B0-BA8B-C54C-920B-DAF66C3AB2ED}" srcOrd="2" destOrd="0" presId="urn:microsoft.com/office/officeart/2005/8/layout/lProcess2"/>
    <dgm:cxn modelId="{3808029B-2964-674F-8F5B-83FCBEF07401}" type="presParOf" srcId="{F506E3B0-BA8B-C54C-920B-DAF66C3AB2ED}" destId="{69066A2D-01B8-BD48-83E0-6DECB12724EA}" srcOrd="0" destOrd="0" presId="urn:microsoft.com/office/officeart/2005/8/layout/lProcess2"/>
    <dgm:cxn modelId="{D39A6137-AF16-6744-B977-3445FEE162E0}" type="presParOf" srcId="{F506E3B0-BA8B-C54C-920B-DAF66C3AB2ED}" destId="{2E3A8245-3DBF-9440-A505-C2F4FE3386D0}" srcOrd="1" destOrd="0" presId="urn:microsoft.com/office/officeart/2005/8/layout/lProcess2"/>
    <dgm:cxn modelId="{B15B6E53-0EC4-3B43-B175-9DABCD744179}" type="presParOf" srcId="{F506E3B0-BA8B-C54C-920B-DAF66C3AB2ED}" destId="{07F2628C-D176-D741-8F61-85961CB1EA9D}" srcOrd="2" destOrd="0" presId="urn:microsoft.com/office/officeart/2005/8/layout/lProcess2"/>
    <dgm:cxn modelId="{7718FE46-5D8D-A941-B949-796EC45A14ED}" type="presParOf" srcId="{07F2628C-D176-D741-8F61-85961CB1EA9D}" destId="{D4400DDE-C2D4-C44F-A433-630C4C3C8ED9}" srcOrd="0" destOrd="0" presId="urn:microsoft.com/office/officeart/2005/8/layout/lProcess2"/>
    <dgm:cxn modelId="{FDBE7D61-21D0-4147-A535-1A511264D4FF}" type="presParOf" srcId="{D4400DDE-C2D4-C44F-A433-630C4C3C8ED9}" destId="{F5203C34-B1E2-054E-B5B5-A3A3CB4C512C}" srcOrd="0" destOrd="0" presId="urn:microsoft.com/office/officeart/2005/8/layout/lProcess2"/>
    <dgm:cxn modelId="{39790C1E-0005-664C-A828-80DA1036D7BD}" type="presParOf" srcId="{813B946C-81D6-DA4E-906A-5D3346D4B772}" destId="{C37709BE-D787-ED4E-A579-91870AB622BB}" srcOrd="3" destOrd="0" presId="urn:microsoft.com/office/officeart/2005/8/layout/lProcess2"/>
    <dgm:cxn modelId="{7BA7C256-9BAF-3040-A4C9-1C093B6583AF}" type="presParOf" srcId="{813B946C-81D6-DA4E-906A-5D3346D4B772}" destId="{C53523C4-7B02-8048-9C50-9A2386AA29B9}" srcOrd="4" destOrd="0" presId="urn:microsoft.com/office/officeart/2005/8/layout/lProcess2"/>
    <dgm:cxn modelId="{7E96338A-03E2-F346-83A6-706FAA363446}" type="presParOf" srcId="{C53523C4-7B02-8048-9C50-9A2386AA29B9}" destId="{5EF363CB-8B94-2443-BEF3-EF6DDD0821FD}" srcOrd="0" destOrd="0" presId="urn:microsoft.com/office/officeart/2005/8/layout/lProcess2"/>
    <dgm:cxn modelId="{1BB2F00E-ADAF-034C-B360-2EEF839015EC}" type="presParOf" srcId="{C53523C4-7B02-8048-9C50-9A2386AA29B9}" destId="{A99B5541-C20B-614C-B947-E843A2A4EEB9}" srcOrd="1" destOrd="0" presId="urn:microsoft.com/office/officeart/2005/8/layout/lProcess2"/>
    <dgm:cxn modelId="{6544BF09-6CBE-CC4E-B60A-EEB0DCCA9061}" type="presParOf" srcId="{C53523C4-7B02-8048-9C50-9A2386AA29B9}" destId="{70FA25A6-F1B4-1449-957C-619BB490C5C6}" srcOrd="2" destOrd="0" presId="urn:microsoft.com/office/officeart/2005/8/layout/lProcess2"/>
    <dgm:cxn modelId="{791263EB-7590-3F40-9161-41C45C20C63F}" type="presParOf" srcId="{70FA25A6-F1B4-1449-957C-619BB490C5C6}" destId="{C9DE6BF9-FC05-4741-930C-3D568BA29E5E}" srcOrd="0" destOrd="0" presId="urn:microsoft.com/office/officeart/2005/8/layout/lProcess2"/>
    <dgm:cxn modelId="{3F6FACF7-50A6-AA4F-8F33-E4F1E352D1AB}" type="presParOf" srcId="{C9DE6BF9-FC05-4741-930C-3D568BA29E5E}" destId="{21407BB1-ACEF-CF4A-9F72-95F2944F9C99}" srcOrd="0" destOrd="0" presId="urn:microsoft.com/office/officeart/2005/8/layout/lProcess2"/>
    <dgm:cxn modelId="{2F293B64-48C4-0343-AC44-EA4FB86FA598}" type="presParOf" srcId="{813B946C-81D6-DA4E-906A-5D3346D4B772}" destId="{83ADD24E-978F-BC44-8F34-699AAA7E29A1}" srcOrd="5" destOrd="0" presId="urn:microsoft.com/office/officeart/2005/8/layout/lProcess2"/>
    <dgm:cxn modelId="{F9B8AA21-E5C4-064B-9A22-A30A413B652F}" type="presParOf" srcId="{813B946C-81D6-DA4E-906A-5D3346D4B772}" destId="{BCEE3A85-066B-FA44-8CD5-0F9E61BB6A6E}" srcOrd="6" destOrd="0" presId="urn:microsoft.com/office/officeart/2005/8/layout/lProcess2"/>
    <dgm:cxn modelId="{40C6C866-E443-354E-8B73-675175463299}" type="presParOf" srcId="{BCEE3A85-066B-FA44-8CD5-0F9E61BB6A6E}" destId="{6E4984E4-D558-E841-A9CC-6760B3ECF2E1}" srcOrd="0" destOrd="0" presId="urn:microsoft.com/office/officeart/2005/8/layout/lProcess2"/>
    <dgm:cxn modelId="{CF2F69DB-1487-B24B-9228-429E47914A1B}" type="presParOf" srcId="{BCEE3A85-066B-FA44-8CD5-0F9E61BB6A6E}" destId="{8C3DA6FF-F1DE-0243-867A-3D4A7637864C}" srcOrd="1" destOrd="0" presId="urn:microsoft.com/office/officeart/2005/8/layout/lProcess2"/>
    <dgm:cxn modelId="{0635C57F-9678-434E-B079-C2BE91158FDF}" type="presParOf" srcId="{BCEE3A85-066B-FA44-8CD5-0F9E61BB6A6E}" destId="{0078F2CE-84B9-2049-9FBB-E5E084BD25EB}" srcOrd="2" destOrd="0" presId="urn:microsoft.com/office/officeart/2005/8/layout/lProcess2"/>
    <dgm:cxn modelId="{2BF19C01-873F-3D4B-893A-2C463A9B7E7C}" type="presParOf" srcId="{0078F2CE-84B9-2049-9FBB-E5E084BD25EB}" destId="{950BF534-5452-B14F-81D6-30487881F73E}" srcOrd="0" destOrd="0" presId="urn:microsoft.com/office/officeart/2005/8/layout/lProcess2"/>
    <dgm:cxn modelId="{5F9FBFC1-3700-A840-84D7-069687C5F4F9}" type="presParOf" srcId="{950BF534-5452-B14F-81D6-30487881F73E}" destId="{6EC0DA58-F2F0-834F-854D-AFA80713B70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9EAEA0-0DEF-9F49-AEF8-985A7A256938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CCA27-0A90-AA46-ACED-C3F654F93F65}">
      <dgm:prSet custT="1"/>
      <dgm:spPr/>
      <dgm:t>
        <a:bodyPr/>
        <a:lstStyle/>
        <a:p>
          <a:pPr rtl="0"/>
          <a:r>
            <a:rPr lang="en-US" sz="2800" b="1" dirty="0">
              <a:solidFill>
                <a:schemeClr val="tx1"/>
              </a:solidFill>
            </a:rPr>
            <a:t>Capabilities:</a:t>
          </a:r>
          <a:endParaRPr lang="en-US" sz="3600" b="1" dirty="0">
            <a:solidFill>
              <a:schemeClr val="tx1"/>
            </a:solidFill>
          </a:endParaRPr>
        </a:p>
      </dgm:t>
    </dgm:pt>
    <dgm:pt modelId="{0B8BDFFC-0B05-A747-94E9-5E9700F87AF3}" type="parTrans" cxnId="{F8E9D748-F0EA-DE4C-AFD5-BFD85FFBEA95}">
      <dgm:prSet/>
      <dgm:spPr/>
      <dgm:t>
        <a:bodyPr/>
        <a:lstStyle/>
        <a:p>
          <a:endParaRPr lang="en-US"/>
        </a:p>
      </dgm:t>
    </dgm:pt>
    <dgm:pt modelId="{8D732C1F-6AD4-EC49-ABC6-A60EA42AA983}" type="sibTrans" cxnId="{F8E9D748-F0EA-DE4C-AFD5-BFD85FFBEA95}">
      <dgm:prSet/>
      <dgm:spPr/>
      <dgm:t>
        <a:bodyPr/>
        <a:lstStyle/>
        <a:p>
          <a:endParaRPr lang="en-US"/>
        </a:p>
      </dgm:t>
    </dgm:pt>
    <dgm:pt modelId="{F851A604-A55C-464B-970C-447F32885FC1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Defines a single choke point</a:t>
          </a:r>
          <a:endParaRPr lang="en-US" sz="1600" kern="1200" dirty="0">
            <a:latin typeface="+mn-lt"/>
          </a:endParaRPr>
        </a:p>
      </dgm:t>
    </dgm:pt>
    <dgm:pt modelId="{7BC191CD-FA71-C64B-8292-17F69CED2905}" type="parTrans" cxnId="{823FB284-9894-C542-B307-12BF66282797}">
      <dgm:prSet/>
      <dgm:spPr/>
      <dgm:t>
        <a:bodyPr/>
        <a:lstStyle/>
        <a:p>
          <a:endParaRPr lang="en-US"/>
        </a:p>
      </dgm:t>
    </dgm:pt>
    <dgm:pt modelId="{1CDD5FAF-FD05-3C41-BE24-768AA57737CC}" type="sibTrans" cxnId="{823FB284-9894-C542-B307-12BF66282797}">
      <dgm:prSet/>
      <dgm:spPr/>
      <dgm:t>
        <a:bodyPr/>
        <a:lstStyle/>
        <a:p>
          <a:endParaRPr lang="en-US"/>
        </a:p>
      </dgm:t>
    </dgm:pt>
    <dgm:pt modelId="{BBCEEBE8-1098-C34A-B0A0-5B59650C1D1D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Provides a location for monitoring security events</a:t>
          </a:r>
          <a:endParaRPr lang="en-US" sz="1600" kern="1200" dirty="0">
            <a:latin typeface="+mn-lt"/>
          </a:endParaRPr>
        </a:p>
      </dgm:t>
    </dgm:pt>
    <dgm:pt modelId="{BDB5F818-06A6-DA4C-BD18-886D0143313B}" type="parTrans" cxnId="{6C8A7988-8B7C-1E4D-A450-A70E4AE2F509}">
      <dgm:prSet/>
      <dgm:spPr/>
      <dgm:t>
        <a:bodyPr/>
        <a:lstStyle/>
        <a:p>
          <a:endParaRPr lang="en-US"/>
        </a:p>
      </dgm:t>
    </dgm:pt>
    <dgm:pt modelId="{E0037007-67A6-2446-9587-C2057651B532}" type="sibTrans" cxnId="{6C8A7988-8B7C-1E4D-A450-A70E4AE2F509}">
      <dgm:prSet/>
      <dgm:spPr/>
      <dgm:t>
        <a:bodyPr/>
        <a:lstStyle/>
        <a:p>
          <a:endParaRPr lang="en-US"/>
        </a:p>
      </dgm:t>
    </dgm:pt>
    <dgm:pt modelId="{F7EC8A34-7DAC-8543-88B6-1BE6AAE113DF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Convenient platform for several Internet functions that are not security related</a:t>
          </a:r>
          <a:endParaRPr lang="en-US" sz="1600" kern="1200" dirty="0">
            <a:latin typeface="+mn-lt"/>
          </a:endParaRPr>
        </a:p>
      </dgm:t>
    </dgm:pt>
    <dgm:pt modelId="{B405BB63-3F08-844E-BD69-1AB13858420C}" type="parTrans" cxnId="{49615B76-9034-3849-89C5-DAE5ADD54DF5}">
      <dgm:prSet/>
      <dgm:spPr/>
      <dgm:t>
        <a:bodyPr/>
        <a:lstStyle/>
        <a:p>
          <a:endParaRPr lang="en-US"/>
        </a:p>
      </dgm:t>
    </dgm:pt>
    <dgm:pt modelId="{9D3095F5-F545-5F4B-90F8-5B1E16C0C86B}" type="sibTrans" cxnId="{49615B76-9034-3849-89C5-DAE5ADD54DF5}">
      <dgm:prSet/>
      <dgm:spPr/>
      <dgm:t>
        <a:bodyPr/>
        <a:lstStyle/>
        <a:p>
          <a:endParaRPr lang="en-US"/>
        </a:p>
      </dgm:t>
    </dgm:pt>
    <dgm:pt modelId="{BD75E155-2369-EA4E-98D6-A7BEFBD5F922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Can serve as the platform for IPSec</a:t>
          </a:r>
          <a:endParaRPr lang="en-US" sz="1600" kern="1200" dirty="0">
            <a:latin typeface="+mn-lt"/>
          </a:endParaRPr>
        </a:p>
      </dgm:t>
    </dgm:pt>
    <dgm:pt modelId="{8EF7223B-FF3E-0F40-95D2-398929EB1DBC}" type="parTrans" cxnId="{8BCF5552-681A-E248-A040-1CA9EB39CE4C}">
      <dgm:prSet/>
      <dgm:spPr/>
      <dgm:t>
        <a:bodyPr/>
        <a:lstStyle/>
        <a:p>
          <a:endParaRPr lang="en-US"/>
        </a:p>
      </dgm:t>
    </dgm:pt>
    <dgm:pt modelId="{59D4B0A9-2243-6940-898B-9C848F2FBF03}" type="sibTrans" cxnId="{8BCF5552-681A-E248-A040-1CA9EB39CE4C}">
      <dgm:prSet/>
      <dgm:spPr/>
      <dgm:t>
        <a:bodyPr/>
        <a:lstStyle/>
        <a:p>
          <a:endParaRPr lang="en-US"/>
        </a:p>
      </dgm:t>
    </dgm:pt>
    <dgm:pt modelId="{658CA3B0-35C8-7F46-9AB5-C8FDAD73655A}">
      <dgm:prSet custT="1"/>
      <dgm:spPr/>
      <dgm:t>
        <a:bodyPr/>
        <a:lstStyle/>
        <a:p>
          <a:pPr rtl="0"/>
          <a:r>
            <a:rPr lang="en-US" sz="2800" b="1" dirty="0">
              <a:solidFill>
                <a:schemeClr val="tx1"/>
              </a:solidFill>
            </a:rPr>
            <a:t>Limitations:</a:t>
          </a:r>
        </a:p>
      </dgm:t>
    </dgm:pt>
    <dgm:pt modelId="{9483F094-1320-A249-9D6F-9A7C4BF008C6}" type="parTrans" cxnId="{00376A1A-FA5E-2E43-9B4E-540194741CA7}">
      <dgm:prSet/>
      <dgm:spPr/>
      <dgm:t>
        <a:bodyPr/>
        <a:lstStyle/>
        <a:p>
          <a:endParaRPr lang="en-US"/>
        </a:p>
      </dgm:t>
    </dgm:pt>
    <dgm:pt modelId="{7094A2EE-F635-C54E-8098-E73CCD244C48}" type="sibTrans" cxnId="{00376A1A-FA5E-2E43-9B4E-540194741CA7}">
      <dgm:prSet/>
      <dgm:spPr/>
      <dgm:t>
        <a:bodyPr/>
        <a:lstStyle/>
        <a:p>
          <a:endParaRPr lang="en-US"/>
        </a:p>
      </dgm:t>
    </dgm:pt>
    <dgm:pt modelId="{4591B7C3-CCE9-2547-BB80-107715315C8E}">
      <dgm:prSet custT="1"/>
      <dgm:spPr/>
      <dgm:t>
        <a:bodyPr/>
        <a:lstStyle/>
        <a:p>
          <a:pPr rtl="0"/>
          <a:r>
            <a:rPr lang="en-US" sz="1600" b="1" kern="1200" dirty="0"/>
            <a:t>Cannot protect against attacks bypassing firewall</a:t>
          </a:r>
        </a:p>
      </dgm:t>
    </dgm:pt>
    <dgm:pt modelId="{25F4B0C7-B364-CE4D-BB4E-7A36C056B63F}" type="parTrans" cxnId="{F97FFE47-D1BE-B24D-A3F6-0DCE497AC76F}">
      <dgm:prSet/>
      <dgm:spPr/>
      <dgm:t>
        <a:bodyPr/>
        <a:lstStyle/>
        <a:p>
          <a:endParaRPr lang="en-US"/>
        </a:p>
      </dgm:t>
    </dgm:pt>
    <dgm:pt modelId="{13950F49-1790-1C41-85F1-4431AB9619A2}" type="sibTrans" cxnId="{F97FFE47-D1BE-B24D-A3F6-0DCE497AC76F}">
      <dgm:prSet/>
      <dgm:spPr/>
      <dgm:t>
        <a:bodyPr/>
        <a:lstStyle/>
        <a:p>
          <a:endParaRPr lang="en-US"/>
        </a:p>
      </dgm:t>
    </dgm:pt>
    <dgm:pt modelId="{534DB5A8-80B9-3D4F-9CA0-84A475D8DD4C}">
      <dgm:prSet custT="1"/>
      <dgm:spPr/>
      <dgm:t>
        <a:bodyPr/>
        <a:lstStyle/>
        <a:p>
          <a:pPr rtl="0"/>
          <a:r>
            <a:rPr lang="en-US" sz="1600" b="1" kern="1200" dirty="0"/>
            <a:t>May not protect fully against internal threats</a:t>
          </a:r>
        </a:p>
      </dgm:t>
    </dgm:pt>
    <dgm:pt modelId="{9F5373C6-00A1-544F-9156-E8B6F15E55BC}" type="parTrans" cxnId="{4353A27C-88C5-7C4E-BE9C-1A431F47CF9F}">
      <dgm:prSet/>
      <dgm:spPr/>
      <dgm:t>
        <a:bodyPr/>
        <a:lstStyle/>
        <a:p>
          <a:endParaRPr lang="en-US"/>
        </a:p>
      </dgm:t>
    </dgm:pt>
    <dgm:pt modelId="{2615DAC3-F437-4941-99D3-3C3B315B80F3}" type="sibTrans" cxnId="{4353A27C-88C5-7C4E-BE9C-1A431F47CF9F}">
      <dgm:prSet/>
      <dgm:spPr/>
      <dgm:t>
        <a:bodyPr/>
        <a:lstStyle/>
        <a:p>
          <a:endParaRPr lang="en-US"/>
        </a:p>
      </dgm:t>
    </dgm:pt>
    <dgm:pt modelId="{E47080D8-DFD5-914E-BB20-CBA41ACE196B}">
      <dgm:prSet custT="1"/>
      <dgm:spPr/>
      <dgm:t>
        <a:bodyPr/>
        <a:lstStyle/>
        <a:p>
          <a:pPr rtl="0"/>
          <a:r>
            <a:rPr lang="en-US" sz="1600" b="1" kern="1200" dirty="0"/>
            <a:t>Improperly secured wireless LAN can be accessed from outside the organization</a:t>
          </a:r>
        </a:p>
      </dgm:t>
    </dgm:pt>
    <dgm:pt modelId="{FF9C0A2B-0495-5F41-84A1-D88DEE460EC0}" type="parTrans" cxnId="{75E72BB2-3EF9-5F4B-B279-7C4735DA2B33}">
      <dgm:prSet/>
      <dgm:spPr/>
      <dgm:t>
        <a:bodyPr/>
        <a:lstStyle/>
        <a:p>
          <a:endParaRPr lang="en-US"/>
        </a:p>
      </dgm:t>
    </dgm:pt>
    <dgm:pt modelId="{E0C803C5-80CD-4B4D-879E-24CC1F684529}" type="sibTrans" cxnId="{75E72BB2-3EF9-5F4B-B279-7C4735DA2B33}">
      <dgm:prSet/>
      <dgm:spPr/>
      <dgm:t>
        <a:bodyPr/>
        <a:lstStyle/>
        <a:p>
          <a:endParaRPr lang="en-US"/>
        </a:p>
      </dgm:t>
    </dgm:pt>
    <dgm:pt modelId="{89175B89-43FB-1F41-B4CB-AF3920DC50EC}">
      <dgm:prSet custT="1"/>
      <dgm:spPr/>
      <dgm:t>
        <a:bodyPr/>
        <a:lstStyle/>
        <a:p>
          <a:pPr rtl="0"/>
          <a:r>
            <a:rPr lang="en-US" sz="1600" b="1" kern="1200" dirty="0"/>
            <a:t>Laptop, PDA, or portable storage device may be infected outside the corporate network then used internally</a:t>
          </a:r>
        </a:p>
      </dgm:t>
    </dgm:pt>
    <dgm:pt modelId="{6F32D59F-DE64-1940-9907-67980CE4F8FD}" type="parTrans" cxnId="{2B446EC3-30AA-3C47-993C-18B8A4C2B0B2}">
      <dgm:prSet/>
      <dgm:spPr/>
      <dgm:t>
        <a:bodyPr/>
        <a:lstStyle/>
        <a:p>
          <a:endParaRPr lang="en-US"/>
        </a:p>
      </dgm:t>
    </dgm:pt>
    <dgm:pt modelId="{6CD63CA8-9065-4840-AF41-C2A75FD5B9D8}" type="sibTrans" cxnId="{2B446EC3-30AA-3C47-993C-18B8A4C2B0B2}">
      <dgm:prSet/>
      <dgm:spPr/>
      <dgm:t>
        <a:bodyPr/>
        <a:lstStyle/>
        <a:p>
          <a:endParaRPr lang="en-US"/>
        </a:p>
      </dgm:t>
    </dgm:pt>
    <dgm:pt modelId="{499F6BA9-C59E-DC49-9AF5-B861FBC3EB4A}" type="pres">
      <dgm:prSet presAssocID="{BF9EAEA0-0DEF-9F49-AEF8-985A7A256938}" presName="compositeShape" presStyleCnt="0">
        <dgm:presLayoutVars>
          <dgm:chMax val="2"/>
          <dgm:dir/>
          <dgm:resizeHandles val="exact"/>
        </dgm:presLayoutVars>
      </dgm:prSet>
      <dgm:spPr/>
    </dgm:pt>
    <dgm:pt modelId="{28F38D06-2BC8-E34E-A0A3-A545334E51CB}" type="pres">
      <dgm:prSet presAssocID="{FA9CCA27-0A90-AA46-ACED-C3F654F93F65}" presName="upArrow" presStyleLbl="node1" presStyleIdx="0" presStyleCnt="2" custScaleX="79240" custScaleY="92308"/>
      <dgm:spPr>
        <a:ln>
          <a:solidFill>
            <a:schemeClr val="bg1"/>
          </a:solidFill>
        </a:ln>
        <a:effectLst>
          <a:outerShdw blurRad="50800" dist="38100" dir="2700000" algn="tl" rotWithShape="0">
            <a:schemeClr val="bg1">
              <a:alpha val="43000"/>
            </a:scheme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gm:spPr>
    </dgm:pt>
    <dgm:pt modelId="{694D615A-D47F-0B4A-A54E-BF0D6280097D}" type="pres">
      <dgm:prSet presAssocID="{FA9CCA27-0A90-AA46-ACED-C3F654F93F6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880788A9-BD7C-A741-82DB-60534BD9E767}" type="pres">
      <dgm:prSet presAssocID="{658CA3B0-35C8-7F46-9AB5-C8FDAD73655A}" presName="downArrow" presStyleLbl="node1" presStyleIdx="1" presStyleCnt="2" custScaleX="82613" custScaleY="89744"/>
      <dgm:spPr>
        <a:ln>
          <a:solidFill>
            <a:schemeClr val="bg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gm:spPr>
    </dgm:pt>
    <dgm:pt modelId="{B28C4838-0A62-2445-9959-1E0D100E9251}" type="pres">
      <dgm:prSet presAssocID="{658CA3B0-35C8-7F46-9AB5-C8FDAD73655A}" presName="downArrowText" presStyleLbl="revTx" presStyleIdx="1" presStyleCnt="2" custScaleX="109620" custScaleY="118590" custLinFactNeighborX="774" custLinFactNeighborY="3029">
        <dgm:presLayoutVars>
          <dgm:chMax val="0"/>
          <dgm:bulletEnabled val="1"/>
        </dgm:presLayoutVars>
      </dgm:prSet>
      <dgm:spPr/>
    </dgm:pt>
  </dgm:ptLst>
  <dgm:cxnLst>
    <dgm:cxn modelId="{00376A1A-FA5E-2E43-9B4E-540194741CA7}" srcId="{BF9EAEA0-0DEF-9F49-AEF8-985A7A256938}" destId="{658CA3B0-35C8-7F46-9AB5-C8FDAD73655A}" srcOrd="1" destOrd="0" parTransId="{9483F094-1320-A249-9D6F-9A7C4BF008C6}" sibTransId="{7094A2EE-F635-C54E-8098-E73CCD244C48}"/>
    <dgm:cxn modelId="{9E2A5723-1086-434A-8A70-5580B57153AC}" type="presOf" srcId="{658CA3B0-35C8-7F46-9AB5-C8FDAD73655A}" destId="{B28C4838-0A62-2445-9959-1E0D100E9251}" srcOrd="0" destOrd="0" presId="urn:microsoft.com/office/officeart/2005/8/layout/arrow4"/>
    <dgm:cxn modelId="{464DD428-F193-7F41-BF5F-268FF4656B26}" type="presOf" srcId="{BF9EAEA0-0DEF-9F49-AEF8-985A7A256938}" destId="{499F6BA9-C59E-DC49-9AF5-B861FBC3EB4A}" srcOrd="0" destOrd="0" presId="urn:microsoft.com/office/officeart/2005/8/layout/arrow4"/>
    <dgm:cxn modelId="{99DB442C-9BB1-FE4A-B0C5-7B55520EA8DD}" type="presOf" srcId="{89175B89-43FB-1F41-B4CB-AF3920DC50EC}" destId="{B28C4838-0A62-2445-9959-1E0D100E9251}" srcOrd="0" destOrd="4" presId="urn:microsoft.com/office/officeart/2005/8/layout/arrow4"/>
    <dgm:cxn modelId="{3AFAE935-1E42-D047-AD75-261FC83C7A5E}" type="presOf" srcId="{FA9CCA27-0A90-AA46-ACED-C3F654F93F65}" destId="{694D615A-D47F-0B4A-A54E-BF0D6280097D}" srcOrd="0" destOrd="0" presId="urn:microsoft.com/office/officeart/2005/8/layout/arrow4"/>
    <dgm:cxn modelId="{F97FFE47-D1BE-B24D-A3F6-0DCE497AC76F}" srcId="{658CA3B0-35C8-7F46-9AB5-C8FDAD73655A}" destId="{4591B7C3-CCE9-2547-BB80-107715315C8E}" srcOrd="0" destOrd="0" parTransId="{25F4B0C7-B364-CE4D-BB4E-7A36C056B63F}" sibTransId="{13950F49-1790-1C41-85F1-4431AB9619A2}"/>
    <dgm:cxn modelId="{F8E9D748-F0EA-DE4C-AFD5-BFD85FFBEA95}" srcId="{BF9EAEA0-0DEF-9F49-AEF8-985A7A256938}" destId="{FA9CCA27-0A90-AA46-ACED-C3F654F93F65}" srcOrd="0" destOrd="0" parTransId="{0B8BDFFC-0B05-A747-94E9-5E9700F87AF3}" sibTransId="{8D732C1F-6AD4-EC49-ABC6-A60EA42AA983}"/>
    <dgm:cxn modelId="{0418326C-CB3C-5B40-B6AB-B72F5219C2CC}" type="presOf" srcId="{F7EC8A34-7DAC-8543-88B6-1BE6AAE113DF}" destId="{694D615A-D47F-0B4A-A54E-BF0D6280097D}" srcOrd="0" destOrd="3" presId="urn:microsoft.com/office/officeart/2005/8/layout/arrow4"/>
    <dgm:cxn modelId="{8BCF5552-681A-E248-A040-1CA9EB39CE4C}" srcId="{FA9CCA27-0A90-AA46-ACED-C3F654F93F65}" destId="{BD75E155-2369-EA4E-98D6-A7BEFBD5F922}" srcOrd="3" destOrd="0" parTransId="{8EF7223B-FF3E-0F40-95D2-398929EB1DBC}" sibTransId="{59D4B0A9-2243-6940-898B-9C848F2FBF03}"/>
    <dgm:cxn modelId="{49615B76-9034-3849-89C5-DAE5ADD54DF5}" srcId="{FA9CCA27-0A90-AA46-ACED-C3F654F93F65}" destId="{F7EC8A34-7DAC-8543-88B6-1BE6AAE113DF}" srcOrd="2" destOrd="0" parTransId="{B405BB63-3F08-844E-BD69-1AB13858420C}" sibTransId="{9D3095F5-F545-5F4B-90F8-5B1E16C0C86B}"/>
    <dgm:cxn modelId="{A744AB56-47CF-514C-A2D4-754D047C1499}" type="presOf" srcId="{534DB5A8-80B9-3D4F-9CA0-84A475D8DD4C}" destId="{B28C4838-0A62-2445-9959-1E0D100E9251}" srcOrd="0" destOrd="2" presId="urn:microsoft.com/office/officeart/2005/8/layout/arrow4"/>
    <dgm:cxn modelId="{79CB5877-63D1-3B4F-AD51-755E30192CD6}" type="presOf" srcId="{4591B7C3-CCE9-2547-BB80-107715315C8E}" destId="{B28C4838-0A62-2445-9959-1E0D100E9251}" srcOrd="0" destOrd="1" presId="urn:microsoft.com/office/officeart/2005/8/layout/arrow4"/>
    <dgm:cxn modelId="{080C417C-6A9F-DA4F-82AF-DBA0E16FBB0E}" type="presOf" srcId="{F851A604-A55C-464B-970C-447F32885FC1}" destId="{694D615A-D47F-0B4A-A54E-BF0D6280097D}" srcOrd="0" destOrd="1" presId="urn:microsoft.com/office/officeart/2005/8/layout/arrow4"/>
    <dgm:cxn modelId="{4353A27C-88C5-7C4E-BE9C-1A431F47CF9F}" srcId="{658CA3B0-35C8-7F46-9AB5-C8FDAD73655A}" destId="{534DB5A8-80B9-3D4F-9CA0-84A475D8DD4C}" srcOrd="1" destOrd="0" parTransId="{9F5373C6-00A1-544F-9156-E8B6F15E55BC}" sibTransId="{2615DAC3-F437-4941-99D3-3C3B315B80F3}"/>
    <dgm:cxn modelId="{823FB284-9894-C542-B307-12BF66282797}" srcId="{FA9CCA27-0A90-AA46-ACED-C3F654F93F65}" destId="{F851A604-A55C-464B-970C-447F32885FC1}" srcOrd="0" destOrd="0" parTransId="{7BC191CD-FA71-C64B-8292-17F69CED2905}" sibTransId="{1CDD5FAF-FD05-3C41-BE24-768AA57737CC}"/>
    <dgm:cxn modelId="{6C8A7988-8B7C-1E4D-A450-A70E4AE2F509}" srcId="{FA9CCA27-0A90-AA46-ACED-C3F654F93F65}" destId="{BBCEEBE8-1098-C34A-B0A0-5B59650C1D1D}" srcOrd="1" destOrd="0" parTransId="{BDB5F818-06A6-DA4C-BD18-886D0143313B}" sibTransId="{E0037007-67A6-2446-9587-C2057651B532}"/>
    <dgm:cxn modelId="{3EF4548D-6D6A-064B-9B28-643E3A80BF68}" type="presOf" srcId="{E47080D8-DFD5-914E-BB20-CBA41ACE196B}" destId="{B28C4838-0A62-2445-9959-1E0D100E9251}" srcOrd="0" destOrd="3" presId="urn:microsoft.com/office/officeart/2005/8/layout/arrow4"/>
    <dgm:cxn modelId="{4E6A9F9B-A8C8-4744-AB28-A53655C24CB1}" type="presOf" srcId="{BD75E155-2369-EA4E-98D6-A7BEFBD5F922}" destId="{694D615A-D47F-0B4A-A54E-BF0D6280097D}" srcOrd="0" destOrd="4" presId="urn:microsoft.com/office/officeart/2005/8/layout/arrow4"/>
    <dgm:cxn modelId="{75E72BB2-3EF9-5F4B-B279-7C4735DA2B33}" srcId="{658CA3B0-35C8-7F46-9AB5-C8FDAD73655A}" destId="{E47080D8-DFD5-914E-BB20-CBA41ACE196B}" srcOrd="2" destOrd="0" parTransId="{FF9C0A2B-0495-5F41-84A1-D88DEE460EC0}" sibTransId="{E0C803C5-80CD-4B4D-879E-24CC1F684529}"/>
    <dgm:cxn modelId="{E1B764C2-A0D5-084A-B457-0D4C9F6E1A72}" type="presOf" srcId="{BBCEEBE8-1098-C34A-B0A0-5B59650C1D1D}" destId="{694D615A-D47F-0B4A-A54E-BF0D6280097D}" srcOrd="0" destOrd="2" presId="urn:microsoft.com/office/officeart/2005/8/layout/arrow4"/>
    <dgm:cxn modelId="{2B446EC3-30AA-3C47-993C-18B8A4C2B0B2}" srcId="{658CA3B0-35C8-7F46-9AB5-C8FDAD73655A}" destId="{89175B89-43FB-1F41-B4CB-AF3920DC50EC}" srcOrd="3" destOrd="0" parTransId="{6F32D59F-DE64-1940-9907-67980CE4F8FD}" sibTransId="{6CD63CA8-9065-4840-AF41-C2A75FD5B9D8}"/>
    <dgm:cxn modelId="{3D377064-BBB0-5044-8921-9584744C9269}" type="presParOf" srcId="{499F6BA9-C59E-DC49-9AF5-B861FBC3EB4A}" destId="{28F38D06-2BC8-E34E-A0A3-A545334E51CB}" srcOrd="0" destOrd="0" presId="urn:microsoft.com/office/officeart/2005/8/layout/arrow4"/>
    <dgm:cxn modelId="{E5168286-B067-A54E-9F42-7C734C1E0ABC}" type="presParOf" srcId="{499F6BA9-C59E-DC49-9AF5-B861FBC3EB4A}" destId="{694D615A-D47F-0B4A-A54E-BF0D6280097D}" srcOrd="1" destOrd="0" presId="urn:microsoft.com/office/officeart/2005/8/layout/arrow4"/>
    <dgm:cxn modelId="{CA837A12-6993-3840-BD41-5FEFAFB7BB01}" type="presParOf" srcId="{499F6BA9-C59E-DC49-9AF5-B861FBC3EB4A}" destId="{880788A9-BD7C-A741-82DB-60534BD9E767}" srcOrd="2" destOrd="0" presId="urn:microsoft.com/office/officeart/2005/8/layout/arrow4"/>
    <dgm:cxn modelId="{57CCE704-0F7B-414D-921B-91883CBF8932}" type="presParOf" srcId="{499F6BA9-C59E-DC49-9AF5-B861FBC3EB4A}" destId="{B28C4838-0A62-2445-9959-1E0D100E925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075CF2-4A1D-D248-B2FC-EF82A4EAA1C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C3D44-A117-4E4A-9E67-E09CF4B9D512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effectLst/>
            </a:rPr>
            <a:t>Filtering rules are based on information contained in a network packet</a:t>
          </a:r>
        </a:p>
      </dgm:t>
    </dgm:pt>
    <dgm:pt modelId="{F29F054B-A395-E043-881E-90CAEBCC6513}" type="parTrans" cxnId="{AA92E98A-0773-BD44-8FA2-7D1B662A6B11}">
      <dgm:prSet/>
      <dgm:spPr/>
      <dgm:t>
        <a:bodyPr/>
        <a:lstStyle/>
        <a:p>
          <a:endParaRPr lang="en-US"/>
        </a:p>
      </dgm:t>
    </dgm:pt>
    <dgm:pt modelId="{AC68F31D-1EBB-5F47-A977-5B352F25FFC0}" type="sibTrans" cxnId="{AA92E98A-0773-BD44-8FA2-7D1B662A6B11}">
      <dgm:prSet/>
      <dgm:spPr/>
      <dgm:t>
        <a:bodyPr/>
        <a:lstStyle/>
        <a:p>
          <a:endParaRPr lang="en-US"/>
        </a:p>
      </dgm:t>
    </dgm:pt>
    <dgm:pt modelId="{7853777C-A2A5-2F40-81CC-F02A59E49DDB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Source IP address</a:t>
          </a:r>
        </a:p>
      </dgm:t>
    </dgm:pt>
    <dgm:pt modelId="{8614323F-0E29-C24D-9208-923A877DDAF7}" type="parTrans" cxnId="{B0286157-2581-604A-9102-CA9B4DA1BD0C}">
      <dgm:prSet/>
      <dgm:spPr/>
      <dgm:t>
        <a:bodyPr/>
        <a:lstStyle/>
        <a:p>
          <a:endParaRPr lang="en-US"/>
        </a:p>
      </dgm:t>
    </dgm:pt>
    <dgm:pt modelId="{AD60C821-5CF3-734F-81BC-CB8DE7E07684}" type="sibTrans" cxnId="{B0286157-2581-604A-9102-CA9B4DA1BD0C}">
      <dgm:prSet/>
      <dgm:spPr/>
      <dgm:t>
        <a:bodyPr/>
        <a:lstStyle/>
        <a:p>
          <a:endParaRPr lang="en-US"/>
        </a:p>
      </dgm:t>
    </dgm:pt>
    <dgm:pt modelId="{2397B89F-ACEA-DA44-8651-68BC248E4AAC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Destination IP address</a:t>
          </a:r>
        </a:p>
      </dgm:t>
    </dgm:pt>
    <dgm:pt modelId="{CAD7E9A4-3CA4-7240-8A3B-571CD1DDB379}" type="parTrans" cxnId="{2284E4F3-1439-744D-B00E-3E4D88D1CE45}">
      <dgm:prSet/>
      <dgm:spPr/>
      <dgm:t>
        <a:bodyPr/>
        <a:lstStyle/>
        <a:p>
          <a:endParaRPr lang="en-US"/>
        </a:p>
      </dgm:t>
    </dgm:pt>
    <dgm:pt modelId="{F51BEC0B-6D14-C84E-9900-0AC6D964A58B}" type="sibTrans" cxnId="{2284E4F3-1439-744D-B00E-3E4D88D1CE45}">
      <dgm:prSet/>
      <dgm:spPr/>
      <dgm:t>
        <a:bodyPr/>
        <a:lstStyle/>
        <a:p>
          <a:endParaRPr lang="en-US"/>
        </a:p>
      </dgm:t>
    </dgm:pt>
    <dgm:pt modelId="{C871D84E-346F-F04A-A10E-A8C4E1B8135D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Source and destination transport-level address</a:t>
          </a:r>
        </a:p>
      </dgm:t>
    </dgm:pt>
    <dgm:pt modelId="{377F236C-9BA0-DE4E-B535-0073B0AD603F}" type="parTrans" cxnId="{F2ACCE61-3391-1745-8489-BA483F7FB7B0}">
      <dgm:prSet/>
      <dgm:spPr/>
      <dgm:t>
        <a:bodyPr/>
        <a:lstStyle/>
        <a:p>
          <a:endParaRPr lang="en-US"/>
        </a:p>
      </dgm:t>
    </dgm:pt>
    <dgm:pt modelId="{223BA8B5-3E41-954A-83D2-CF552B751EDC}" type="sibTrans" cxnId="{F2ACCE61-3391-1745-8489-BA483F7FB7B0}">
      <dgm:prSet/>
      <dgm:spPr/>
      <dgm:t>
        <a:bodyPr/>
        <a:lstStyle/>
        <a:p>
          <a:endParaRPr lang="en-US"/>
        </a:p>
      </dgm:t>
    </dgm:pt>
    <dgm:pt modelId="{37A901BF-71FC-B64C-9DC5-259D21A670DA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IP protocol field</a:t>
          </a:r>
        </a:p>
      </dgm:t>
    </dgm:pt>
    <dgm:pt modelId="{EE6F0A62-D4D6-E74F-8CB5-8B645432EE45}" type="parTrans" cxnId="{82277348-65B9-B146-B4D8-3F45A71B573F}">
      <dgm:prSet/>
      <dgm:spPr/>
      <dgm:t>
        <a:bodyPr/>
        <a:lstStyle/>
        <a:p>
          <a:endParaRPr lang="en-US"/>
        </a:p>
      </dgm:t>
    </dgm:pt>
    <dgm:pt modelId="{9215E86D-77CE-5A41-A732-7D749D3B3B58}" type="sibTrans" cxnId="{82277348-65B9-B146-B4D8-3F45A71B573F}">
      <dgm:prSet/>
      <dgm:spPr/>
      <dgm:t>
        <a:bodyPr/>
        <a:lstStyle/>
        <a:p>
          <a:endParaRPr lang="en-US"/>
        </a:p>
      </dgm:t>
    </dgm:pt>
    <dgm:pt modelId="{D3D4CB05-BDD2-164D-BEC8-367865314CEF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Interface</a:t>
          </a:r>
        </a:p>
      </dgm:t>
    </dgm:pt>
    <dgm:pt modelId="{A0848D3D-8276-0D49-AC8D-81CF94A56874}" type="parTrans" cxnId="{AF06C460-B257-BB4A-96A5-532D10722D7A}">
      <dgm:prSet/>
      <dgm:spPr/>
      <dgm:t>
        <a:bodyPr/>
        <a:lstStyle/>
        <a:p>
          <a:endParaRPr lang="en-US"/>
        </a:p>
      </dgm:t>
    </dgm:pt>
    <dgm:pt modelId="{76285DA6-D726-0D45-A422-473F4CFD48F5}" type="sibTrans" cxnId="{AF06C460-B257-BB4A-96A5-532D10722D7A}">
      <dgm:prSet/>
      <dgm:spPr/>
      <dgm:t>
        <a:bodyPr/>
        <a:lstStyle/>
        <a:p>
          <a:endParaRPr lang="en-US"/>
        </a:p>
      </dgm:t>
    </dgm:pt>
    <dgm:pt modelId="{6DC7EF82-39B7-F144-B383-68BBBD4626B1}" type="pres">
      <dgm:prSet presAssocID="{5C075CF2-4A1D-D248-B2FC-EF82A4EAA1C1}" presName="Name0" presStyleCnt="0">
        <dgm:presLayoutVars>
          <dgm:dir/>
          <dgm:animLvl val="lvl"/>
          <dgm:resizeHandles val="exact"/>
        </dgm:presLayoutVars>
      </dgm:prSet>
      <dgm:spPr/>
    </dgm:pt>
    <dgm:pt modelId="{F563613D-9176-1046-8535-C48DBFF305C1}" type="pres">
      <dgm:prSet presAssocID="{238C3D44-A117-4E4A-9E67-E09CF4B9D512}" presName="composite" presStyleCnt="0"/>
      <dgm:spPr/>
    </dgm:pt>
    <dgm:pt modelId="{1BA9FBF5-6ABB-C64A-8A51-9ED48CEBDC31}" type="pres">
      <dgm:prSet presAssocID="{238C3D44-A117-4E4A-9E67-E09CF4B9D51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43A4F69-133B-A849-99D7-8121D32013C5}" type="pres">
      <dgm:prSet presAssocID="{238C3D44-A117-4E4A-9E67-E09CF4B9D51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1E68A0B-D9D6-2B45-8384-8BE06324BDAE}" type="presOf" srcId="{2397B89F-ACEA-DA44-8651-68BC248E4AAC}" destId="{F43A4F69-133B-A849-99D7-8121D32013C5}" srcOrd="0" destOrd="1" presId="urn:microsoft.com/office/officeart/2005/8/layout/hList1"/>
    <dgm:cxn modelId="{0BFC6920-EFB3-F24F-80BB-7BE0A372532D}" type="presOf" srcId="{C871D84E-346F-F04A-A10E-A8C4E1B8135D}" destId="{F43A4F69-133B-A849-99D7-8121D32013C5}" srcOrd="0" destOrd="2" presId="urn:microsoft.com/office/officeart/2005/8/layout/hList1"/>
    <dgm:cxn modelId="{47359C3C-F676-6A45-A97C-A1D39409B0B5}" type="presOf" srcId="{D3D4CB05-BDD2-164D-BEC8-367865314CEF}" destId="{F43A4F69-133B-A849-99D7-8121D32013C5}" srcOrd="0" destOrd="4" presId="urn:microsoft.com/office/officeart/2005/8/layout/hList1"/>
    <dgm:cxn modelId="{AF06C460-B257-BB4A-96A5-532D10722D7A}" srcId="{238C3D44-A117-4E4A-9E67-E09CF4B9D512}" destId="{D3D4CB05-BDD2-164D-BEC8-367865314CEF}" srcOrd="4" destOrd="0" parTransId="{A0848D3D-8276-0D49-AC8D-81CF94A56874}" sibTransId="{76285DA6-D726-0D45-A422-473F4CFD48F5}"/>
    <dgm:cxn modelId="{F2ACCE61-3391-1745-8489-BA483F7FB7B0}" srcId="{238C3D44-A117-4E4A-9E67-E09CF4B9D512}" destId="{C871D84E-346F-F04A-A10E-A8C4E1B8135D}" srcOrd="2" destOrd="0" parTransId="{377F236C-9BA0-DE4E-B535-0073B0AD603F}" sibTransId="{223BA8B5-3E41-954A-83D2-CF552B751EDC}"/>
    <dgm:cxn modelId="{4819FB41-335A-E14F-B56C-4B7755C881B2}" type="presOf" srcId="{5C075CF2-4A1D-D248-B2FC-EF82A4EAA1C1}" destId="{6DC7EF82-39B7-F144-B383-68BBBD4626B1}" srcOrd="0" destOrd="0" presId="urn:microsoft.com/office/officeart/2005/8/layout/hList1"/>
    <dgm:cxn modelId="{46C12665-1F60-F940-83C7-FEC9C62AE1B5}" type="presOf" srcId="{7853777C-A2A5-2F40-81CC-F02A59E49DDB}" destId="{F43A4F69-133B-A849-99D7-8121D32013C5}" srcOrd="0" destOrd="0" presId="urn:microsoft.com/office/officeart/2005/8/layout/hList1"/>
    <dgm:cxn modelId="{A41B4666-0B7A-B743-8554-0225BD38D124}" type="presOf" srcId="{238C3D44-A117-4E4A-9E67-E09CF4B9D512}" destId="{1BA9FBF5-6ABB-C64A-8A51-9ED48CEBDC31}" srcOrd="0" destOrd="0" presId="urn:microsoft.com/office/officeart/2005/8/layout/hList1"/>
    <dgm:cxn modelId="{82277348-65B9-B146-B4D8-3F45A71B573F}" srcId="{238C3D44-A117-4E4A-9E67-E09CF4B9D512}" destId="{37A901BF-71FC-B64C-9DC5-259D21A670DA}" srcOrd="3" destOrd="0" parTransId="{EE6F0A62-D4D6-E74F-8CB5-8B645432EE45}" sibTransId="{9215E86D-77CE-5A41-A732-7D749D3B3B58}"/>
    <dgm:cxn modelId="{B0286157-2581-604A-9102-CA9B4DA1BD0C}" srcId="{238C3D44-A117-4E4A-9E67-E09CF4B9D512}" destId="{7853777C-A2A5-2F40-81CC-F02A59E49DDB}" srcOrd="0" destOrd="0" parTransId="{8614323F-0E29-C24D-9208-923A877DDAF7}" sibTransId="{AD60C821-5CF3-734F-81BC-CB8DE7E07684}"/>
    <dgm:cxn modelId="{AA92E98A-0773-BD44-8FA2-7D1B662A6B11}" srcId="{5C075CF2-4A1D-D248-B2FC-EF82A4EAA1C1}" destId="{238C3D44-A117-4E4A-9E67-E09CF4B9D512}" srcOrd="0" destOrd="0" parTransId="{F29F054B-A395-E043-881E-90CAEBCC6513}" sibTransId="{AC68F31D-1EBB-5F47-A977-5B352F25FFC0}"/>
    <dgm:cxn modelId="{4795B4AA-B7A2-A945-91A4-EC79B3836147}" type="presOf" srcId="{37A901BF-71FC-B64C-9DC5-259D21A670DA}" destId="{F43A4F69-133B-A849-99D7-8121D32013C5}" srcOrd="0" destOrd="3" presId="urn:microsoft.com/office/officeart/2005/8/layout/hList1"/>
    <dgm:cxn modelId="{2284E4F3-1439-744D-B00E-3E4D88D1CE45}" srcId="{238C3D44-A117-4E4A-9E67-E09CF4B9D512}" destId="{2397B89F-ACEA-DA44-8651-68BC248E4AAC}" srcOrd="1" destOrd="0" parTransId="{CAD7E9A4-3CA4-7240-8A3B-571CD1DDB379}" sibTransId="{F51BEC0B-6D14-C84E-9900-0AC6D964A58B}"/>
    <dgm:cxn modelId="{66B6C879-3849-0E4A-B5DB-C2E2AD66CCB5}" type="presParOf" srcId="{6DC7EF82-39B7-F144-B383-68BBBD4626B1}" destId="{F563613D-9176-1046-8535-C48DBFF305C1}" srcOrd="0" destOrd="0" presId="urn:microsoft.com/office/officeart/2005/8/layout/hList1"/>
    <dgm:cxn modelId="{2DBED5C1-2F04-1C4B-B1B9-EE1ABD97AA7E}" type="presParOf" srcId="{F563613D-9176-1046-8535-C48DBFF305C1}" destId="{1BA9FBF5-6ABB-C64A-8A51-9ED48CEBDC31}" srcOrd="0" destOrd="0" presId="urn:microsoft.com/office/officeart/2005/8/layout/hList1"/>
    <dgm:cxn modelId="{330BDECF-AD2A-494B-AD55-C1D645BEBE53}" type="presParOf" srcId="{F563613D-9176-1046-8535-C48DBFF305C1}" destId="{F43A4F69-133B-A849-99D7-8121D32013C5}" srcOrd="1" destOrd="0" presId="urn:microsoft.com/office/officeart/2005/8/layout/hList1"/>
  </dgm:cxnLst>
  <dgm:bg/>
  <dgm:whole>
    <a:ln>
      <a:solidFill>
        <a:schemeClr val="accent5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C8787-EF38-C84D-9B63-EE5A5591B063}">
      <dsp:nvSpPr>
        <dsp:cNvPr id="0" name=""/>
        <dsp:cNvSpPr/>
      </dsp:nvSpPr>
      <dsp:spPr>
        <a:xfrm>
          <a:off x="0" y="489772"/>
          <a:ext cx="2918585" cy="1751151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chemeClr val="bg1"/>
              </a:solidFill>
            </a:rPr>
            <a:t>Persistent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0" y="489772"/>
        <a:ext cx="2918585" cy="1751151"/>
      </dsp:txXfrm>
    </dsp:sp>
    <dsp:sp modelId="{6072D17B-F6A5-5047-8836-727A094DE50A}">
      <dsp:nvSpPr>
        <dsp:cNvPr id="0" name=""/>
        <dsp:cNvSpPr/>
      </dsp:nvSpPr>
      <dsp:spPr>
        <a:xfrm>
          <a:off x="3210444" y="489772"/>
          <a:ext cx="2918585" cy="17511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chemeClr val="tx1"/>
              </a:solidFill>
            </a:rPr>
            <a:t>Memory based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3210444" y="489772"/>
        <a:ext cx="2918585" cy="1751151"/>
      </dsp:txXfrm>
    </dsp:sp>
    <dsp:sp modelId="{C7A1B8EF-C024-DD42-B327-0C43B33F32C7}">
      <dsp:nvSpPr>
        <dsp:cNvPr id="0" name=""/>
        <dsp:cNvSpPr/>
      </dsp:nvSpPr>
      <dsp:spPr>
        <a:xfrm>
          <a:off x="6420889" y="489772"/>
          <a:ext cx="2918585" cy="1751151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rgbClr val="000000"/>
              </a:solidFill>
            </a:rPr>
            <a:t>User mode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6420889" y="489772"/>
        <a:ext cx="2918585" cy="1751151"/>
      </dsp:txXfrm>
    </dsp:sp>
    <dsp:sp modelId="{8B48159E-09EA-364F-A510-D8162959C1D3}">
      <dsp:nvSpPr>
        <dsp:cNvPr id="0" name=""/>
        <dsp:cNvSpPr/>
      </dsp:nvSpPr>
      <dsp:spPr>
        <a:xfrm>
          <a:off x="0" y="2532782"/>
          <a:ext cx="2918585" cy="17511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chemeClr val="tx1"/>
              </a:solidFill>
            </a:rPr>
            <a:t>Kernel mode</a:t>
          </a:r>
        </a:p>
      </dsp:txBody>
      <dsp:txXfrm>
        <a:off x="0" y="2532782"/>
        <a:ext cx="2918585" cy="1751151"/>
      </dsp:txXfrm>
    </dsp:sp>
    <dsp:sp modelId="{F87C3173-1EE5-6A4C-872A-CD220AD18035}">
      <dsp:nvSpPr>
        <dsp:cNvPr id="0" name=""/>
        <dsp:cNvSpPr/>
      </dsp:nvSpPr>
      <dsp:spPr>
        <a:xfrm>
          <a:off x="3210444" y="2532782"/>
          <a:ext cx="2918585" cy="1751151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rgbClr val="000000"/>
              </a:solidFill>
            </a:rPr>
            <a:t>Virtual machine based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3210444" y="2532782"/>
        <a:ext cx="2918585" cy="1751151"/>
      </dsp:txXfrm>
    </dsp:sp>
    <dsp:sp modelId="{E0353279-FF85-2046-A116-4276350C938F}">
      <dsp:nvSpPr>
        <dsp:cNvPr id="0" name=""/>
        <dsp:cNvSpPr/>
      </dsp:nvSpPr>
      <dsp:spPr>
        <a:xfrm>
          <a:off x="6420889" y="2532782"/>
          <a:ext cx="2918585" cy="17511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chemeClr val="tx1"/>
              </a:solidFill>
            </a:rPr>
            <a:t>External mode</a:t>
          </a:r>
        </a:p>
      </dsp:txBody>
      <dsp:txXfrm>
        <a:off x="6420889" y="2532782"/>
        <a:ext cx="2918585" cy="17511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8884E-25F0-8E45-87AD-FFCD76ECA1C4}">
      <dsp:nvSpPr>
        <dsp:cNvPr id="0" name=""/>
        <dsp:cNvSpPr/>
      </dsp:nvSpPr>
      <dsp:spPr>
        <a:xfrm>
          <a:off x="2045658" y="60869"/>
          <a:ext cx="5307305" cy="530730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C93CCD-45E6-BD4E-A080-C49B7B85857D}">
      <dsp:nvSpPr>
        <dsp:cNvPr id="0" name=""/>
        <dsp:cNvSpPr/>
      </dsp:nvSpPr>
      <dsp:spPr>
        <a:xfrm>
          <a:off x="992622" y="1119793"/>
          <a:ext cx="3417734" cy="33217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kern="1200" dirty="0"/>
            <a:t>Tightens rules for TCP traffic by creating a directory of outbound TCP connections</a:t>
          </a:r>
          <a:endParaRPr lang="en-US" sz="16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b="1" kern="1200" dirty="0"/>
            <a:t>There is an entry for each currently established connection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b="1" kern="1200"/>
            <a:t>Packet filter allows incoming traffic to high numbered ports only for those packets that fit the profile of one of the entries in this directory</a:t>
          </a:r>
          <a:endParaRPr lang="en-US" sz="1400" kern="1200" dirty="0"/>
        </a:p>
      </dsp:txBody>
      <dsp:txXfrm>
        <a:off x="1154775" y="1281946"/>
        <a:ext cx="3093428" cy="2997408"/>
      </dsp:txXfrm>
    </dsp:sp>
    <dsp:sp modelId="{94C5E0A6-2ACD-614C-8942-2E2B0E6E0DBA}">
      <dsp:nvSpPr>
        <dsp:cNvPr id="0" name=""/>
        <dsp:cNvSpPr/>
      </dsp:nvSpPr>
      <dsp:spPr>
        <a:xfrm>
          <a:off x="5180440" y="1179404"/>
          <a:ext cx="3320430" cy="3199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kern="1200"/>
            <a:t>Reviews packet information but also records information about TCP connections</a:t>
          </a:r>
          <a:endParaRPr lang="en-US" sz="16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b="1" kern="1200"/>
            <a:t>Keeps track of TCP sequence numbers to prevent attacks that depend on the sequence number</a:t>
          </a:r>
          <a:endParaRPr lang="en-US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b="1" kern="1200"/>
            <a:t>Inspects data for protocols like FTP, IM and SIPS commands</a:t>
          </a:r>
          <a:endParaRPr lang="en-US" sz="1400" b="1" kern="1200" dirty="0"/>
        </a:p>
      </dsp:txBody>
      <dsp:txXfrm>
        <a:off x="5336649" y="1335613"/>
        <a:ext cx="3008012" cy="2887547"/>
      </dsp:txXfrm>
    </dsp:sp>
    <dsp:sp modelId="{E2FA6206-43E2-9C4F-9C4A-69E3356DFFF0}">
      <dsp:nvSpPr>
        <dsp:cNvPr id="0" name=""/>
        <dsp:cNvSpPr/>
      </dsp:nvSpPr>
      <dsp:spPr>
        <a:xfrm>
          <a:off x="4590744" y="2106072"/>
          <a:ext cx="288950" cy="2889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04849" y="2120177"/>
        <a:ext cx="260740" cy="260740"/>
      </dsp:txXfrm>
    </dsp:sp>
    <dsp:sp modelId="{C2E21EDD-344F-DC49-916B-AA2A8594287A}">
      <dsp:nvSpPr>
        <dsp:cNvPr id="0" name=""/>
        <dsp:cNvSpPr/>
      </dsp:nvSpPr>
      <dsp:spPr>
        <a:xfrm flipV="1">
          <a:off x="4590750" y="3029369"/>
          <a:ext cx="375718" cy="382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10800000">
        <a:off x="4609091" y="3047710"/>
        <a:ext cx="339036" cy="3457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038D4-9790-5948-8810-AD467ED2458B}">
      <dsp:nvSpPr>
        <dsp:cNvPr id="0" name=""/>
        <dsp:cNvSpPr/>
      </dsp:nvSpPr>
      <dsp:spPr>
        <a:xfrm>
          <a:off x="323693" y="64776"/>
          <a:ext cx="4963838" cy="483559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0000"/>
              </a:solidFill>
            </a:rPr>
            <a:t>Circuit level proxy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47298" y="88381"/>
        <a:ext cx="4916628" cy="436349"/>
      </dsp:txXfrm>
    </dsp:sp>
    <dsp:sp modelId="{2BD3D853-2CC5-4E4E-AC3F-13C688B338D0}">
      <dsp:nvSpPr>
        <dsp:cNvPr id="0" name=""/>
        <dsp:cNvSpPr/>
      </dsp:nvSpPr>
      <dsp:spPr>
        <a:xfrm>
          <a:off x="0" y="759106"/>
          <a:ext cx="11654118" cy="3151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1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752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circuit-level gateway can be a stand-alone system or a specialized function of an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application-level gateway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certain application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752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does not permit end-to-end TCP connections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ts val="752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One between the gateway and a TCP user on the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inner (internal) host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Another between the gateway and a TCP user on the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outside (external) host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752"/>
            </a:spcAft>
            <a:buFont typeface="Arial" panose="020B0604020202020204" pitchFamily="34" charset="0"/>
            <a:buChar char="•"/>
          </a:pPr>
          <a:r>
            <a:rPr kumimoji="0" lang="en-PK" altLang="en-PK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Once both connections are set up, the gateway </a:t>
          </a:r>
          <a:r>
            <a:rPr kumimoji="0" lang="en-PK" altLang="en-PK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relays TCP segments</a:t>
          </a:r>
          <a:r>
            <a:rPr kumimoji="0" lang="en-PK" altLang="en-PK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between the two connections.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752"/>
            </a:spcAft>
            <a:buFont typeface="Arial" panose="020B0604020202020204" pitchFamily="34" charset="0"/>
            <a:buChar char="•"/>
          </a:pPr>
          <a:r>
            <a:rPr kumimoji="0" lang="en-PK" altLang="en-PK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It </a:t>
          </a:r>
          <a:r>
            <a:rPr kumimoji="0" lang="en-PK" altLang="en-PK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does not examine</a:t>
          </a:r>
          <a:r>
            <a:rPr kumimoji="0" lang="en-PK" altLang="en-PK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the content of the segments.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Function: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security function consists of determining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which connections are allowed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gateway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does not inspect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 filter the data being transferred once connections are established.</a:t>
          </a:r>
        </a:p>
      </dsp:txBody>
      <dsp:txXfrm>
        <a:off x="0" y="759106"/>
        <a:ext cx="11654118" cy="3151516"/>
      </dsp:txXfrm>
    </dsp:sp>
    <dsp:sp modelId="{680A8BD4-A2A2-1445-974B-A604BFA74D21}">
      <dsp:nvSpPr>
        <dsp:cNvPr id="0" name=""/>
        <dsp:cNvSpPr/>
      </dsp:nvSpPr>
      <dsp:spPr>
        <a:xfrm>
          <a:off x="0" y="3715992"/>
          <a:ext cx="10575063" cy="525791"/>
        </a:xfrm>
        <a:prstGeom prst="round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Typically used when inside users are trusted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5667" y="3741659"/>
        <a:ext cx="10523729" cy="474457"/>
      </dsp:txXfrm>
    </dsp:sp>
    <dsp:sp modelId="{49812E46-A3E8-5943-BDE1-B7EDEAAF5C2F}">
      <dsp:nvSpPr>
        <dsp:cNvPr id="0" name=""/>
        <dsp:cNvSpPr/>
      </dsp:nvSpPr>
      <dsp:spPr>
        <a:xfrm>
          <a:off x="0" y="4371905"/>
          <a:ext cx="11654118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01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May use application-level gateway inbound and circuit-level gateway outbound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Lower overheads </a:t>
          </a:r>
        </a:p>
      </dsp:txBody>
      <dsp:txXfrm>
        <a:off x="0" y="4371905"/>
        <a:ext cx="11654118" cy="726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2D9DB-A488-6D46-8B85-3412B019F831}">
      <dsp:nvSpPr>
        <dsp:cNvPr id="0" name=""/>
        <dsp:cNvSpPr/>
      </dsp:nvSpPr>
      <dsp:spPr>
        <a:xfrm>
          <a:off x="0" y="1227804"/>
          <a:ext cx="609600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Policy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Awareness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Vulnerability mitigation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Threat mitigation</a:t>
          </a:r>
        </a:p>
      </dsp:txBody>
      <dsp:txXfrm>
        <a:off x="0" y="1227804"/>
        <a:ext cx="6096000" cy="1918350"/>
      </dsp:txXfrm>
    </dsp:sp>
    <dsp:sp modelId="{9F27D6DC-1F2B-7744-AB44-F95CB3588EA2}">
      <dsp:nvSpPr>
        <dsp:cNvPr id="0" name=""/>
        <dsp:cNvSpPr/>
      </dsp:nvSpPr>
      <dsp:spPr>
        <a:xfrm>
          <a:off x="304800" y="917845"/>
          <a:ext cx="4267200" cy="61992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Four main elements of prevention:</a:t>
          </a:r>
        </a:p>
      </dsp:txBody>
      <dsp:txXfrm>
        <a:off x="335062" y="948107"/>
        <a:ext cx="420667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78546-B3AD-1D4A-A57A-27C45BE738AF}">
      <dsp:nvSpPr>
        <dsp:cNvPr id="0" name=""/>
        <dsp:cNvSpPr/>
      </dsp:nvSpPr>
      <dsp:spPr>
        <a:xfrm>
          <a:off x="-46596" y="-15571"/>
          <a:ext cx="6870144" cy="1280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First generation:  simple scanners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Requires a malware signature to identify the malware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Limited to the detection of known malware</a:t>
          </a:r>
          <a:endParaRPr lang="en-US" sz="1400" kern="1200" dirty="0"/>
        </a:p>
      </dsp:txBody>
      <dsp:txXfrm>
        <a:off x="-9098" y="21927"/>
        <a:ext cx="5380428" cy="1205292"/>
      </dsp:txXfrm>
    </dsp:sp>
    <dsp:sp modelId="{94FD8FE7-6F22-4446-A769-855654CE6791}">
      <dsp:nvSpPr>
        <dsp:cNvPr id="0" name=""/>
        <dsp:cNvSpPr/>
      </dsp:nvSpPr>
      <dsp:spPr>
        <a:xfrm>
          <a:off x="528777" y="1497497"/>
          <a:ext cx="6870144" cy="1280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Second generation:  heuristic scanners</a:t>
          </a:r>
          <a:endParaRPr lang="en-US" sz="18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Uses heuristic rules to search for probable malware instances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Another approach is integrity checking</a:t>
          </a:r>
          <a:endParaRPr lang="en-US" sz="1400" kern="1200" dirty="0"/>
        </a:p>
      </dsp:txBody>
      <dsp:txXfrm>
        <a:off x="566275" y="1534995"/>
        <a:ext cx="5387585" cy="1205292"/>
      </dsp:txXfrm>
    </dsp:sp>
    <dsp:sp modelId="{AC2EFB6D-8EA1-E644-86A1-65580E90AFF3}">
      <dsp:nvSpPr>
        <dsp:cNvPr id="0" name=""/>
        <dsp:cNvSpPr/>
      </dsp:nvSpPr>
      <dsp:spPr>
        <a:xfrm>
          <a:off x="1095564" y="3010565"/>
          <a:ext cx="6870144" cy="1280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Third generation:  activity traps</a:t>
          </a:r>
          <a:endParaRPr lang="en-US" sz="18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Memory-resident programs that identify malware by its actions rather than its structure in an infected program</a:t>
          </a:r>
          <a:endParaRPr lang="en-US" sz="1400" kern="1200" dirty="0"/>
        </a:p>
      </dsp:txBody>
      <dsp:txXfrm>
        <a:off x="1133062" y="3048063"/>
        <a:ext cx="5396173" cy="1205292"/>
      </dsp:txXfrm>
    </dsp:sp>
    <dsp:sp modelId="{13F1E58B-65A0-384C-87AB-DB53A019CB12}">
      <dsp:nvSpPr>
        <dsp:cNvPr id="0" name=""/>
        <dsp:cNvSpPr/>
      </dsp:nvSpPr>
      <dsp:spPr>
        <a:xfrm>
          <a:off x="1577745" y="4492491"/>
          <a:ext cx="7056531" cy="1342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+mn-lt"/>
            </a:rPr>
            <a:t>Fourth generation:  full-featured protection</a:t>
          </a:r>
          <a:endParaRPr lang="en-US" sz="1800" b="1" kern="1200" dirty="0"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+mn-lt"/>
            </a:rPr>
            <a:t>Packages consisting of a variety of anti-virus techniques used in conjunction</a:t>
          </a:r>
          <a:endParaRPr lang="en-US" sz="1400" kern="1200" dirty="0"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+mn-lt"/>
            </a:rPr>
            <a:t>Include scanning and activity trap components and access control capability</a:t>
          </a:r>
          <a:endParaRPr lang="en-US" sz="1400" b="1" kern="1200" dirty="0">
            <a:latin typeface="+mn-lt"/>
          </a:endParaRPr>
        </a:p>
      </dsp:txBody>
      <dsp:txXfrm>
        <a:off x="1617068" y="4531814"/>
        <a:ext cx="5532135" cy="1263928"/>
      </dsp:txXfrm>
    </dsp:sp>
    <dsp:sp modelId="{A85C3921-15A0-C549-9569-F89001426921}">
      <dsp:nvSpPr>
        <dsp:cNvPr id="0" name=""/>
        <dsp:cNvSpPr/>
      </dsp:nvSpPr>
      <dsp:spPr>
        <a:xfrm>
          <a:off x="5991359" y="965013"/>
          <a:ext cx="832187" cy="832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78601" y="965013"/>
        <a:ext cx="457703" cy="626221"/>
      </dsp:txXfrm>
    </dsp:sp>
    <dsp:sp modelId="{3CB918A4-7D15-6C48-8FC2-A2F2A79D93C2}">
      <dsp:nvSpPr>
        <dsp:cNvPr id="0" name=""/>
        <dsp:cNvSpPr/>
      </dsp:nvSpPr>
      <dsp:spPr>
        <a:xfrm>
          <a:off x="6566734" y="2478082"/>
          <a:ext cx="832187" cy="832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53976" y="2478082"/>
        <a:ext cx="457703" cy="626221"/>
      </dsp:txXfrm>
    </dsp:sp>
    <dsp:sp modelId="{26AF2E0D-887C-644F-B5C8-6BFDF633602B}">
      <dsp:nvSpPr>
        <dsp:cNvPr id="0" name=""/>
        <dsp:cNvSpPr/>
      </dsp:nvSpPr>
      <dsp:spPr>
        <a:xfrm>
          <a:off x="7133520" y="3991150"/>
          <a:ext cx="832187" cy="832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20762" y="3991150"/>
        <a:ext cx="457703" cy="626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6E29D-81B9-3F4E-8767-9C436B29F342}">
      <dsp:nvSpPr>
        <dsp:cNvPr id="0" name=""/>
        <dsp:cNvSpPr/>
      </dsp:nvSpPr>
      <dsp:spPr>
        <a:xfrm>
          <a:off x="0" y="21428"/>
          <a:ext cx="8125904" cy="806400"/>
        </a:xfrm>
        <a:prstGeom prst="rect">
          <a:avLst/>
        </a:prstGeom>
        <a:solidFill>
          <a:schemeClr val="accent3">
            <a:lumMod val="75000"/>
          </a:schemeClr>
        </a:solidFill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Limitations</a:t>
          </a:r>
        </a:p>
      </dsp:txBody>
      <dsp:txXfrm>
        <a:off x="0" y="21428"/>
        <a:ext cx="8125904" cy="806400"/>
      </dsp:txXfrm>
    </dsp:sp>
    <dsp:sp modelId="{A52D1D64-ABBA-EF44-91FB-3EC9E2D9120F}">
      <dsp:nvSpPr>
        <dsp:cNvPr id="0" name=""/>
        <dsp:cNvSpPr/>
      </dsp:nvSpPr>
      <dsp:spPr>
        <a:xfrm>
          <a:off x="0" y="827828"/>
          <a:ext cx="8125904" cy="19599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Because malicious code must run on the target machine before all its behaviors can be identified, it can cause harm before it has been detected and blocked</a:t>
          </a:r>
        </a:p>
      </dsp:txBody>
      <dsp:txXfrm>
        <a:off x="0" y="827828"/>
        <a:ext cx="8125904" cy="1959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25E27-D72D-0642-AF8D-D59EE600A8A6}">
      <dsp:nvSpPr>
        <dsp:cNvPr id="0" name=""/>
        <dsp:cNvSpPr/>
      </dsp:nvSpPr>
      <dsp:spPr>
        <a:xfrm>
          <a:off x="3084" y="0"/>
          <a:ext cx="2966660" cy="47864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Ingress monitors</a:t>
          </a:r>
        </a:p>
      </dsp:txBody>
      <dsp:txXfrm>
        <a:off x="3084" y="0"/>
        <a:ext cx="2966660" cy="1435938"/>
      </dsp:txXfrm>
    </dsp:sp>
    <dsp:sp modelId="{4298F018-B8EE-4944-8F10-2BB9C0F91D51}">
      <dsp:nvSpPr>
        <dsp:cNvPr id="0" name=""/>
        <dsp:cNvSpPr/>
      </dsp:nvSpPr>
      <dsp:spPr>
        <a:xfrm>
          <a:off x="299750" y="1437340"/>
          <a:ext cx="2373328" cy="1443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Located at the border between the enterprise network and the Internet </a:t>
          </a:r>
          <a:endParaRPr lang="en-US" sz="1400" b="1" kern="1200" dirty="0"/>
        </a:p>
      </dsp:txBody>
      <dsp:txXfrm>
        <a:off x="342019" y="1479609"/>
        <a:ext cx="2288790" cy="1358645"/>
      </dsp:txXfrm>
    </dsp:sp>
    <dsp:sp modelId="{1F641F22-F0BF-C649-8A66-6DBF3453F8AD}">
      <dsp:nvSpPr>
        <dsp:cNvPr id="0" name=""/>
        <dsp:cNvSpPr/>
      </dsp:nvSpPr>
      <dsp:spPr>
        <a:xfrm>
          <a:off x="299750" y="3102551"/>
          <a:ext cx="2373328" cy="1443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One technique is to look for incoming traffic to unused local IP addresses</a:t>
          </a:r>
          <a:endParaRPr lang="en-US" sz="1400" b="1" kern="1200" dirty="0"/>
        </a:p>
      </dsp:txBody>
      <dsp:txXfrm>
        <a:off x="342019" y="3144820"/>
        <a:ext cx="2288790" cy="1358645"/>
      </dsp:txXfrm>
    </dsp:sp>
    <dsp:sp modelId="{1748A2BC-C0AF-7249-BEFC-3EBC8E632AD1}">
      <dsp:nvSpPr>
        <dsp:cNvPr id="0" name=""/>
        <dsp:cNvSpPr/>
      </dsp:nvSpPr>
      <dsp:spPr>
        <a:xfrm>
          <a:off x="3192243" y="0"/>
          <a:ext cx="2966660" cy="47864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Egress monitors</a:t>
          </a:r>
        </a:p>
      </dsp:txBody>
      <dsp:txXfrm>
        <a:off x="3192243" y="0"/>
        <a:ext cx="2966660" cy="1435938"/>
      </dsp:txXfrm>
    </dsp:sp>
    <dsp:sp modelId="{729B7C7C-47B3-F544-89C8-D914FF0C3DF8}">
      <dsp:nvSpPr>
        <dsp:cNvPr id="0" name=""/>
        <dsp:cNvSpPr/>
      </dsp:nvSpPr>
      <dsp:spPr>
        <a:xfrm>
          <a:off x="3428259" y="1436031"/>
          <a:ext cx="2494628" cy="1808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Located at the egress point of individual LANs as well as at the border between the enterprise network and the Internet </a:t>
          </a:r>
          <a:endParaRPr lang="en-US" sz="1400" b="1" kern="1200" dirty="0"/>
        </a:p>
      </dsp:txBody>
      <dsp:txXfrm>
        <a:off x="3481217" y="1488989"/>
        <a:ext cx="2388712" cy="1702192"/>
      </dsp:txXfrm>
    </dsp:sp>
    <dsp:sp modelId="{4FD7667B-FD88-9247-AEF5-8020748D5EB0}">
      <dsp:nvSpPr>
        <dsp:cNvPr id="0" name=""/>
        <dsp:cNvSpPr/>
      </dsp:nvSpPr>
      <dsp:spPr>
        <a:xfrm>
          <a:off x="3333563" y="3376655"/>
          <a:ext cx="2684020" cy="1170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Monitors outgoing traffic for signs of scanning or other suspicious behavior</a:t>
          </a:r>
          <a:endParaRPr lang="en-US" sz="1400" b="1" kern="1200" dirty="0"/>
        </a:p>
      </dsp:txBody>
      <dsp:txXfrm>
        <a:off x="3367842" y="3410934"/>
        <a:ext cx="2615462" cy="11018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78AA-4F0A-E942-8D7A-16EF48F04133}">
      <dsp:nvSpPr>
        <dsp:cNvPr id="0" name=""/>
        <dsp:cNvSpPr/>
      </dsp:nvSpPr>
      <dsp:spPr>
        <a:xfrm>
          <a:off x="150149" y="34856"/>
          <a:ext cx="7406640" cy="1022856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b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solidFill>
                <a:schemeClr val="bg1"/>
              </a:solidFill>
            </a:rPr>
            <a:t>Design goals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150149" y="34856"/>
        <a:ext cx="7406640" cy="1022856"/>
      </dsp:txXfrm>
    </dsp:sp>
    <dsp:sp modelId="{1C1DEC84-9C5B-604D-84C4-60E85E655135}">
      <dsp:nvSpPr>
        <dsp:cNvPr id="0" name=""/>
        <dsp:cNvSpPr/>
      </dsp:nvSpPr>
      <dsp:spPr>
        <a:xfrm>
          <a:off x="123855" y="1744848"/>
          <a:ext cx="1733153" cy="13716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8DF3A5-F037-8E4C-8375-A2A9F05C7CD1}">
      <dsp:nvSpPr>
        <dsp:cNvPr id="0" name=""/>
        <dsp:cNvSpPr/>
      </dsp:nvSpPr>
      <dsp:spPr>
        <a:xfrm>
          <a:off x="1164899" y="1744848"/>
          <a:ext cx="1733153" cy="13716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235DC7-1949-BB4C-9443-1F1276F9E9A2}">
      <dsp:nvSpPr>
        <dsp:cNvPr id="0" name=""/>
        <dsp:cNvSpPr/>
      </dsp:nvSpPr>
      <dsp:spPr>
        <a:xfrm>
          <a:off x="2206767" y="1744848"/>
          <a:ext cx="1733153" cy="13716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BA5A9-25D4-8B46-998D-E2F8284A045A}">
      <dsp:nvSpPr>
        <dsp:cNvPr id="0" name=""/>
        <dsp:cNvSpPr/>
      </dsp:nvSpPr>
      <dsp:spPr>
        <a:xfrm>
          <a:off x="3247811" y="1744848"/>
          <a:ext cx="1733153" cy="13716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84223-C961-0C46-87F4-C620E88EF2E8}">
      <dsp:nvSpPr>
        <dsp:cNvPr id="0" name=""/>
        <dsp:cNvSpPr/>
      </dsp:nvSpPr>
      <dsp:spPr>
        <a:xfrm>
          <a:off x="4289679" y="1744848"/>
          <a:ext cx="1733153" cy="13716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2513BE-81D5-8347-94D4-DC189B384BD6}">
      <dsp:nvSpPr>
        <dsp:cNvPr id="0" name=""/>
        <dsp:cNvSpPr/>
      </dsp:nvSpPr>
      <dsp:spPr>
        <a:xfrm>
          <a:off x="5330723" y="1744848"/>
          <a:ext cx="1733153" cy="13716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563A79-4585-8444-8E00-23024449E160}">
      <dsp:nvSpPr>
        <dsp:cNvPr id="0" name=""/>
        <dsp:cNvSpPr/>
      </dsp:nvSpPr>
      <dsp:spPr>
        <a:xfrm>
          <a:off x="6476995" y="1357481"/>
          <a:ext cx="1733153" cy="137160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0BED3A-8A8E-D74F-9406-A285C54132BD}">
      <dsp:nvSpPr>
        <dsp:cNvPr id="0" name=""/>
        <dsp:cNvSpPr/>
      </dsp:nvSpPr>
      <dsp:spPr>
        <a:xfrm>
          <a:off x="150190" y="1186985"/>
          <a:ext cx="7502926" cy="1623239"/>
        </a:xfrm>
        <a:prstGeom prst="rect">
          <a:avLst/>
        </a:prstGeom>
        <a:solidFill>
          <a:schemeClr val="accent2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kern="1200">
              <a:solidFill>
                <a:schemeClr val="bg1"/>
              </a:solidFill>
              <a:latin typeface="+mj-lt"/>
            </a:rPr>
            <a:t>All traffic from inside to outside, and vice versa, must pass through the firewall</a:t>
          </a:r>
          <a:endParaRPr lang="en-US" sz="1800" b="0" kern="1200" dirty="0">
            <a:solidFill>
              <a:schemeClr val="bg1"/>
            </a:solidFill>
            <a:latin typeface="+mj-lt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latin typeface="+mj-lt"/>
            </a:rPr>
            <a:t>Only authorized traffic as defined by the local security policy will be allowed to pass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  <a:latin typeface="+mj-lt"/>
            </a:rPr>
            <a:t>The firewall itself is immune to penetration</a:t>
          </a:r>
          <a:endParaRPr lang="en-US" sz="1800" b="0" kern="1200" dirty="0">
            <a:solidFill>
              <a:schemeClr val="bg1"/>
            </a:solidFill>
            <a:latin typeface="+mj-lt"/>
          </a:endParaRPr>
        </a:p>
      </dsp:txBody>
      <dsp:txXfrm>
        <a:off x="150190" y="1186985"/>
        <a:ext cx="7502926" cy="16232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D3B63-52AA-0F4D-B509-89B391844F76}">
      <dsp:nvSpPr>
        <dsp:cNvPr id="0" name=""/>
        <dsp:cNvSpPr/>
      </dsp:nvSpPr>
      <dsp:spPr>
        <a:xfrm>
          <a:off x="1873" y="0"/>
          <a:ext cx="1838734" cy="4368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IP address and protocol values</a:t>
          </a:r>
        </a:p>
      </dsp:txBody>
      <dsp:txXfrm>
        <a:off x="1873" y="0"/>
        <a:ext cx="1838734" cy="1310640"/>
      </dsp:txXfrm>
    </dsp:sp>
    <dsp:sp modelId="{233409E2-3517-7A4C-BEB5-5263C444841E}">
      <dsp:nvSpPr>
        <dsp:cNvPr id="0" name=""/>
        <dsp:cNvSpPr/>
      </dsp:nvSpPr>
      <dsp:spPr>
        <a:xfrm>
          <a:off x="185747" y="1311919"/>
          <a:ext cx="1470987" cy="131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This type of filtering is used by </a:t>
          </a:r>
          <a:r>
            <a:rPr lang="en-US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packet filter and stateful inspection firewalls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328" y="1350500"/>
        <a:ext cx="1393825" cy="1240090"/>
      </dsp:txXfrm>
    </dsp:sp>
    <dsp:sp modelId="{4577C2A4-77EB-034F-ACEE-CA8EB258F917}">
      <dsp:nvSpPr>
        <dsp:cNvPr id="0" name=""/>
        <dsp:cNvSpPr/>
      </dsp:nvSpPr>
      <dsp:spPr>
        <a:xfrm>
          <a:off x="185747" y="2831827"/>
          <a:ext cx="1470987" cy="131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Typically used to limit access to specific services</a:t>
          </a:r>
          <a:endParaRPr lang="en-US" sz="1400" b="1" kern="1200" dirty="0"/>
        </a:p>
      </dsp:txBody>
      <dsp:txXfrm>
        <a:off x="224328" y="2870408"/>
        <a:ext cx="1393825" cy="1240090"/>
      </dsp:txXfrm>
    </dsp:sp>
    <dsp:sp modelId="{69066A2D-01B8-BD48-83E0-6DECB12724EA}">
      <dsp:nvSpPr>
        <dsp:cNvPr id="0" name=""/>
        <dsp:cNvSpPr/>
      </dsp:nvSpPr>
      <dsp:spPr>
        <a:xfrm>
          <a:off x="1978513" y="0"/>
          <a:ext cx="1838734" cy="4368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protocol</a:t>
          </a:r>
          <a:endParaRPr lang="en-US" sz="2500" kern="1200" dirty="0"/>
        </a:p>
      </dsp:txBody>
      <dsp:txXfrm>
        <a:off x="1978513" y="0"/>
        <a:ext cx="1838734" cy="1310640"/>
      </dsp:txXfrm>
    </dsp:sp>
    <dsp:sp modelId="{F5203C34-B1E2-054E-B5B5-A3A3CB4C512C}">
      <dsp:nvSpPr>
        <dsp:cNvPr id="0" name=""/>
        <dsp:cNvSpPr/>
      </dsp:nvSpPr>
      <dsp:spPr>
        <a:xfrm>
          <a:off x="2162386" y="1310640"/>
          <a:ext cx="1470987" cy="2839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This type of filtering is used by an application-level gateway that relays and monitors the exchange of information for specific application protocols</a:t>
          </a:r>
          <a:endParaRPr lang="en-US" sz="1400" b="1" kern="1200" dirty="0"/>
        </a:p>
      </dsp:txBody>
      <dsp:txXfrm>
        <a:off x="2205470" y="1353724"/>
        <a:ext cx="1384819" cy="2753552"/>
      </dsp:txXfrm>
    </dsp:sp>
    <dsp:sp modelId="{5EF363CB-8B94-2443-BEF3-EF6DDD0821FD}">
      <dsp:nvSpPr>
        <dsp:cNvPr id="0" name=""/>
        <dsp:cNvSpPr/>
      </dsp:nvSpPr>
      <dsp:spPr>
        <a:xfrm>
          <a:off x="3955152" y="0"/>
          <a:ext cx="1838734" cy="4368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identity</a:t>
          </a:r>
          <a:endParaRPr lang="en-US" sz="2500" kern="1200" dirty="0"/>
        </a:p>
      </dsp:txBody>
      <dsp:txXfrm>
        <a:off x="3955152" y="0"/>
        <a:ext cx="1838734" cy="1310640"/>
      </dsp:txXfrm>
    </dsp:sp>
    <dsp:sp modelId="{21407BB1-ACEF-CF4A-9F72-95F2944F9C99}">
      <dsp:nvSpPr>
        <dsp:cNvPr id="0" name=""/>
        <dsp:cNvSpPr/>
      </dsp:nvSpPr>
      <dsp:spPr>
        <a:xfrm>
          <a:off x="4139025" y="1310640"/>
          <a:ext cx="1470987" cy="2839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Typically for inside users who identify themselves using some form of secure authentication technology</a:t>
          </a:r>
          <a:endParaRPr lang="en-US" sz="1400" b="1" kern="1200" dirty="0"/>
        </a:p>
      </dsp:txBody>
      <dsp:txXfrm>
        <a:off x="4182109" y="1353724"/>
        <a:ext cx="1384819" cy="2753552"/>
      </dsp:txXfrm>
    </dsp:sp>
    <dsp:sp modelId="{6E4984E4-D558-E841-A9CC-6760B3ECF2E1}">
      <dsp:nvSpPr>
        <dsp:cNvPr id="0" name=""/>
        <dsp:cNvSpPr/>
      </dsp:nvSpPr>
      <dsp:spPr>
        <a:xfrm>
          <a:off x="5931791" y="0"/>
          <a:ext cx="1838734" cy="4368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Network activity</a:t>
          </a:r>
          <a:endParaRPr lang="en-US" sz="2500" kern="1200" dirty="0"/>
        </a:p>
      </dsp:txBody>
      <dsp:txXfrm>
        <a:off x="5931791" y="0"/>
        <a:ext cx="1838734" cy="1310640"/>
      </dsp:txXfrm>
    </dsp:sp>
    <dsp:sp modelId="{6EC0DA58-F2F0-834F-854D-AFA80713B70B}">
      <dsp:nvSpPr>
        <dsp:cNvPr id="0" name=""/>
        <dsp:cNvSpPr/>
      </dsp:nvSpPr>
      <dsp:spPr>
        <a:xfrm>
          <a:off x="6115665" y="1310640"/>
          <a:ext cx="1470987" cy="2839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Controls access based on considerations such as the time or request, rate of requests, or other activity patterns</a:t>
          </a:r>
          <a:endParaRPr lang="en-US" sz="1400" b="1" kern="1200" dirty="0"/>
        </a:p>
      </dsp:txBody>
      <dsp:txXfrm>
        <a:off x="6158749" y="1353724"/>
        <a:ext cx="1384819" cy="2753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8D06-2BC8-E34E-A0A3-A545334E51CB}">
      <dsp:nvSpPr>
        <dsp:cNvPr id="0" name=""/>
        <dsp:cNvSpPr/>
      </dsp:nvSpPr>
      <dsp:spPr>
        <a:xfrm>
          <a:off x="34638" y="-19695"/>
          <a:ext cx="2151974" cy="226834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>
          <a:outerShdw blurRad="50800" dist="38100" dir="2700000" algn="tl" rotWithShape="0">
            <a:schemeClr val="bg1">
              <a:alpha val="43000"/>
            </a:scheme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4D615A-D47F-0B4A-A54E-BF0D6280097D}">
      <dsp:nvSpPr>
        <dsp:cNvPr id="0" name=""/>
        <dsp:cNvSpPr/>
      </dsp:nvSpPr>
      <dsp:spPr>
        <a:xfrm>
          <a:off x="2549982" y="-114205"/>
          <a:ext cx="4608576" cy="245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Capabilities:</a:t>
          </a:r>
          <a:endParaRPr lang="en-US" sz="3600" b="1" kern="1200" dirty="0">
            <a:solidFill>
              <a:schemeClr val="tx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Defines a single choke point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Provides a location for monitoring security events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Convenient platform for several Internet functions that are not security related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Can serve as the platform for IPSec</a:t>
          </a:r>
          <a:endParaRPr lang="en-US" sz="1600" kern="1200" dirty="0">
            <a:latin typeface="+mn-lt"/>
          </a:endParaRPr>
        </a:p>
      </dsp:txBody>
      <dsp:txXfrm>
        <a:off x="2549982" y="-114205"/>
        <a:ext cx="4608576" cy="2457360"/>
      </dsp:txXfrm>
    </dsp:sp>
    <dsp:sp modelId="{880788A9-BD7C-A741-82DB-60534BD9E767}">
      <dsp:nvSpPr>
        <dsp:cNvPr id="0" name=""/>
        <dsp:cNvSpPr/>
      </dsp:nvSpPr>
      <dsp:spPr>
        <a:xfrm>
          <a:off x="803567" y="2673948"/>
          <a:ext cx="2243577" cy="2205334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8C4838-0A62-2445-9959-1E0D100E9251}">
      <dsp:nvSpPr>
        <dsp:cNvPr id="0" name=""/>
        <dsp:cNvSpPr/>
      </dsp:nvSpPr>
      <dsp:spPr>
        <a:xfrm>
          <a:off x="3177678" y="2319523"/>
          <a:ext cx="5051921" cy="291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Limitations: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Cannot protect against attacks bypassing firewall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May not protect fully against internal threats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Improperly secured wireless LAN can be accessed from outside the organization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Laptop, PDA, or portable storage device may be infected outside the corporate network then used internally</a:t>
          </a:r>
        </a:p>
      </dsp:txBody>
      <dsp:txXfrm>
        <a:off x="3177678" y="2319523"/>
        <a:ext cx="5051921" cy="29141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9FBF5-6ABB-C64A-8A51-9ED48CEBDC31}">
      <dsp:nvSpPr>
        <dsp:cNvPr id="0" name=""/>
        <dsp:cNvSpPr/>
      </dsp:nvSpPr>
      <dsp:spPr>
        <a:xfrm>
          <a:off x="0" y="15994"/>
          <a:ext cx="7239000" cy="489600"/>
        </a:xfrm>
        <a:prstGeom prst="rect">
          <a:avLst/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effectLst/>
            </a:rPr>
            <a:t>Filtering rules are based on information contained in a network packet</a:t>
          </a:r>
        </a:p>
      </dsp:txBody>
      <dsp:txXfrm>
        <a:off x="0" y="15994"/>
        <a:ext cx="7239000" cy="489600"/>
      </dsp:txXfrm>
    </dsp:sp>
    <dsp:sp modelId="{F43A4F69-133B-A849-99D7-8121D32013C5}">
      <dsp:nvSpPr>
        <dsp:cNvPr id="0" name=""/>
        <dsp:cNvSpPr/>
      </dsp:nvSpPr>
      <dsp:spPr>
        <a:xfrm>
          <a:off x="0" y="505595"/>
          <a:ext cx="7239000" cy="1586610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Source IP address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Destination IP address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Source and destination transport-level address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IP protocol field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Interface</a:t>
          </a:r>
        </a:p>
      </dsp:txBody>
      <dsp:txXfrm>
        <a:off x="0" y="505595"/>
        <a:ext cx="7239000" cy="15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9AFA5-9FE9-4289-80A1-92E52491D8E4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3199-DC41-45D3-A995-0FBBF39316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125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ual-homed" TargetMode="External"/><Relationship Id="rId7" Type="http://schemas.openxmlformats.org/officeDocument/2006/relationships/hyperlink" Target="http://en.wikipedia.org/wiki/Gateway_(telecommunications)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roxy_server" TargetMode="External"/><Relationship Id="rId5" Type="http://schemas.openxmlformats.org/officeDocument/2006/relationships/hyperlink" Target="http://en.wikipedia.org/wiki/Internet" TargetMode="External"/><Relationship Id="rId4" Type="http://schemas.openxmlformats.org/officeDocument/2006/relationships/hyperlink" Target="http://en.wikipedia.org/wiki/Network_card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 final category of payload we discuss concerns techniques used by malware to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hide its presence on the infected system, and to provide covert access to that system.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This type of payload also attacks the integrity of the infected system.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sz="1100" b="1" dirty="0">
                <a:latin typeface="Arial" charset="0"/>
                <a:ea typeface="ＭＳ Ｐゴシック" pitchFamily="-65" charset="-128"/>
              </a:rPr>
              <a:t>backdoor</a:t>
            </a:r>
            <a:r>
              <a:rPr lang="en-US" sz="1100" b="0" dirty="0">
                <a:latin typeface="Arial" charset="0"/>
                <a:ea typeface="ＭＳ Ｐゴシック" pitchFamily="-65" charset="-128"/>
              </a:rPr>
              <a:t>, also known as a </a:t>
            </a:r>
            <a:r>
              <a:rPr lang="en-US" sz="1100" b="1" dirty="0">
                <a:latin typeface="Arial" charset="0"/>
                <a:ea typeface="ＭＳ Ｐゴシック" pitchFamily="-65" charset="-128"/>
              </a:rPr>
              <a:t>trapdoor</a:t>
            </a:r>
            <a:r>
              <a:rPr lang="en-US" sz="1100" b="0" dirty="0">
                <a:latin typeface="Arial" charset="0"/>
                <a:ea typeface="ＭＳ Ｐゴシック" pitchFamily="-65" charset="-128"/>
              </a:rPr>
              <a:t>, is a secret entry point into a program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that allows someone who is aware of the backdoor to gain access without going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through the usual security access procedures. Programmers have used backdoors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legitimately for many years to debug and test programs; such a backdoor is called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 maintenance hook . This usually is done when the programmer is developing an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application that has an authentication procedure, or a long setup, requiring the user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to enter many different values to run the application. To debug the program, the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developer may wish to gain special privileges or to avoid all the necessary setup and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authentication. The programmer may also want to ensure that there is a method of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activating the program should something be wrong with the authentication procedure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that is being built into the application. The backdoor is code that recognizes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some special sequence of input or is triggered by being run from a certain user ID or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by an unlikely sequence of events.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Backdoors become threats when unscrupulous programmers use them to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gain unauthorized access. The backdoor was the basic idea for the vulnerability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portrayed in the movie </a:t>
            </a:r>
            <a:r>
              <a:rPr lang="en-US" sz="1100" b="0" i="1" dirty="0">
                <a:latin typeface="Arial" charset="0"/>
                <a:ea typeface="ＭＳ Ｐゴシック" pitchFamily="-65" charset="-128"/>
              </a:rPr>
              <a:t>War Games . </a:t>
            </a:r>
            <a:r>
              <a:rPr lang="en-US" sz="1100" b="0" i="0" dirty="0">
                <a:latin typeface="Arial" charset="0"/>
                <a:ea typeface="ＭＳ Ｐゴシック" pitchFamily="-65" charset="-128"/>
              </a:rPr>
              <a:t>Another example is that during the development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of </a:t>
            </a:r>
            <a:r>
              <a:rPr lang="en-US" sz="1100" b="0" dirty="0" err="1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>
                <a:latin typeface="Arial" charset="0"/>
                <a:ea typeface="ＭＳ Ｐゴシック" pitchFamily="-65" charset="-128"/>
              </a:rPr>
              <a:t>, penetration tests were conducted by an Air Force “tiger team”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(simulating adversaries). One tactic employed was to send a bogus operating system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update to a site running </a:t>
            </a:r>
            <a:r>
              <a:rPr lang="en-US" sz="1100" b="0" dirty="0" err="1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>
                <a:latin typeface="Arial" charset="0"/>
                <a:ea typeface="ＭＳ Ｐゴシック" pitchFamily="-65" charset="-128"/>
              </a:rPr>
              <a:t>. The update contained a Trojan horse that could be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activated by a backdoor and that allowed the tiger team to gain access. The threat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was so well implemented that the </a:t>
            </a:r>
            <a:r>
              <a:rPr lang="en-US" sz="1100" b="0" dirty="0" err="1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>
                <a:latin typeface="Arial" charset="0"/>
                <a:ea typeface="ＭＳ Ｐゴシック" pitchFamily="-65" charset="-128"/>
              </a:rPr>
              <a:t> developers could not find it, even after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they were informed of its presence [ENGE80].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In more recent times, a backdoor is usually implemented as a network service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listening on some non-standard port that the attacker can connect to and issue commands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through to be run on the compromised system.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WannaCry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ransomware,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we described earlier in this chapter, included such a backdoor.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It is difficult to implement operating system controls for backdoors in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applications. Security measures must focus on the program development and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software update activities, and on programs that wish to offer a network service.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8BF5D-C960-4AE8-B338-8921E465EAEC}" type="slidenum">
              <a:rPr lang="en-AU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66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14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6 summary.</a:t>
            </a:r>
          </a:p>
        </p:txBody>
      </p:sp>
    </p:spTree>
    <p:extLst>
      <p:ext uri="{BB962C8B-B14F-4D97-AF65-F5344CB8AC3E}">
        <p14:creationId xmlns:p14="http://schemas.microsoft.com/office/powerpoint/2010/main" val="243425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A57B6-678D-4943-9AEF-24E9B821E96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0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A9054-2F55-0B44-96D5-2448AA8BB5B4}" type="slidenum">
              <a:rPr lang="en-AU"/>
              <a:pPr/>
              <a:t>16</a:t>
            </a:fld>
            <a:endParaRPr lang="en-AU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Internet connectivity is no longer optional for organizations. The information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services available are essential to the organization. Moreover, individual users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within the organization want and need Internet access, and if this is not provided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via their LAN, they could use a wireless broadband capability from their PC to an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Internet service provider (ISP). However, while Internet access provides benefits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organization, it enables the outside world to reach and interact with local network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assets. This creates a threat to the organization. While it is possible to equip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each workstation and server on the premises network with strong security features,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such as intrusion protection, this may not be sufficient and in some cases is not cost effective.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Consider a network with hundreds or even thousands of systems, running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various operating systems, such as different versions of Windows, 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MacOS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,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Linux. When a security flaw is discovered, each potentially affected system must be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upgraded to fix that flaw. This requires 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scaleable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 configuration management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aggressive patching to function effectively. While difficult, this is possible and is necessary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if only host-based security is used. A widely accepted alternative or at least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complement to host-based security services is the firewall. The firewall is inserted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between the premises network and the Internet to establish a controlled link and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erect an outer security wall or perimeter. The aim of this perimeter is to protect 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premises network from Internet-based attacks and to provide a single choke point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where security and auditing can be imposed. The firewall may be a single computer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system or a set of two or more systems that cooperate to perform the firewall function.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firewall, then, provides an additional layer of defense, insulating the internal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systems from external networks. This follows the classic military doctrine of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“defense in depth,” which is just as applicable to IT security.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64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40D90-9518-7642-8D9D-C76558F724F8}" type="slidenum">
              <a:rPr lang="en-AU"/>
              <a:pPr/>
              <a:t>17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[BELL94] lists the following design goals for a firewall:</a:t>
            </a:r>
          </a:p>
          <a:p>
            <a:pPr eaLnBrk="1" hangingPunct="1"/>
            <a:endParaRPr lang="en-US" b="1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All traffic from inside to outside, and vice versa, must pass through the firewall.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This is achieved by physically blocking all access to the local network except via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firewall. Various configurations are possible, as explained later in this chapter.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Only authorized traffic, as defined by the local security policy, will be allowed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pass. Various types of firewalls are used, which implement various types of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security policies, as explained later in this chapter.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The firewall itself is immune to penetration.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This implies the use of a hardened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system with a secured operating system, as we will describe in Chapter 12.</a:t>
            </a:r>
          </a:p>
        </p:txBody>
      </p:sp>
    </p:spTree>
    <p:extLst>
      <p:ext uri="{BB962C8B-B14F-4D97-AF65-F5344CB8AC3E}">
        <p14:creationId xmlns:p14="http://schemas.microsoft.com/office/powerpoint/2010/main" val="682845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critical component in the planning and implementation of a firewall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specifying a suitable access policy. This lists the types of traffic authorized to pass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through the firewall, including address ranges, protocols, applications and content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types. This policy should be developed from the organization’s information security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risk assessment and policy, that we discuss in Chapters 14 and 15. This policy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should be developed from a broad specification of which traffic types the organization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needs to support. It is then refined to detail the filter elements we discuss next,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which can then be implemented within an appropriate firewall topology.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A57B6-678D-4943-9AEF-24E9B821E96F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150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NIST SP 800-41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Guidelines on Firewalls and Firewall Policy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, September 2009)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lists a range of characteristics that a firewall access policy could use to filter traffic,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including: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 Address and Protocol Values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: Controls access based on the source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destination addresses and port numbers, direction of flow being inbound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outbound, and other network and transport layer characteristics. This type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filtering is used by packet filter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stateful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inspection firewalls. It is typically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used to limit access to specific services.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Application Protocol: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Controls access on the basis of authorized application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 data. This type of filtering is used by an application-level gateway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that relays and monitors the exchange of information for specific application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protocols, for example, checking Simple Mail Transfer Protocol (SMTP) e-mail for spam, or HTPP Web requests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authorized sites only.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User Identity: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Controls access based on the users identity, typically for inside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users who identify themselves using some form of secure authentication technology,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such as IPSec (Chapter 22).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Network Activity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: Controls access based on considerations such as the time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request, for example, only in business hours; rate of requests, for example, to detect scanning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attempts; or other activity patterns.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A57B6-678D-4943-9AEF-24E9B821E96F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66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DE3F3-678D-6747-BD15-A3A87E5F3F11}" type="slidenum">
              <a:rPr lang="en-AU"/>
              <a:pPr/>
              <a:t>20</a:t>
            </a:fld>
            <a:endParaRPr lang="en-A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Before proceeding to the details of firewall types and configurations, it is best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summarize what one can expect from a firewall. The following capabilities are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within the scope of a firewall: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A firewall defines a single choke point that attempts to keep unauthorized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users out of the protected network, prohibit potentially vulnerable services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from entering or leaving the network, and provide protection from various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kinds of IP spoofing and routing attacks. The use of a single choke point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simplifies security management because security capabilities are consolidated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 a single system or set of systems.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A firewall provides a location for monitoring security-related events. Audits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and alarms can be implemented on the firewall system.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A firewall is a convenient platform for several Internet functions that are not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security related. These include a network address translator, which maps local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addresses to Internet addresses, and a network management function that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audits or logs Internet usage.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4. A firewall can serve as the platform for IPSec. Using the tunnel mode capability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described in Chapter 22 , the firewall can be used to implement virtual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private networks.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Firewalls have their limitations, including the following: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The firewall cannot protect against attacks that bypass the firewall. Internal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systems may have dial-out or mobile broadband capability to connect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ISP. An internal LAN may support a modem pool that provides dial-in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capability for traveling employees and telecommuters.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The firewall may not protect fully against internal threats, such as a disgruntled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employee or an employee who unwittingly cooperates with an external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attacker.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An improperly secured wireless LAN may be accessed from outside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organization. An internal firewall that separates portions of an enterprise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network cannot guard against wireless communications between local systems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 different sides of the internal firewall.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4. A laptop, PDA, or portable storage device may be used and infected outside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corporate network and then attached and used internally.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605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A9281-6FDF-8B44-9E44-44C136C7A29A}" type="slidenum">
              <a:rPr lang="en-AU"/>
              <a:pPr/>
              <a:t>22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packet filtering firewall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applies a set of rules to each incoming and outgoing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IP packet and then forwards or discards the packet ( Figure 9.1b ). The firewall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is typically configured to filter packets going in both directions (from and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internal network). Filtering rules are based on information contained in 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network packet: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Source IP address: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IP address of the system that originated the IP packet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(e.g., 192.178.1.1)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Destination IP address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The IP address of the system the IP packet is trying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reach (e.g., 192.168.1.2)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Source and destination transport-level address: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transport-level (e.g., TCP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or UDP) port number, which defines applications such as SNMP or HTTP.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IP protocol field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Defines the transport protocol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Interface: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 For a firewall with three or more ports, which interface of the firewall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packet came from or for which interface of the firewall the packet is destined.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packet filter is typically set up as a list of rules based on matches to fields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 the IP or TCP header. If there is a match to one of the rules, that rule is invoked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determine whether to forward or discard the packet. If there is no match to any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rule, then a default action is taken. Two default policies are possible: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Default =</a:t>
            </a:r>
            <a:r>
              <a:rPr lang="en-US" b="1" baseline="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discard: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That which is not expressly permitted is prohibited.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Default =</a:t>
            </a:r>
            <a:r>
              <a:rPr lang="en-US" b="1" baseline="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forward: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 That which is not expressly prohibited is permitted.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default discard policy is more conservative. Initially, everything is blocked,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and services must be added on a case-by-case basis. This policy is more visible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users, who are more likely to see the firewall as a hindrance. However, this is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policy likely to be preferred by businesses and government organizations. Further,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visibility to users diminishes as rules are created. The default forward policy increases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ease of use for end users but provides reduced security; the security administrator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must, in essence, react to each new security threat as it becomes known. This policy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may be used by generally more open organizations, such as universities.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490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A57B6-678D-4943-9AEF-24E9B821E96F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041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8F387-B42B-9244-A173-F097D89069A8}" type="slidenum">
              <a:rPr lang="en-AU"/>
              <a:pPr/>
              <a:t>26</a:t>
            </a:fld>
            <a:endParaRPr lang="en-AU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/>
              <a:t>One advantage of a packet filtering firewall is its simplicity. Also, packet filters</a:t>
            </a:r>
          </a:p>
          <a:p>
            <a:pPr eaLnBrk="1" hangingPunct="1"/>
            <a:r>
              <a:rPr lang="en-US" b="0" dirty="0"/>
              <a:t>typically are transparent to users and are very fast. NIST SP 800-41 lists the following</a:t>
            </a:r>
          </a:p>
          <a:p>
            <a:pPr eaLnBrk="1" hangingPunct="1"/>
            <a:r>
              <a:rPr lang="en-US" b="0" dirty="0"/>
              <a:t>weaknesses of packet filter firewalls: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Because packet filter firewalls do not examine upper-layer data, they cannot</a:t>
            </a:r>
          </a:p>
          <a:p>
            <a:pPr eaLnBrk="1" hangingPunct="1"/>
            <a:r>
              <a:rPr lang="en-US" b="0" dirty="0"/>
              <a:t>prevent attacks that employ application-specific vulnerabilities or functions.</a:t>
            </a:r>
          </a:p>
          <a:p>
            <a:pPr eaLnBrk="1" hangingPunct="1"/>
            <a:r>
              <a:rPr lang="en-US" b="0" dirty="0"/>
              <a:t>For example, a packet filter firewall cannot block specific application</a:t>
            </a:r>
          </a:p>
          <a:p>
            <a:pPr eaLnBrk="1" hangingPunct="1"/>
            <a:r>
              <a:rPr lang="en-US" b="0" dirty="0"/>
              <a:t>commands; if a packet filter firewall allows a given application, all functions</a:t>
            </a:r>
          </a:p>
          <a:p>
            <a:pPr eaLnBrk="1" hangingPunct="1"/>
            <a:r>
              <a:rPr lang="en-US" b="0" dirty="0"/>
              <a:t>available within that application will be permitted.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Because of the limited information available to the firewall, the logging</a:t>
            </a:r>
          </a:p>
          <a:p>
            <a:pPr eaLnBrk="1" hangingPunct="1"/>
            <a:r>
              <a:rPr lang="en-US" b="0" dirty="0"/>
              <a:t>functionality present in packet filter firewalls is limited. Packet filter logs</a:t>
            </a:r>
          </a:p>
          <a:p>
            <a:pPr eaLnBrk="1" hangingPunct="1"/>
            <a:r>
              <a:rPr lang="en-US" b="0" dirty="0"/>
              <a:t>normally contain the same information used to make access control decisions</a:t>
            </a:r>
          </a:p>
          <a:p>
            <a:pPr eaLnBrk="1" hangingPunct="1"/>
            <a:r>
              <a:rPr lang="en-US" b="0" dirty="0"/>
              <a:t>(source address, destination address, and traffic type).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Most packet filter firewalls do not support advanced user authentication</a:t>
            </a:r>
          </a:p>
          <a:p>
            <a:pPr eaLnBrk="1" hangingPunct="1"/>
            <a:r>
              <a:rPr lang="en-US" b="0" dirty="0"/>
              <a:t>schemes. Once again, this limitation is mostly due to the lack of upper-layer</a:t>
            </a:r>
          </a:p>
          <a:p>
            <a:pPr eaLnBrk="1" hangingPunct="1"/>
            <a:r>
              <a:rPr lang="en-US" b="0" dirty="0"/>
              <a:t>functionality by the firewall.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Packet filter firewalls are generally vulnerable to attacks and exploits that take</a:t>
            </a:r>
          </a:p>
          <a:p>
            <a:pPr eaLnBrk="1" hangingPunct="1"/>
            <a:r>
              <a:rPr lang="en-US" b="0" dirty="0"/>
              <a:t>advantage of problems within the TCP/IP specification and protocol stack,</a:t>
            </a:r>
          </a:p>
          <a:p>
            <a:pPr eaLnBrk="1" hangingPunct="1"/>
            <a:r>
              <a:rPr lang="en-US" b="0" dirty="0"/>
              <a:t>such as </a:t>
            </a:r>
            <a:r>
              <a:rPr lang="en-US" b="0" i="1" dirty="0"/>
              <a:t>network layer address spoofing . </a:t>
            </a:r>
            <a:r>
              <a:rPr lang="en-US" b="0" i="0" dirty="0"/>
              <a:t>Many packet filter firewalls cannot</a:t>
            </a:r>
          </a:p>
          <a:p>
            <a:pPr eaLnBrk="1" hangingPunct="1"/>
            <a:r>
              <a:rPr lang="en-US" b="0" dirty="0"/>
              <a:t>detect a network packet in which the OSI Layer 3 addressing information has</a:t>
            </a:r>
          </a:p>
          <a:p>
            <a:pPr eaLnBrk="1" hangingPunct="1"/>
            <a:r>
              <a:rPr lang="en-US" b="0" dirty="0"/>
              <a:t>been altered. Spoofing attacks are generally employed by intruders to bypass</a:t>
            </a:r>
          </a:p>
          <a:p>
            <a:pPr eaLnBrk="1" hangingPunct="1"/>
            <a:r>
              <a:rPr lang="en-US" b="0" dirty="0"/>
              <a:t>the security controls implemented in a firewall platform.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Finally, due to the small number of variables used in access control decisions,</a:t>
            </a:r>
          </a:p>
          <a:p>
            <a:pPr eaLnBrk="1" hangingPunct="1"/>
            <a:r>
              <a:rPr lang="en-US" b="0" dirty="0"/>
              <a:t>packet filter firewalls are susceptible to security breaches caused by improper</a:t>
            </a:r>
          </a:p>
          <a:p>
            <a:pPr eaLnBrk="1" hangingPunct="1"/>
            <a:r>
              <a:rPr lang="en-US" b="0" dirty="0"/>
              <a:t>configurations. In other words, it is easy to accidentally configure a packet</a:t>
            </a:r>
          </a:p>
          <a:p>
            <a:pPr eaLnBrk="1" hangingPunct="1"/>
            <a:r>
              <a:rPr lang="en-US" b="0" dirty="0"/>
              <a:t>filter firewall to allow traffic types, sources, and destinations that should be</a:t>
            </a:r>
          </a:p>
          <a:p>
            <a:pPr eaLnBrk="1" hangingPunct="1"/>
            <a:r>
              <a:rPr lang="en-US" b="0" dirty="0"/>
              <a:t>denied based on an organization’s information security policy.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Some of the attacks that can be made on packet filtering firewalls and the</a:t>
            </a:r>
          </a:p>
          <a:p>
            <a:pPr eaLnBrk="1" hangingPunct="1"/>
            <a:r>
              <a:rPr lang="en-US" b="0" dirty="0"/>
              <a:t>appropriate countermeasures are the following: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</a:t>
            </a:r>
            <a:r>
              <a:rPr lang="en-US" b="1" dirty="0"/>
              <a:t>IP address spoofing </a:t>
            </a:r>
            <a:r>
              <a:rPr lang="en-US" b="0" dirty="0"/>
              <a:t>: The intruder transmits packets from the outside with a</a:t>
            </a:r>
          </a:p>
          <a:p>
            <a:pPr eaLnBrk="1" hangingPunct="1"/>
            <a:r>
              <a:rPr lang="en-US" b="0" dirty="0"/>
              <a:t>source IP address field containing an address of an internal host. The attacker</a:t>
            </a:r>
          </a:p>
          <a:p>
            <a:pPr eaLnBrk="1" hangingPunct="1"/>
            <a:r>
              <a:rPr lang="en-US" b="0" dirty="0"/>
              <a:t>hopes that the use of a spoofed address will allow penetration of systems that</a:t>
            </a:r>
          </a:p>
          <a:p>
            <a:pPr eaLnBrk="1" hangingPunct="1"/>
            <a:r>
              <a:rPr lang="en-US" b="0" dirty="0"/>
              <a:t>employ simple source address security, in which packets from specific trusted</a:t>
            </a:r>
          </a:p>
          <a:p>
            <a:pPr eaLnBrk="1" hangingPunct="1"/>
            <a:r>
              <a:rPr lang="en-US" b="0" dirty="0"/>
              <a:t>internal hosts are accepted. The countermeasure is to discard packets with an</a:t>
            </a:r>
          </a:p>
          <a:p>
            <a:pPr eaLnBrk="1" hangingPunct="1"/>
            <a:r>
              <a:rPr lang="en-US" b="0" dirty="0"/>
              <a:t>inside source address if the packet arrives on an external interface. In fact, this</a:t>
            </a:r>
          </a:p>
          <a:p>
            <a:pPr eaLnBrk="1" hangingPunct="1"/>
            <a:r>
              <a:rPr lang="en-US" b="0" dirty="0"/>
              <a:t>countermeasure is often implemented at the router external to the firewall.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</a:t>
            </a:r>
            <a:r>
              <a:rPr lang="en-US" b="1" dirty="0"/>
              <a:t>Source routing attacks: </a:t>
            </a:r>
            <a:r>
              <a:rPr lang="en-US" b="0" dirty="0"/>
              <a:t>The source station specifies the route that a packet</a:t>
            </a:r>
          </a:p>
          <a:p>
            <a:pPr eaLnBrk="1" hangingPunct="1"/>
            <a:r>
              <a:rPr lang="en-US" b="0" dirty="0"/>
              <a:t>should take as it crosses the Internet, in the hopes that this will bypass security</a:t>
            </a:r>
          </a:p>
          <a:p>
            <a:pPr eaLnBrk="1" hangingPunct="1"/>
            <a:r>
              <a:rPr lang="en-US" b="0" dirty="0"/>
              <a:t>measures that do not analyze the source routing information. A countermeasure</a:t>
            </a:r>
          </a:p>
          <a:p>
            <a:pPr eaLnBrk="1" hangingPunct="1"/>
            <a:r>
              <a:rPr lang="en-US" b="0" dirty="0"/>
              <a:t>is to discard all packets that use this option.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</a:t>
            </a:r>
            <a:r>
              <a:rPr lang="en-US" b="1" dirty="0"/>
              <a:t>Tiny fragment attacks</a:t>
            </a:r>
            <a:r>
              <a:rPr lang="en-US" b="0" dirty="0"/>
              <a:t>: The intruder uses the IP fragmentation option to create</a:t>
            </a:r>
          </a:p>
          <a:p>
            <a:pPr eaLnBrk="1" hangingPunct="1"/>
            <a:r>
              <a:rPr lang="en-US" b="0" dirty="0"/>
              <a:t>extremely small fragments and force the TCP header information into</a:t>
            </a:r>
          </a:p>
          <a:p>
            <a:pPr eaLnBrk="1" hangingPunct="1"/>
            <a:r>
              <a:rPr lang="en-US" b="0" dirty="0"/>
              <a:t>a separate packet fragment. This attack is designed to circumvent filtering</a:t>
            </a:r>
          </a:p>
          <a:p>
            <a:pPr eaLnBrk="1" hangingPunct="1"/>
            <a:r>
              <a:rPr lang="en-US" b="0" dirty="0"/>
              <a:t>rules that depend on TCP header information. Typically, a packet filter</a:t>
            </a:r>
          </a:p>
          <a:p>
            <a:pPr eaLnBrk="1" hangingPunct="1"/>
            <a:r>
              <a:rPr lang="en-US" b="0" dirty="0"/>
              <a:t>will make a filtering decision on the first fragment of a packet. All subsequent</a:t>
            </a:r>
          </a:p>
          <a:p>
            <a:pPr eaLnBrk="1" hangingPunct="1"/>
            <a:r>
              <a:rPr lang="en-US" b="0" dirty="0"/>
              <a:t>fragments of that packet are filtered out solely on the basis that</a:t>
            </a:r>
          </a:p>
          <a:p>
            <a:pPr eaLnBrk="1" hangingPunct="1"/>
            <a:r>
              <a:rPr lang="en-US" b="0" dirty="0"/>
              <a:t>they are part of the packet whose first fragment was rejected. The attacker</a:t>
            </a:r>
          </a:p>
          <a:p>
            <a:pPr eaLnBrk="1" hangingPunct="1"/>
            <a:r>
              <a:rPr lang="en-US" b="0" dirty="0"/>
              <a:t>hopes that the filtering firewall examines only the first fragment and that</a:t>
            </a:r>
          </a:p>
          <a:p>
            <a:pPr eaLnBrk="1" hangingPunct="1"/>
            <a:r>
              <a:rPr lang="en-US" b="0" dirty="0"/>
              <a:t>the remaining fragments are passed through. A tiny fragment attack can be</a:t>
            </a:r>
          </a:p>
          <a:p>
            <a:pPr eaLnBrk="1" hangingPunct="1"/>
            <a:r>
              <a:rPr lang="en-US" b="0" dirty="0"/>
              <a:t>defeated by enforcing a rule that the first fragment of a packet must contain</a:t>
            </a:r>
          </a:p>
          <a:p>
            <a:pPr eaLnBrk="1" hangingPunct="1"/>
            <a:r>
              <a:rPr lang="en-US" b="0" dirty="0"/>
              <a:t>a predefined minimum amount of the transport header. If the first fragment</a:t>
            </a:r>
          </a:p>
          <a:p>
            <a:pPr eaLnBrk="1" hangingPunct="1"/>
            <a:r>
              <a:rPr lang="en-US" b="0" dirty="0"/>
              <a:t>is rejected, the filter can remember the packet and discard all subsequent</a:t>
            </a:r>
          </a:p>
          <a:p>
            <a:pPr eaLnBrk="1" hangingPunct="1"/>
            <a:r>
              <a:rPr lang="en-US" b="0" dirty="0"/>
              <a:t>fragments.</a:t>
            </a:r>
            <a:endParaRPr lang="en-US" b="0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35ED1-D109-4F03-A4A8-BF5B342C4B68}" type="slidenum">
              <a:rPr lang="en-AU"/>
              <a:pPr/>
              <a:t>3</a:t>
            </a:fld>
            <a:endParaRPr lang="en-AU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>
                <a:latin typeface="Arial" charset="0"/>
                <a:ea typeface="ＭＳ Ｐゴシック" pitchFamily="-65" charset="-128"/>
              </a:rPr>
              <a:t> is a set of programs installed on a system to maintain covert access to that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system with administrator (or root) privileges, while hiding evidence of its presence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to the greatest extent possible. This provides access to all the functions and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services of the operating system. The </a:t>
            </a:r>
            <a:r>
              <a:rPr lang="en-US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>
                <a:latin typeface="Arial" charset="0"/>
                <a:ea typeface="ＭＳ Ｐゴシック" pitchFamily="-65" charset="-128"/>
              </a:rPr>
              <a:t> alters the host’s standard functionality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in a malicious and stealthy way. With root access, an attacker has complete control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of the system and can add or change programs and files, monitor processes, send and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receive network traffic, and get backdoor access on demand.</a:t>
            </a:r>
          </a:p>
          <a:p>
            <a:endParaRPr lang="en-US" dirty="0">
              <a:latin typeface="Arial" charset="0"/>
              <a:ea typeface="ＭＳ Ｐゴシック" pitchFamily="-65" charset="-128"/>
            </a:endParaRP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A rootkit can make many changes to a system to hide its existence, making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it difficult for the user to determine that the </a:t>
            </a:r>
            <a:r>
              <a:rPr lang="en-US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>
                <a:latin typeface="Arial" charset="0"/>
                <a:ea typeface="ＭＳ Ｐゴシック" pitchFamily="-65" charset="-128"/>
              </a:rPr>
              <a:t> is present and to identify what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changes have been made. In essence, a </a:t>
            </a:r>
            <a:r>
              <a:rPr lang="en-US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>
                <a:latin typeface="Arial" charset="0"/>
                <a:ea typeface="ＭＳ Ｐゴシック" pitchFamily="-65" charset="-128"/>
              </a:rPr>
              <a:t> hides by subverting the mechanisms</a:t>
            </a:r>
          </a:p>
          <a:p>
            <a:r>
              <a:rPr lang="en-US" dirty="0">
                <a:latin typeface="Arial" charset="0"/>
                <a:ea typeface="ＭＳ Ｐゴシック" pitchFamily="-65" charset="-128"/>
              </a:rPr>
              <a:t>that monitor and report on the processes, files, and registries on a computer.</a:t>
            </a:r>
            <a:endParaRPr lang="en-US" dirty="0">
              <a:latin typeface="Times New Roman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077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BB4B3-FC5A-124B-88D1-504AC60094BF}" type="slidenum">
              <a:rPr lang="en-AU"/>
              <a:pPr/>
              <a:t>28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A traditional packet filter makes filtering decisions on an individual packet basis</a:t>
            </a:r>
          </a:p>
          <a:p>
            <a:pPr eaLnBrk="1" hangingPunct="1"/>
            <a:r>
              <a:rPr lang="en-US" dirty="0"/>
              <a:t>and does not take into consideration any higher-layer context. To understand what</a:t>
            </a:r>
          </a:p>
          <a:p>
            <a:pPr eaLnBrk="1" hangingPunct="1"/>
            <a:r>
              <a:rPr lang="en-US" dirty="0"/>
              <a:t>is meant by </a:t>
            </a:r>
            <a:r>
              <a:rPr lang="en-US" i="1" dirty="0"/>
              <a:t>context </a:t>
            </a:r>
            <a:r>
              <a:rPr lang="en-US" i="0" dirty="0"/>
              <a:t>and why a traditional packet filter is limited with regard to context,</a:t>
            </a:r>
          </a:p>
          <a:p>
            <a:pPr eaLnBrk="1" hangingPunct="1"/>
            <a:r>
              <a:rPr lang="en-US" dirty="0"/>
              <a:t>a little background is needed. Most standardized applications that run on top</a:t>
            </a:r>
          </a:p>
          <a:p>
            <a:pPr eaLnBrk="1" hangingPunct="1"/>
            <a:r>
              <a:rPr lang="en-US" dirty="0"/>
              <a:t>of TCP follow a client/server model. For example, for the Simple Mail Transfer</a:t>
            </a:r>
          </a:p>
          <a:p>
            <a:pPr eaLnBrk="1" hangingPunct="1"/>
            <a:r>
              <a:rPr lang="en-US" dirty="0"/>
              <a:t>Protocol (SMTP), e-mail is transmitted from a client system to a server system.</a:t>
            </a:r>
          </a:p>
          <a:p>
            <a:pPr eaLnBrk="1" hangingPunct="1"/>
            <a:r>
              <a:rPr lang="en-US" dirty="0"/>
              <a:t>The client system generates new e-mail messages, typically from user input. The</a:t>
            </a:r>
          </a:p>
          <a:p>
            <a:pPr eaLnBrk="1" hangingPunct="1"/>
            <a:r>
              <a:rPr lang="en-US" dirty="0"/>
              <a:t>server system accepts incoming e-mail messages and places them in the appropriate</a:t>
            </a:r>
          </a:p>
          <a:p>
            <a:pPr eaLnBrk="1" hangingPunct="1"/>
            <a:r>
              <a:rPr lang="en-US" dirty="0"/>
              <a:t>user mailboxes. SMTP operates by setting up a TCP connection between client</a:t>
            </a:r>
          </a:p>
          <a:p>
            <a:pPr eaLnBrk="1" hangingPunct="1"/>
            <a:r>
              <a:rPr lang="en-US" dirty="0"/>
              <a:t>and server, in which the TCP server port number, which identifies the SMTP server</a:t>
            </a:r>
          </a:p>
          <a:p>
            <a:pPr eaLnBrk="1" hangingPunct="1"/>
            <a:r>
              <a:rPr lang="en-US" dirty="0"/>
              <a:t>application, is 25. The TCP port number for the SMTP client is a number between</a:t>
            </a:r>
          </a:p>
          <a:p>
            <a:pPr eaLnBrk="1" hangingPunct="1"/>
            <a:r>
              <a:rPr lang="en-US" dirty="0"/>
              <a:t>1024 and 65535 that is generated by the SMTP client.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general, when an application that uses TCP creates a session with a remote</a:t>
            </a:r>
          </a:p>
          <a:p>
            <a:pPr eaLnBrk="1" hangingPunct="1"/>
            <a:r>
              <a:rPr lang="en-US" dirty="0"/>
              <a:t>host, it creates a TCP connection in which the TCP port number for the remote</a:t>
            </a:r>
          </a:p>
          <a:p>
            <a:pPr eaLnBrk="1" hangingPunct="1"/>
            <a:r>
              <a:rPr lang="en-US" dirty="0"/>
              <a:t>(server) application is a number less than 1024 and the TCP port number for the</a:t>
            </a:r>
          </a:p>
          <a:p>
            <a:pPr eaLnBrk="1" hangingPunct="1"/>
            <a:r>
              <a:rPr lang="en-US" dirty="0"/>
              <a:t>local (client) application is a number between 1024 and 65535. The numbers less</a:t>
            </a:r>
          </a:p>
          <a:p>
            <a:pPr eaLnBrk="1" hangingPunct="1"/>
            <a:r>
              <a:rPr lang="en-US" dirty="0"/>
              <a:t>than 1024 are the “well-known” port numbers and are assigned permanently to</a:t>
            </a:r>
          </a:p>
          <a:p>
            <a:pPr eaLnBrk="1" hangingPunct="1"/>
            <a:r>
              <a:rPr lang="en-US" dirty="0"/>
              <a:t>particular applications (e.g., 25 for server SMTP). The numbers between 1024 and</a:t>
            </a:r>
          </a:p>
          <a:p>
            <a:pPr eaLnBrk="1" hangingPunct="1"/>
            <a:r>
              <a:rPr lang="en-US" dirty="0"/>
              <a:t>65535 are generated dynamically and have temporary significance only for the</a:t>
            </a:r>
          </a:p>
          <a:p>
            <a:pPr eaLnBrk="1" hangingPunct="1"/>
            <a:r>
              <a:rPr lang="en-US" dirty="0"/>
              <a:t>lifetime of a TCP connection.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simple packet filtering firewall must permit inbound network traffic on all</a:t>
            </a:r>
          </a:p>
          <a:p>
            <a:pPr eaLnBrk="1" hangingPunct="1"/>
            <a:r>
              <a:rPr lang="en-US" dirty="0"/>
              <a:t>these high-numbered ports for TCP-based traffic to occur. This creates a vulnerability</a:t>
            </a:r>
          </a:p>
          <a:p>
            <a:pPr eaLnBrk="1" hangingPunct="1"/>
            <a:r>
              <a:rPr lang="en-US" dirty="0"/>
              <a:t>that can be exploited by unauthorized users.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84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b="1" dirty="0" err="1">
                <a:ea typeface="+mn-ea"/>
                <a:cs typeface="+mn-cs"/>
              </a:rPr>
              <a:t>stateful</a:t>
            </a:r>
            <a:r>
              <a:rPr lang="en-US" b="1" dirty="0">
                <a:ea typeface="+mn-ea"/>
                <a:cs typeface="+mn-cs"/>
              </a:rPr>
              <a:t> inspection packet firewall </a:t>
            </a:r>
            <a:r>
              <a:rPr lang="en-US" dirty="0">
                <a:ea typeface="+mn-ea"/>
                <a:cs typeface="+mn-cs"/>
              </a:rPr>
              <a:t>tightens up the rules for TCP traffic by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creating a directory of outbound TCP connections, as shown in Table 9.2 . There is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 entry for each currently established connection. The packet filter will now allow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incoming traffic to high-numbered ports only for those packets that fit the profile of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one of the entries in this directory.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stateful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packet inspection firewall reviews the same packet information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as a packet filtering firewall, but also records information about TCP connections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(Figure 9.1c). Some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stateful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firewalls also keep track of TCP sequence numbers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prevent attacks that depend on the sequence number, such as session hijacking.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Some even inspect limited amounts of application data for some well-known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protocols like FTP, IM, and SIPS commands, in order to identify and track related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connections.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01061-F786-894D-8A66-223E7F9E87BD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747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25C06-39B1-2B44-9EF9-2FC09B0A9368}" type="slidenum">
              <a:rPr lang="en-AU"/>
              <a:pPr/>
              <a:t>31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application-level gateway,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also called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application proxy , acts as a relay of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traffic ( Figure 9.1d ). The user contacts the gateway using a TCP/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IP application, such as Telnet or FTP, and the gateway asks the user for the name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the remote host to be accessed. When the user responds and provides a valid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user ID and authentication information, the gateway contacts the application 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remote host and relays TCP segments containing the application data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two endpoints. If the gateway does not implement the proxy code for a specific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application, the service is not supported and cannot be forwarded across the firewall.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Further, the gateway can be configured to support only specific features of an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 that the network administrator considers acceptable while denying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other features.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Application-level gateways tend to be more secure than packet filters. Rather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than trying to deal with the numerous possible combinations that are to be allowed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forbidden at the TCP and IP level, the application-level gateway need only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scrutinize a few allowable applications. In addition, it is easy to log and audit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incoming traffic at the application level.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prime disadvantage of this type of gateway is the additional processing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overhead on each connection. In effect, there are two spliced connections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end users, with the gateway at the splice point, and the gateway must examine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forward all traffic in both directions.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337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25C06-39B1-2B44-9EF9-2FC09B0A9368}" type="slidenum">
              <a:rPr lang="en-AU"/>
              <a:pPr/>
              <a:t>32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application-level gateway,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also called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application proxy , acts as a relay of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traffic ( Figure 9.1d ). The user contacts the gateway using a TCP/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IP application, such as Telnet or FTP, and the gateway asks the user for the name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the remote host to be accessed. When the user responds and provides a valid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user ID and authentication information, the gateway contacts the application 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remote host and relays TCP segments containing the application data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two endpoints. If the gateway does not implement the proxy code for a specific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application, the service is not supported and cannot be forwarded across the firewall.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Further, the gateway can be configured to support only specific features of an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 that the network administrator considers acceptable while denying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other features.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Application-level gateways tend to be more secure than packet filters. Rather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than trying to deal with the numerous possible combinations that are to be allowed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forbidden at the TCP and IP level, the application-level gateway need only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scrutinize a few allowable applications. In addition, it is easy to log and audit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incoming traffic at the application level.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prime disadvantage of this type of gateway is the additional processing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overhead on each connection. In effect, there are two spliced connections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end users, with the gateway at the splice point, and the gateway must examine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forward all traffic in both directions.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9362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25C06-39B1-2B44-9EF9-2FC09B0A9368}" type="slidenum">
              <a:rPr lang="en-AU"/>
              <a:pPr/>
              <a:t>33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application-level gateway,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also called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application proxy , acts as a relay of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traffic ( Figure 9.1d ). The user contacts the gateway using a TCP/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IP application, such as Telnet or FTP, and the gateway asks the user for the name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the remote host to be accessed. When the user responds and provides a valid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user ID and authentication information, the gateway contacts the application 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remote host and relays TCP segments containing the application data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two endpoints. If the gateway does not implement the proxy code for a specific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application, the service is not supported and cannot be forwarded across the firewall.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Further, the gateway can be configured to support only specific features of an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 that the network administrator considers acceptable while denying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other features.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Application-level gateways tend to be more secure than packet filters. Rather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than trying to deal with the numerous possible combinations that are to be allowed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forbidden at the TCP and IP level, the application-level gateway need only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scrutinize a few allowable applications. In addition, it is easy to log and audit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incoming traffic at the application level.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prime disadvantage of this type of gateway is the additional processing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overhead on each connection. In effect, there are two spliced connections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end users, with the gateway at the splice point, and the gateway must examine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forward all traffic in both directions.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322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B68E0-397F-A049-A303-7DEEE245A6CB}" type="slidenum">
              <a:rPr lang="en-AU"/>
              <a:pPr/>
              <a:t>34</a:t>
            </a:fld>
            <a:endParaRPr lang="en-AU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fourth type of firewall is the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circuit-level gateway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or circuit-level proxy ( Figure 9.1e ).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This can be a stand-alone system or it can be a specialized function performed by an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gateway for certain applications.; rather, As with an application gateway,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circuit-level gateway does not permit an end-to-end TCP connection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gateway sets up two TCP connections, one between itself and a TCP user 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inner host and one between itself and a TCP user on an outside host. Once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two connections are established, the gateway typically relays TCP segments from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one connection to the other without examining the contents. The security function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consists of determining which connections will be allowed.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typical use of circuit-level gateways is a situation in which the system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administrator trusts the internal users. The gateway can be configured to support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or proxy service on inbound connections and circuit-level functions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for outbound connections. In this configuration, the gateway can incur the processing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overhead of examining incoming application data for forbidden functions but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does not incur that overhead on outgoing data.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5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dual-homed host (or dual-homed gateway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system fitted with two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etwork card"/>
              </a:rPr>
              <a:t>network interfaces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(NICs) that sits between an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untrusted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(like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Internet"/>
              </a:rPr>
              <a:t>Internet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trusted network (such as a corporate network) to provide secure access. Dual-homed is a general term for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Proxy server"/>
              </a:rPr>
              <a:t>proxies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Gateway (telecommunications)"/>
              </a:rPr>
              <a:t>gateways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firewalls, or any server that provides secured applications or services directly to an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untrusted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can be classified using the following characteristics:</a:t>
            </a:r>
          </a:p>
          <a:p>
            <a:pPr>
              <a:lnSpc>
                <a:spcPct val="80000"/>
              </a:lnSpc>
            </a:pP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>
                <a:latin typeface="Arial" charset="0"/>
                <a:ea typeface="ＭＳ Ｐゴシック" pitchFamily="-65" charset="-128"/>
              </a:rPr>
              <a:t>Persistent: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Activates each time the system boots. The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must store code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in a persistent store, such as the registry or file system, and configure a method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by which the code executes without user intervention. This means it is easier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to detect, as the copy in persistent storage can potentially be scanned.</a:t>
            </a:r>
          </a:p>
          <a:p>
            <a:pPr>
              <a:lnSpc>
                <a:spcPct val="80000"/>
              </a:lnSpc>
            </a:pP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>
                <a:latin typeface="Arial" charset="0"/>
                <a:ea typeface="ＭＳ Ｐゴシック" pitchFamily="-65" charset="-128"/>
              </a:rPr>
              <a:t>Memory based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: Has no persistent code and therefore cannot survive a reboot.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However, because it is only in memory, it can be harder to detect.</a:t>
            </a:r>
          </a:p>
          <a:p>
            <a:pPr>
              <a:lnSpc>
                <a:spcPct val="80000"/>
              </a:lnSpc>
            </a:pP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>
                <a:latin typeface="Arial" charset="0"/>
                <a:ea typeface="ＭＳ Ｐゴシック" pitchFamily="-65" charset="-128"/>
              </a:rPr>
              <a:t>User mode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: Intercepts calls to APIs (application program interfaces) and modifies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returned results. For example, when an application performs a directory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listing, the return results don’t include entries identifying the files associated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with the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.</a:t>
            </a:r>
          </a:p>
          <a:p>
            <a:pPr>
              <a:lnSpc>
                <a:spcPct val="80000"/>
              </a:lnSpc>
            </a:pP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>
                <a:latin typeface="Arial" charset="0"/>
                <a:ea typeface="ＭＳ Ｐゴシック" pitchFamily="-65" charset="-128"/>
              </a:rPr>
              <a:t>Kernel mode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: Can intercept calls to native APIs in kernel mode. The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</a:t>
            </a: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can also hide the presence of a malware process by removing it from the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kernel’s list of active processes.</a:t>
            </a:r>
          </a:p>
          <a:p>
            <a:pPr>
              <a:lnSpc>
                <a:spcPct val="80000"/>
              </a:lnSpc>
            </a:pP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>
                <a:latin typeface="Arial" charset="0"/>
                <a:ea typeface="ＭＳ Ｐゴシック" pitchFamily="-65" charset="-128"/>
              </a:rPr>
              <a:t>Virtual machine based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: This type of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installs a lightweight virtual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machine monitor, and then runs the operating system in a virtual machine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above it. The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can then transparently intercept and modify states and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events occurring in the virtualized system.</a:t>
            </a:r>
          </a:p>
          <a:p>
            <a:pPr>
              <a:lnSpc>
                <a:spcPct val="80000"/>
              </a:lnSpc>
            </a:pP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>
                <a:latin typeface="Arial" charset="0"/>
                <a:ea typeface="ＭＳ Ｐゴシック" pitchFamily="-65" charset="-128"/>
              </a:rPr>
              <a:t>External mode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: The malware is located outside the normal operation mode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of the targeted system, in BIOS or system management mode, where it can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directly access hardware.</a:t>
            </a:r>
          </a:p>
          <a:p>
            <a:pPr>
              <a:lnSpc>
                <a:spcPct val="80000"/>
              </a:lnSpc>
            </a:pPr>
            <a:endParaRPr lang="en-US" sz="600" b="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This classification shows a continuing arms race between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authors, who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exploit ever more stealthy mechanisms to hide their code, and those who develop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mechanisms to harden systems against such subversion, or to detect when it has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occurred. Much of this advance is associated with finding “layer-below” forms of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attack. The early </a:t>
            </a: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worked in user mode, modifying utility programs and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libraries in order to hide their presence. The changes they made could be detected</a:t>
            </a:r>
          </a:p>
          <a:p>
            <a:pPr>
              <a:lnSpc>
                <a:spcPct val="80000"/>
              </a:lnSpc>
            </a:pPr>
            <a:r>
              <a:rPr lang="en-US" sz="600" b="0" dirty="0">
                <a:latin typeface="Arial" charset="0"/>
                <a:ea typeface="ＭＳ Ｐゴシック" pitchFamily="-65" charset="-128"/>
              </a:rPr>
              <a:t>by code in the kernel, as this operated in the layer below the user. Later-generation</a:t>
            </a:r>
          </a:p>
          <a:p>
            <a:pPr>
              <a:lnSpc>
                <a:spcPct val="80000"/>
              </a:lnSpc>
            </a:pPr>
            <a:r>
              <a:rPr lang="en-US" sz="600" b="0" dirty="0" err="1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b="0" dirty="0">
                <a:latin typeface="Arial" charset="0"/>
                <a:ea typeface="ＭＳ Ｐゴシック" pitchFamily="-65" charset="-128"/>
              </a:rPr>
              <a:t> used more stealthy techniques, as we discuss next.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0395C-B016-40E2-B37C-ED63B6628E9C}" type="slidenum">
              <a:rPr lang="en-AU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3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3199-DC41-45D3-A995-0FBBF393168F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251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The ideal solution to the threat of malware is prevention: Do not allow malware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get into the system in the first place, or block the ability of it to modify the system.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goal is, in general, nearly impossible to achieve, although taking suitable countermeasures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harden systems and users in preventing infection can significantly reduce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number of successful malware attacks. NIST SP 800-83 suggests there are four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main elements of prevention: policy, awareness, vulnerability mitigation, and threat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mitigation. Having a suitable policy to address malware prevention provides a basis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implementing appropriate preventative countermeasures.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One of the first countermeasures that should be employed is to ensure all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systems are as current as possible, with all patches applied, in order to reduce the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number of vulnerabilities that might be exploited on the system. The next is to set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appropriate access controls on the applications and data stored on the system, to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reduce the number of files that any user can access, and hence potentially infect or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corrupt, as a result of them executing some malware code. These measures directly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target the key propagation mechanisms used by worms, viruses, and some Trojans.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We discuss them further in Chapter 12 when we discuss hardening operating systems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and applications.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The third common propagation mechanism, which targets users in a social engineering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attack, can be countered using appropriate user awareness and training.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aims to equip users to be more aware of these attacks, and less likely to take actions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result in their compromise. NIST SP 800-83 provides examples of suitable awareness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issues. We will return to this topic in Chapter 17.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If prevention fails, then technical mechanisms can be used to support the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following threat mitigation options: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Detection: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Once the infection has occurred, determine that it has occurred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and locate the malware.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Identification: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Once detection has been achieved, identify the specific malware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that has infected the system.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Removal: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Once the specific malware has been identified, remove all traces of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malware virus from all infected systems so that it cannot spread further.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If detection succeeds but either identification or removal is not possible, then the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alternative is to discard any infected or malicious files and reload a clean backup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version. In the case of some particularly nasty infections, this may require a complete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wipe of all storage, and rebuild of the infected system from known clean media.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To begin, let us consider some requirements for effective malware countermeasures: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Generality: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The approach taken should be able to handle a wide variety of attacks.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Timeliness: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The approach should respond quickly so as to limit the number of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infected programs or systems and the consequent activity.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Resiliency: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The approach should be resistant to evasion techniques employed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by attackers to hide the presence of their malware.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Minimal denial-of-service costs: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The approach should result in minimal reduction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in capacity or service due to the actions of the countermeasure software,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and should not significantly disrupt normal operation.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Transparency: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The countermeasure software and devices should not require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modification to existing (legacy) </a:t>
            </a:r>
            <a:r>
              <a:rPr lang="en-US" sz="300" dirty="0" err="1">
                <a:latin typeface="Arial" charset="0"/>
                <a:ea typeface="ＭＳ Ｐゴシック" pitchFamily="-65" charset="-128"/>
              </a:rPr>
              <a:t>OSs</a:t>
            </a:r>
            <a:r>
              <a:rPr lang="en-US" sz="300" dirty="0">
                <a:latin typeface="Arial" charset="0"/>
                <a:ea typeface="ＭＳ Ｐゴシック" pitchFamily="-65" charset="-128"/>
              </a:rPr>
              <a:t>, application software, and hardware.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>
                <a:latin typeface="Arial" charset="0"/>
                <a:ea typeface="ＭＳ Ｐゴシック" pitchFamily="-65" charset="-128"/>
              </a:rPr>
              <a:t>Global and local coverage: </a:t>
            </a:r>
            <a:r>
              <a:rPr lang="en-US" sz="300" b="0" dirty="0">
                <a:latin typeface="Arial" charset="0"/>
                <a:ea typeface="ＭＳ Ｐゴシック" pitchFamily="-65" charset="-128"/>
              </a:rPr>
              <a:t>The approach should be able to deal with attack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sources both from outside and inside the enterprise network.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Achieving all these requirements often requires the use of multiple approaches.</a:t>
            </a:r>
          </a:p>
          <a:p>
            <a:pPr>
              <a:lnSpc>
                <a:spcPct val="80000"/>
              </a:lnSpc>
            </a:pPr>
            <a:endParaRPr lang="en-US" sz="3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Detection of the presence of malware can occur in a number of locations. It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may occur on the infected system, where some host-based “anti-virus” program is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running, monitoring data imported into the system, and the execution and behavior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of programs running on the system. Or, it may take place as part of the perimeter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security mechanisms used in an organization’s firewall and intrusion detection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systems (IDS). Lastly, detection may use distributed mechanisms that gather data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from both host-based and perimeter sensors, potentially over a large number of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networks and organizations, in order to obtain the largest scale view of the movement</a:t>
            </a:r>
          </a:p>
          <a:p>
            <a:pPr>
              <a:lnSpc>
                <a:spcPct val="80000"/>
              </a:lnSpc>
            </a:pPr>
            <a:r>
              <a:rPr lang="en-US" sz="300" dirty="0">
                <a:latin typeface="Arial" charset="0"/>
                <a:ea typeface="ＭＳ Ｐゴシック" pitchFamily="-65" charset="-128"/>
              </a:rPr>
              <a:t>of malware. We now consider each of these approaches in more detail.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7E824-F892-40CE-AB56-248E9936AD89}" type="slidenum">
              <a:rPr lang="en-AU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33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first location where anti-virus software is used is on each end system. This gives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the maximum access to information on not only the behavior of the malware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interacts with the targeted system, but also the smallest overall view of malware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activity. The use of anti-virus software on personal computers is now widespread,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part caused by the explosive growth in malware volume and activity. This software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regarded as a form of host-based intrusion detection system, which we discuss more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in Section 8.4. Advances in virus and other malware technology, and in antivirus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technology and other countermeasures, go hand in hand. Early malware used relatively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simple and easily detected code, and hence could be identified and purged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relatively simple anti-virus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packages. As the malware arms race has evolved,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the malware code and, necessarily,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anti-virus software have grown more complex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sophisticated.</a:t>
            </a:r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[STEP93] identifies four generations of anti-virus software: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• First generation: simple scanners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• Second generation: heuristic scanners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Third generation: activity traps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• Fourth generation: full-featured protection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 first-generation scanner requires a malware signature to identify the malware.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 signature may contain “wildcards” but matches essentially the same structure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and bit pattern in all copies of the malware. Such signature-specific scanners are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limited to the detection of known malware. Another type of first-generation scanner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maintains a record of the length of programs and looks for changes in length as a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result of virus infection.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 second-generation scanner does not rely on a specific signature. Rather, the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scanner uses heuristic rules to search for probable malware instances. One class of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such scanners looks for fragments of code that are often associated with malware.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For example, a scanner may look for the beginning of an encryption loop used in a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polymorphic virus and discover the encryption key. Once the key is discovered, the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scanner can decrypt the malware to identify it, then remove the infection and return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 program to service.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Another second-generation approach is integrity checking. A checksum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can be appended to each program. If malware alters or replaces some program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without changing the checksum, then an integrity check will catch this change.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To counter malware that is sophisticated enough to change the checksum when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it alters a program, an encrypted hash function can be used. The encryption key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is stored separately from the program so that the malware cannot generate a new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hash code and encrypt that. By using a hash function rather than a simpler checksum,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 malware is prevented from adjusting the program to produce the same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hash code as before. If a protected list of programs in trusted locations is kept, this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approach can also detect attempts to replace or install rogue code or programs in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these locations.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Third-generation programs are memory-resident programs that identify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malware by its actions rather than its structure in an infected program. Such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programs have the advantage that it is not necessary to develop signatures and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heuristics for a wide array of malware. Rather, it is necessary only to identify the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small set of actions that indicate malicious activity is being attempted and then to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intervene.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Fourth-generation products are packages consisting of a variety of anti-virus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techniques used in conjunction. These include scanning and activity trap components.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In addition, such a package includes access control capability, which limits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 ability of malware to penetrate a system and then limits the ability of a malware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to update files in order to propagate.</a:t>
            </a:r>
          </a:p>
          <a:p>
            <a:endParaRPr lang="en-US" sz="1100" b="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The arms race continues. With fourth-generation packages, a more comprehensive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defense strategy is employed, broadening the scope of defense to more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general-purpose computer security measures. These include more sophisticated</a:t>
            </a:r>
          </a:p>
          <a:p>
            <a:r>
              <a:rPr lang="en-US" sz="1100" b="0" dirty="0">
                <a:latin typeface="Arial" charset="0"/>
                <a:ea typeface="ＭＳ Ｐゴシック" pitchFamily="-65" charset="-128"/>
              </a:rPr>
              <a:t>anti-virus approaches.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F400A-35DC-4E15-8C16-3E59653D853E}" type="slidenum">
              <a:rPr lang="en-AU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20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One method of detecting and analyzing malware involves running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potentially malicious code in an emulated sandbox or on a virtual machine.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allow the code to execute in a controlled environment, where its behavior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closely monitored without threatening the security of a real system. These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environments range from sandbox emulators that simulate memory and CPU of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 system, up to full virtual machines, of the type we will discuss in Section 12.8,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replicate the full functionality of target systems, but which can easily be restored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 known state. Running potentially malicious software in such environments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enables the detection of complex encrypted, polymorphic, or metamorphic malware.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code must transform itself into the required machine instructions, which it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executes to perform the intended malicious actions. The resulting unpacked, transformed,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decrypted code can then be scanned for known malware signatures, or 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behavior monitored as execution continues for possibly malicious activity [EGEL12,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KERA16]. This extended analysis can be used to develop anti-virus signatures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new, unknown malware.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most difficult design issue with sandbox analysis is to determine how long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run each interpretation. Typically, malware elements are activated soon after a program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begins executing, but recent malware increasingly uses evasion approaches such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extended sleep to evade detection in the analysis time used by sandbox systems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[KERA16]. The longer the scanner emulates a particular program, the more likely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is to catch any hidden malware. However, the sandbox analysis has only a limited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amount of time and resources available, given the need to analyze large amounts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potential malware.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analysis techniques improve, an arms race has developed between malware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authors and defenders. Some malware checks to see if it is running in a sandbox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virtualized environment, and suppresses malicious behavior if so. Other malware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includes extended sleep periods before engaging in malicious activity, in an attempt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evade detection before the analysis terminates. Or the malware may include a logic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bomb looking for a specific date, or specific system type or network location before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engaging in malicious activity, which the sandbox environment does not match.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response, analysts adapt their sandbox environments to attempt to evade these tests.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race continues.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02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Unlike heuristics or fingerprint-based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scanners, dynamic malware analysis or behavior-blocking software integrates with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operating system of a host computer and monitors program behavior in real time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malicious actions [CONR02, EGEL12]. It is a type of host-based intrusion prevention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system, which we will discuss further in Section 9.6. This software monitors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behavior of possibly malicious code, looking for potentially malicious actions, similar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the sandbox systems we discussed in the previous section. However, it then has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capability to block malicious actions before they can affect the target system.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Monitored behaviors can include the following:</a:t>
            </a:r>
          </a:p>
          <a:p>
            <a:endParaRPr lang="en-US" sz="110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>
                <a:latin typeface="Arial" charset="0"/>
                <a:ea typeface="ＭＳ Ｐゴシック" pitchFamily="-65" charset="-128"/>
              </a:rPr>
              <a:t>• Attempts to open, view, delete, and/or modify files;</a:t>
            </a:r>
          </a:p>
          <a:p>
            <a:endParaRPr lang="en-US" sz="110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>
                <a:latin typeface="Arial" charset="0"/>
                <a:ea typeface="ＭＳ Ｐゴシック" pitchFamily="-65" charset="-128"/>
              </a:rPr>
              <a:t>• Attempts to format disk drives and other unrecoverable disk operations;</a:t>
            </a:r>
          </a:p>
          <a:p>
            <a:endParaRPr lang="en-US" sz="110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>
                <a:latin typeface="Arial" charset="0"/>
                <a:ea typeface="ＭＳ Ｐゴシック" pitchFamily="-65" charset="-128"/>
              </a:rPr>
              <a:t>• Modifications to the logic of executable files or macros;</a:t>
            </a:r>
          </a:p>
          <a:p>
            <a:endParaRPr lang="en-US" sz="110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>
                <a:latin typeface="Arial" charset="0"/>
                <a:ea typeface="ＭＳ Ｐゴシック" pitchFamily="-65" charset="-128"/>
              </a:rPr>
              <a:t>• Modification of critical system settings, such as start-up settings;</a:t>
            </a:r>
          </a:p>
          <a:p>
            <a:endParaRPr lang="en-US" sz="110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>
                <a:latin typeface="Arial" charset="0"/>
                <a:ea typeface="ＭＳ Ｐゴシック" pitchFamily="-65" charset="-128"/>
              </a:rPr>
              <a:t>• Scripting of e-mail and instant messaging clients to send executable content; and</a:t>
            </a:r>
          </a:p>
          <a:p>
            <a:endParaRPr lang="en-US" sz="1100" dirty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>
                <a:latin typeface="Arial" charset="0"/>
                <a:ea typeface="ＭＳ Ｐゴシック" pitchFamily="-65" charset="-128"/>
              </a:rPr>
              <a:t>• Initiation of network communications.</a:t>
            </a:r>
          </a:p>
          <a:p>
            <a:endParaRPr lang="en-US" sz="1100" dirty="0">
              <a:latin typeface="Arial" charset="0"/>
              <a:ea typeface="ＭＳ Ｐゴシック" pitchFamily="-65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Because dynamic analysis software can block suspicious software in real time, it has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advantage over such established anti-virus detection techniques as fingerprinting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heuristics. There are literally trillions of different ways to obfuscate and rearrange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instructions of a virus or worm, many of which will evade detection by a fingerprint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scanner or heuristic. But eventually, malicious code must make a well-defined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request to the operating system. Given that the behavior blocker can intercept all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requests, it can identify and block malicious actions regardless of how obfuscated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program logic appears to be.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Dynamic analysis alone has limitations. Because the malicious code must run 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target machine before all its behaviors can be identified, it can cause harm before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has been detected and blocked. For example, a new item of malware might shuffle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seemingly unimportant files around the hard drive before modifying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single file and being blocked. Even though the actual modification was blocked,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may be unable to locate his or her files, causing a loss to productivity or possibly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worse.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BFD09-AAAF-449D-894F-5570CA203779}" type="slidenum">
              <a:rPr lang="en-AU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25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The next location where anti-virus software is used is on an organization’s firewall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and IDS. It is typically included in e-mail and Web proxy services running on these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systems. It may also be included in the traffic analysis component of an IDS. This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gives the anti-virus software access to malware in transit over a network connection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to any of the organization’s systems, providing a larger scale view of malware activity.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This software may also include intrusion prevention measures, blocking the flow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of any suspicious traffic, thus preventing it reaching and compromising some target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system, either inside or outside the organization.</a:t>
            </a:r>
          </a:p>
          <a:p>
            <a:pPr>
              <a:lnSpc>
                <a:spcPct val="80000"/>
              </a:lnSpc>
            </a:pPr>
            <a:endParaRPr lang="en-US" sz="7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However, this approach is limited to scanning the malware content, as it does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not have access to any behavior observed when it runs on an infected system. Two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types of monitoring software may be used:</a:t>
            </a:r>
          </a:p>
          <a:p>
            <a:pPr>
              <a:lnSpc>
                <a:spcPct val="80000"/>
              </a:lnSpc>
            </a:pPr>
            <a:endParaRPr lang="en-US" sz="7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700" b="1" dirty="0">
                <a:latin typeface="Arial" charset="0"/>
                <a:ea typeface="ＭＳ Ｐゴシック" pitchFamily="-65" charset="-128"/>
              </a:rPr>
              <a:t>Ingress monitors: </a:t>
            </a:r>
            <a:r>
              <a:rPr lang="en-US" sz="700" b="0" dirty="0">
                <a:latin typeface="Arial" charset="0"/>
                <a:ea typeface="ＭＳ Ｐゴシック" pitchFamily="-65" charset="-128"/>
              </a:rPr>
              <a:t>These are located at the border between the enterprise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network and the Internet. They can be part of the ingress filtering software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of a border router or external firewall or a separate passive monitor. A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honeypot can also capture incoming malware traffic. An example of a detection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technique for an ingress monitor is to look for incoming traffic to unused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local IP addresses.</a:t>
            </a:r>
          </a:p>
          <a:p>
            <a:pPr>
              <a:lnSpc>
                <a:spcPct val="80000"/>
              </a:lnSpc>
            </a:pPr>
            <a:endParaRPr lang="en-US" sz="7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700" b="1" dirty="0">
                <a:latin typeface="Arial" charset="0"/>
                <a:ea typeface="ＭＳ Ｐゴシック" pitchFamily="-65" charset="-128"/>
              </a:rPr>
              <a:t>Egress monitors: </a:t>
            </a:r>
            <a:r>
              <a:rPr lang="en-US" sz="700" b="0" dirty="0">
                <a:latin typeface="Arial" charset="0"/>
                <a:ea typeface="ＭＳ Ｐゴシック" pitchFamily="-65" charset="-128"/>
              </a:rPr>
              <a:t>These can be located at the egress point of individual LANs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on the enterprise network as well as at the border between the enterprise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network and the Internet. In the former case, the egress monitor can be part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of the egress filtering software of a LAN router or switch. As with ingress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monitors, the external firewall or a honeypot can house the monitoring software.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Indeed, the two types of monitors can be collocated. The egress monitor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is designed to catch the source of a malware attack by monitoring outgoing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traffic for signs of scanning or other suspicious behavior.</a:t>
            </a:r>
          </a:p>
          <a:p>
            <a:pPr>
              <a:lnSpc>
                <a:spcPct val="80000"/>
              </a:lnSpc>
            </a:pPr>
            <a:endParaRPr lang="en-US" sz="700" dirty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Perimeter monitoring can also assist in detecting and responding to botnet activity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by detecting abnormal traffic patterns associated with this activity. Once bots are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activated and an attack is underway, such monitoring can be used to detect the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attack. However, the primary objective is to try to detect and disable the botnet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during its construction phase, using the various scanning techniques we have just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discussed, identifying and blocking the malware that is used to propagate this type</a:t>
            </a:r>
          </a:p>
          <a:p>
            <a:pPr>
              <a:lnSpc>
                <a:spcPct val="80000"/>
              </a:lnSpc>
            </a:pPr>
            <a:r>
              <a:rPr lang="en-US" sz="700" dirty="0">
                <a:latin typeface="Arial" charset="0"/>
                <a:ea typeface="ＭＳ Ｐゴシック" pitchFamily="-65" charset="-128"/>
              </a:rPr>
              <a:t>of payload.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EAA6E-6854-4866-BCC3-1233EB2DE73E}" type="slidenum">
              <a:rPr lang="en-AU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15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D125-94CA-2922-866E-4EE59DAD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4F0C-2F9F-0F38-0D47-308355EA6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533A-91DC-999B-CA7A-A3C649A2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7606-CC31-6E24-5A3A-A8EE9F4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52EE-4152-B88E-AE9D-65CFBE64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10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CAF-3912-2377-BDC4-3D1B7E8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D3586-6321-90DC-9079-567C0079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2893-F5DD-0D28-1EC9-009EA644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9EFC-E115-B175-55F0-4C1473F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3429-51BA-1E93-D708-A381C8F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85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F07C4-89D4-9A9B-436D-520DA8F2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49592-E930-0A20-B69A-142A2D5F6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A825-E1BF-26AF-6266-7803052A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C9C3-4261-0046-1F24-7D378B23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5406-6CF7-0369-5BDE-73241DD5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11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67097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CD2B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93" y="1714882"/>
            <a:ext cx="51308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94027" y="2652141"/>
            <a:ext cx="4785360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15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AEE5-D1C3-A26F-49F1-DDC18FFA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EF76-97DC-38C2-04B3-FB973A11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B7EF-066F-1CF9-8500-BAE5D884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CF3F-2BA0-87FA-7F6A-64B9548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BA2C-A0A3-AA30-2EA2-71D059B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335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365F-6CC2-63C3-1496-CE2E4F67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296F-F7BB-949F-70EF-18A05428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8739-7726-5932-F53A-9FC36219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7990-11FE-B6F4-3D0C-E7D9B669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7912-51F1-4C11-7EC2-C44BB5F0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390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1FCA-6D0F-99DD-6571-BA2B0E49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16C-FA5E-06E0-269D-AE682F99C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00B49-8E74-E10F-EED1-FF3EB10F8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1999-6E00-D741-0B7B-4E6B752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2BB7-35E2-7EBA-ED77-5AB58201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1452-EC65-0856-9FCE-EE51FFA2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43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4CD8-859A-0B7D-11E1-7F83E4CF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3FB-9BB9-E1C8-3943-53FD5F0F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40B82-8ADD-AF0B-9073-BE11F4424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C155F-FFF8-88D2-6FCD-82AF1F319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C2E21-ACB1-0EA7-849B-5F3B9FAC8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17A02-B98C-EDF0-6417-D62FC555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7E926-7233-6556-A34E-E22EDCF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6BFA0-55C4-09D5-6EF4-96725FFD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18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9B61-9DD1-DFB4-4B58-519E9D5F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6AE08-070B-224F-C052-C6379950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296BB-9E5A-93B1-3052-08A121B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93B2D-C775-371B-6482-2D710FB9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10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64AD-5381-A382-96B1-D4F6E71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D3076-9A43-2F6F-BFFF-E3FAF436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7048C-EC23-EA06-77FB-1D75190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749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1AD4-9F7C-C9E5-37BA-E3F6ACA3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94BB-83A3-3A40-A6D1-8BAAE70A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DC5F-620D-DF8F-7C41-748D90A5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FAAD-38E5-502D-D3F9-3970A4D8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3C8F1-B7BC-0214-8D8B-827417A8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571AD-C083-40DE-1F88-0F84C03E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9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3FDD-1350-EA8F-5320-0004D6A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9D8F6-78C4-D7BF-7018-1E2DBDEB7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2440-469B-121D-8493-590908EEF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EB71-CE87-E210-3045-B62BF28E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443B-10A4-A9DD-5720-A06EEA99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68BE-7350-8104-4EB5-46BDDFE7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605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00501-B8D9-AFD7-0F14-7458150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10F7-8F1D-05CA-419B-923388B3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D6A4-3C60-58F4-70BB-E5D80F5A0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55C5-32CB-48C1-9E69-1F49168E65EB}" type="datetimeFigureOut">
              <a:rPr lang="en-PK" smtClean="0"/>
              <a:t>12/14/2024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B3C0-C57E-80E9-17BE-5517DAE0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B668-ACF9-3CCD-FE1F-DADEBEF72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3696-A7AD-4542-A6AD-038D99C382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067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/>
              <a:t>CS 3002 Information Security</a:t>
            </a:r>
            <a:endParaRPr lang="en-US" sz="5400" dirty="0"/>
          </a:p>
          <a:p>
            <a:pPr algn="ctr"/>
            <a:r>
              <a:rPr lang="en-US" sz="4600" dirty="0">
                <a:solidFill>
                  <a:srgbClr val="FF0000"/>
                </a:solidFill>
              </a:rPr>
              <a:t>                                                                   Fall 2024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59493" y="3980088"/>
            <a:ext cx="6332507" cy="2877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b="1" dirty="0"/>
              <a:t>Week # 10 – Lecture #27, 28 </a:t>
            </a:r>
            <a:r>
              <a:rPr lang="en-US" sz="3200" b="1"/>
              <a:t>and 29</a:t>
            </a:r>
            <a:endParaRPr lang="en-US" sz="3200" b="1" dirty="0"/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22 , 23  and 24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 October</a:t>
            </a:r>
            <a:r>
              <a:rPr 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2024 </a:t>
            </a:r>
            <a:endParaRPr 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30175" indent="0" algn="ctr">
              <a:buNone/>
            </a:pPr>
            <a:endParaRPr lang="en-US" sz="2400" b="1" dirty="0"/>
          </a:p>
          <a:p>
            <a:pPr marL="130175" indent="0" algn="ctr">
              <a:buNone/>
            </a:pPr>
            <a:r>
              <a:rPr lang="en-US" sz="2400" b="1" dirty="0"/>
              <a:t>Dr. Aqsa Aslam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0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487" y="0"/>
            <a:ext cx="10199535" cy="72586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Generations of Anti-Virus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3785006"/>
              </p:ext>
            </p:extLst>
          </p:nvPr>
        </p:nvGraphicFramePr>
        <p:xfrm>
          <a:off x="1828800" y="836713"/>
          <a:ext cx="8587680" cy="581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97" y="0"/>
            <a:ext cx="8229600" cy="126876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67" y="1421161"/>
            <a:ext cx="11114203" cy="484923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potentially malicious code in an emulated sandbox or on a virtual machine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code to execute in a controlled environment where its behavior can be closely monitored without threatening the security of a real system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potentially malicious software in such environments enables the detection of complex encrypted, polymorphic, or metamorphic malware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difficult design issue with sandbox analysis is to determine how long to run each 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347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29" y="0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600" b="1" dirty="0"/>
              <a:t>Host-Based Behavior-Blocking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29" y="1143000"/>
            <a:ext cx="10985369" cy="250517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  <a:ea typeface="ＭＳ Ｐゴシック" pitchFamily="-65" charset="-128"/>
              </a:rPr>
              <a:t>Integrates with the operating system of a host computer and monitors program behavior in real time for malicious action 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  <a:ea typeface="ＭＳ Ｐゴシック" pitchFamily="-65" charset="-128"/>
              </a:rPr>
              <a:t>Blocks potentially malicious actions before they have a chance to affect the system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  <a:ea typeface="ＭＳ Ｐゴシック" pitchFamily="-65" charset="-128"/>
              </a:rPr>
              <a:t>Blocks software in real time so it has an advantage over anti-virus detection techniques such as fingerprinting or heuristics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20726669"/>
              </p:ext>
            </p:extLst>
          </p:nvPr>
        </p:nvGraphicFramePr>
        <p:xfrm>
          <a:off x="1668545" y="3516198"/>
          <a:ext cx="8125904" cy="280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047" y="274638"/>
            <a:ext cx="11114201" cy="75288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Perimeter Scanning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09047" y="1385740"/>
            <a:ext cx="5126703" cy="51544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Anti-virus software typically included in     e-mail and Web proxy services running on an organization’s firewall and IDS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May also be included in the traffic analysis component of an IDS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May include intrusion prevention measures, blocking the flow of any suspicious traffic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Approach is limited to scanning malware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10727238"/>
              </p:ext>
            </p:extLst>
          </p:nvPr>
        </p:nvGraphicFramePr>
        <p:xfrm>
          <a:off x="5791200" y="1385741"/>
          <a:ext cx="6161988" cy="478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3189" name="TextBox 5"/>
          <p:cNvSpPr txBox="1">
            <a:spLocks noChangeArrowheads="1"/>
          </p:cNvSpPr>
          <p:nvPr/>
        </p:nvSpPr>
        <p:spPr bwMode="auto">
          <a:xfrm>
            <a:off x="7228788" y="6172201"/>
            <a:ext cx="472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Two types of monitoring software</a:t>
            </a:r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110" y="-319665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96000" y="875836"/>
            <a:ext cx="4392488" cy="5590085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200" dirty="0">
                <a:latin typeface="+mn-lt"/>
              </a:rPr>
              <a:t>Propagation-social engineering-span E-mail, Trojans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Spam E-mail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Trojan horses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Mobile phone Trojans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200" dirty="0">
                <a:latin typeface="+mn-lt"/>
              </a:rPr>
              <a:t>Payload-system corruption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Data destruction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Real-world damage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Logic bomb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200" dirty="0">
                <a:latin typeface="+mn-lt"/>
              </a:rPr>
              <a:t>Payload-attack agent-zombie, bots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Uses of bots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Remote control facility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200" dirty="0">
                <a:latin typeface="+mn-lt"/>
              </a:rPr>
              <a:t>Payload-information theft-</a:t>
            </a:r>
            <a:r>
              <a:rPr lang="en-AU" sz="2200" dirty="0" err="1">
                <a:latin typeface="+mn-lt"/>
              </a:rPr>
              <a:t>keyloggers</a:t>
            </a:r>
            <a:r>
              <a:rPr lang="en-AU" sz="2200" dirty="0">
                <a:latin typeface="+mn-lt"/>
              </a:rPr>
              <a:t>, phishing, spyware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Credential theft, </a:t>
            </a:r>
            <a:r>
              <a:rPr lang="en-AU" sz="1500" dirty="0" err="1">
                <a:latin typeface="+mn-lt"/>
              </a:rPr>
              <a:t>keyloggers</a:t>
            </a:r>
            <a:r>
              <a:rPr lang="en-AU" sz="1500" dirty="0">
                <a:latin typeface="+mn-lt"/>
              </a:rPr>
              <a:t>, and spyware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Phishing and identity theft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Reconnaissance, espionage, and data exfiltration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200" dirty="0">
                <a:latin typeface="+mn-lt"/>
              </a:rPr>
              <a:t>Countermeasures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Malware countermeasure approaches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Host-based scanners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Signature-based anti-virus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Perimeter scanning approaches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1500" dirty="0">
                <a:latin typeface="+mn-lt"/>
              </a:rPr>
              <a:t>Distributed intelligence gathering approaches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5110" y="875836"/>
            <a:ext cx="4320480" cy="593538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Types of malicious software (malware)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Broad classification of malware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Attack kits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Attack sources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Advanced persistent threat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Propagation-vulnerability exploit-worms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Target discovery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Worm propagation model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The Morris Worm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Brief history of worm attacks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State of worm technology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Mobile code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Mobile phone worms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Client-side vulnerabilities 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Drive-by-downloads</a:t>
            </a:r>
          </a:p>
          <a:p>
            <a:pPr lvl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Clickjacking </a:t>
            </a:r>
          </a:p>
          <a:p>
            <a:pPr marL="342900" lvl="1" indent="-342900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Payload-</a:t>
            </a:r>
            <a:r>
              <a:rPr lang="en-US" sz="2000" dirty="0" err="1">
                <a:latin typeface="+mn-lt"/>
              </a:rPr>
              <a:t>stealthing</a:t>
            </a:r>
            <a:r>
              <a:rPr lang="en-US" sz="2000" dirty="0">
                <a:latin typeface="+mn-lt"/>
              </a:rPr>
              <a:t>-backdoors, rootkits</a:t>
            </a:r>
          </a:p>
          <a:p>
            <a:pPr marL="742950" lvl="2" indent="-342900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Backdoor</a:t>
            </a:r>
          </a:p>
          <a:p>
            <a:pPr marL="742950" lvl="2" indent="-342900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Rootkit</a:t>
            </a:r>
          </a:p>
          <a:p>
            <a:pPr marL="742950" lvl="2" indent="-342900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Kernel mode rootkits</a:t>
            </a:r>
          </a:p>
          <a:p>
            <a:pPr marL="742950" lvl="2" indent="-342900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400" dirty="0">
                <a:latin typeface="+mn-lt"/>
              </a:rPr>
              <a:t>Virtual machine and other external rootkits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91A4B-6E26-640C-F992-46524450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16" y="0"/>
            <a:ext cx="6737036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2444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5654" y="351729"/>
            <a:ext cx="8609639" cy="854968"/>
          </a:xfrm>
        </p:spPr>
        <p:txBody>
          <a:bodyPr/>
          <a:lstStyle/>
          <a:p>
            <a:pPr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Firewalls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84313" y="1326777"/>
            <a:ext cx="10856040" cy="4061011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 is essential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it creates a threat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means of protecting LANs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 between the premises network and the Internet to establish a controlled link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 single computer system or a set of two or more systems working together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a perimeter defense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choke point to impose security and auditing 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Insulates the internal systems from external networks</a:t>
            </a:r>
          </a:p>
        </p:txBody>
      </p:sp>
      <p:pic>
        <p:nvPicPr>
          <p:cNvPr id="3074" name="Picture 2" descr="Hardware Firewall A Complete Overview | MilesWeb">
            <a:extLst>
              <a:ext uri="{FF2B5EF4-FFF2-40B4-BE49-F238E27FC236}">
                <a16:creationId xmlns:a16="http://schemas.microsoft.com/office/drawing/2014/main" id="{2A1F1210-6396-5668-6187-9F303468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94" y="4037989"/>
            <a:ext cx="4202206" cy="23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011706"/>
              </p:ext>
            </p:extLst>
          </p:nvPr>
        </p:nvGraphicFramePr>
        <p:xfrm>
          <a:off x="865095" y="1028700"/>
          <a:ext cx="8229600" cy="383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95D4C28-6F84-C42E-593C-D0180AE51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8210" y="4392706"/>
            <a:ext cx="5827865" cy="205809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59" y="98702"/>
            <a:ext cx="8229600" cy="12687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Access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659" y="1367462"/>
            <a:ext cx="10425953" cy="628279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critical component in the planning and implementation of a firewall is specifying a suitable access policy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lists the types of traffic authorized to pass through the firewall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address ranges, protocols, applications and content types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policy should be developed from the organization’s information security risk assessment and policy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developed from a broad specification of which traffic types the organization needs to support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refined to detail the filter elements which can then be implemented within an appropriate firewall topology</a:t>
            </a:r>
          </a:p>
        </p:txBody>
      </p:sp>
    </p:spTree>
    <p:extLst>
      <p:ext uri="{BB962C8B-B14F-4D97-AF65-F5344CB8AC3E}">
        <p14:creationId xmlns:p14="http://schemas.microsoft.com/office/powerpoint/2010/main" val="75174741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Filter 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365" y="1600200"/>
            <a:ext cx="10641106" cy="685800"/>
          </a:xfrm>
        </p:spPr>
        <p:txBody>
          <a:bodyPr>
            <a:normAutofit fontScale="925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Characteristics that a firewall access policy could use to filter traffic include: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7414840"/>
              </p:ext>
            </p:extLst>
          </p:nvPr>
        </p:nvGraphicFramePr>
        <p:xfrm>
          <a:off x="2286000" y="2286000"/>
          <a:ext cx="77724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119799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7" y="1550894"/>
            <a:ext cx="11053482" cy="458096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r>
              <a:rPr lang="en-US" b="1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Backdoor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Also known as a </a:t>
            </a:r>
            <a:r>
              <a:rPr lang="en-US" i="1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trapdoor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Secret entry point into a program allowing the attacker to gain access and bypass the security access procedures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i="1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Maintenance hook </a:t>
            </a: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is a backdoor used by Programmers to debug and test programs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Difficult to implement operating system controls for backdoors in 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60394-AF14-37F6-7D4D-858E23F9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72462"/>
            <a:ext cx="10134994" cy="9073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41294" y="188640"/>
            <a:ext cx="8229600" cy="98072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Capabilities And Limits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58494"/>
              </p:ext>
            </p:extLst>
          </p:nvPr>
        </p:nvGraphicFramePr>
        <p:xfrm>
          <a:off x="1981200" y="1549858"/>
          <a:ext cx="8229600" cy="5119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A45B-6BE0-BFCC-8108-B17E9E0D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224118"/>
            <a:ext cx="10287001" cy="6117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firewall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1" r="1449" b="2750"/>
          <a:stretch/>
        </p:blipFill>
        <p:spPr>
          <a:xfrm>
            <a:off x="2169460" y="742888"/>
            <a:ext cx="6517340" cy="5962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598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5812" y="268941"/>
            <a:ext cx="10201834" cy="88750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Filtering Firewall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654424" y="1156446"/>
            <a:ext cx="10201835" cy="526228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endParaRPr lang="en-US" sz="105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ＭＳ Ｐゴシック" pitchFamily="-110" charset="-128"/>
                <a:cs typeface="Times New Roman" panose="02020603050405020304" pitchFamily="18" charset="0"/>
              </a:rPr>
              <a:t>Applies rules to each incoming and outgoing IP packet </a:t>
            </a:r>
          </a:p>
          <a:p>
            <a:pPr lvl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a list of rules based on matches in the IP or TCP header</a:t>
            </a:r>
          </a:p>
          <a:p>
            <a:pPr lvl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 or discards the packet based on rules match</a:t>
            </a:r>
          </a:p>
          <a:p>
            <a:pPr eaLnBrk="1" hangingPunct="1">
              <a:lnSpc>
                <a:spcPct val="60000"/>
              </a:lnSpc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22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0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000" dirty="0">
              <a:latin typeface="Times New Roman" panose="02020603050405020304" pitchFamily="18" charset="0"/>
              <a:ea typeface="ＭＳ Ｐゴシック" pitchFamily="-110" charset="-128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ＭＳ Ｐゴシック" pitchFamily="-110" charset="-128"/>
                <a:cs typeface="Times New Roman" panose="02020603050405020304" pitchFamily="18" charset="0"/>
              </a:rPr>
              <a:t>Two default policies:</a:t>
            </a:r>
          </a:p>
          <a:p>
            <a:pPr lvl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 - prohibit unless expressly permitted</a:t>
            </a:r>
          </a:p>
          <a:p>
            <a:pPr lvl="2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Times New Roman" panose="02020603050405020304" pitchFamily="18" charset="0"/>
                <a:ea typeface="ＭＳ Ｐゴシック" pitchFamily="-110" charset="-128"/>
                <a:cs typeface="Times New Roman" panose="02020603050405020304" pitchFamily="18" charset="0"/>
              </a:rPr>
              <a:t>More conservative, controlled, visible to users</a:t>
            </a:r>
          </a:p>
          <a:p>
            <a:pPr lvl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- permit unless expressly prohibited</a:t>
            </a:r>
          </a:p>
          <a:p>
            <a:pPr lvl="2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Times New Roman" panose="02020603050405020304" pitchFamily="18" charset="0"/>
                <a:ea typeface="ＭＳ Ｐゴシック" pitchFamily="-110" charset="-128"/>
                <a:cs typeface="Times New Roman" panose="02020603050405020304" pitchFamily="18" charset="0"/>
              </a:rPr>
              <a:t>Easier to manage and use but less secure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7471662"/>
              </p:ext>
            </p:extLst>
          </p:nvPr>
        </p:nvGraphicFramePr>
        <p:xfrm>
          <a:off x="1051112" y="2374900"/>
          <a:ext cx="7239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551F38-97AF-6A5F-407C-8204C4919C8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1964"/>
          <a:stretch/>
        </p:blipFill>
        <p:spPr>
          <a:xfrm>
            <a:off x="7620001" y="4492017"/>
            <a:ext cx="4294094" cy="22998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27" y="4281288"/>
            <a:ext cx="8688324" cy="2410968"/>
            <a:chOff x="184404" y="4076700"/>
            <a:chExt cx="8688324" cy="241096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004" y="5486400"/>
              <a:ext cx="8459724" cy="1001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4076700"/>
              <a:ext cx="8688324" cy="1409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404" y="4076700"/>
              <a:ext cx="3961129" cy="288290"/>
            </a:xfrm>
            <a:custGeom>
              <a:avLst/>
              <a:gdLst/>
              <a:ahLst/>
              <a:cxnLst/>
              <a:rect l="l" t="t" r="r" b="b"/>
              <a:pathLst>
                <a:path w="3961129" h="288289">
                  <a:moveTo>
                    <a:pt x="3960876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3960876" y="288036"/>
                  </a:lnTo>
                  <a:lnTo>
                    <a:pt x="3960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835" y="1371228"/>
            <a:ext cx="8560308" cy="26807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0478" y="476504"/>
            <a:ext cx="809117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3770" algn="l"/>
              </a:tabLst>
            </a:pPr>
            <a:r>
              <a:rPr sz="4000" spc="-70" dirty="0"/>
              <a:t>Table</a:t>
            </a:r>
            <a:r>
              <a:rPr sz="4000" dirty="0"/>
              <a:t> 9.1	</a:t>
            </a:r>
            <a:r>
              <a:rPr sz="4000" spc="-15" dirty="0"/>
              <a:t>Packet-Filtering</a:t>
            </a:r>
            <a:r>
              <a:rPr sz="4000" spc="-40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6E46C-6CF1-3A99-A8BB-72F8A379BF21}"/>
              </a:ext>
            </a:extLst>
          </p:cNvPr>
          <p:cNvSpPr txBox="1"/>
          <p:nvPr/>
        </p:nvSpPr>
        <p:spPr>
          <a:xfrm>
            <a:off x="8701143" y="1845497"/>
            <a:ext cx="340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inbound mail from an external source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port 25 (SMTP)</a:t>
            </a:r>
            <a:endParaRPr lang="en-P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0DFCD-9250-4CC4-2075-691C54933E75}"/>
              </a:ext>
            </a:extLst>
          </p:cNvPr>
          <p:cNvSpPr txBox="1"/>
          <p:nvPr/>
        </p:nvSpPr>
        <p:spPr>
          <a:xfrm>
            <a:off x="8701143" y="2232914"/>
            <a:ext cx="35420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responses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inbound mail (SMTP connections). When a connection is established, the response typically uses a higher-numbered port.</a:t>
            </a:r>
            <a:endParaRPr lang="en-P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BC49F-1EA1-7522-C5BD-3442E1C994F4}"/>
              </a:ext>
            </a:extLst>
          </p:cNvPr>
          <p:cNvSpPr txBox="1"/>
          <p:nvPr/>
        </p:nvSpPr>
        <p:spPr>
          <a:xfrm>
            <a:off x="8701143" y="2737160"/>
            <a:ext cx="3287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Allow outbound mail to external ser</a:t>
            </a:r>
            <a:r>
              <a:rPr lang="en-US" sz="1100" dirty="0"/>
              <a:t>vers on port 25 (SMTP).</a:t>
            </a:r>
            <a:endParaRPr lang="en-PK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A3D50-6D2A-B3F8-39DD-FD73139D9AF3}"/>
              </a:ext>
            </a:extLst>
          </p:cNvPr>
          <p:cNvSpPr txBox="1"/>
          <p:nvPr/>
        </p:nvSpPr>
        <p:spPr>
          <a:xfrm>
            <a:off x="8714859" y="3038111"/>
            <a:ext cx="340121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Allow responses to outbound SMTP traffic. </a:t>
            </a:r>
            <a:r>
              <a:rPr lang="en-US" sz="1100" dirty="0"/>
              <a:t>When an internal system sends out mail, the response comes back on a higher port.</a:t>
            </a:r>
            <a:endParaRPr lang="en-PK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411" y="1324355"/>
            <a:ext cx="8560308" cy="26807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0478" y="476504"/>
            <a:ext cx="809117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3770" algn="l"/>
              </a:tabLst>
            </a:pPr>
            <a:r>
              <a:rPr sz="4000" spc="-70" dirty="0"/>
              <a:t>Table</a:t>
            </a:r>
            <a:r>
              <a:rPr sz="4000" dirty="0"/>
              <a:t> 9.1	</a:t>
            </a:r>
            <a:r>
              <a:rPr sz="4000" spc="-15" dirty="0"/>
              <a:t>Packet-Filtering</a:t>
            </a:r>
            <a:r>
              <a:rPr sz="4000" spc="-40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DD72D-B85F-BD02-9CAB-E0CCEA1BCEAD}"/>
              </a:ext>
            </a:extLst>
          </p:cNvPr>
          <p:cNvSpPr txBox="1"/>
          <p:nvPr/>
        </p:nvSpPr>
        <p:spPr>
          <a:xfrm>
            <a:off x="1597179" y="4217923"/>
            <a:ext cx="8856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TenLTStd-Roman"/>
              </a:rPr>
              <a:t>Rule 4 allows external traffic to any destination port above 1023.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TenLTStd-Roman"/>
              </a:rPr>
              <a:t>As an example of an exploit of this rule, an external attacker can open a connection from the attacker’s port 5150 to an internal Web proxy server on port 8080. This is supposed to be forbidden and could allow an attack on the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TenLTStd-Roman"/>
              </a:rPr>
              <a:t> To counter this attack, the firewall rule set can be configured with a source port field for each row. For rules 2 and 4, the source port is set to 25; for rules 1 and 3, the source port is set to </a:t>
            </a:r>
            <a:r>
              <a:rPr lang="en-US" dirty="0">
                <a:latin typeface="PearsonMATHPRO02"/>
              </a:rPr>
              <a:t>&gt; </a:t>
            </a:r>
            <a:r>
              <a:rPr lang="en-US" dirty="0">
                <a:latin typeface="TimesTenLTStd-Roman"/>
              </a:rPr>
              <a:t>1023.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7729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/>
          <a:srcRect l="-2903" t="43034" r="-193"/>
          <a:stretch/>
        </p:blipFill>
        <p:spPr>
          <a:xfrm>
            <a:off x="1524001" y="476672"/>
            <a:ext cx="8930639" cy="25622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7171" y="3454499"/>
            <a:ext cx="8697468" cy="1295400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61F6526C-59D2-89D2-F66D-24D64CAFE256}"/>
              </a:ext>
            </a:extLst>
          </p:cNvPr>
          <p:cNvPicPr/>
          <p:nvPr/>
        </p:nvPicPr>
        <p:blipFill rotWithShape="1">
          <a:blip r:embed="rId5" cstate="print"/>
          <a:srcRect l="-2467" t="50764" r="1"/>
          <a:stretch/>
        </p:blipFill>
        <p:spPr>
          <a:xfrm>
            <a:off x="1524001" y="5165519"/>
            <a:ext cx="8971343" cy="13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4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225" y="188640"/>
            <a:ext cx="10784540" cy="13443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Filter Advantages And Weaknesses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93058" y="1532965"/>
            <a:ext cx="10399059" cy="4204446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/>
              <a:t>Advantages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Simplicity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Typically transparent to users and are very fast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600" dirty="0"/>
              <a:t>Weaknesses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Cannot prevent attacks that employ application specific vulnerabilities or functions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Limited logging functionality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Do not support advanced user authentication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Vulnerable to attacks on TCP/IP protocol bugs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/>
              <a:t>Improper configuration can lead to breaches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35" y="595313"/>
            <a:ext cx="12608859" cy="854080"/>
          </a:xfrm>
          <a:prstGeom prst="rect">
            <a:avLst/>
          </a:prstGeom>
        </p:spPr>
        <p:txBody>
          <a:bodyPr vert="horz" wrap="square" lIns="0" tIns="109220" rIns="0" bIns="0" rtlCol="0" anchor="ctr">
            <a:spAutoFit/>
          </a:bodyPr>
          <a:lstStyle/>
          <a:p>
            <a:pPr marL="287020" marR="5080" indent="-273050">
              <a:lnSpc>
                <a:spcPts val="5800"/>
              </a:lnSpc>
              <a:spcBef>
                <a:spcPts val="860"/>
              </a:spcBef>
            </a:pPr>
            <a:r>
              <a:rPr sz="5400" dirty="0">
                <a:solidFill>
                  <a:srgbClr val="C5D1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5400" spc="-25" dirty="0">
                <a:solidFill>
                  <a:srgbClr val="C5D1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60" dirty="0">
                <a:solidFill>
                  <a:srgbClr val="C5D1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5400" spc="-25" dirty="0">
                <a:solidFill>
                  <a:srgbClr val="C5D1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5" dirty="0">
                <a:solidFill>
                  <a:srgbClr val="C5D1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5400" spc="-15" dirty="0">
                <a:solidFill>
                  <a:srgbClr val="C5D1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Stateful </a:t>
            </a:r>
            <a:r>
              <a:rPr sz="5400" spc="-1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  <a:r>
              <a:rPr sz="5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Firewall?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859" y="2060447"/>
            <a:ext cx="8922212" cy="92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5459" y="4148328"/>
            <a:ext cx="8726424" cy="14386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Inspection Firewall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735"/>
              </p:ext>
            </p:extLst>
          </p:nvPr>
        </p:nvGraphicFramePr>
        <p:xfrm>
          <a:off x="1138518" y="1506071"/>
          <a:ext cx="9349970" cy="530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86" y="128982"/>
            <a:ext cx="740918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Stateful</a:t>
            </a:r>
            <a:r>
              <a:rPr sz="4800" spc="-10" dirty="0"/>
              <a:t> </a:t>
            </a:r>
            <a:r>
              <a:rPr sz="4800" dirty="0"/>
              <a:t>Inspection</a:t>
            </a:r>
            <a:r>
              <a:rPr sz="4800" spc="-25" dirty="0"/>
              <a:t> </a:t>
            </a:r>
            <a:r>
              <a:rPr sz="4800" spc="-20" dirty="0"/>
              <a:t>Firewall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818131" y="1124711"/>
            <a:ext cx="8764524" cy="5733289"/>
            <a:chOff x="294131" y="1124711"/>
            <a:chExt cx="8764524" cy="57332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1" y="1124711"/>
              <a:ext cx="8764524" cy="2019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6416" y="3256788"/>
              <a:ext cx="4011168" cy="3601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1027"/>
          <p:cNvSpPr>
            <a:spLocks noGrp="1" noChangeArrowheads="1"/>
          </p:cNvSpPr>
          <p:nvPr>
            <p:ph idx="1"/>
          </p:nvPr>
        </p:nvSpPr>
        <p:spPr>
          <a:xfrm>
            <a:off x="502023" y="1317811"/>
            <a:ext cx="11187953" cy="461682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r>
              <a:rPr lang="en-US" sz="2800" b="1" dirty="0">
                <a:latin typeface="+mn-lt"/>
                <a:ea typeface="ＭＳ Ｐゴシック" pitchFamily="-65" charset="-128"/>
              </a:rPr>
              <a:t>Rootkit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  <a:ea typeface="ＭＳ Ｐゴシック" pitchFamily="-65" charset="-128"/>
              </a:rPr>
              <a:t>Set of hidden programs installed on a system to maintain covert access to that system 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  <a:ea typeface="ＭＳ Ｐゴシック" pitchFamily="-65" charset="-128"/>
              </a:rPr>
              <a:t>Hides by subverting the mechanisms that monitor and report on the processes, files, and registries on a computer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  <a:ea typeface="ＭＳ Ｐゴシック" pitchFamily="-65" charset="-128"/>
              </a:rPr>
              <a:t>Gives administrator (or root) privileges to attacker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  <a:ea typeface="ＭＳ Ｐゴシック" pitchFamily="-65" charset="-128"/>
              </a:rPr>
              <a:t>Can add or change programs and files, monitor processes, send and receive network traffic, and get backdoor access on demand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17820-8599-1830-9C30-8B5ED690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281024"/>
            <a:ext cx="10134994" cy="9073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54821" y="188641"/>
            <a:ext cx="91440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9.2 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Example </a:t>
            </a:r>
            <a:r>
              <a:rPr lang="en-US" sz="3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Stateful</a:t>
            </a: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Firewall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Connection State Table 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03513" y="2348880"/>
          <a:ext cx="8780631" cy="425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076" imgH="2946292" progId="Word.Document.12">
                  <p:embed/>
                </p:oleObj>
              </mc:Choice>
              <mc:Fallback>
                <p:oleObj name="Document" r:id="rId3" imgW="6083076" imgH="294629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348880"/>
                        <a:ext cx="8780631" cy="4252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 Gateway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72352" y="1687047"/>
            <a:ext cx="10094259" cy="46115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an application proxy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relay of application-level traffic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contacts gateway using a TCP/IP application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is authenticated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 contacts application on remote host and relays TCP segments between server and user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proxy code for each application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restrict application features supported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to be more secure than packet filters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is the additional processing overhead on each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C3244-6588-D2AC-E6BE-78398090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52" y="268893"/>
            <a:ext cx="4624948" cy="316010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764" y="160466"/>
            <a:ext cx="10511115" cy="51760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 Gateway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13764" y="903087"/>
            <a:ext cx="10094259" cy="46115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with the gateway:</a:t>
            </a:r>
            <a:endParaRPr kumimoji="0" lang="en-PK" altLang="en-PK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contacts the gateway using a TCP/IP application (e.g., Telnet, FTP).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gateway asks for the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of the remote host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be accessed.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 user ID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authentication details.</a:t>
            </a:r>
            <a:endParaRPr kumimoji="0" lang="en-US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Gateway’s role:</a:t>
            </a:r>
            <a:endParaRPr kumimoji="0" lang="en-PK" altLang="en-PK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gateway contacts the application on the remote host.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relays TCP segments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containing the application data between the user and the remote host.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gateway does not have the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 code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 specific application, the service is not supported and cannot be forwarded.</a:t>
            </a:r>
            <a:endParaRPr kumimoji="0" lang="en-US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Selective support for application features:</a:t>
            </a:r>
            <a:endParaRPr kumimoji="0" lang="en-PK" altLang="en-PK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gateway can be configured to support only specific application features deemed acceptable by the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administrator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other features can be denied.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7D3BC-D5C5-1B83-E019-1FCFD9CC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73" r="5964" b="14976"/>
          <a:stretch/>
        </p:blipFill>
        <p:spPr>
          <a:xfrm>
            <a:off x="7476565" y="4516445"/>
            <a:ext cx="4401669" cy="23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519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 Gateway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90283" y="1604682"/>
            <a:ext cx="11286564" cy="468854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PK" altLang="en-PK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ecurity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benefits of Application-Level Gateways: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secure than packet filters.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only needs to scrutinize a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allowable applications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managing numerous TCP and IP-level combinations.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and audit incoming traffic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the application level.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processing overhead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each connection.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spliced connections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end users, with the gateway at the splice point.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gateway must examine and forward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traffic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both directions, increasing processing requirements.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1586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7898" y="-130603"/>
            <a:ext cx="6295279" cy="13536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Circuit-Level Gateway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7934372"/>
              </p:ext>
            </p:extLst>
          </p:nvPr>
        </p:nvGraphicFramePr>
        <p:xfrm>
          <a:off x="188259" y="876133"/>
          <a:ext cx="11654118" cy="5309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9934" y="11307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BD936-956C-D253-67A0-847886B975F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481" t="8222" r="6829" b="7878"/>
          <a:stretch/>
        </p:blipFill>
        <p:spPr>
          <a:xfrm>
            <a:off x="7387073" y="4354609"/>
            <a:ext cx="4804927" cy="240477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 Filter vs Proxy Server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859" y="1434073"/>
            <a:ext cx="10553699" cy="417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895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Architectures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b="88591"/>
          <a:stretch/>
        </p:blipFill>
        <p:spPr bwMode="auto">
          <a:xfrm>
            <a:off x="893389" y="1098560"/>
            <a:ext cx="9963776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t="63024"/>
          <a:stretch/>
        </p:blipFill>
        <p:spPr bwMode="auto">
          <a:xfrm>
            <a:off x="893389" y="4140481"/>
            <a:ext cx="10405222" cy="22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2C085AB1-1475-99C1-3CAD-CAB23083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1616" b="55936"/>
          <a:stretch/>
        </p:blipFill>
        <p:spPr bwMode="auto">
          <a:xfrm>
            <a:off x="893389" y="2015010"/>
            <a:ext cx="9963776" cy="18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868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Dual-Homed Host Firewall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1675" y="985839"/>
            <a:ext cx="8248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11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Screened Hosts Firewall</a:t>
            </a: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223964"/>
            <a:ext cx="8953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919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Demilitarized Zone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933450"/>
            <a:ext cx="89820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489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685800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Rootkits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05000" y="1295400"/>
            <a:ext cx="845820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rootkit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is a tool used to hide, to the system administrator, the presence of a malware on the system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114" y="2133601"/>
            <a:ext cx="8867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267200"/>
            <a:ext cx="4114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7E43D-505A-BDAC-E7D3-C5C74F54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344" b="30268"/>
          <a:stretch/>
        </p:blipFill>
        <p:spPr>
          <a:xfrm>
            <a:off x="0" y="133350"/>
            <a:ext cx="10134994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Additional: Honeypot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5489" y="1000125"/>
            <a:ext cx="82010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956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4EFFF-5108-B431-BC1B-A9A8F69B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7"/>
          <a:stretch/>
        </p:blipFill>
        <p:spPr>
          <a:xfrm>
            <a:off x="126337" y="0"/>
            <a:ext cx="5453677" cy="600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7CAE8-6824-90EF-493C-40E90AC6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2" y="4046265"/>
            <a:ext cx="4507819" cy="19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1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718" y="552254"/>
            <a:ext cx="874409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0545" y="3291333"/>
            <a:ext cx="20472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card</a:t>
            </a:r>
            <a:r>
              <a:rPr sz="2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numbers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545" y="5193539"/>
            <a:ext cx="1249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577788"/>
            <a:ext cx="9771529" cy="4655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spcBef>
                <a:spcPts val="10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US" sz="2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 of an email server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defacement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Guessing/cracking</a:t>
            </a:r>
            <a:r>
              <a:rPr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sz="2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spcBef>
                <a:spcPts val="249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</a:t>
            </a:r>
            <a:r>
              <a:rPr sz="2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spcBef>
                <a:spcPts val="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Distributing</a:t>
            </a:r>
            <a:r>
              <a:rPr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pirated</a:t>
            </a:r>
            <a:r>
              <a:rPr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spcBef>
                <a:spcPts val="249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Impersonating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  <a:r>
              <a:rPr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unattended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2BD-FB95-EACB-2A32-169B05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22831"/>
            <a:ext cx="10515600" cy="785625"/>
          </a:xfrm>
        </p:spPr>
        <p:txBody>
          <a:bodyPr/>
          <a:lstStyle/>
          <a:p>
            <a:r>
              <a:rPr lang="en-US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Intruder</a:t>
            </a:r>
            <a:r>
              <a:rPr lang="en-US" spc="-2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500-20F7-609E-D58F-CAE5B31F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4" y="946991"/>
            <a:ext cx="11331388" cy="5495365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Acquisition &amp; Information Gathering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target systems using public information &amp; network tools (e.g., Nmap, Shodan).</a:t>
            </a:r>
          </a:p>
          <a:p>
            <a:pPr lvl="1"/>
            <a:r>
              <a:rPr lang="en-US" sz="6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6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Exploring corporate website</a:t>
            </a:r>
            <a:r>
              <a:rPr lang="en-US" sz="6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This involves gathering public information from the company's website, such as their organizational structure, personnel details, key systems, and technologies like web servers and operating systems in use.</a:t>
            </a:r>
          </a:p>
          <a:p>
            <a:pPr>
              <a:buFont typeface="+mj-lt"/>
              <a:buAutoNum type="arabicPeriod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Access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vulnerabilities or weak credentials to gain unauthorized entry (e.g., phishing, malware).</a:t>
            </a:r>
          </a:p>
          <a:p>
            <a:pPr lvl="1" algn="just"/>
            <a:r>
              <a:rPr lang="en-US" sz="6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Example:- Brute forcing CMS password</a:t>
            </a:r>
            <a:r>
              <a:rPr lang="en-US" sz="6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Trying different combinations to guess a valid password for a user in a CMS system.</a:t>
            </a:r>
          </a:p>
          <a:p>
            <a:pPr>
              <a:buFont typeface="+mj-lt"/>
              <a:buAutoNum type="arabicPeriod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 Escalation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local vulnerabilities to gain higher privileges (e.g., admin/root access).</a:t>
            </a:r>
          </a:p>
          <a:p>
            <a:pPr lvl="1" algn="just"/>
            <a:r>
              <a:rPr lang="en-US" sz="6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Example:- Scanning for exploitable applications</a:t>
            </a:r>
            <a:r>
              <a:rPr lang="en-US" sz="6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After gaining access, scanning the system for locally installed applications with known vulnerabilities that allow privilege escalation.</a:t>
            </a:r>
          </a:p>
          <a:p>
            <a:pPr>
              <a:buFont typeface="+mj-lt"/>
              <a:buAutoNum type="arabicPeriod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Gathering / Exploit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or modify sensitive data, or move laterally to other systems.</a:t>
            </a:r>
          </a:p>
          <a:p>
            <a:pPr lvl="1" algn="just"/>
            <a:r>
              <a:rPr lang="en-US" sz="6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Example:-Scanning files for desired information</a:t>
            </a:r>
            <a:r>
              <a:rPr lang="en-US" sz="6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Once inside a system, the attacker searches for sensitive or valuable data, such as intellectual property, personal information, financial records, or login credentials.</a:t>
            </a:r>
          </a:p>
          <a:p>
            <a:pPr>
              <a:buFont typeface="+mj-lt"/>
              <a:buAutoNum type="arabicPeriod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Access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backdoors or rootkits for persistent control.</a:t>
            </a:r>
          </a:p>
          <a:p>
            <a:pPr lvl="1" algn="just"/>
            <a:r>
              <a:rPr lang="en-US" sz="6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Example:- Installing a remote administration tool or rootkit</a:t>
            </a:r>
            <a:r>
              <a:rPr lang="en-US" sz="6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Attackers often install malware, such as a remote administration tool (RAT) or rootkit, to create a backdoor that ensures ongoing access to the compromised system without requiring re-exploitation.</a:t>
            </a:r>
          </a:p>
          <a:p>
            <a:pPr>
              <a:buFont typeface="+mj-lt"/>
              <a:buAutoNum type="arabicPeriod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Tracks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 logs, hide malicious activity using rootkits or other stealth methods.</a:t>
            </a:r>
          </a:p>
          <a:p>
            <a:pPr lvl="1" algn="just"/>
            <a:r>
              <a:rPr lang="en-US" sz="6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Example:- Using a rootkit to hide installed files</a:t>
            </a:r>
            <a:r>
              <a:rPr lang="en-US" sz="6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Rootkits are designed to conceal files, processes, or network activities from normal detection mechanisms, making it harder for the system’s owner to realize the system has been compromised.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33518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339" y="300579"/>
            <a:ext cx="9834282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978150" marR="5080" indent="-2966085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chemeClr val="tx1"/>
                </a:solidFill>
              </a:rPr>
              <a:t>Intrusion</a:t>
            </a:r>
            <a:r>
              <a:rPr sz="4800" spc="-204" dirty="0">
                <a:solidFill>
                  <a:schemeClr val="tx1"/>
                </a:solidFill>
              </a:rPr>
              <a:t> </a:t>
            </a:r>
            <a:r>
              <a:rPr sz="4800" dirty="0">
                <a:solidFill>
                  <a:schemeClr val="tx1"/>
                </a:solidFill>
              </a:rPr>
              <a:t>Detection</a:t>
            </a:r>
            <a:r>
              <a:rPr sz="4800" spc="-215" dirty="0">
                <a:solidFill>
                  <a:schemeClr val="tx1"/>
                </a:solidFill>
              </a:rPr>
              <a:t> </a:t>
            </a:r>
            <a:r>
              <a:rPr sz="4800" spc="-10" dirty="0">
                <a:solidFill>
                  <a:schemeClr val="tx1"/>
                </a:solidFill>
              </a:rPr>
              <a:t>System (IDS)</a:t>
            </a:r>
            <a:endParaRPr sz="48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04791" y="1569084"/>
            <a:ext cx="4305362" cy="986463"/>
            <a:chOff x="4521517" y="2061781"/>
            <a:chExt cx="4216400" cy="948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279" y="2066544"/>
              <a:ext cx="4206239" cy="9387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6279" y="3007613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6239" y="0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6279" y="2066544"/>
              <a:ext cx="4206240" cy="939165"/>
            </a:xfrm>
            <a:custGeom>
              <a:avLst/>
              <a:gdLst/>
              <a:ahLst/>
              <a:cxnLst/>
              <a:rect l="l" t="t" r="r" b="b"/>
              <a:pathLst>
                <a:path w="4206240" h="939164">
                  <a:moveTo>
                    <a:pt x="4206239" y="0"/>
                  </a:moveTo>
                  <a:lnTo>
                    <a:pt x="0" y="0"/>
                  </a:lnTo>
                  <a:lnTo>
                    <a:pt x="0" y="938784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4805" y="2066544"/>
              <a:ext cx="0" cy="939165"/>
            </a:xfrm>
            <a:custGeom>
              <a:avLst/>
              <a:gdLst/>
              <a:ahLst/>
              <a:cxnLst/>
              <a:rect l="l" t="t" r="r" b="b"/>
              <a:pathLst>
                <a:path h="939164">
                  <a:moveTo>
                    <a:pt x="0" y="0"/>
                  </a:moveTo>
                  <a:lnTo>
                    <a:pt x="0" y="938783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6279" y="2066544"/>
              <a:ext cx="4206239" cy="9387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26279" y="2066544"/>
              <a:ext cx="4206240" cy="939165"/>
            </a:xfrm>
            <a:custGeom>
              <a:avLst/>
              <a:gdLst/>
              <a:ahLst/>
              <a:cxnLst/>
              <a:rect l="l" t="t" r="r" b="b"/>
              <a:pathLst>
                <a:path w="4206240" h="939164">
                  <a:moveTo>
                    <a:pt x="0" y="938784"/>
                  </a:moveTo>
                  <a:lnTo>
                    <a:pt x="4206239" y="938784"/>
                  </a:lnTo>
                  <a:lnTo>
                    <a:pt x="4206239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14528" y="1635567"/>
            <a:ext cx="4285910" cy="7418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13485" marR="443230" indent="-758190">
              <a:lnSpc>
                <a:spcPct val="101299"/>
              </a:lnSpc>
              <a:spcBef>
                <a:spcPts val="6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components: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09767" y="2547682"/>
            <a:ext cx="4294988" cy="2741494"/>
          </a:xfrm>
          <a:custGeom>
            <a:avLst/>
            <a:gdLst/>
            <a:ahLst/>
            <a:cxnLst/>
            <a:rect l="l" t="t" r="r" b="b"/>
            <a:pathLst>
              <a:path w="4206240" h="2636520">
                <a:moveTo>
                  <a:pt x="0" y="2636520"/>
                </a:moveTo>
                <a:lnTo>
                  <a:pt x="4206239" y="2636520"/>
                </a:lnTo>
                <a:lnTo>
                  <a:pt x="4206239" y="0"/>
                </a:lnTo>
                <a:lnTo>
                  <a:pt x="0" y="0"/>
                </a:lnTo>
                <a:lnTo>
                  <a:pt x="0" y="2636520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996" y="2543112"/>
            <a:ext cx="4304714" cy="2444259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99060" rIns="0" bIns="0" rtlCol="0">
            <a:spAutoFit/>
          </a:bodyPr>
          <a:lstStyle/>
          <a:p>
            <a:pPr marL="360045" indent="-227329">
              <a:spcBef>
                <a:spcPts val="780"/>
              </a:spcBef>
              <a:buFont typeface="UKIJ Qolyazma"/>
              <a:buChar char="•"/>
              <a:tabLst>
                <a:tab pos="360045" algn="l"/>
              </a:tabLst>
            </a:pPr>
            <a:r>
              <a:rPr sz="2400" b="1" spc="-310" dirty="0">
                <a:latin typeface="Verdana"/>
                <a:cs typeface="Times New Roman" panose="02020603050405020304" pitchFamily="18" charset="0"/>
              </a:rPr>
              <a:t>Sensors</a:t>
            </a:r>
            <a:r>
              <a:rPr sz="2400" b="1" spc="-12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155" dirty="0">
                <a:latin typeface="Verdana"/>
                <a:cs typeface="Times New Roman" panose="02020603050405020304" pitchFamily="18" charset="0"/>
              </a:rPr>
              <a:t>-</a:t>
            </a:r>
            <a:r>
              <a:rPr sz="2400" b="1" spc="-114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135" dirty="0">
                <a:latin typeface="Verdana"/>
                <a:cs typeface="Times New Roman" panose="02020603050405020304" pitchFamily="18" charset="0"/>
              </a:rPr>
              <a:t>collect</a:t>
            </a:r>
            <a:r>
              <a:rPr sz="2400" b="1" spc="-12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Verdana"/>
                <a:cs typeface="Times New Roman" panose="02020603050405020304" pitchFamily="18" charset="0"/>
              </a:rPr>
              <a:t>data</a:t>
            </a:r>
            <a:endParaRPr sz="2400" dirty="0">
              <a:latin typeface="Verdana"/>
              <a:cs typeface="Times New Roman" panose="02020603050405020304" pitchFamily="18" charset="0"/>
            </a:endParaRPr>
          </a:p>
          <a:p>
            <a:pPr marL="360045" marR="359410" indent="-227329">
              <a:lnSpc>
                <a:spcPts val="2640"/>
              </a:lnSpc>
              <a:spcBef>
                <a:spcPts val="1055"/>
              </a:spcBef>
              <a:buFont typeface="UKIJ Qolyazma"/>
              <a:buChar char="•"/>
              <a:tabLst>
                <a:tab pos="361315" algn="l"/>
              </a:tabLst>
            </a:pPr>
            <a:r>
              <a:rPr sz="2400" b="1" spc="-229" dirty="0">
                <a:latin typeface="Verdana"/>
                <a:cs typeface="Times New Roman" panose="02020603050405020304" pitchFamily="18" charset="0"/>
              </a:rPr>
              <a:t>Analyzers</a:t>
            </a:r>
            <a:r>
              <a:rPr sz="2400" b="1" spc="-12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155" dirty="0">
                <a:latin typeface="Verdana"/>
                <a:cs typeface="Times New Roman" panose="02020603050405020304" pitchFamily="18" charset="0"/>
              </a:rPr>
              <a:t>-</a:t>
            </a:r>
            <a:r>
              <a:rPr sz="2400" b="1" spc="-114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20" dirty="0">
                <a:latin typeface="Verdana"/>
                <a:cs typeface="Times New Roman" panose="02020603050405020304" pitchFamily="18" charset="0"/>
              </a:rPr>
              <a:t>determine</a:t>
            </a:r>
            <a:r>
              <a:rPr sz="2400" b="1" spc="-12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330" dirty="0">
                <a:latin typeface="Verdana"/>
                <a:cs typeface="Times New Roman" panose="02020603050405020304" pitchFamily="18" charset="0"/>
              </a:rPr>
              <a:t>if 	</a:t>
            </a:r>
            <a:r>
              <a:rPr sz="2400" b="1" spc="-305" dirty="0">
                <a:latin typeface="Verdana"/>
                <a:cs typeface="Times New Roman" panose="02020603050405020304" pitchFamily="18" charset="0"/>
              </a:rPr>
              <a:t>intrusion</a:t>
            </a:r>
            <a:r>
              <a:rPr sz="2400" b="1" spc="-12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29" dirty="0">
                <a:latin typeface="Verdana"/>
                <a:cs typeface="Times New Roman" panose="02020603050405020304" pitchFamily="18" charset="0"/>
              </a:rPr>
              <a:t>has</a:t>
            </a:r>
            <a:r>
              <a:rPr sz="2400" b="1" spc="-12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5" dirty="0">
                <a:latin typeface="Verdana"/>
                <a:cs typeface="Times New Roman" panose="02020603050405020304" pitchFamily="18" charset="0"/>
              </a:rPr>
              <a:t>occurred</a:t>
            </a:r>
            <a:endParaRPr sz="2400" dirty="0">
              <a:latin typeface="Verdana"/>
              <a:cs typeface="Times New Roman" panose="02020603050405020304" pitchFamily="18" charset="0"/>
            </a:endParaRPr>
          </a:p>
          <a:p>
            <a:pPr marL="360045" marR="302895" indent="-227329">
              <a:lnSpc>
                <a:spcPts val="2650"/>
              </a:lnSpc>
              <a:spcBef>
                <a:spcPts val="1000"/>
              </a:spcBef>
              <a:buFont typeface="UKIJ Qolyazma"/>
              <a:buChar char="•"/>
              <a:tabLst>
                <a:tab pos="361315" algn="l"/>
              </a:tabLst>
            </a:pPr>
            <a:r>
              <a:rPr sz="2400" b="1" spc="-325" dirty="0">
                <a:latin typeface="Verdana"/>
                <a:cs typeface="Times New Roman" panose="02020603050405020304" pitchFamily="18" charset="0"/>
              </a:rPr>
              <a:t>User</a:t>
            </a:r>
            <a:r>
              <a:rPr sz="2400" b="1" spc="-125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00" dirty="0">
                <a:latin typeface="Verdana"/>
                <a:cs typeface="Times New Roman" panose="02020603050405020304" pitchFamily="18" charset="0"/>
              </a:rPr>
              <a:t>interface</a:t>
            </a:r>
            <a:r>
              <a:rPr sz="2400" b="1" spc="-114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155" dirty="0">
                <a:latin typeface="Verdana"/>
                <a:cs typeface="Times New Roman" panose="02020603050405020304" pitchFamily="18" charset="0"/>
              </a:rPr>
              <a:t>-</a:t>
            </a:r>
            <a:r>
              <a:rPr sz="2400" b="1" spc="-12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75" dirty="0">
                <a:latin typeface="Verdana"/>
                <a:cs typeface="Times New Roman" panose="02020603050405020304" pitchFamily="18" charset="0"/>
              </a:rPr>
              <a:t>view 	</a:t>
            </a:r>
            <a:r>
              <a:rPr sz="2400" b="1" spc="-254" dirty="0">
                <a:latin typeface="Verdana"/>
                <a:cs typeface="Times New Roman" panose="02020603050405020304" pitchFamily="18" charset="0"/>
              </a:rPr>
              <a:t>output</a:t>
            </a:r>
            <a:r>
              <a:rPr sz="2400" b="1" spc="-145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70" dirty="0">
                <a:latin typeface="Verdana"/>
                <a:cs typeface="Times New Roman" panose="02020603050405020304" pitchFamily="18" charset="0"/>
              </a:rPr>
              <a:t>or</a:t>
            </a:r>
            <a:r>
              <a:rPr sz="2400" b="1" spc="-145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04" dirty="0">
                <a:latin typeface="Verdana"/>
                <a:cs typeface="Times New Roman" panose="02020603050405020304" pitchFamily="18" charset="0"/>
              </a:rPr>
              <a:t>control</a:t>
            </a:r>
            <a:r>
              <a:rPr sz="2400" b="1" spc="-145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400" b="1" spc="-285" dirty="0">
                <a:latin typeface="Verdana"/>
                <a:cs typeface="Times New Roman" panose="02020603050405020304" pitchFamily="18" charset="0"/>
              </a:rPr>
              <a:t>system 	</a:t>
            </a:r>
            <a:r>
              <a:rPr sz="2400" b="1" spc="-70" dirty="0">
                <a:latin typeface="Verdana"/>
                <a:cs typeface="Times New Roman" panose="02020603050405020304" pitchFamily="18" charset="0"/>
              </a:rPr>
              <a:t>behavior</a:t>
            </a:r>
            <a:endParaRPr sz="2400" dirty="0"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259" y="1569084"/>
            <a:ext cx="4958976" cy="358559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84200" indent="-571500">
              <a:spcBef>
                <a:spcPts val="360"/>
              </a:spcBef>
              <a:buClr>
                <a:srgbClr val="E2BB92"/>
              </a:buClr>
              <a:buSzPct val="140476"/>
              <a:buFont typeface="Arial"/>
              <a:buChar char="•"/>
              <a:tabLst>
                <a:tab pos="584200" algn="l"/>
              </a:tabLst>
            </a:pPr>
            <a:r>
              <a:rPr sz="2100" spc="-35" dirty="0">
                <a:latin typeface="Georgia"/>
                <a:cs typeface="Georgia"/>
              </a:rPr>
              <a:t>Host-</a:t>
            </a:r>
            <a:r>
              <a:rPr sz="2100" dirty="0">
                <a:latin typeface="Georgia"/>
                <a:cs typeface="Georgia"/>
              </a:rPr>
              <a:t>based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IDS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(HIDS)</a:t>
            </a:r>
            <a:endParaRPr sz="2100" dirty="0">
              <a:latin typeface="Georgia"/>
              <a:cs typeface="Georgia"/>
            </a:endParaRPr>
          </a:p>
          <a:p>
            <a:pPr marL="819150" marR="508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819150" algn="l"/>
              </a:tabLst>
            </a:pPr>
            <a:r>
              <a:rPr sz="1500" dirty="0">
                <a:latin typeface="Georgia"/>
                <a:cs typeface="Georgia"/>
              </a:rPr>
              <a:t>Monitors</a:t>
            </a:r>
            <a:r>
              <a:rPr sz="1500" spc="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the</a:t>
            </a:r>
            <a:r>
              <a:rPr sz="1500" spc="-20" dirty="0">
                <a:latin typeface="Georgia"/>
                <a:cs typeface="Georgia"/>
              </a:rPr>
              <a:t> characteristics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of</a:t>
            </a:r>
            <a:r>
              <a:rPr sz="1500" spc="5" dirty="0">
                <a:latin typeface="Georgia"/>
                <a:cs typeface="Georgia"/>
              </a:rPr>
              <a:t> </a:t>
            </a:r>
            <a:r>
              <a:rPr sz="1500" spc="-50" dirty="0">
                <a:latin typeface="Georgia"/>
                <a:cs typeface="Georgia"/>
              </a:rPr>
              <a:t>a </a:t>
            </a:r>
            <a:r>
              <a:rPr sz="1500" dirty="0">
                <a:latin typeface="Georgia"/>
                <a:cs typeface="Georgia"/>
              </a:rPr>
              <a:t>single</a:t>
            </a:r>
            <a:r>
              <a:rPr sz="1500" spc="-1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host</a:t>
            </a:r>
            <a:r>
              <a:rPr sz="1500" spc="-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for</a:t>
            </a:r>
            <a:r>
              <a:rPr sz="1500" spc="-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suspicious</a:t>
            </a:r>
            <a:r>
              <a:rPr sz="1500" spc="1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activity</a:t>
            </a:r>
            <a:endParaRPr sz="1500" dirty="0">
              <a:latin typeface="Georgia"/>
              <a:cs typeface="Georgia"/>
            </a:endParaRPr>
          </a:p>
          <a:p>
            <a:pPr marL="584200" indent="-571500">
              <a:lnSpc>
                <a:spcPts val="2270"/>
              </a:lnSpc>
              <a:spcBef>
                <a:spcPts val="675"/>
              </a:spcBef>
              <a:buClr>
                <a:srgbClr val="E2BB92"/>
              </a:buClr>
              <a:buSzPct val="140476"/>
              <a:buFont typeface="Arial"/>
              <a:buChar char="•"/>
              <a:tabLst>
                <a:tab pos="584200" algn="l"/>
              </a:tabLst>
            </a:pPr>
            <a:r>
              <a:rPr sz="2100" dirty="0">
                <a:latin typeface="Georgia"/>
                <a:cs typeface="Georgia"/>
              </a:rPr>
              <a:t>Network-based</a:t>
            </a:r>
            <a:r>
              <a:rPr sz="2100" spc="100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IDS</a:t>
            </a:r>
            <a:endParaRPr sz="2100" dirty="0">
              <a:latin typeface="Georgia"/>
              <a:cs typeface="Georgia"/>
            </a:endParaRPr>
          </a:p>
          <a:p>
            <a:pPr marL="584200">
              <a:lnSpc>
                <a:spcPts val="2270"/>
              </a:lnSpc>
            </a:pPr>
            <a:r>
              <a:rPr sz="2100" spc="-10" dirty="0">
                <a:latin typeface="Georgia"/>
                <a:cs typeface="Georgia"/>
              </a:rPr>
              <a:t>(NIDS)</a:t>
            </a:r>
            <a:endParaRPr sz="2100" dirty="0">
              <a:latin typeface="Georgia"/>
              <a:cs typeface="Georgia"/>
            </a:endParaRPr>
          </a:p>
          <a:p>
            <a:pPr marL="819150" marR="3556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819150" algn="l"/>
              </a:tabLst>
            </a:pPr>
            <a:r>
              <a:rPr sz="1500" dirty="0">
                <a:latin typeface="Georgia"/>
                <a:cs typeface="Georgia"/>
              </a:rPr>
              <a:t>Monitors</a:t>
            </a:r>
            <a:r>
              <a:rPr sz="1500" spc="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network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traffic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and </a:t>
            </a:r>
            <a:r>
              <a:rPr sz="1500" dirty="0">
                <a:latin typeface="Georgia"/>
                <a:cs typeface="Georgia"/>
              </a:rPr>
              <a:t>analyzes</a:t>
            </a:r>
            <a:r>
              <a:rPr sz="1500" spc="2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network,</a:t>
            </a:r>
            <a:r>
              <a:rPr sz="1500" spc="5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transport,</a:t>
            </a:r>
            <a:r>
              <a:rPr sz="1500" spc="5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and </a:t>
            </a:r>
            <a:r>
              <a:rPr sz="1500" dirty="0">
                <a:latin typeface="Georgia"/>
                <a:cs typeface="Georgia"/>
              </a:rPr>
              <a:t>application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protocols</a:t>
            </a:r>
            <a:r>
              <a:rPr sz="1500" spc="1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to</a:t>
            </a:r>
            <a:r>
              <a:rPr sz="1500" spc="-10" dirty="0">
                <a:latin typeface="Georgia"/>
                <a:cs typeface="Georgia"/>
              </a:rPr>
              <a:t> identify </a:t>
            </a:r>
            <a:r>
              <a:rPr sz="1500" dirty="0">
                <a:latin typeface="Georgia"/>
                <a:cs typeface="Georgia"/>
              </a:rPr>
              <a:t>suspicious</a:t>
            </a:r>
            <a:r>
              <a:rPr sz="1500" spc="2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activity</a:t>
            </a:r>
            <a:endParaRPr sz="1500" dirty="0">
              <a:latin typeface="Georgia"/>
              <a:cs typeface="Georgia"/>
            </a:endParaRPr>
          </a:p>
          <a:p>
            <a:pPr marL="584200" indent="-571500">
              <a:spcBef>
                <a:spcPts val="670"/>
              </a:spcBef>
              <a:buClr>
                <a:srgbClr val="E2BB92"/>
              </a:buClr>
              <a:buSzPct val="140476"/>
              <a:buFont typeface="Arial"/>
              <a:buChar char="•"/>
              <a:tabLst>
                <a:tab pos="584200" algn="l"/>
              </a:tabLst>
            </a:pPr>
            <a:r>
              <a:rPr sz="2100" dirty="0">
                <a:latin typeface="Georgia"/>
                <a:cs typeface="Georgia"/>
              </a:rPr>
              <a:t>Distributed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or</a:t>
            </a:r>
            <a:r>
              <a:rPr sz="2100" spc="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hybrid</a:t>
            </a:r>
            <a:r>
              <a:rPr sz="2100" spc="2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IDS</a:t>
            </a:r>
            <a:endParaRPr sz="2100" dirty="0">
              <a:latin typeface="Georgia"/>
              <a:cs typeface="Georgia"/>
            </a:endParaRPr>
          </a:p>
          <a:p>
            <a:pPr marL="819150" marR="29337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819150" algn="l"/>
              </a:tabLst>
            </a:pPr>
            <a:r>
              <a:rPr sz="1500" dirty="0">
                <a:latin typeface="Georgia"/>
                <a:cs typeface="Georgia"/>
              </a:rPr>
              <a:t>Combines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information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from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50" dirty="0">
                <a:latin typeface="Georgia"/>
                <a:cs typeface="Georgia"/>
              </a:rPr>
              <a:t>a </a:t>
            </a:r>
            <a:r>
              <a:rPr sz="1500" dirty="0">
                <a:latin typeface="Georgia"/>
                <a:cs typeface="Georgia"/>
              </a:rPr>
              <a:t>number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of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sensors,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often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both </a:t>
            </a:r>
            <a:r>
              <a:rPr sz="1500" dirty="0">
                <a:latin typeface="Georgia"/>
                <a:cs typeface="Georgia"/>
              </a:rPr>
              <a:t>host</a:t>
            </a:r>
            <a:r>
              <a:rPr sz="1500" spc="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-1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network</a:t>
            </a:r>
            <a:r>
              <a:rPr sz="1500" spc="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based,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in</a:t>
            </a:r>
            <a:r>
              <a:rPr sz="1500" spc="20" dirty="0">
                <a:latin typeface="Georgia"/>
                <a:cs typeface="Georgia"/>
              </a:rPr>
              <a:t> </a:t>
            </a:r>
            <a:r>
              <a:rPr sz="1500" spc="-50" dirty="0">
                <a:latin typeface="Georgia"/>
                <a:cs typeface="Georgia"/>
              </a:rPr>
              <a:t>a </a:t>
            </a:r>
            <a:r>
              <a:rPr sz="1500" spc="-10" dirty="0">
                <a:latin typeface="Georgia"/>
                <a:cs typeface="Georgia"/>
              </a:rPr>
              <a:t>central </a:t>
            </a:r>
            <a:r>
              <a:rPr sz="1500" dirty="0">
                <a:latin typeface="Georgia"/>
                <a:cs typeface="Georgia"/>
              </a:rPr>
              <a:t>analyzer that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is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able</a:t>
            </a:r>
            <a:r>
              <a:rPr sz="1500" spc="1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to </a:t>
            </a:r>
            <a:r>
              <a:rPr sz="1500" spc="-10" dirty="0">
                <a:latin typeface="Georgia"/>
                <a:cs typeface="Georgia"/>
              </a:rPr>
              <a:t>better </a:t>
            </a:r>
            <a:r>
              <a:rPr sz="1500" dirty="0">
                <a:latin typeface="Georgia"/>
                <a:cs typeface="Georgia"/>
              </a:rPr>
              <a:t>identify</a:t>
            </a:r>
            <a:r>
              <a:rPr sz="1500" spc="3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1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respond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to </a:t>
            </a:r>
            <a:r>
              <a:rPr sz="1500" dirty="0">
                <a:latin typeface="Georgia"/>
                <a:cs typeface="Georgia"/>
              </a:rPr>
              <a:t>intrusion</a:t>
            </a:r>
            <a:r>
              <a:rPr sz="1500" spc="-8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activity</a:t>
            </a:r>
            <a:endParaRPr sz="15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831" y="938783"/>
            <a:ext cx="8784336" cy="4980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457200"/>
            <a:ext cx="9339475" cy="101597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/>
              <a:t>Rootkit Classification Characteristics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941856"/>
              </p:ext>
            </p:extLst>
          </p:nvPr>
        </p:nvGraphicFramePr>
        <p:xfrm>
          <a:off x="871325" y="1703294"/>
          <a:ext cx="9339475" cy="477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3625-AB43-B505-0EB8-0C097BCF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" y="311523"/>
            <a:ext cx="11645153" cy="639631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b="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A rootkit can be classified using the following characteristics: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Rootkit: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Stays active even after a reboot by storing its code in files or system settings.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detect because it leaves traces on the disk.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 Rootkit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lives in the computer's memory (RAM), so it disappears after a reboot.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to detect since it doesn’t leave traces on the disk.</a:t>
            </a:r>
          </a:p>
          <a:p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User-Mode Rootkit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Works at the application level, intercepting and modifying how apps interact with the system.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Easier to spot because it affects normal programs.</a:t>
            </a:r>
          </a:p>
          <a:p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Kernel-Mode Rootkit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Runs deep in the system's core (kernel), controlling key system functions and hiding processes or files.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Very difficult to detect since it controls the operating system itself.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Machine-Based Rootkit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 the operating system inside a virtual machine, allowing the rootkit to monitor and change system behavior without being seen.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hard to detect as it operates outside the normal OS.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Mode Rootkit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in hardware components like the BIOS or firmware, bypassing the operating system entirely.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impossible to detect using regular security tools.</a:t>
            </a:r>
          </a:p>
          <a:p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9353-E1DC-D7B7-E873-4B69FAEA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268941"/>
            <a:ext cx="11833412" cy="64456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9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User-Mode Rootkits:</a:t>
            </a:r>
          </a:p>
          <a:p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API Hooking Rootkits</a:t>
            </a:r>
            <a:r>
              <a:rPr lang="en-US" sz="6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rootkit intercepts calls to system APIs used by applications to communicate with the operating system.</a:t>
            </a:r>
          </a:p>
          <a:p>
            <a:pPr lvl="1"/>
            <a:r>
              <a:rPr lang="en-US" sz="5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When an application asks for a list of running processes, the rootkit hooks the API responsible for process listing and modifies the result to hide its own processes.</a:t>
            </a:r>
          </a:p>
          <a:p>
            <a:pPr lvl="1"/>
            <a:endParaRPr lang="en-US" sz="6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Injection Rootkits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 malicious code into running processes by loading a malicious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Link Library (DLL)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memory of legitimate applications.</a:t>
            </a:r>
          </a:p>
          <a:p>
            <a:pPr marL="457200" lvl="1" indent="0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Hiding Rootkits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their own processes by manipulating the way task managers or system utilities list active processes, making them invisible to users.</a:t>
            </a:r>
          </a:p>
          <a:p>
            <a:pPr lvl="1"/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Redirection Rootkits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file paths or prevent access to certain files by intercepting file operations to conceal their presence.</a:t>
            </a: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167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9353-E1DC-D7B7-E873-4B69FAEA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304800"/>
            <a:ext cx="11743765" cy="613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Kernel-Mode Rootkits:</a:t>
            </a:r>
          </a:p>
          <a:p>
            <a:pPr marL="0" indent="0">
              <a:buNone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SSDT Hooking Rootkits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highlight>
                  <a:srgbClr val="FFFF00"/>
                </a:highlight>
              </a:rPr>
              <a:t>Manages system calls made by user-mode applications).</a:t>
            </a:r>
            <a:endParaRPr lang="en-US" sz="2400" i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Service Descriptor Table (SSDT)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handles system calls, to redirect requests to malicious code instead of legitimate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IDT Hooking Rootkits</a:t>
            </a:r>
            <a:r>
              <a:rPr lang="en-US" sz="24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1600" b="1" i="1" dirty="0">
                <a:highlight>
                  <a:srgbClr val="FFFF00"/>
                </a:highlight>
              </a:rPr>
              <a:t>Manages hardware interrupts and software exceptions</a:t>
            </a:r>
            <a:r>
              <a:rPr lang="en-US" sz="24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Descriptor Table (IDT)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how the system handles interrupts, allowing the rootkit to take over key system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Driver-Based Rootkits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malicious device drivers that run in kernel mode, giving the rootkit direct control over hardware and core system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Object Manipulation Rootkits: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Tamper with kernel data structures, such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Control Block (PCB)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hide running processes, files, or network activity from the operating system.</a:t>
            </a:r>
          </a:p>
          <a:p>
            <a:endParaRPr lang="en-P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245573-0AC6-482B-F627-38AA19E6533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83598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7637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3BF72C-DAE9-5200-4B1E-54FDDC7DF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0327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06317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12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87" y="73818"/>
            <a:ext cx="10515600" cy="13255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/>
              <a:t>Malware Countermeasure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60" y="1397000"/>
            <a:ext cx="11538408" cy="538718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Ideal solution to the threat of malware is prevention</a:t>
            </a:r>
          </a:p>
          <a:p>
            <a:pPr marL="342900" lvl="2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endParaRPr lang="en-US" sz="2400" dirty="0">
              <a:latin typeface="+mn-lt"/>
              <a:ea typeface="ＭＳ Ｐゴシック" pitchFamily="-65" charset="-128"/>
            </a:endParaRPr>
          </a:p>
          <a:p>
            <a:pPr marL="342900" lvl="2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endParaRPr lang="en-US" sz="2400" dirty="0">
              <a:latin typeface="+mn-lt"/>
              <a:ea typeface="ＭＳ Ｐゴシック" pitchFamily="-65" charset="-128"/>
            </a:endParaRPr>
          </a:p>
          <a:p>
            <a:pPr marL="342900" lvl="2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endParaRPr lang="en-US" sz="2400" dirty="0">
              <a:latin typeface="+mn-lt"/>
              <a:ea typeface="ＭＳ Ｐゴシック" pitchFamily="-65" charset="-128"/>
            </a:endParaRPr>
          </a:p>
          <a:p>
            <a:pPr marL="342900" lvl="2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endParaRPr lang="en-US" sz="2400" dirty="0">
              <a:latin typeface="+mn-lt"/>
              <a:ea typeface="ＭＳ Ｐゴシック" pitchFamily="-65" charset="-128"/>
            </a:endParaRPr>
          </a:p>
          <a:p>
            <a:pPr marL="342900" lvl="2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400" dirty="0">
                <a:latin typeface="+mn-lt"/>
                <a:ea typeface="ＭＳ Ｐゴシック" pitchFamily="-65" charset="-128"/>
              </a:rPr>
              <a:t>If prevention fails, technical mechanisms can be used to support the following threat mitigation options:</a:t>
            </a:r>
          </a:p>
          <a:p>
            <a:pPr marL="1257300" lvl="4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  <a:ea typeface="ＭＳ Ｐゴシック" pitchFamily="-65" charset="-128"/>
              </a:rPr>
              <a:t>Detection</a:t>
            </a:r>
          </a:p>
          <a:p>
            <a:pPr marL="1257300" lvl="4" indent="-342900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  <a:ea typeface="ＭＳ Ｐゴシック" pitchFamily="-65" charset="-128"/>
              </a:rPr>
              <a:t>Identification</a:t>
            </a:r>
          </a:p>
          <a:p>
            <a:pPr marL="1257300" lvl="4" indent="-342900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  <a:ea typeface="ＭＳ Ｐゴシック" pitchFamily="-65" charset="-128"/>
              </a:rPr>
              <a:t>Removal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5211493"/>
              </p:ext>
            </p:extLst>
          </p:nvPr>
        </p:nvGraphicFramePr>
        <p:xfrm>
          <a:off x="1681114" y="98222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10605</TotalTime>
  <Words>10289</Words>
  <Application>Microsoft Office PowerPoint</Application>
  <PresentationFormat>Widescreen</PresentationFormat>
  <Paragraphs>1052</Paragraphs>
  <Slides>45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Georgia</vt:lpstr>
      <vt:lpstr>PearsonMATHPRO02</vt:lpstr>
      <vt:lpstr>Times New Roman</vt:lpstr>
      <vt:lpstr>TimesTenLTStd-Roman</vt:lpstr>
      <vt:lpstr>UKIJ Qolyazma</vt:lpstr>
      <vt:lpstr>Verdana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Rootkits</vt:lpstr>
      <vt:lpstr>Rootkit Classification Characteristics</vt:lpstr>
      <vt:lpstr>PowerPoint Presentation</vt:lpstr>
      <vt:lpstr>PowerPoint Presentation</vt:lpstr>
      <vt:lpstr>PowerPoint Presentation</vt:lpstr>
      <vt:lpstr>Malware Countermeasure Approaches</vt:lpstr>
      <vt:lpstr>Generations of Anti-Virus Software</vt:lpstr>
      <vt:lpstr>Sandbox Analysis</vt:lpstr>
      <vt:lpstr>Host-Based Behavior-Blocking Software</vt:lpstr>
      <vt:lpstr>Perimeter Scanning Approaches</vt:lpstr>
      <vt:lpstr>Summary</vt:lpstr>
      <vt:lpstr>PowerPoint Presentation</vt:lpstr>
      <vt:lpstr>The Need For Firewalls</vt:lpstr>
      <vt:lpstr>PowerPoint Presentation</vt:lpstr>
      <vt:lpstr>Firewall Access Policy</vt:lpstr>
      <vt:lpstr>Firewall Filter Characteristics </vt:lpstr>
      <vt:lpstr>Firewall Capabilities And Limits</vt:lpstr>
      <vt:lpstr>Types of firewall</vt:lpstr>
      <vt:lpstr>Packet Filtering Firewall</vt:lpstr>
      <vt:lpstr>Table 9.1 Packet-Filtering Examples</vt:lpstr>
      <vt:lpstr>Table 9.1 Packet-Filtering Examples</vt:lpstr>
      <vt:lpstr>PowerPoint Presentation</vt:lpstr>
      <vt:lpstr>Packet Filter Advantages And Weaknesses</vt:lpstr>
      <vt:lpstr>Why we need Stateful  Inspection Firewall?</vt:lpstr>
      <vt:lpstr>Stateful Inspection Firewall</vt:lpstr>
      <vt:lpstr>Stateful Inspection Firewall</vt:lpstr>
      <vt:lpstr>PowerPoint Presentation</vt:lpstr>
      <vt:lpstr>Application-Level Gateway</vt:lpstr>
      <vt:lpstr>Application-Level Gateway</vt:lpstr>
      <vt:lpstr>Application-Level Gateway</vt:lpstr>
      <vt:lpstr>Circuit-Level Gateway</vt:lpstr>
      <vt:lpstr>Packet Filter vs Proxy Server</vt:lpstr>
      <vt:lpstr>Security Architectures</vt:lpstr>
      <vt:lpstr>Dual-Homed Host Firewall</vt:lpstr>
      <vt:lpstr>Screened Hosts Firewall</vt:lpstr>
      <vt:lpstr>Demilitarized Zone</vt:lpstr>
      <vt:lpstr>Additional: Honeypot</vt:lpstr>
      <vt:lpstr>PowerPoint Presentation</vt:lpstr>
      <vt:lpstr>Examples of Intrusion</vt:lpstr>
      <vt:lpstr>Intruder Behavior</vt:lpstr>
      <vt:lpstr>Intrusion Detection System (IDS)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Aqsa Aslam</dc:creator>
  <cp:lastModifiedBy>Onais Ali Shah</cp:lastModifiedBy>
  <cp:revision>35</cp:revision>
  <dcterms:created xsi:type="dcterms:W3CDTF">2024-10-17T06:47:02Z</dcterms:created>
  <dcterms:modified xsi:type="dcterms:W3CDTF">2024-12-14T14:20:04Z</dcterms:modified>
</cp:coreProperties>
</file>