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tmp" ContentType="image/p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1"/>
  </p:notesMasterIdLst>
  <p:sldIdLst>
    <p:sldId id="282" r:id="rId2"/>
    <p:sldId id="298" r:id="rId3"/>
    <p:sldId id="299" r:id="rId4"/>
    <p:sldId id="261" r:id="rId5"/>
    <p:sldId id="262" r:id="rId6"/>
    <p:sldId id="458" r:id="rId7"/>
    <p:sldId id="401" r:id="rId8"/>
    <p:sldId id="303" r:id="rId9"/>
    <p:sldId id="304" r:id="rId10"/>
    <p:sldId id="459" r:id="rId11"/>
    <p:sldId id="302" r:id="rId12"/>
    <p:sldId id="309" r:id="rId13"/>
    <p:sldId id="460" r:id="rId14"/>
    <p:sldId id="461" r:id="rId15"/>
    <p:sldId id="463" r:id="rId16"/>
    <p:sldId id="346" r:id="rId17"/>
    <p:sldId id="318" r:id="rId18"/>
    <p:sldId id="464" r:id="rId19"/>
    <p:sldId id="462" r:id="rId20"/>
    <p:sldId id="311" r:id="rId21"/>
    <p:sldId id="465" r:id="rId22"/>
    <p:sldId id="312" r:id="rId23"/>
    <p:sldId id="320" r:id="rId24"/>
    <p:sldId id="319" r:id="rId25"/>
    <p:sldId id="421" r:id="rId26"/>
    <p:sldId id="466" r:id="rId27"/>
    <p:sldId id="468" r:id="rId28"/>
    <p:sldId id="283" r:id="rId29"/>
    <p:sldId id="471" r:id="rId30"/>
    <p:sldId id="325" r:id="rId31"/>
    <p:sldId id="444" r:id="rId32"/>
    <p:sldId id="295" r:id="rId33"/>
    <p:sldId id="331" r:id="rId34"/>
    <p:sldId id="334" r:id="rId35"/>
    <p:sldId id="456" r:id="rId36"/>
    <p:sldId id="473" r:id="rId37"/>
    <p:sldId id="354" r:id="rId38"/>
    <p:sldId id="333" r:id="rId39"/>
    <p:sldId id="470"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41" autoAdjust="0"/>
    <p:restoredTop sz="95196" autoAdjust="0"/>
  </p:normalViewPr>
  <p:slideViewPr>
    <p:cSldViewPr snapToGrid="0">
      <p:cViewPr varScale="1">
        <p:scale>
          <a:sx n="85" d="100"/>
          <a:sy n="85" d="100"/>
        </p:scale>
        <p:origin x="4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8-26T07:17:37.446"/>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0 277,'4051'0,"-3620"-38,-184 9,-43 2,-115 13,117-5,710 19,-413 2,-428 0,0-4,0-4,117-23,-133 16,0 2,1 3,70-1,805 8,-434 3,-195-1,333-3,-362-22,-6 0,137 24,34-1,-322-11,0 0,681 10,-413 4,3721-2,-4084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8-26T07:18:00.458"/>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1 3,'0'0,"0"1,0 0,0-1,1 1,-1 0,0-1,0 1,1 0,-1-1,0 1,1-1,-1 1,1 0,-1-1,1 1,-1-1,1 1,-1-1,1 0,-1 1,1-1,0 1,-1-1,1 0,0 0,-1 1,2-1,22 4,-20-3,395 7,-238-11,522 3,-666 1,-1 1,0 1,0 0,-1 1,22 8,-18-5,0-2,1 0,23 3,25-2,240 15,-237-22,-24-1,1 3,0 1,85 16,-87-8,1-1,0-3,92 1,-124-6,1 0,-1 2,1 0,-1 1,18 6,-13-4,0 0,23 3,109-1,-2 0,-129-6,299 40,-229-30,103 0,94-14,-93 0,143 4,373-5,-330-28,-252 18,352-53,-239 32,-169 26,115-26,-124 20,113-9,15-3,-137 16,0 2,60 0,1439 10,-1344 10,-19 1,876-12,-515-3,8318 2,-8752 5,-81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8-26T07:18:03.248"/>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0 924,'0'-1,"1"1,-1-1,1 1,-1-1,1 0,-1 1,1-1,-1 1,1-1,-1 1,1 0,0-1,-1 1,1-1,0 1,-1 0,1 0,0-1,0 1,-1 0,1 0,0 0,0 0,-1 0,1 0,1 0,2-1,62-7,133 2,-125 6,2136-3,-1116 5,2412-2,-2852-54,-643 53,234-33,320-27,84 59,-321 5,25-2,623-3,-415-35,-1-39,43-4,124-29,-311 40,-345 55,79-26,48-10,587-45,-328 45,93-4,32 55,-232 1,1309-2,-1559-5,151-26,-11-1,-155 26,-17 3</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8-26T07:18:09.964"/>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0 527,'2705'0,"-2602"-3,103-17,102-29,32-5,67 1,273-30,3 43,701 41,-485 1,-577 0,405-6,2-68,-89 3,-52 60,-304 8,123-34,-88 3,445 25,-425 10,2348-4,-2320 25,-102-3,582-14,-487-9,1410 2,-1635 11,-38-2,73-3,156 13,-156-13,-157-6,12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8-26T07:18:16.923"/>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19971 3,'-241'-2,"-261"4,174 40,221-24,4-7,-166-3,18-2,-59 22,-252 10,448-37,-119 17,71 0,-195-4,-30 4,339-10,-72 21,77-17,0-2,-63 7,-69-9,-88 9,236-13,-587 47,-239-51,308-2,519 3,0 2,0 1,-40 11,31-7,-38 5,-325-5,236-11,-631 3,739 3,-103 18,-14 2,-26-16,85-5,0 4,-136 27,-88 22,115-27,-251 19,281-45,-257 16,-173 13,-1028-33,942 2,406 13,23 0,-675-13,448-1,422 5,-101 17,-56 3,-537-21,383-6,-1772 3,2140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8-26T07:18:18.443"/>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1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8-26T07:18:20.289"/>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BE87DD-C0A4-4C9C-80F7-8672C7422A10}" type="datetimeFigureOut">
              <a:rPr lang="en-US" smtClean="0"/>
              <a:t>9/2/2024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28385F-8D62-453E-AF48-0848A605D8F7}" type="slidenum">
              <a:rPr lang="en-US" smtClean="0"/>
              <a:t>‹#›</a:t>
            </a:fld>
            <a:endParaRPr lang="en-US"/>
          </a:p>
        </p:txBody>
      </p:sp>
    </p:spTree>
    <p:extLst>
      <p:ext uri="{BB962C8B-B14F-4D97-AF65-F5344CB8AC3E}">
        <p14:creationId xmlns:p14="http://schemas.microsoft.com/office/powerpoint/2010/main" val="2046586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6C7AC41B-982D-2740-975B-CBC1E41F9A36}" type="slidenum">
              <a:rPr lang="en-AU">
                <a:latin typeface="Arial" pitchFamily="-110" charset="0"/>
              </a:rPr>
              <a:pPr/>
              <a:t>7</a:t>
            </a:fld>
            <a:endParaRPr lang="en-AU">
              <a:latin typeface="Arial" pitchFamily="-110"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eaLnBrk="1" hangingPunct="1"/>
            <a:r>
              <a:rPr lang="en-US" b="0" dirty="0">
                <a:latin typeface="Arial" pitchFamily="-110" charset="0"/>
                <a:ea typeface="ＭＳ Ｐゴシック" pitchFamily="-110" charset="-128"/>
                <a:cs typeface="ＭＳ Ｐゴシック" pitchFamily="-110" charset="-128"/>
              </a:rPr>
              <a:t>The universal technique for providing confidentiality for transmitted or stored</a:t>
            </a:r>
            <a:r>
              <a:rPr lang="en-US" b="0" baseline="0" dirty="0">
                <a:latin typeface="Arial" pitchFamily="-110" charset="0"/>
                <a:ea typeface="ＭＳ Ｐゴシック" pitchFamily="-110" charset="-128"/>
                <a:cs typeface="ＭＳ Ｐゴシック" pitchFamily="-110" charset="-128"/>
              </a:rPr>
              <a:t> </a:t>
            </a:r>
            <a:r>
              <a:rPr lang="en-US" b="0" dirty="0">
                <a:latin typeface="Arial" pitchFamily="-110" charset="0"/>
                <a:ea typeface="ＭＳ Ｐゴシック" pitchFamily="-110" charset="-128"/>
                <a:cs typeface="ＭＳ Ｐゴシック" pitchFamily="-110" charset="-128"/>
              </a:rPr>
              <a:t>data is symmetric encryption.</a:t>
            </a:r>
          </a:p>
          <a:p>
            <a:pPr eaLnBrk="1" hangingPunct="1"/>
            <a:r>
              <a:rPr lang="en-US" b="0" dirty="0">
                <a:latin typeface="Arial" pitchFamily="-110" charset="0"/>
                <a:ea typeface="ＭＳ Ｐゴシック" pitchFamily="-110" charset="-128"/>
                <a:cs typeface="ＭＳ Ｐゴシック" pitchFamily="-110" charset="-128"/>
              </a:rPr>
              <a:t>This section introduces the basic concept of symmetric encryption. This is followed by an overview of the two most important symmetric encryption algorithms: </a:t>
            </a:r>
          </a:p>
          <a:p>
            <a:pPr eaLnBrk="1" hangingPunct="1"/>
            <a:r>
              <a:rPr lang="en-US" b="0" dirty="0">
                <a:latin typeface="Arial" pitchFamily="-110" charset="0"/>
                <a:ea typeface="ＭＳ Ｐゴシック" pitchFamily="-110" charset="-128"/>
                <a:cs typeface="ＭＳ Ｐゴシック" pitchFamily="-110" charset="-128"/>
              </a:rPr>
              <a:t>the Data Encryption Standard (DES)</a:t>
            </a:r>
          </a:p>
          <a:p>
            <a:pPr eaLnBrk="1" hangingPunct="1"/>
            <a:r>
              <a:rPr lang="en-US" b="0" dirty="0">
                <a:latin typeface="Arial" pitchFamily="-110" charset="0"/>
                <a:ea typeface="ＭＳ Ｐゴシック" pitchFamily="-110" charset="-128"/>
                <a:cs typeface="ＭＳ Ｐゴシック" pitchFamily="-110" charset="-128"/>
              </a:rPr>
              <a:t>the Advanced Encryption Standard (AES)</a:t>
            </a:r>
          </a:p>
          <a:p>
            <a:pPr eaLnBrk="1" hangingPunct="1"/>
            <a:r>
              <a:rPr lang="en-US" b="0" dirty="0">
                <a:latin typeface="Arial" pitchFamily="-110" charset="0"/>
                <a:ea typeface="ＭＳ Ｐゴシック" pitchFamily="-110" charset="-128"/>
                <a:cs typeface="ＭＳ Ｐゴシック" pitchFamily="-110" charset="-128"/>
              </a:rPr>
              <a:t>which are block encryption algorithms. </a:t>
            </a:r>
          </a:p>
          <a:p>
            <a:pPr eaLnBrk="1" hangingPunct="1"/>
            <a:r>
              <a:rPr lang="en-US" b="0" dirty="0">
                <a:latin typeface="Arial" pitchFamily="-110" charset="0"/>
                <a:ea typeface="ＭＳ Ｐゴシック" pitchFamily="-110" charset="-128"/>
                <a:cs typeface="ＭＳ Ｐゴシック" pitchFamily="-110" charset="-128"/>
              </a:rPr>
              <a:t>Finally, this section introduces the concept of symmetric stream encryption algorithms.</a:t>
            </a:r>
            <a:r>
              <a:rPr lang="en-US" b="0" baseline="0" dirty="0">
                <a:latin typeface="Arial" pitchFamily="-110" charset="0"/>
                <a:ea typeface="ＭＳ Ｐゴシック" pitchFamily="-110" charset="-128"/>
                <a:cs typeface="ＭＳ Ｐゴシック" pitchFamily="-110" charset="-128"/>
              </a:rPr>
              <a:t> </a:t>
            </a:r>
            <a:r>
              <a:rPr lang="en-US" b="0" dirty="0">
                <a:latin typeface="Arial" pitchFamily="-110" charset="0"/>
                <a:ea typeface="ＭＳ Ｐゴシック" pitchFamily="-110" charset="-128"/>
                <a:cs typeface="ＭＳ Ｐゴシック" pitchFamily="-110" charset="-128"/>
              </a:rPr>
              <a:t>Symmetric encryption, also referred to as conventional encryption or single-key</a:t>
            </a:r>
          </a:p>
          <a:p>
            <a:pPr eaLnBrk="1" hangingPunct="1"/>
            <a:r>
              <a:rPr lang="en-US" b="0" dirty="0">
                <a:latin typeface="Arial" pitchFamily="-110" charset="0"/>
                <a:ea typeface="ＭＳ Ｐゴシック" pitchFamily="-110" charset="-128"/>
                <a:cs typeface="ＭＳ Ｐゴシック" pitchFamily="-110" charset="-128"/>
              </a:rPr>
              <a:t>encryption, was the only type of encryption in use prior to the introduction of public-key</a:t>
            </a:r>
            <a:r>
              <a:rPr lang="en-US" b="0" baseline="0" dirty="0">
                <a:latin typeface="Arial" pitchFamily="-110" charset="0"/>
                <a:ea typeface="ＭＳ Ｐゴシック" pitchFamily="-110" charset="-128"/>
                <a:cs typeface="ＭＳ Ｐゴシック" pitchFamily="-110" charset="-128"/>
              </a:rPr>
              <a:t> </a:t>
            </a:r>
            <a:r>
              <a:rPr lang="en-US" b="0" dirty="0">
                <a:latin typeface="Arial" pitchFamily="-110" charset="0"/>
                <a:ea typeface="ＭＳ Ｐゴシック" pitchFamily="-110" charset="-128"/>
                <a:cs typeface="ＭＳ Ｐゴシック" pitchFamily="-110" charset="-128"/>
              </a:rPr>
              <a:t>encryption in the late 1970s. </a:t>
            </a:r>
          </a:p>
          <a:p>
            <a:pPr eaLnBrk="1" hangingPunct="1"/>
            <a:r>
              <a:rPr lang="en-US" b="0" dirty="0">
                <a:latin typeface="Arial" pitchFamily="-110" charset="0"/>
                <a:ea typeface="ＭＳ Ｐゴシック" pitchFamily="-110" charset="-128"/>
                <a:cs typeface="ＭＳ Ｐゴシック" pitchFamily="-110" charset="-128"/>
              </a:rPr>
              <a:t>Countless individuals and groups, from Julius Caesar to the</a:t>
            </a:r>
          </a:p>
          <a:p>
            <a:pPr eaLnBrk="1" hangingPunct="1"/>
            <a:r>
              <a:rPr lang="en-US" b="0" dirty="0">
                <a:latin typeface="Arial" pitchFamily="-110" charset="0"/>
                <a:ea typeface="ＭＳ Ｐゴシック" pitchFamily="-110" charset="-128"/>
                <a:cs typeface="ＭＳ Ｐゴシック" pitchFamily="-110" charset="-128"/>
              </a:rPr>
              <a:t>German U-boat force to present-day diplomatic, military, and commercial users, have</a:t>
            </a:r>
          </a:p>
          <a:p>
            <a:pPr eaLnBrk="1" hangingPunct="1"/>
            <a:r>
              <a:rPr lang="en-US" b="0" dirty="0">
                <a:latin typeface="Arial" pitchFamily="-110" charset="0"/>
                <a:ea typeface="ＭＳ Ｐゴシック" pitchFamily="-110" charset="-128"/>
                <a:cs typeface="ＭＳ Ｐゴシック" pitchFamily="-110" charset="-128"/>
              </a:rPr>
              <a:t>used symmetric encryption for secret communication. It remains the more widely used</a:t>
            </a:r>
          </a:p>
          <a:p>
            <a:pPr eaLnBrk="1" hangingPunct="1"/>
            <a:r>
              <a:rPr lang="en-US" b="0" dirty="0">
                <a:latin typeface="Arial" pitchFamily="-110" charset="0"/>
                <a:ea typeface="ＭＳ Ｐゴシック" pitchFamily="-110" charset="-128"/>
                <a:cs typeface="ＭＳ Ｐゴシック" pitchFamily="-110" charset="-128"/>
              </a:rPr>
              <a:t>of the two types of encryption.</a:t>
            </a:r>
          </a:p>
          <a:p>
            <a:pPr eaLnBrk="1" hangingPunct="1"/>
            <a:endParaRPr lang="en-US" b="0" dirty="0">
              <a:latin typeface="Arial" pitchFamily="-110" charset="0"/>
              <a:ea typeface="ＭＳ Ｐゴシック" pitchFamily="-110" charset="-128"/>
              <a:cs typeface="ＭＳ Ｐゴシック" pitchFamily="-110" charset="-128"/>
            </a:endParaRPr>
          </a:p>
          <a:p>
            <a:pPr eaLnBrk="1" hangingPunct="1"/>
            <a:r>
              <a:rPr lang="en-US" b="0" dirty="0">
                <a:latin typeface="Arial" pitchFamily="-110" charset="0"/>
                <a:ea typeface="ＭＳ Ｐゴシック" pitchFamily="-110" charset="-128"/>
                <a:cs typeface="ＭＳ Ｐゴシック" pitchFamily="-110" charset="-128"/>
              </a:rPr>
              <a:t>There are two requirements for secure use of symmetric encryption:</a:t>
            </a:r>
          </a:p>
          <a:p>
            <a:pPr eaLnBrk="1" hangingPunct="1"/>
            <a:endParaRPr lang="en-US" b="0" dirty="0">
              <a:latin typeface="Arial" pitchFamily="-110" charset="0"/>
              <a:ea typeface="ＭＳ Ｐゴシック" pitchFamily="-110" charset="-128"/>
              <a:cs typeface="ＭＳ Ｐゴシック" pitchFamily="-110" charset="-128"/>
            </a:endParaRPr>
          </a:p>
          <a:p>
            <a:pPr eaLnBrk="1" hangingPunct="1"/>
            <a:r>
              <a:rPr lang="en-US" b="0" dirty="0">
                <a:latin typeface="Arial" pitchFamily="-110" charset="0"/>
                <a:ea typeface="ＭＳ Ｐゴシック" pitchFamily="-110" charset="-128"/>
                <a:cs typeface="ＭＳ Ｐゴシック" pitchFamily="-110" charset="-128"/>
              </a:rPr>
              <a:t>1. We need a strong encryption algorithm. At a minimum, we would like the</a:t>
            </a:r>
          </a:p>
          <a:p>
            <a:pPr eaLnBrk="1" hangingPunct="1"/>
            <a:r>
              <a:rPr lang="en-US" b="0" dirty="0">
                <a:latin typeface="Arial" pitchFamily="-110" charset="0"/>
                <a:ea typeface="ＭＳ Ｐゴシック" pitchFamily="-110" charset="-128"/>
                <a:cs typeface="ＭＳ Ｐゴシック" pitchFamily="-110" charset="-128"/>
              </a:rPr>
              <a:t>algorithm to be such that an opponent who knows the algorithm and has</a:t>
            </a:r>
          </a:p>
          <a:p>
            <a:pPr eaLnBrk="1" hangingPunct="1"/>
            <a:r>
              <a:rPr lang="en-US" b="0" dirty="0">
                <a:latin typeface="Arial" pitchFamily="-110" charset="0"/>
                <a:ea typeface="ＭＳ Ｐゴシック" pitchFamily="-110" charset="-128"/>
                <a:cs typeface="ＭＳ Ｐゴシック" pitchFamily="-110" charset="-128"/>
              </a:rPr>
              <a:t>access to one or more </a:t>
            </a:r>
            <a:r>
              <a:rPr lang="en-US" b="0" dirty="0" err="1">
                <a:latin typeface="Arial" pitchFamily="-110" charset="0"/>
                <a:ea typeface="ＭＳ Ｐゴシック" pitchFamily="-110" charset="-128"/>
                <a:cs typeface="ＭＳ Ｐゴシック" pitchFamily="-110" charset="-128"/>
              </a:rPr>
              <a:t>ciphertexts</a:t>
            </a:r>
            <a:r>
              <a:rPr lang="en-US" b="0" dirty="0">
                <a:latin typeface="Arial" pitchFamily="-110" charset="0"/>
                <a:ea typeface="ＭＳ Ｐゴシック" pitchFamily="-110" charset="-128"/>
                <a:cs typeface="ＭＳ Ｐゴシック" pitchFamily="-110" charset="-128"/>
              </a:rPr>
              <a:t> would be unable to decipher the ciphertext</a:t>
            </a:r>
          </a:p>
          <a:p>
            <a:pPr eaLnBrk="1" hangingPunct="1"/>
            <a:r>
              <a:rPr lang="en-US" b="0" dirty="0">
                <a:latin typeface="Arial" pitchFamily="-110" charset="0"/>
                <a:ea typeface="ＭＳ Ｐゴシック" pitchFamily="-110" charset="-128"/>
                <a:cs typeface="ＭＳ Ｐゴシック" pitchFamily="-110" charset="-128"/>
              </a:rPr>
              <a:t>or figure out the key. This requirement is usually stated in a stronger form:</a:t>
            </a:r>
          </a:p>
          <a:p>
            <a:pPr eaLnBrk="1" hangingPunct="1"/>
            <a:r>
              <a:rPr lang="en-US" b="0" dirty="0">
                <a:latin typeface="Arial" pitchFamily="-110" charset="0"/>
                <a:ea typeface="ＭＳ Ｐゴシック" pitchFamily="-110" charset="-128"/>
                <a:cs typeface="ＭＳ Ｐゴシック" pitchFamily="-110" charset="-128"/>
              </a:rPr>
              <a:t>The opponent should be unable to decrypt ciphertext or discover the key even</a:t>
            </a:r>
          </a:p>
          <a:p>
            <a:pPr eaLnBrk="1" hangingPunct="1"/>
            <a:r>
              <a:rPr lang="en-US" b="0" dirty="0">
                <a:latin typeface="Arial" pitchFamily="-110" charset="0"/>
                <a:ea typeface="ＭＳ Ｐゴシック" pitchFamily="-110" charset="-128"/>
                <a:cs typeface="ＭＳ Ｐゴシック" pitchFamily="-110" charset="-128"/>
              </a:rPr>
              <a:t>if he or she is in possession of a number of </a:t>
            </a:r>
            <a:r>
              <a:rPr lang="en-US" b="0" dirty="0" err="1">
                <a:latin typeface="Arial" pitchFamily="-110" charset="0"/>
                <a:ea typeface="ＭＳ Ｐゴシック" pitchFamily="-110" charset="-128"/>
                <a:cs typeface="ＭＳ Ｐゴシック" pitchFamily="-110" charset="-128"/>
              </a:rPr>
              <a:t>ciphertexts</a:t>
            </a:r>
            <a:r>
              <a:rPr lang="en-US" b="0" dirty="0">
                <a:latin typeface="Arial" pitchFamily="-110" charset="0"/>
                <a:ea typeface="ＭＳ Ｐゴシック" pitchFamily="-110" charset="-128"/>
                <a:cs typeface="ＭＳ Ｐゴシック" pitchFamily="-110" charset="-128"/>
              </a:rPr>
              <a:t> together with the plaintext</a:t>
            </a:r>
          </a:p>
          <a:p>
            <a:pPr eaLnBrk="1" hangingPunct="1"/>
            <a:r>
              <a:rPr lang="en-US" b="0" dirty="0">
                <a:latin typeface="Arial" pitchFamily="-110" charset="0"/>
                <a:ea typeface="ＭＳ Ｐゴシック" pitchFamily="-110" charset="-128"/>
                <a:cs typeface="ＭＳ Ｐゴシック" pitchFamily="-110" charset="-128"/>
              </a:rPr>
              <a:t>that produced each ciphertext.</a:t>
            </a:r>
          </a:p>
          <a:p>
            <a:pPr eaLnBrk="1" hangingPunct="1"/>
            <a:endParaRPr lang="en-US" b="0" dirty="0">
              <a:latin typeface="Arial" pitchFamily="-110" charset="0"/>
              <a:ea typeface="ＭＳ Ｐゴシック" pitchFamily="-110" charset="-128"/>
              <a:cs typeface="ＭＳ Ｐゴシック" pitchFamily="-110" charset="-128"/>
            </a:endParaRPr>
          </a:p>
          <a:p>
            <a:pPr eaLnBrk="1" hangingPunct="1"/>
            <a:r>
              <a:rPr lang="en-US" b="0" dirty="0">
                <a:latin typeface="Arial" pitchFamily="-110" charset="0"/>
                <a:ea typeface="ＭＳ Ｐゴシック" pitchFamily="-110" charset="-128"/>
                <a:cs typeface="ＭＳ Ｐゴシック" pitchFamily="-110" charset="-128"/>
              </a:rPr>
              <a:t>2. Sender and receiver must have obtained copies of the secret key in a secure</a:t>
            </a:r>
          </a:p>
          <a:p>
            <a:pPr eaLnBrk="1" hangingPunct="1"/>
            <a:r>
              <a:rPr lang="en-US" b="0" dirty="0">
                <a:latin typeface="Arial" pitchFamily="-110" charset="0"/>
                <a:ea typeface="ＭＳ Ｐゴシック" pitchFamily="-110" charset="-128"/>
                <a:cs typeface="ＭＳ Ｐゴシック" pitchFamily="-110" charset="-128"/>
              </a:rPr>
              <a:t>fashion and must keep the key secure. If someone can discover the key and</a:t>
            </a:r>
          </a:p>
          <a:p>
            <a:pPr eaLnBrk="1" hangingPunct="1"/>
            <a:r>
              <a:rPr lang="en-US" b="0" dirty="0">
                <a:latin typeface="Arial" pitchFamily="-110" charset="0"/>
                <a:ea typeface="ＭＳ Ｐゴシック" pitchFamily="-110" charset="-128"/>
                <a:cs typeface="ＭＳ Ｐゴシック" pitchFamily="-110" charset="-128"/>
              </a:rPr>
              <a:t>knows the algorithm, all communication using this key is readable.</a:t>
            </a:r>
          </a:p>
          <a:p>
            <a:pPr eaLnBrk="1" hangingPunct="1"/>
            <a:endParaRPr lang="en-US" dirty="0">
              <a:latin typeface="Arial" pitchFamily="-110" charset="0"/>
              <a:ea typeface="ＭＳ Ｐゴシック" pitchFamily="-110" charset="-128"/>
              <a:cs typeface="ＭＳ Ｐゴシック" pitchFamily="-110" charset="-128"/>
            </a:endParaRPr>
          </a:p>
          <a:p>
            <a:pPr eaLnBrk="1" hangingPunct="1"/>
            <a:endParaRPr lang="en-US" dirty="0">
              <a:latin typeface="Arial"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3370996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a:t>More information about plain text is needed </a:t>
            </a:r>
            <a:r>
              <a:rPr lang="en-US" sz="2400" b="1" dirty="0">
                <a:solidFill>
                  <a:srgbClr val="FF0000"/>
                </a:solidFill>
              </a:rPr>
              <a:t>to break in less time </a:t>
            </a:r>
            <a:r>
              <a:rPr lang="en-US" sz="2400" dirty="0"/>
              <a:t>(i.e. trying half the keys):</a:t>
            </a:r>
          </a:p>
          <a:p>
            <a:pPr lvl="1"/>
            <a:r>
              <a:rPr lang="en-US" sz="2000" dirty="0"/>
              <a:t>Language of the plain text. This make it easy to recognize the result.</a:t>
            </a:r>
          </a:p>
          <a:p>
            <a:pPr lvl="1"/>
            <a:r>
              <a:rPr lang="en-US" sz="2000" dirty="0"/>
              <a:t>If the text message has been compressed before encryption, then recognition is more difficult. </a:t>
            </a:r>
          </a:p>
          <a:p>
            <a:pPr lvl="1"/>
            <a:r>
              <a:rPr lang="en-US" sz="2000" dirty="0"/>
              <a:t>A numerical file that has been compressed, the problem becomes even more difficult.</a:t>
            </a:r>
          </a:p>
          <a:p>
            <a:endParaRPr lang="en-PK" dirty="0"/>
          </a:p>
        </p:txBody>
      </p:sp>
      <p:sp>
        <p:nvSpPr>
          <p:cNvPr id="4" name="Slide Number Placeholder 3"/>
          <p:cNvSpPr>
            <a:spLocks noGrp="1"/>
          </p:cNvSpPr>
          <p:nvPr>
            <p:ph type="sldNum" sz="quarter" idx="5"/>
          </p:nvPr>
        </p:nvSpPr>
        <p:spPr/>
        <p:txBody>
          <a:bodyPr/>
          <a:lstStyle/>
          <a:p>
            <a:fld id="{7828385F-8D62-453E-AF48-0848A605D8F7}" type="slidenum">
              <a:rPr lang="en-US" smtClean="0"/>
              <a:t>10</a:t>
            </a:fld>
            <a:endParaRPr lang="en-US"/>
          </a:p>
        </p:txBody>
      </p:sp>
    </p:spTree>
    <p:extLst>
      <p:ext uri="{BB962C8B-B14F-4D97-AF65-F5344CB8AC3E}">
        <p14:creationId xmlns:p14="http://schemas.microsoft.com/office/powerpoint/2010/main" val="3364759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Time Required at 10910^9109 Decryptions/Second:</a:t>
            </a:r>
            <a:r>
              <a:rPr lang="en-US" dirty="0"/>
              <a:t> This is how long it would take to break the encryption if we could try 1 billion keys every second.</a:t>
            </a:r>
          </a:p>
          <a:p>
            <a:r>
              <a:rPr lang="en-US" b="1" dirty="0"/>
              <a:t>Time Required at 101310^{13}1013 Decryptions/Second:</a:t>
            </a:r>
            <a:r>
              <a:rPr lang="en-US" dirty="0"/>
              <a:t> This is how long it would take to break the encryption if we could try 10 trillion keys every second.</a:t>
            </a:r>
          </a:p>
        </p:txBody>
      </p:sp>
      <p:sp>
        <p:nvSpPr>
          <p:cNvPr id="4" name="Slide Number Placeholder 3"/>
          <p:cNvSpPr>
            <a:spLocks noGrp="1"/>
          </p:cNvSpPr>
          <p:nvPr>
            <p:ph type="sldNum" sz="quarter" idx="5"/>
          </p:nvPr>
        </p:nvSpPr>
        <p:spPr/>
        <p:txBody>
          <a:bodyPr/>
          <a:lstStyle/>
          <a:p>
            <a:fld id="{7828385F-8D62-453E-AF48-0848A605D8F7}" type="slidenum">
              <a:rPr lang="en-US" smtClean="0"/>
              <a:t>22</a:t>
            </a:fld>
            <a:endParaRPr lang="en-US"/>
          </a:p>
        </p:txBody>
      </p:sp>
    </p:spTree>
    <p:extLst>
      <p:ext uri="{BB962C8B-B14F-4D97-AF65-F5344CB8AC3E}">
        <p14:creationId xmlns:p14="http://schemas.microsoft.com/office/powerpoint/2010/main" val="33989983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FA45A9E-7761-3846-9783-F10EE5B548CC}" type="slidenum">
              <a:rPr lang="en-AU" smtClean="0"/>
              <a:pPr>
                <a:defRPr/>
              </a:pPr>
              <a:t>25</a:t>
            </a:fld>
            <a:endParaRPr lang="en-AU"/>
          </a:p>
        </p:txBody>
      </p:sp>
    </p:spTree>
    <p:extLst>
      <p:ext uri="{BB962C8B-B14F-4D97-AF65-F5344CB8AC3E}">
        <p14:creationId xmlns:p14="http://schemas.microsoft.com/office/powerpoint/2010/main" val="3901346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FA45A9E-7761-3846-9783-F10EE5B548CC}" type="slidenum">
              <a:rPr lang="en-AU" smtClean="0"/>
              <a:pPr>
                <a:defRPr/>
              </a:pPr>
              <a:t>26</a:t>
            </a:fld>
            <a:endParaRPr lang="en-AU"/>
          </a:p>
        </p:txBody>
      </p:sp>
    </p:spTree>
    <p:extLst>
      <p:ext uri="{BB962C8B-B14F-4D97-AF65-F5344CB8AC3E}">
        <p14:creationId xmlns:p14="http://schemas.microsoft.com/office/powerpoint/2010/main" val="36691704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a:p>
        </p:txBody>
      </p:sp>
      <p:sp>
        <p:nvSpPr>
          <p:cNvPr id="4" name="Slide Number Placeholder 3"/>
          <p:cNvSpPr>
            <a:spLocks noGrp="1"/>
          </p:cNvSpPr>
          <p:nvPr>
            <p:ph type="sldNum" sz="quarter" idx="5"/>
          </p:nvPr>
        </p:nvSpPr>
        <p:spPr/>
        <p:txBody>
          <a:bodyPr/>
          <a:lstStyle/>
          <a:p>
            <a:fld id="{7828385F-8D62-453E-AF48-0848A605D8F7}" type="slidenum">
              <a:rPr lang="en-US" smtClean="0"/>
              <a:t>27</a:t>
            </a:fld>
            <a:endParaRPr lang="en-US"/>
          </a:p>
        </p:txBody>
      </p:sp>
    </p:spTree>
    <p:extLst>
      <p:ext uri="{BB962C8B-B14F-4D97-AF65-F5344CB8AC3E}">
        <p14:creationId xmlns:p14="http://schemas.microsoft.com/office/powerpoint/2010/main" val="30946892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FA45A9E-7761-3846-9783-F10EE5B548CC}" type="slidenum">
              <a:rPr lang="en-AU" smtClean="0"/>
              <a:pPr>
                <a:defRPr/>
              </a:pPr>
              <a:t>31</a:t>
            </a:fld>
            <a:endParaRPr lang="en-AU"/>
          </a:p>
        </p:txBody>
      </p:sp>
    </p:spTree>
    <p:extLst>
      <p:ext uri="{BB962C8B-B14F-4D97-AF65-F5344CB8AC3E}">
        <p14:creationId xmlns:p14="http://schemas.microsoft.com/office/powerpoint/2010/main" val="4188883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FA45A9E-7761-3846-9783-F10EE5B548CC}" type="slidenum">
              <a:rPr lang="en-AU" smtClean="0"/>
              <a:pPr>
                <a:defRPr/>
              </a:pPr>
              <a:t>35</a:t>
            </a:fld>
            <a:endParaRPr lang="en-AU"/>
          </a:p>
        </p:txBody>
      </p:sp>
    </p:spTree>
    <p:extLst>
      <p:ext uri="{BB962C8B-B14F-4D97-AF65-F5344CB8AC3E}">
        <p14:creationId xmlns:p14="http://schemas.microsoft.com/office/powerpoint/2010/main" val="2810975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FD506D70-4FDC-464B-81DF-79C5C4B28E23}" type="slidenum">
              <a:rPr lang="en-US" smtClean="0"/>
              <a:pPr/>
              <a:t>37</a:t>
            </a:fld>
            <a:endParaRPr lang="en-US"/>
          </a:p>
        </p:txBody>
      </p:sp>
    </p:spTree>
    <p:extLst>
      <p:ext uri="{BB962C8B-B14F-4D97-AF65-F5344CB8AC3E}">
        <p14:creationId xmlns:p14="http://schemas.microsoft.com/office/powerpoint/2010/main" val="28278180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EDD4908-CC23-48C0-976B-10CC20990EB2}" type="datetime1">
              <a:rPr lang="en-US" smtClean="0"/>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A50C4D-0BA1-4E54-8DFC-01810EC97B99}" type="slidenum">
              <a:rPr lang="en-US" smtClean="0"/>
              <a:t>‹#›</a:t>
            </a:fld>
            <a:endParaRPr lang="en-US"/>
          </a:p>
        </p:txBody>
      </p:sp>
    </p:spTree>
    <p:extLst>
      <p:ext uri="{BB962C8B-B14F-4D97-AF65-F5344CB8AC3E}">
        <p14:creationId xmlns:p14="http://schemas.microsoft.com/office/powerpoint/2010/main" val="2895714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E448FC-326D-4210-9B7F-1F78F2B0ABAC}" type="datetime1">
              <a:rPr lang="en-US" smtClean="0"/>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A50C4D-0BA1-4E54-8DFC-01810EC97B99}" type="slidenum">
              <a:rPr lang="en-US" smtClean="0"/>
              <a:t>‹#›</a:t>
            </a:fld>
            <a:endParaRPr lang="en-US"/>
          </a:p>
        </p:txBody>
      </p:sp>
    </p:spTree>
    <p:extLst>
      <p:ext uri="{BB962C8B-B14F-4D97-AF65-F5344CB8AC3E}">
        <p14:creationId xmlns:p14="http://schemas.microsoft.com/office/powerpoint/2010/main" val="520281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B785A1-B715-4328-ADC9-B20C16CF4F32}" type="datetime1">
              <a:rPr lang="en-US" smtClean="0"/>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A50C4D-0BA1-4E54-8DFC-01810EC97B99}" type="slidenum">
              <a:rPr lang="en-US" smtClean="0"/>
              <a:t>‹#›</a:t>
            </a:fld>
            <a:endParaRPr lang="en-US"/>
          </a:p>
        </p:txBody>
      </p:sp>
    </p:spTree>
    <p:extLst>
      <p:ext uri="{BB962C8B-B14F-4D97-AF65-F5344CB8AC3E}">
        <p14:creationId xmlns:p14="http://schemas.microsoft.com/office/powerpoint/2010/main" val="1358240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5BFA864-45E6-4FF3-9F56-3B20DBBFC3C2}" type="datetime1">
              <a:rPr lang="en-US" smtClean="0"/>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A50C4D-0BA1-4E54-8DFC-01810EC97B99}" type="slidenum">
              <a:rPr lang="en-US" smtClean="0"/>
              <a:t>‹#›</a:t>
            </a:fld>
            <a:endParaRPr lang="en-US"/>
          </a:p>
        </p:txBody>
      </p:sp>
    </p:spTree>
    <p:extLst>
      <p:ext uri="{BB962C8B-B14F-4D97-AF65-F5344CB8AC3E}">
        <p14:creationId xmlns:p14="http://schemas.microsoft.com/office/powerpoint/2010/main" val="326230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338996E-E0E0-40F4-841D-9F1A9F67B603}" type="datetime1">
              <a:rPr lang="en-US" smtClean="0"/>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A50C4D-0BA1-4E54-8DFC-01810EC97B99}" type="slidenum">
              <a:rPr lang="en-US" smtClean="0"/>
              <a:t>‹#›</a:t>
            </a:fld>
            <a:endParaRPr lang="en-US"/>
          </a:p>
        </p:txBody>
      </p:sp>
    </p:spTree>
    <p:extLst>
      <p:ext uri="{BB962C8B-B14F-4D97-AF65-F5344CB8AC3E}">
        <p14:creationId xmlns:p14="http://schemas.microsoft.com/office/powerpoint/2010/main" val="2651054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091E4FC-E453-477B-A66B-F03CC82B7056}" type="datetime1">
              <a:rPr lang="en-US" smtClean="0"/>
              <a:t>9/2/2024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A50C4D-0BA1-4E54-8DFC-01810EC97B99}" type="slidenum">
              <a:rPr lang="en-US" smtClean="0"/>
              <a:t>‹#›</a:t>
            </a:fld>
            <a:endParaRPr lang="en-US"/>
          </a:p>
        </p:txBody>
      </p:sp>
    </p:spTree>
    <p:extLst>
      <p:ext uri="{BB962C8B-B14F-4D97-AF65-F5344CB8AC3E}">
        <p14:creationId xmlns:p14="http://schemas.microsoft.com/office/powerpoint/2010/main" val="3101782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3B1B869-8361-44D0-BD83-AE35A5C3BED5}" type="datetime1">
              <a:rPr lang="en-US" smtClean="0"/>
              <a:t>9/2/2024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A50C4D-0BA1-4E54-8DFC-01810EC97B99}" type="slidenum">
              <a:rPr lang="en-US" smtClean="0"/>
              <a:t>‹#›</a:t>
            </a:fld>
            <a:endParaRPr lang="en-US"/>
          </a:p>
        </p:txBody>
      </p:sp>
    </p:spTree>
    <p:extLst>
      <p:ext uri="{BB962C8B-B14F-4D97-AF65-F5344CB8AC3E}">
        <p14:creationId xmlns:p14="http://schemas.microsoft.com/office/powerpoint/2010/main" val="3591499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C0D8ED7-1120-47C5-9976-8F42E2F562CF}" type="datetime1">
              <a:rPr lang="en-US" smtClean="0"/>
              <a:t>9/2/2024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A50C4D-0BA1-4E54-8DFC-01810EC97B99}" type="slidenum">
              <a:rPr lang="en-US" smtClean="0"/>
              <a:t>‹#›</a:t>
            </a:fld>
            <a:endParaRPr lang="en-US"/>
          </a:p>
        </p:txBody>
      </p:sp>
    </p:spTree>
    <p:extLst>
      <p:ext uri="{BB962C8B-B14F-4D97-AF65-F5344CB8AC3E}">
        <p14:creationId xmlns:p14="http://schemas.microsoft.com/office/powerpoint/2010/main" val="2907751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D831BB-02EA-4FD2-BB64-1808DDE74F74}" type="datetime1">
              <a:rPr lang="en-US" smtClean="0"/>
              <a:t>9/2/2024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A50C4D-0BA1-4E54-8DFC-01810EC97B99}" type="slidenum">
              <a:rPr lang="en-US" smtClean="0"/>
              <a:t>‹#›</a:t>
            </a:fld>
            <a:endParaRPr lang="en-US"/>
          </a:p>
        </p:txBody>
      </p:sp>
    </p:spTree>
    <p:extLst>
      <p:ext uri="{BB962C8B-B14F-4D97-AF65-F5344CB8AC3E}">
        <p14:creationId xmlns:p14="http://schemas.microsoft.com/office/powerpoint/2010/main" val="82675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8872C61-A4AD-4435-B830-F4B215C43EE3}" type="datetime1">
              <a:rPr lang="en-US" smtClean="0"/>
              <a:t>9/2/2024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A50C4D-0BA1-4E54-8DFC-01810EC97B99}" type="slidenum">
              <a:rPr lang="en-US" smtClean="0"/>
              <a:t>‹#›</a:t>
            </a:fld>
            <a:endParaRPr lang="en-US"/>
          </a:p>
        </p:txBody>
      </p:sp>
    </p:spTree>
    <p:extLst>
      <p:ext uri="{BB962C8B-B14F-4D97-AF65-F5344CB8AC3E}">
        <p14:creationId xmlns:p14="http://schemas.microsoft.com/office/powerpoint/2010/main" val="3361512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BC04A30-163A-4F79-B404-FE5245FD6953}" type="datetime1">
              <a:rPr lang="en-US" smtClean="0"/>
              <a:t>9/2/2024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A50C4D-0BA1-4E54-8DFC-01810EC97B99}" type="slidenum">
              <a:rPr lang="en-US" smtClean="0"/>
              <a:t>‹#›</a:t>
            </a:fld>
            <a:endParaRPr lang="en-US"/>
          </a:p>
        </p:txBody>
      </p:sp>
    </p:spTree>
    <p:extLst>
      <p:ext uri="{BB962C8B-B14F-4D97-AF65-F5344CB8AC3E}">
        <p14:creationId xmlns:p14="http://schemas.microsoft.com/office/powerpoint/2010/main" val="244597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64298C-E6C4-409D-9160-EEEEF8DB9D31}" type="datetime1">
              <a:rPr lang="en-US" smtClean="0"/>
              <a:t>9/2/2024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A50C4D-0BA1-4E54-8DFC-01810EC97B99}" type="slidenum">
              <a:rPr lang="en-US" smtClean="0"/>
              <a:t>‹#›</a:t>
            </a:fld>
            <a:endParaRPr lang="en-US"/>
          </a:p>
        </p:txBody>
      </p:sp>
    </p:spTree>
    <p:extLst>
      <p:ext uri="{BB962C8B-B14F-4D97-AF65-F5344CB8AC3E}">
        <p14:creationId xmlns:p14="http://schemas.microsoft.com/office/powerpoint/2010/main" val="4137917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24.png"/><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9.png"/><Relationship Id="rId1" Type="http://schemas.openxmlformats.org/officeDocument/2006/relationships/slideLayout" Target="../slideLayouts/slideLayout2.xml"/><Relationship Id="rId4" Type="http://schemas.microsoft.com/office/2007/relationships/hdphoto" Target="../media/hdphoto2.wdp"/></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microsoft.com/office/2007/relationships/hdphoto" Target="../media/hdphoto3.wdp"/></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5.png"/><Relationship Id="rId5" Type="http://schemas.microsoft.com/office/2007/relationships/hdphoto" Target="../media/hdphoto4.wdp"/><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 Id="rId5" Type="http://schemas.openxmlformats.org/officeDocument/2006/relationships/image" Target="../media/image40.png"/><Relationship Id="rId4" Type="http://schemas.openxmlformats.org/officeDocument/2006/relationships/image" Target="../media/image39.png"/></Relationships>
</file>

<file path=ppt/slides/_rels/slide2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image" Target="../media/image45.png"/><Relationship Id="rId3" Type="http://schemas.microsoft.com/office/2007/relationships/hdphoto" Target="../media/hdphoto5.wdp"/><Relationship Id="rId7" Type="http://schemas.microsoft.com/office/2007/relationships/hdphoto" Target="../media/hdphoto7.wdp"/><Relationship Id="rId2" Type="http://schemas.openxmlformats.org/officeDocument/2006/relationships/image" Target="../media/image42.png"/><Relationship Id="rId1" Type="http://schemas.openxmlformats.org/officeDocument/2006/relationships/slideLayout" Target="../slideLayouts/slideLayout7.xml"/><Relationship Id="rId6" Type="http://schemas.openxmlformats.org/officeDocument/2006/relationships/image" Target="../media/image44.png"/><Relationship Id="rId11" Type="http://schemas.microsoft.com/office/2007/relationships/hdphoto" Target="../media/hdphoto9.wdp"/><Relationship Id="rId5" Type="http://schemas.microsoft.com/office/2007/relationships/hdphoto" Target="../media/hdphoto6.wdp"/><Relationship Id="rId10" Type="http://schemas.openxmlformats.org/officeDocument/2006/relationships/image" Target="../media/image46.png"/><Relationship Id="rId4" Type="http://schemas.openxmlformats.org/officeDocument/2006/relationships/image" Target="../media/image43.png"/><Relationship Id="rId9" Type="http://schemas.microsoft.com/office/2007/relationships/hdphoto" Target="../media/hdphoto8.wdp"/></Relationships>
</file>

<file path=ppt/slides/_rels/slide3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 Id="rId4" Type="http://schemas.openxmlformats.org/officeDocument/2006/relationships/image" Target="../media/image53.png"/></Relationships>
</file>

<file path=ppt/slides/_rels/slide3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56.tmp"/><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57.png"/></Relationships>
</file>

<file path=ppt/slides/_rels/slide36.xml.rels><?xml version="1.0" encoding="UTF-8" standalone="yes"?>
<Relationships xmlns="http://schemas.openxmlformats.org/package/2006/relationships"><Relationship Id="rId2" Type="http://schemas.openxmlformats.org/officeDocument/2006/relationships/image" Target="../media/image58.w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62.png"/><Relationship Id="rId3" Type="http://schemas.microsoft.com/office/2007/relationships/hdphoto" Target="../media/hdphoto10.wdp"/><Relationship Id="rId7" Type="http://schemas.microsoft.com/office/2007/relationships/hdphoto" Target="../media/hdphoto12.wdp"/><Relationship Id="rId2" Type="http://schemas.openxmlformats.org/officeDocument/2006/relationships/image" Target="../media/image59.png"/><Relationship Id="rId1" Type="http://schemas.openxmlformats.org/officeDocument/2006/relationships/slideLayout" Target="../slideLayouts/slideLayout7.xml"/><Relationship Id="rId6" Type="http://schemas.openxmlformats.org/officeDocument/2006/relationships/image" Target="../media/image61.png"/><Relationship Id="rId11" Type="http://schemas.openxmlformats.org/officeDocument/2006/relationships/image" Target="../media/image65.png"/><Relationship Id="rId5" Type="http://schemas.microsoft.com/office/2007/relationships/hdphoto" Target="../media/hdphoto11.wdp"/><Relationship Id="rId10" Type="http://schemas.openxmlformats.org/officeDocument/2006/relationships/image" Target="../media/image64.png"/><Relationship Id="rId4" Type="http://schemas.openxmlformats.org/officeDocument/2006/relationships/image" Target="../media/image60.png"/><Relationship Id="rId9" Type="http://schemas.openxmlformats.org/officeDocument/2006/relationships/image" Target="../media/image6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customXml" Target="../ink/ink6.xml"/><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customXml" Target="../ink/ink7.xml"/><Relationship Id="rId10" Type="http://schemas.openxmlformats.org/officeDocument/2006/relationships/image" Target="../media/image13.png"/><Relationship Id="rId4" Type="http://schemas.openxmlformats.org/officeDocument/2006/relationships/image" Target="../media/image10.png"/><Relationship Id="rId9" Type="http://schemas.openxmlformats.org/officeDocument/2006/relationships/customXml" Target="../ink/ink4.xml"/><Relationship Id="rId14" Type="http://schemas.openxmlformats.org/officeDocument/2006/relationships/image" Target="../media/image15.png"/></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0.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13956" y="702949"/>
            <a:ext cx="10946674" cy="1496554"/>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pPr algn="ctr"/>
            <a:r>
              <a:rPr lang="en-US" sz="7700" dirty="0"/>
              <a:t>CS 3002 Information Security</a:t>
            </a:r>
            <a:endParaRPr lang="en-US" sz="5400" dirty="0"/>
          </a:p>
          <a:p>
            <a:pPr algn="ctr"/>
            <a:r>
              <a:rPr lang="en-US" sz="4600" dirty="0">
                <a:solidFill>
                  <a:srgbClr val="FF0000"/>
                </a:solidFill>
              </a:rPr>
              <a:t>                                                                   Fall 2024</a:t>
            </a:r>
          </a:p>
        </p:txBody>
      </p:sp>
      <p:sp>
        <p:nvSpPr>
          <p:cNvPr id="5" name="Subtitle 2"/>
          <p:cNvSpPr txBox="1">
            <a:spLocks/>
          </p:cNvSpPr>
          <p:nvPr/>
        </p:nvSpPr>
        <p:spPr>
          <a:xfrm>
            <a:off x="6088878" y="3272870"/>
            <a:ext cx="5264922" cy="2652390"/>
          </a:xfrm>
          <a:prstGeom prst="rect">
            <a:avLst/>
          </a:prstGeom>
          <a:solidFill>
            <a:schemeClr val="accent1">
              <a:lumMod val="40000"/>
              <a:lumOff val="60000"/>
            </a:schemeClr>
          </a:solidFill>
        </p:spPr>
        <p:txBody>
          <a:bodyPr>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30175" indent="0" algn="ctr">
              <a:buNone/>
            </a:pPr>
            <a:r>
              <a:rPr lang="en-US" sz="3200" dirty="0"/>
              <a:t>Week # 2 – Lecture # 4, 5, 6</a:t>
            </a:r>
          </a:p>
          <a:p>
            <a:pPr algn="ctr"/>
            <a:endParaRPr lang="en-US" sz="2000" dirty="0"/>
          </a:p>
          <a:p>
            <a:pPr marL="130175" indent="0" algn="ctr">
              <a:buNone/>
            </a:pPr>
            <a:r>
              <a:rPr lang="en-US" sz="2000" dirty="0">
                <a:solidFill>
                  <a:srgbClr val="FF0000"/>
                </a:solidFill>
              </a:rPr>
              <a:t>27</a:t>
            </a:r>
            <a:r>
              <a:rPr lang="en-US" sz="2000" baseline="30000" dirty="0">
                <a:solidFill>
                  <a:srgbClr val="FF0000"/>
                </a:solidFill>
              </a:rPr>
              <a:t>th </a:t>
            </a:r>
            <a:r>
              <a:rPr lang="en-US" sz="2000" dirty="0">
                <a:solidFill>
                  <a:srgbClr val="FF0000"/>
                </a:solidFill>
              </a:rPr>
              <a:t>- 29</a:t>
            </a:r>
            <a:r>
              <a:rPr lang="en-US" sz="2000" baseline="30000" dirty="0">
                <a:solidFill>
                  <a:srgbClr val="FF0000"/>
                </a:solidFill>
              </a:rPr>
              <a:t>th</a:t>
            </a:r>
            <a:r>
              <a:rPr lang="en-US" sz="2000" dirty="0">
                <a:solidFill>
                  <a:srgbClr val="FF0000"/>
                </a:solidFill>
              </a:rPr>
              <a:t> Aug 2024 </a:t>
            </a:r>
          </a:p>
          <a:p>
            <a:pPr algn="ctr"/>
            <a:endParaRPr lang="en-US" sz="2000" dirty="0"/>
          </a:p>
          <a:p>
            <a:pPr marL="130175" indent="0" algn="ctr">
              <a:buNone/>
            </a:pPr>
            <a:r>
              <a:rPr lang="en-US" sz="2400" dirty="0"/>
              <a:t>Dr. Aqsa Aslam</a:t>
            </a:r>
          </a:p>
        </p:txBody>
      </p:sp>
      <p:pic>
        <p:nvPicPr>
          <p:cNvPr id="2" name="Picture 1"/>
          <p:cNvPicPr>
            <a:picLocks noChangeAspect="1"/>
          </p:cNvPicPr>
          <p:nvPr/>
        </p:nvPicPr>
        <p:blipFill>
          <a:blip r:embed="rId2"/>
          <a:stretch>
            <a:fillRect/>
          </a:stretch>
        </p:blipFill>
        <p:spPr>
          <a:xfrm>
            <a:off x="712809" y="1771385"/>
            <a:ext cx="5286336" cy="1501485"/>
          </a:xfrm>
          <a:prstGeom prst="rect">
            <a:avLst/>
          </a:prstGeom>
        </p:spPr>
      </p:pic>
      <p:grpSp>
        <p:nvGrpSpPr>
          <p:cNvPr id="8" name="Group 7"/>
          <p:cNvGrpSpPr/>
          <p:nvPr/>
        </p:nvGrpSpPr>
        <p:grpSpPr>
          <a:xfrm>
            <a:off x="1502463" y="3418245"/>
            <a:ext cx="2953265" cy="3120667"/>
            <a:chOff x="8830020" y="2751654"/>
            <a:chExt cx="2953265" cy="3120667"/>
          </a:xfrm>
        </p:grpSpPr>
        <p:pic>
          <p:nvPicPr>
            <p:cNvPr id="6" name="Picture 5"/>
            <p:cNvPicPr>
              <a:picLocks noChangeAspect="1"/>
            </p:cNvPicPr>
            <p:nvPr/>
          </p:nvPicPr>
          <p:blipFill>
            <a:blip r:embed="rId3"/>
            <a:stretch>
              <a:fillRect/>
            </a:stretch>
          </p:blipFill>
          <p:spPr>
            <a:xfrm>
              <a:off x="8830020" y="2751654"/>
              <a:ext cx="2953265" cy="2872982"/>
            </a:xfrm>
            <a:prstGeom prst="rect">
              <a:avLst/>
            </a:prstGeom>
          </p:spPr>
        </p:pic>
        <p:pic>
          <p:nvPicPr>
            <p:cNvPr id="7" name="Picture 6"/>
            <p:cNvPicPr>
              <a:picLocks noChangeAspect="1"/>
            </p:cNvPicPr>
            <p:nvPr/>
          </p:nvPicPr>
          <p:blipFill>
            <a:blip r:embed="rId4"/>
            <a:stretch>
              <a:fillRect/>
            </a:stretch>
          </p:blipFill>
          <p:spPr>
            <a:xfrm>
              <a:off x="9487387" y="5624636"/>
              <a:ext cx="1638529" cy="247685"/>
            </a:xfrm>
            <a:prstGeom prst="rect">
              <a:avLst/>
            </a:prstGeom>
          </p:spPr>
        </p:pic>
      </p:grpSp>
    </p:spTree>
    <p:extLst>
      <p:ext uri="{BB962C8B-B14F-4D97-AF65-F5344CB8AC3E}">
        <p14:creationId xmlns:p14="http://schemas.microsoft.com/office/powerpoint/2010/main" val="2945991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DEE6FD-DB1F-2182-0B4E-758353D7080C}"/>
              </a:ext>
            </a:extLst>
          </p:cNvPr>
          <p:cNvSpPr>
            <a:spLocks noGrp="1"/>
          </p:cNvSpPr>
          <p:nvPr>
            <p:ph idx="1"/>
          </p:nvPr>
        </p:nvSpPr>
        <p:spPr>
          <a:xfrm>
            <a:off x="322911" y="1048268"/>
            <a:ext cx="11187953" cy="5047410"/>
          </a:xfrm>
        </p:spPr>
        <p:txBody>
          <a:bodyPr>
            <a:normAutofit/>
          </a:bodyPr>
          <a:lstStyle/>
          <a:p>
            <a:r>
              <a:rPr lang="en-US" sz="2400" b="0" i="0" u="none" strike="noStrike" baseline="0" dirty="0">
                <a:latin typeface="Times New Roman" panose="02020603050405020304" pitchFamily="18" charset="0"/>
                <a:cs typeface="Times New Roman" panose="02020603050405020304" pitchFamily="18" charset="0"/>
              </a:rPr>
              <a:t>There are two general approaches to attacking a symmetric encryption scheme</a:t>
            </a:r>
          </a:p>
          <a:p>
            <a:pPr marL="914400" lvl="1" indent="-457200">
              <a:buFont typeface="+mj-lt"/>
              <a:buAutoNum type="arabicPeriod"/>
            </a:pPr>
            <a:r>
              <a:rPr lang="en-US" sz="2000" b="1" dirty="0">
                <a:solidFill>
                  <a:srgbClr val="FF0000"/>
                </a:solidFill>
                <a:latin typeface="Times New Roman" panose="02020603050405020304" pitchFamily="18" charset="0"/>
                <a:cs typeface="Times New Roman" panose="02020603050405020304" pitchFamily="18" charset="0"/>
              </a:rPr>
              <a:t>Brute-force attack </a:t>
            </a:r>
          </a:p>
          <a:p>
            <a:pPr marL="914400" lvl="1" indent="-457200">
              <a:buFont typeface="+mj-lt"/>
              <a:buAutoNum type="arabicPeriod"/>
            </a:pPr>
            <a:r>
              <a:rPr lang="en-US" sz="2000" b="1" dirty="0">
                <a:solidFill>
                  <a:srgbClr val="FF0000"/>
                </a:solidFill>
                <a:latin typeface="Times New Roman" panose="02020603050405020304" pitchFamily="18" charset="0"/>
                <a:cs typeface="Times New Roman" panose="02020603050405020304" pitchFamily="18" charset="0"/>
              </a:rPr>
              <a:t>Cryptanalysis</a:t>
            </a:r>
            <a:endParaRPr lang="en-US" sz="1600" dirty="0">
              <a:latin typeface="Times New Roman" panose="02020603050405020304" pitchFamily="18" charset="0"/>
              <a:cs typeface="Times New Roman" panose="02020603050405020304" pitchFamily="18" charset="0"/>
            </a:endParaRPr>
          </a:p>
          <a:p>
            <a:r>
              <a:rPr lang="en-US" sz="2400" b="1" dirty="0">
                <a:solidFill>
                  <a:srgbClr val="FF0000"/>
                </a:solidFill>
                <a:latin typeface="Times New Roman" panose="02020603050405020304" pitchFamily="18" charset="0"/>
                <a:cs typeface="Times New Roman" panose="02020603050405020304" pitchFamily="18" charset="0"/>
              </a:rPr>
              <a:t>Brute-force attack:- </a:t>
            </a:r>
            <a:r>
              <a:rPr lang="en-US" sz="2000" dirty="0">
                <a:latin typeface="Times New Roman" panose="02020603050405020304" pitchFamily="18" charset="0"/>
                <a:cs typeface="Times New Roman" panose="02020603050405020304" pitchFamily="18" charset="0"/>
              </a:rPr>
              <a:t>A brute-force attack is when someone tries every possible key on an encrypted message (ciphertext) until they find the one that correctly turns it back into the original message (plaintext)</a:t>
            </a:r>
          </a:p>
          <a:p>
            <a:pPr lvl="1"/>
            <a:r>
              <a:rPr lang="en-US" sz="1800" b="1" dirty="0">
                <a:latin typeface="Times New Roman" panose="02020603050405020304" pitchFamily="18" charset="0"/>
                <a:cs typeface="Times New Roman" panose="02020603050405020304" pitchFamily="18" charset="0"/>
              </a:rPr>
              <a:t>Key Attempts: </a:t>
            </a:r>
            <a:r>
              <a:rPr lang="en-US" sz="1800" dirty="0">
                <a:latin typeface="Times New Roman" panose="02020603050405020304" pitchFamily="18" charset="0"/>
                <a:cs typeface="Times New Roman" panose="02020603050405020304" pitchFamily="18" charset="0"/>
              </a:rPr>
              <a:t>On average, an attacker needs to try about half of all possible keys to find the correct one. If there are x different keys, they will usually succeed after trying x/2 keys. </a:t>
            </a:r>
          </a:p>
          <a:p>
            <a:pPr lvl="1"/>
            <a:r>
              <a:rPr lang="en-US" sz="1800" b="1" dirty="0">
                <a:latin typeface="Times New Roman" panose="02020603050405020304" pitchFamily="18" charset="0"/>
                <a:cs typeface="Times New Roman" panose="02020603050405020304" pitchFamily="18" charset="0"/>
              </a:rPr>
              <a:t>Key Size: </a:t>
            </a:r>
            <a:r>
              <a:rPr lang="en-US" sz="1800" dirty="0">
                <a:latin typeface="Times New Roman" panose="02020603050405020304" pitchFamily="18" charset="0"/>
                <a:cs typeface="Times New Roman" panose="02020603050405020304" pitchFamily="18" charset="0"/>
              </a:rPr>
              <a:t>The larger the key, the more possible combinations there are, making it much harder and more time-consuming for an attacker to break the encryption.</a:t>
            </a:r>
          </a:p>
          <a:p>
            <a:endParaRPr lang="en-PK" sz="2400" dirty="0"/>
          </a:p>
        </p:txBody>
      </p:sp>
      <p:sp>
        <p:nvSpPr>
          <p:cNvPr id="4" name="Slide Number Placeholder 3">
            <a:extLst>
              <a:ext uri="{FF2B5EF4-FFF2-40B4-BE49-F238E27FC236}">
                <a16:creationId xmlns:a16="http://schemas.microsoft.com/office/drawing/2014/main" id="{2EB03E60-80DE-3BBE-F1BE-B29A0556A508}"/>
              </a:ext>
            </a:extLst>
          </p:cNvPr>
          <p:cNvSpPr>
            <a:spLocks noGrp="1"/>
          </p:cNvSpPr>
          <p:nvPr>
            <p:ph type="sldNum" sz="quarter" idx="12"/>
          </p:nvPr>
        </p:nvSpPr>
        <p:spPr/>
        <p:txBody>
          <a:bodyPr/>
          <a:lstStyle/>
          <a:p>
            <a:fld id="{A2A50C4D-0BA1-4E54-8DFC-01810EC97B99}" type="slidenum">
              <a:rPr lang="en-US" smtClean="0"/>
              <a:t>10</a:t>
            </a:fld>
            <a:endParaRPr lang="en-US"/>
          </a:p>
        </p:txBody>
      </p:sp>
      <p:pic>
        <p:nvPicPr>
          <p:cNvPr id="7" name="Picture 2">
            <a:extLst>
              <a:ext uri="{FF2B5EF4-FFF2-40B4-BE49-F238E27FC236}">
                <a16:creationId xmlns:a16="http://schemas.microsoft.com/office/drawing/2014/main" id="{91E79794-3EE2-421C-05E0-78F84A2DC8C3}"/>
              </a:ext>
            </a:extLst>
          </p:cNvPr>
          <p:cNvPicPr>
            <a:picLocks noChangeAspect="1" noChangeArrowheads="1"/>
          </p:cNvPicPr>
          <p:nvPr/>
        </p:nvPicPr>
        <p:blipFill rotWithShape="1">
          <a:blip r:embed="rId3" cstate="print"/>
          <a:srcRect t="30828" r="2892" b="4759"/>
          <a:stretch/>
        </p:blipFill>
        <p:spPr bwMode="auto">
          <a:xfrm>
            <a:off x="5744256" y="3983439"/>
            <a:ext cx="6174965" cy="2637160"/>
          </a:xfrm>
          <a:prstGeom prst="rect">
            <a:avLst/>
          </a:prstGeom>
          <a:noFill/>
          <a:ln w="9525">
            <a:noFill/>
            <a:miter lim="800000"/>
            <a:headEnd/>
            <a:tailEnd/>
          </a:ln>
        </p:spPr>
      </p:pic>
      <p:grpSp>
        <p:nvGrpSpPr>
          <p:cNvPr id="9" name="Group 8">
            <a:extLst>
              <a:ext uri="{FF2B5EF4-FFF2-40B4-BE49-F238E27FC236}">
                <a16:creationId xmlns:a16="http://schemas.microsoft.com/office/drawing/2014/main" id="{062A4232-DEDC-6764-6B51-AE289D750AC3}"/>
              </a:ext>
            </a:extLst>
          </p:cNvPr>
          <p:cNvGrpSpPr/>
          <p:nvPr/>
        </p:nvGrpSpPr>
        <p:grpSpPr>
          <a:xfrm>
            <a:off x="0" y="73745"/>
            <a:ext cx="9857226" cy="1002804"/>
            <a:chOff x="0" y="273376"/>
            <a:chExt cx="9857226" cy="1002804"/>
          </a:xfrm>
        </p:grpSpPr>
        <p:pic>
          <p:nvPicPr>
            <p:cNvPr id="10" name="Picture 9">
              <a:extLst>
                <a:ext uri="{FF2B5EF4-FFF2-40B4-BE49-F238E27FC236}">
                  <a16:creationId xmlns:a16="http://schemas.microsoft.com/office/drawing/2014/main" id="{FFE105CC-4994-01CD-4D75-F9A1DCBD69B2}"/>
                </a:ext>
              </a:extLst>
            </p:cNvPr>
            <p:cNvPicPr>
              <a:picLocks noChangeAspect="1"/>
            </p:cNvPicPr>
            <p:nvPr/>
          </p:nvPicPr>
          <p:blipFill rotWithShape="1">
            <a:blip r:embed="rId4"/>
            <a:srcRect t="13655"/>
            <a:stretch/>
          </p:blipFill>
          <p:spPr>
            <a:xfrm>
              <a:off x="0" y="273376"/>
              <a:ext cx="9857226" cy="573617"/>
            </a:xfrm>
            <a:prstGeom prst="rect">
              <a:avLst/>
            </a:prstGeom>
          </p:spPr>
        </p:pic>
        <p:sp>
          <p:nvSpPr>
            <p:cNvPr id="11" name="Title 5">
              <a:extLst>
                <a:ext uri="{FF2B5EF4-FFF2-40B4-BE49-F238E27FC236}">
                  <a16:creationId xmlns:a16="http://schemas.microsoft.com/office/drawing/2014/main" id="{9445EBDB-F030-2AC5-55B4-E62AD482CD22}"/>
                </a:ext>
              </a:extLst>
            </p:cNvPr>
            <p:cNvSpPr txBox="1">
              <a:spLocks/>
            </p:cNvSpPr>
            <p:nvPr/>
          </p:nvSpPr>
          <p:spPr>
            <a:xfrm>
              <a:off x="197177" y="782933"/>
              <a:ext cx="2706278" cy="49324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Times New Roman" panose="02020603050405020304" pitchFamily="18" charset="0"/>
                  <a:cs typeface="Times New Roman" panose="02020603050405020304" pitchFamily="18" charset="0"/>
                </a:rPr>
                <a:t>Symmetric Encryption</a:t>
              </a:r>
              <a:endParaRPr lang="en-PK" sz="20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854488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82805" y="1156919"/>
            <a:ext cx="11632676" cy="5479551"/>
          </a:xfrm>
        </p:spPr>
        <p:txBody>
          <a:bodyPr>
            <a:normAutofit lnSpcReduction="10000"/>
          </a:bodyPr>
          <a:lstStyle/>
          <a:p>
            <a:r>
              <a:rPr lang="en-US" sz="2400" b="1" dirty="0">
                <a:solidFill>
                  <a:srgbClr val="FF0000"/>
                </a:solidFill>
                <a:latin typeface="Times New Roman" panose="02020603050405020304" pitchFamily="18" charset="0"/>
                <a:cs typeface="Times New Roman" panose="02020603050405020304" pitchFamily="18" charset="0"/>
              </a:rPr>
              <a:t>Cryptanalysis: </a:t>
            </a:r>
            <a:r>
              <a:rPr lang="en-US" sz="2400" dirty="0">
                <a:latin typeface="Times New Roman" panose="02020603050405020304" pitchFamily="18" charset="0"/>
                <a:cs typeface="Times New Roman" panose="02020603050405020304" pitchFamily="18" charset="0"/>
              </a:rPr>
              <a:t>Cryptanalysis refers </a:t>
            </a:r>
            <a:r>
              <a:rPr lang="en-US" sz="2400" dirty="0">
                <a:solidFill>
                  <a:srgbClr val="FF0000"/>
                </a:solidFill>
                <a:latin typeface="Times New Roman" panose="02020603050405020304" pitchFamily="18" charset="0"/>
                <a:cs typeface="Times New Roman" panose="02020603050405020304" pitchFamily="18" charset="0"/>
              </a:rPr>
              <a:t>to the process of analyzing information systems in order to understand hidden aspects of the systems</a:t>
            </a:r>
            <a:r>
              <a:rPr lang="en-US" sz="2400" dirty="0">
                <a:latin typeface="Times New Roman" panose="02020603050405020304" pitchFamily="18" charset="0"/>
                <a:cs typeface="Times New Roman" panose="02020603050405020304" pitchFamily="18" charset="0"/>
              </a:rPr>
              <a:t>. </a:t>
            </a:r>
          </a:p>
          <a:p>
            <a:pPr lvl="1"/>
            <a:r>
              <a:rPr lang="en-US" sz="2000" b="1" dirty="0">
                <a:latin typeface="Times New Roman" panose="02020603050405020304" pitchFamily="18" charset="0"/>
                <a:cs typeface="Times New Roman" panose="02020603050405020304" pitchFamily="18" charset="0"/>
              </a:rPr>
              <a:t>Analyzing the Algorithm: </a:t>
            </a:r>
            <a:r>
              <a:rPr lang="en-US" sz="2000" dirty="0">
                <a:latin typeface="Times New Roman" panose="02020603050405020304" pitchFamily="18" charset="0"/>
                <a:cs typeface="Times New Roman" panose="02020603050405020304" pitchFamily="18" charset="0"/>
              </a:rPr>
              <a:t>Cryptanalytic attacks depend on </a:t>
            </a:r>
            <a:r>
              <a:rPr lang="en-US" sz="2000" dirty="0">
                <a:solidFill>
                  <a:srgbClr val="FF0000"/>
                </a:solidFill>
                <a:latin typeface="Times New Roman" panose="02020603050405020304" pitchFamily="18" charset="0"/>
                <a:cs typeface="Times New Roman" panose="02020603050405020304" pitchFamily="18" charset="0"/>
              </a:rPr>
              <a:t>understanding the encryption method and its weaknesses. </a:t>
            </a:r>
          </a:p>
          <a:p>
            <a:pPr lvl="1"/>
            <a:r>
              <a:rPr lang="en-US" sz="2000" b="1" dirty="0">
                <a:latin typeface="Times New Roman" panose="02020603050405020304" pitchFamily="18" charset="0"/>
                <a:cs typeface="Times New Roman" panose="02020603050405020304" pitchFamily="18" charset="0"/>
              </a:rPr>
              <a:t>Using Known Information: </a:t>
            </a:r>
            <a:r>
              <a:rPr lang="en-US" sz="2000" dirty="0">
                <a:latin typeface="Times New Roman" panose="02020603050405020304" pitchFamily="18" charset="0"/>
                <a:cs typeface="Times New Roman" panose="02020603050405020304" pitchFamily="18" charset="0"/>
              </a:rPr>
              <a:t>Attackers might use </a:t>
            </a:r>
            <a:r>
              <a:rPr lang="en-US" sz="2000" dirty="0">
                <a:solidFill>
                  <a:srgbClr val="FF0000"/>
                </a:solidFill>
                <a:latin typeface="Times New Roman" panose="02020603050405020304" pitchFamily="18" charset="0"/>
                <a:cs typeface="Times New Roman" panose="02020603050405020304" pitchFamily="18" charset="0"/>
              </a:rPr>
              <a:t>general knowledge about the plaintext or specific pairs of plaintext and ciphertext to aid their attack. </a:t>
            </a:r>
          </a:p>
          <a:p>
            <a:pPr lvl="1"/>
            <a:r>
              <a:rPr lang="en-US" sz="2000" b="1" dirty="0">
                <a:latin typeface="Times New Roman" panose="02020603050405020304" pitchFamily="18" charset="0"/>
                <a:cs typeface="Times New Roman" panose="02020603050405020304" pitchFamily="18" charset="0"/>
              </a:rPr>
              <a:t>Exploiting the Algorithm: </a:t>
            </a:r>
            <a:r>
              <a:rPr lang="en-US" sz="2000" dirty="0">
                <a:latin typeface="Times New Roman" panose="02020603050405020304" pitchFamily="18" charset="0"/>
                <a:cs typeface="Times New Roman" panose="02020603050405020304" pitchFamily="18" charset="0"/>
              </a:rPr>
              <a:t>These attacks try to figure </a:t>
            </a:r>
            <a:r>
              <a:rPr lang="en-US" sz="2000" dirty="0">
                <a:solidFill>
                  <a:srgbClr val="FF0000"/>
                </a:solidFill>
                <a:latin typeface="Times New Roman" panose="02020603050405020304" pitchFamily="18" charset="0"/>
                <a:cs typeface="Times New Roman" panose="02020603050405020304" pitchFamily="18" charset="0"/>
              </a:rPr>
              <a:t>out </a:t>
            </a:r>
            <a:r>
              <a:rPr lang="en-US" sz="2000" b="1" dirty="0">
                <a:solidFill>
                  <a:srgbClr val="FF0000"/>
                </a:solidFill>
                <a:latin typeface="Times New Roman" panose="02020603050405020304" pitchFamily="18" charset="0"/>
                <a:cs typeface="Times New Roman" panose="02020603050405020304" pitchFamily="18" charset="0"/>
              </a:rPr>
              <a:t>either the original plaintext or the encryption key.</a:t>
            </a:r>
          </a:p>
          <a:p>
            <a:pPr marL="457200" lvl="1" indent="0">
              <a:buNone/>
            </a:pPr>
            <a:endParaRPr lang="en-US" sz="2000" b="1" dirty="0">
              <a:solidFill>
                <a:srgbClr val="FF0000"/>
              </a:solidFill>
              <a:latin typeface="Times New Roman" panose="02020603050405020304" pitchFamily="18" charset="0"/>
              <a:cs typeface="Times New Roman" panose="02020603050405020304" pitchFamily="18" charset="0"/>
            </a:endParaRPr>
          </a:p>
          <a:p>
            <a:pPr>
              <a:buNone/>
            </a:pPr>
            <a:r>
              <a:rPr lang="en-US" sz="2000" b="1" i="0" dirty="0">
                <a:solidFill>
                  <a:srgbClr val="FF0000"/>
                </a:solidFill>
                <a:effectLst/>
                <a:highlight>
                  <a:srgbClr val="FFFFFF"/>
                </a:highlight>
                <a:latin typeface="Times New Roman" panose="02020603050405020304" pitchFamily="18" charset="0"/>
                <a:cs typeface="Times New Roman" panose="02020603050405020304" pitchFamily="18" charset="0"/>
              </a:rPr>
              <a:t>Types of Cryptanalytic attacks</a:t>
            </a:r>
            <a:endParaRPr lang="en-US" sz="1800" b="1" i="0" dirty="0">
              <a:solidFill>
                <a:srgbClr val="FF0000"/>
              </a:solidFill>
              <a:effectLst/>
              <a:highlight>
                <a:srgbClr val="FFFFFF"/>
              </a:highlight>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1800" b="1" dirty="0">
                <a:latin typeface="Times New Roman" panose="02020603050405020304" pitchFamily="18" charset="0"/>
                <a:cs typeface="Times New Roman" pitchFamily="18" charset="0"/>
              </a:rPr>
              <a:t>Ciphertext-only Attack: </a:t>
            </a:r>
            <a:r>
              <a:rPr lang="en-US" sz="1800" dirty="0">
                <a:latin typeface="Times New Roman" panose="02020603050405020304" pitchFamily="18" charset="0"/>
                <a:cs typeface="Times New Roman" pitchFamily="18" charset="0"/>
              </a:rPr>
              <a:t>The attacker </a:t>
            </a:r>
            <a:r>
              <a:rPr lang="en-US" sz="1800" b="1" dirty="0">
                <a:latin typeface="Times New Roman" panose="02020603050405020304" pitchFamily="18" charset="0"/>
                <a:cs typeface="Times New Roman" pitchFamily="18" charset="0"/>
              </a:rPr>
              <a:t>only has the scrambled (encrypted) message</a:t>
            </a:r>
            <a:r>
              <a:rPr lang="en-US" sz="1800" dirty="0">
                <a:latin typeface="Times New Roman" panose="02020603050405020304" pitchFamily="18" charset="0"/>
                <a:cs typeface="Times New Roman" pitchFamily="18" charset="0"/>
              </a:rPr>
              <a:t> and tries to figure out what it says or the secret code (key) used to scramble it.</a:t>
            </a:r>
          </a:p>
          <a:p>
            <a:pPr marL="457200" indent="-457200">
              <a:buFont typeface="+mj-lt"/>
              <a:buAutoNum type="arabicPeriod"/>
            </a:pPr>
            <a:r>
              <a:rPr lang="en-US" sz="1800" b="1" dirty="0">
                <a:latin typeface="Times New Roman" panose="02020603050405020304" pitchFamily="18" charset="0"/>
                <a:cs typeface="Times New Roman" pitchFamily="18" charset="0"/>
              </a:rPr>
              <a:t>Known Plaintext Attack: </a:t>
            </a:r>
            <a:r>
              <a:rPr lang="en-US" sz="1800" dirty="0">
                <a:latin typeface="Times New Roman" panose="02020603050405020304" pitchFamily="18" charset="0"/>
                <a:cs typeface="Times New Roman" pitchFamily="18" charset="0"/>
              </a:rPr>
              <a:t>The attacker </a:t>
            </a:r>
            <a:r>
              <a:rPr lang="en-US" sz="1800" b="1" dirty="0">
                <a:latin typeface="Times New Roman" panose="02020603050405020304" pitchFamily="18" charset="0"/>
                <a:cs typeface="Times New Roman" pitchFamily="18" charset="0"/>
              </a:rPr>
              <a:t>knows both the original message and the scrambled version </a:t>
            </a:r>
            <a:r>
              <a:rPr lang="en-US" sz="1800" dirty="0">
                <a:latin typeface="Times New Roman" panose="02020603050405020304" pitchFamily="18" charset="0"/>
                <a:cs typeface="Times New Roman" pitchFamily="18" charset="0"/>
              </a:rPr>
              <a:t>and uses this to figure out the secret code.</a:t>
            </a:r>
          </a:p>
          <a:p>
            <a:pPr marL="457200" indent="-457200">
              <a:buFont typeface="+mj-lt"/>
              <a:buAutoNum type="arabicPeriod"/>
            </a:pPr>
            <a:r>
              <a:rPr lang="en-US" sz="1800" b="1" dirty="0">
                <a:latin typeface="Times New Roman" panose="02020603050405020304" pitchFamily="18" charset="0"/>
                <a:cs typeface="Times New Roman" pitchFamily="18" charset="0"/>
              </a:rPr>
              <a:t>Chosen Plaintext Attack: </a:t>
            </a:r>
            <a:r>
              <a:rPr lang="en-US" sz="1800" dirty="0">
                <a:latin typeface="Times New Roman" panose="02020603050405020304" pitchFamily="18" charset="0"/>
                <a:cs typeface="Times New Roman" pitchFamily="18" charset="0"/>
              </a:rPr>
              <a:t>The attacker </a:t>
            </a:r>
            <a:r>
              <a:rPr lang="en-US" sz="1800" b="1" dirty="0">
                <a:latin typeface="Times New Roman" panose="02020603050405020304" pitchFamily="18" charset="0"/>
                <a:cs typeface="Times New Roman" pitchFamily="18" charset="0"/>
              </a:rPr>
              <a:t>can choose a message</a:t>
            </a:r>
            <a:r>
              <a:rPr lang="en-US" sz="1800" dirty="0">
                <a:latin typeface="Times New Roman" panose="02020603050405020304" pitchFamily="18" charset="0"/>
                <a:cs typeface="Times New Roman" pitchFamily="18" charset="0"/>
              </a:rPr>
              <a:t>, get it scrambled, and use the scrambled version to learn about the secret code.</a:t>
            </a:r>
          </a:p>
          <a:p>
            <a:pPr marL="457200" indent="-457200">
              <a:buFont typeface="+mj-lt"/>
              <a:buAutoNum type="arabicPeriod"/>
            </a:pPr>
            <a:r>
              <a:rPr lang="en-US" sz="1800" b="1" dirty="0">
                <a:latin typeface="Times New Roman" panose="02020603050405020304" pitchFamily="18" charset="0"/>
                <a:cs typeface="Times New Roman" pitchFamily="18" charset="0"/>
              </a:rPr>
              <a:t>Chosen Ciphertext Attack: </a:t>
            </a:r>
            <a:r>
              <a:rPr lang="en-US" sz="1800" dirty="0">
                <a:latin typeface="Times New Roman" panose="02020603050405020304" pitchFamily="18" charset="0"/>
                <a:cs typeface="Times New Roman" panose="02020603050405020304" pitchFamily="18" charset="0"/>
              </a:rPr>
              <a:t>The attacker </a:t>
            </a:r>
            <a:r>
              <a:rPr lang="en-US" sz="1800" b="1" dirty="0">
                <a:latin typeface="Times New Roman" panose="02020603050405020304" pitchFamily="18" charset="0"/>
                <a:cs typeface="Times New Roman" panose="02020603050405020304" pitchFamily="18" charset="0"/>
              </a:rPr>
              <a:t>can choose a scrambled message</a:t>
            </a:r>
            <a:r>
              <a:rPr lang="en-US" sz="1800" dirty="0">
                <a:latin typeface="Times New Roman" panose="02020603050405020304" pitchFamily="18" charset="0"/>
                <a:cs typeface="Times New Roman" panose="02020603050405020304" pitchFamily="18" charset="0"/>
              </a:rPr>
              <a:t>, get it unscrambled, and use that to figure out the secret code.</a:t>
            </a:r>
            <a:endParaRPr lang="en-US" sz="1800" dirty="0">
              <a:solidFill>
                <a:srgbClr val="FF0000"/>
              </a:solidFill>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A2A50C4D-0BA1-4E54-8DFC-01810EC97B99}" type="slidenum">
              <a:rPr lang="en-US" smtClean="0"/>
              <a:t>11</a:t>
            </a:fld>
            <a:endParaRPr lang="en-US"/>
          </a:p>
        </p:txBody>
      </p:sp>
      <p:grpSp>
        <p:nvGrpSpPr>
          <p:cNvPr id="12" name="Group 11">
            <a:extLst>
              <a:ext uri="{FF2B5EF4-FFF2-40B4-BE49-F238E27FC236}">
                <a16:creationId xmlns:a16="http://schemas.microsoft.com/office/drawing/2014/main" id="{7E662469-360E-7FE4-0A47-7ACD50BA9701}"/>
              </a:ext>
            </a:extLst>
          </p:cNvPr>
          <p:cNvGrpSpPr/>
          <p:nvPr/>
        </p:nvGrpSpPr>
        <p:grpSpPr>
          <a:xfrm>
            <a:off x="0" y="73745"/>
            <a:ext cx="9857226" cy="1002804"/>
            <a:chOff x="0" y="273376"/>
            <a:chExt cx="9857226" cy="1002804"/>
          </a:xfrm>
        </p:grpSpPr>
        <p:pic>
          <p:nvPicPr>
            <p:cNvPr id="13" name="Picture 12">
              <a:extLst>
                <a:ext uri="{FF2B5EF4-FFF2-40B4-BE49-F238E27FC236}">
                  <a16:creationId xmlns:a16="http://schemas.microsoft.com/office/drawing/2014/main" id="{59F8339D-B179-22D6-9700-88BD8A59026A}"/>
                </a:ext>
              </a:extLst>
            </p:cNvPr>
            <p:cNvPicPr>
              <a:picLocks noChangeAspect="1"/>
            </p:cNvPicPr>
            <p:nvPr/>
          </p:nvPicPr>
          <p:blipFill rotWithShape="1">
            <a:blip r:embed="rId2"/>
            <a:srcRect t="13655"/>
            <a:stretch/>
          </p:blipFill>
          <p:spPr>
            <a:xfrm>
              <a:off x="0" y="273376"/>
              <a:ext cx="9857226" cy="573617"/>
            </a:xfrm>
            <a:prstGeom prst="rect">
              <a:avLst/>
            </a:prstGeom>
          </p:spPr>
        </p:pic>
        <p:sp>
          <p:nvSpPr>
            <p:cNvPr id="14" name="Title 5">
              <a:extLst>
                <a:ext uri="{FF2B5EF4-FFF2-40B4-BE49-F238E27FC236}">
                  <a16:creationId xmlns:a16="http://schemas.microsoft.com/office/drawing/2014/main" id="{0D274C5B-38C9-B8EE-5BFE-9A718DC81C1D}"/>
                </a:ext>
              </a:extLst>
            </p:cNvPr>
            <p:cNvSpPr txBox="1">
              <a:spLocks/>
            </p:cNvSpPr>
            <p:nvPr/>
          </p:nvSpPr>
          <p:spPr>
            <a:xfrm>
              <a:off x="197177" y="782933"/>
              <a:ext cx="2706278" cy="49324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Times New Roman" panose="02020603050405020304" pitchFamily="18" charset="0"/>
                  <a:cs typeface="Times New Roman" panose="02020603050405020304" pitchFamily="18" charset="0"/>
                </a:rPr>
                <a:t>Symmetric Encryption</a:t>
              </a:r>
              <a:endParaRPr lang="en-PK" sz="20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642599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527901" y="1489435"/>
            <a:ext cx="10825899" cy="5062148"/>
          </a:xfrm>
        </p:spPr>
        <p:txBody>
          <a:bodyPr/>
          <a:lstStyle/>
          <a:p>
            <a:r>
              <a:rPr lang="en-US" dirty="0">
                <a:latin typeface="Times New Roman" panose="02020603050405020304" pitchFamily="18" charset="0"/>
                <a:cs typeface="Times New Roman" panose="02020603050405020304" pitchFamily="18" charset="0"/>
              </a:rPr>
              <a:t>Types of Symmetric Encryption</a:t>
            </a:r>
          </a:p>
          <a:p>
            <a:pPr lvl="1"/>
            <a:r>
              <a:rPr lang="en-US" b="1" dirty="0">
                <a:latin typeface="Times New Roman" panose="02020603050405020304" pitchFamily="18" charset="0"/>
                <a:cs typeface="Times New Roman" panose="02020603050405020304" pitchFamily="18" charset="0"/>
              </a:rPr>
              <a:t>Block Ciphers</a:t>
            </a:r>
          </a:p>
          <a:p>
            <a:pPr lvl="1"/>
            <a:r>
              <a:rPr lang="en-US" b="1" dirty="0">
                <a:latin typeface="Times New Roman" panose="02020603050405020304" pitchFamily="18" charset="0"/>
                <a:cs typeface="Times New Roman" panose="02020603050405020304" pitchFamily="18" charset="0"/>
              </a:rPr>
              <a:t>Stream Ciphers</a:t>
            </a:r>
          </a:p>
          <a:p>
            <a:pPr marL="457200" lvl="1" indent="0">
              <a:buNone/>
            </a:pPr>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Symmetric Block Encryption Algorithms</a:t>
            </a:r>
          </a:p>
          <a:p>
            <a:pPr lvl="1"/>
            <a:r>
              <a:rPr lang="en-US" dirty="0">
                <a:latin typeface="Times New Roman" panose="02020603050405020304" pitchFamily="18" charset="0"/>
                <a:cs typeface="Times New Roman" panose="02020603050405020304" pitchFamily="18" charset="0"/>
              </a:rPr>
              <a:t>DES and AES</a:t>
            </a:r>
          </a:p>
          <a:p>
            <a:pPr lvl="1"/>
            <a:r>
              <a:rPr lang="en-US" dirty="0">
                <a:latin typeface="Times New Roman" panose="02020603050405020304" pitchFamily="18" charset="0"/>
                <a:cs typeface="Times New Roman" panose="02020603050405020304" pitchFamily="18" charset="0"/>
              </a:rPr>
              <a:t>Weaknesses of DES and Triple-DES</a:t>
            </a:r>
          </a:p>
          <a:p>
            <a:pPr lvl="1"/>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Data Encryption Standard (DES) Algorithms</a:t>
            </a:r>
          </a:p>
        </p:txBody>
      </p:sp>
      <p:sp>
        <p:nvSpPr>
          <p:cNvPr id="2" name="Slide Number Placeholder 1"/>
          <p:cNvSpPr>
            <a:spLocks noGrp="1"/>
          </p:cNvSpPr>
          <p:nvPr>
            <p:ph type="sldNum" sz="quarter" idx="12"/>
          </p:nvPr>
        </p:nvSpPr>
        <p:spPr/>
        <p:txBody>
          <a:bodyPr/>
          <a:lstStyle/>
          <a:p>
            <a:fld id="{A2A50C4D-0BA1-4E54-8DFC-01810EC97B99}" type="slidenum">
              <a:rPr lang="en-US" smtClean="0"/>
              <a:t>12</a:t>
            </a:fld>
            <a:endParaRPr lang="en-US"/>
          </a:p>
        </p:txBody>
      </p:sp>
      <p:grpSp>
        <p:nvGrpSpPr>
          <p:cNvPr id="3" name="Group 2">
            <a:extLst>
              <a:ext uri="{FF2B5EF4-FFF2-40B4-BE49-F238E27FC236}">
                <a16:creationId xmlns:a16="http://schemas.microsoft.com/office/drawing/2014/main" id="{FF9BC4BB-E3BB-2241-9441-7678AC1785E7}"/>
              </a:ext>
            </a:extLst>
          </p:cNvPr>
          <p:cNvGrpSpPr/>
          <p:nvPr/>
        </p:nvGrpSpPr>
        <p:grpSpPr>
          <a:xfrm>
            <a:off x="263950" y="306417"/>
            <a:ext cx="9857226" cy="1002804"/>
            <a:chOff x="0" y="273376"/>
            <a:chExt cx="9857226" cy="1002804"/>
          </a:xfrm>
        </p:grpSpPr>
        <p:pic>
          <p:nvPicPr>
            <p:cNvPr id="5" name="Picture 4">
              <a:extLst>
                <a:ext uri="{FF2B5EF4-FFF2-40B4-BE49-F238E27FC236}">
                  <a16:creationId xmlns:a16="http://schemas.microsoft.com/office/drawing/2014/main" id="{D82FAACC-62CC-B62D-DE3A-0D6732B8CB75}"/>
                </a:ext>
              </a:extLst>
            </p:cNvPr>
            <p:cNvPicPr>
              <a:picLocks noChangeAspect="1"/>
            </p:cNvPicPr>
            <p:nvPr/>
          </p:nvPicPr>
          <p:blipFill rotWithShape="1">
            <a:blip r:embed="rId2"/>
            <a:srcRect t="13655"/>
            <a:stretch/>
          </p:blipFill>
          <p:spPr>
            <a:xfrm>
              <a:off x="0" y="273376"/>
              <a:ext cx="9857226" cy="573617"/>
            </a:xfrm>
            <a:prstGeom prst="rect">
              <a:avLst/>
            </a:prstGeom>
          </p:spPr>
        </p:pic>
        <p:sp>
          <p:nvSpPr>
            <p:cNvPr id="7" name="Title 5">
              <a:extLst>
                <a:ext uri="{FF2B5EF4-FFF2-40B4-BE49-F238E27FC236}">
                  <a16:creationId xmlns:a16="http://schemas.microsoft.com/office/drawing/2014/main" id="{6838D9A7-28F0-6E41-6DCC-1C2698068169}"/>
                </a:ext>
              </a:extLst>
            </p:cNvPr>
            <p:cNvSpPr txBox="1">
              <a:spLocks/>
            </p:cNvSpPr>
            <p:nvPr/>
          </p:nvSpPr>
          <p:spPr>
            <a:xfrm>
              <a:off x="197177" y="782933"/>
              <a:ext cx="5345784" cy="49324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Times New Roman" panose="02020603050405020304" pitchFamily="18" charset="0"/>
                  <a:cs typeface="Times New Roman" panose="02020603050405020304" pitchFamily="18" charset="0"/>
                </a:rPr>
                <a:t>Symmetric Block Encryption Algorithms</a:t>
              </a:r>
              <a:endParaRPr lang="en-PK" sz="20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744640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527901" y="1489435"/>
            <a:ext cx="10825899" cy="5062148"/>
          </a:xfrm>
        </p:spPr>
        <p:txBody>
          <a:bodyPr/>
          <a:lstStyle/>
          <a:p>
            <a:r>
              <a:rPr lang="en-US" dirty="0">
                <a:latin typeface="Times New Roman" panose="02020603050405020304" pitchFamily="18" charset="0"/>
                <a:cs typeface="Times New Roman" panose="02020603050405020304" pitchFamily="18" charset="0"/>
              </a:rPr>
              <a:t>Types of Symmetric Encryption</a:t>
            </a:r>
          </a:p>
          <a:p>
            <a:pPr lvl="1"/>
            <a:r>
              <a:rPr lang="en-US" b="1" dirty="0">
                <a:latin typeface="Times New Roman" panose="02020603050405020304" pitchFamily="18" charset="0"/>
                <a:cs typeface="Times New Roman" panose="02020603050405020304" pitchFamily="18" charset="0"/>
              </a:rPr>
              <a:t>Block Ciphers</a:t>
            </a:r>
          </a:p>
          <a:p>
            <a:pPr lvl="1"/>
            <a:r>
              <a:rPr lang="en-US" b="1" dirty="0">
                <a:latin typeface="Times New Roman" panose="02020603050405020304" pitchFamily="18" charset="0"/>
                <a:cs typeface="Times New Roman" panose="02020603050405020304" pitchFamily="18" charset="0"/>
              </a:rPr>
              <a:t>Stream Ciphers</a:t>
            </a:r>
          </a:p>
          <a:p>
            <a:pPr marL="457200" lvl="1" indent="0">
              <a:buNone/>
            </a:pPr>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Symmetric Block Encryption Algorithms</a:t>
            </a:r>
          </a:p>
          <a:p>
            <a:pPr lvl="1"/>
            <a:r>
              <a:rPr lang="en-US" dirty="0">
                <a:latin typeface="Times New Roman" panose="02020603050405020304" pitchFamily="18" charset="0"/>
                <a:cs typeface="Times New Roman" panose="02020603050405020304" pitchFamily="18" charset="0"/>
              </a:rPr>
              <a:t>DES and AES</a:t>
            </a:r>
          </a:p>
          <a:p>
            <a:pPr lvl="1"/>
            <a:r>
              <a:rPr lang="en-US" dirty="0">
                <a:latin typeface="Times New Roman" panose="02020603050405020304" pitchFamily="18" charset="0"/>
                <a:cs typeface="Times New Roman" panose="02020603050405020304" pitchFamily="18" charset="0"/>
              </a:rPr>
              <a:t>Weaknesses of DES and Triple-DES</a:t>
            </a:r>
          </a:p>
          <a:p>
            <a:pPr lvl="1"/>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Data Encryption Standard (DES) Algorithms</a:t>
            </a:r>
          </a:p>
        </p:txBody>
      </p:sp>
      <p:sp>
        <p:nvSpPr>
          <p:cNvPr id="2" name="Slide Number Placeholder 1"/>
          <p:cNvSpPr>
            <a:spLocks noGrp="1"/>
          </p:cNvSpPr>
          <p:nvPr>
            <p:ph type="sldNum" sz="quarter" idx="12"/>
          </p:nvPr>
        </p:nvSpPr>
        <p:spPr/>
        <p:txBody>
          <a:bodyPr/>
          <a:lstStyle/>
          <a:p>
            <a:fld id="{A2A50C4D-0BA1-4E54-8DFC-01810EC97B99}" type="slidenum">
              <a:rPr lang="en-US" smtClean="0"/>
              <a:t>13</a:t>
            </a:fld>
            <a:endParaRPr lang="en-US"/>
          </a:p>
        </p:txBody>
      </p:sp>
      <p:grpSp>
        <p:nvGrpSpPr>
          <p:cNvPr id="3" name="Group 2">
            <a:extLst>
              <a:ext uri="{FF2B5EF4-FFF2-40B4-BE49-F238E27FC236}">
                <a16:creationId xmlns:a16="http://schemas.microsoft.com/office/drawing/2014/main" id="{FF9BC4BB-E3BB-2241-9441-7678AC1785E7}"/>
              </a:ext>
            </a:extLst>
          </p:cNvPr>
          <p:cNvGrpSpPr/>
          <p:nvPr/>
        </p:nvGrpSpPr>
        <p:grpSpPr>
          <a:xfrm>
            <a:off x="263950" y="306417"/>
            <a:ext cx="9857226" cy="1002804"/>
            <a:chOff x="0" y="273376"/>
            <a:chExt cx="9857226" cy="1002804"/>
          </a:xfrm>
        </p:grpSpPr>
        <p:pic>
          <p:nvPicPr>
            <p:cNvPr id="5" name="Picture 4">
              <a:extLst>
                <a:ext uri="{FF2B5EF4-FFF2-40B4-BE49-F238E27FC236}">
                  <a16:creationId xmlns:a16="http://schemas.microsoft.com/office/drawing/2014/main" id="{D82FAACC-62CC-B62D-DE3A-0D6732B8CB75}"/>
                </a:ext>
              </a:extLst>
            </p:cNvPr>
            <p:cNvPicPr>
              <a:picLocks noChangeAspect="1"/>
            </p:cNvPicPr>
            <p:nvPr/>
          </p:nvPicPr>
          <p:blipFill rotWithShape="1">
            <a:blip r:embed="rId2"/>
            <a:srcRect t="13655"/>
            <a:stretch/>
          </p:blipFill>
          <p:spPr>
            <a:xfrm>
              <a:off x="0" y="273376"/>
              <a:ext cx="9857226" cy="573617"/>
            </a:xfrm>
            <a:prstGeom prst="rect">
              <a:avLst/>
            </a:prstGeom>
          </p:spPr>
        </p:pic>
        <p:sp>
          <p:nvSpPr>
            <p:cNvPr id="7" name="Title 5">
              <a:extLst>
                <a:ext uri="{FF2B5EF4-FFF2-40B4-BE49-F238E27FC236}">
                  <a16:creationId xmlns:a16="http://schemas.microsoft.com/office/drawing/2014/main" id="{6838D9A7-28F0-6E41-6DCC-1C2698068169}"/>
                </a:ext>
              </a:extLst>
            </p:cNvPr>
            <p:cNvSpPr txBox="1">
              <a:spLocks/>
            </p:cNvSpPr>
            <p:nvPr/>
          </p:nvSpPr>
          <p:spPr>
            <a:xfrm>
              <a:off x="197177" y="782933"/>
              <a:ext cx="5345784" cy="49324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Times New Roman" panose="02020603050405020304" pitchFamily="18" charset="0"/>
                  <a:cs typeface="Times New Roman" panose="02020603050405020304" pitchFamily="18" charset="0"/>
                </a:rPr>
                <a:t>Symmetric Block Encryption Algorithms</a:t>
              </a:r>
              <a:endParaRPr lang="en-PK" sz="20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8479505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2A50C4D-0BA1-4E54-8DFC-01810EC97B99}" type="slidenum">
              <a:rPr lang="en-US" smtClean="0"/>
              <a:t>14</a:t>
            </a:fld>
            <a:endParaRPr lang="en-US"/>
          </a:p>
        </p:txBody>
      </p:sp>
      <p:sp>
        <p:nvSpPr>
          <p:cNvPr id="10" name="Rectangle 9"/>
          <p:cNvSpPr/>
          <p:nvPr/>
        </p:nvSpPr>
        <p:spPr>
          <a:xfrm>
            <a:off x="3392190" y="5787877"/>
            <a:ext cx="6443788" cy="3657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5C479F2-BCFD-2A7D-4B24-32DC5DBCB3CB}"/>
              </a:ext>
            </a:extLst>
          </p:cNvPr>
          <p:cNvGrpSpPr/>
          <p:nvPr/>
        </p:nvGrpSpPr>
        <p:grpSpPr>
          <a:xfrm>
            <a:off x="216816" y="202932"/>
            <a:ext cx="9857226" cy="1002804"/>
            <a:chOff x="0" y="273376"/>
            <a:chExt cx="9857226" cy="1002804"/>
          </a:xfrm>
        </p:grpSpPr>
        <p:pic>
          <p:nvPicPr>
            <p:cNvPr id="13" name="Picture 12">
              <a:extLst>
                <a:ext uri="{FF2B5EF4-FFF2-40B4-BE49-F238E27FC236}">
                  <a16:creationId xmlns:a16="http://schemas.microsoft.com/office/drawing/2014/main" id="{81D8B15A-8D8C-6C82-961C-BB026089D86B}"/>
                </a:ext>
              </a:extLst>
            </p:cNvPr>
            <p:cNvPicPr>
              <a:picLocks noChangeAspect="1"/>
            </p:cNvPicPr>
            <p:nvPr/>
          </p:nvPicPr>
          <p:blipFill rotWithShape="1">
            <a:blip r:embed="rId2"/>
            <a:srcRect t="13655"/>
            <a:stretch/>
          </p:blipFill>
          <p:spPr>
            <a:xfrm>
              <a:off x="0" y="273376"/>
              <a:ext cx="9857226" cy="573617"/>
            </a:xfrm>
            <a:prstGeom prst="rect">
              <a:avLst/>
            </a:prstGeom>
          </p:spPr>
        </p:pic>
        <p:sp>
          <p:nvSpPr>
            <p:cNvPr id="14" name="Title 5">
              <a:extLst>
                <a:ext uri="{FF2B5EF4-FFF2-40B4-BE49-F238E27FC236}">
                  <a16:creationId xmlns:a16="http://schemas.microsoft.com/office/drawing/2014/main" id="{62BEE951-3874-379C-D076-5031000C7276}"/>
                </a:ext>
              </a:extLst>
            </p:cNvPr>
            <p:cNvSpPr txBox="1">
              <a:spLocks/>
            </p:cNvSpPr>
            <p:nvPr/>
          </p:nvSpPr>
          <p:spPr>
            <a:xfrm>
              <a:off x="197177" y="782933"/>
              <a:ext cx="5345784" cy="49324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Times New Roman" panose="02020603050405020304" pitchFamily="18" charset="0"/>
                  <a:cs typeface="Times New Roman" panose="02020603050405020304" pitchFamily="18" charset="0"/>
                </a:rPr>
                <a:t>Symmetric Block Encryption Algorithms</a:t>
              </a:r>
              <a:endParaRPr lang="en-PK" sz="2000" dirty="0">
                <a:latin typeface="Times New Roman" panose="02020603050405020304" pitchFamily="18" charset="0"/>
                <a:cs typeface="Times New Roman" panose="02020603050405020304" pitchFamily="18" charset="0"/>
              </a:endParaRPr>
            </a:p>
          </p:txBody>
        </p:sp>
      </p:grpSp>
      <p:sp>
        <p:nvSpPr>
          <p:cNvPr id="15" name="Content Placeholder 2">
            <a:extLst>
              <a:ext uri="{FF2B5EF4-FFF2-40B4-BE49-F238E27FC236}">
                <a16:creationId xmlns:a16="http://schemas.microsoft.com/office/drawing/2014/main" id="{BE185583-8CEE-8552-FEF5-6A6824F1FF19}"/>
              </a:ext>
            </a:extLst>
          </p:cNvPr>
          <p:cNvSpPr txBox="1">
            <a:spLocks/>
          </p:cNvSpPr>
          <p:nvPr/>
        </p:nvSpPr>
        <p:spPr>
          <a:xfrm>
            <a:off x="216816" y="1264172"/>
            <a:ext cx="12283912" cy="515727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400" b="1" i="1" dirty="0">
                <a:latin typeface="Times New Roman" panose="02020603050405020304" pitchFamily="18" charset="0"/>
                <a:cs typeface="Times New Roman" panose="02020603050405020304" pitchFamily="18" charset="0"/>
              </a:rPr>
              <a:t>Block Ciphers </a:t>
            </a:r>
            <a:r>
              <a:rPr lang="en-US" sz="2400" dirty="0">
                <a:latin typeface="Times New Roman" pitchFamily="18" charset="0"/>
                <a:cs typeface="Times New Roman" pitchFamily="18" charset="0"/>
              </a:rPr>
              <a:t>= </a:t>
            </a:r>
            <a:r>
              <a:rPr lang="en-US" sz="2400" dirty="0">
                <a:solidFill>
                  <a:srgbClr val="FF0000"/>
                </a:solidFill>
                <a:latin typeface="Times New Roman" pitchFamily="18" charset="0"/>
                <a:cs typeface="Times New Roman" pitchFamily="18" charset="0"/>
              </a:rPr>
              <a:t>processing of fixed-length blocks</a:t>
            </a:r>
          </a:p>
          <a:p>
            <a:pPr lvl="1" algn="just"/>
            <a:r>
              <a:rPr lang="en-US" sz="2000" dirty="0">
                <a:solidFill>
                  <a:srgbClr val="FF0000"/>
                </a:solidFill>
                <a:latin typeface="Times New Roman" pitchFamily="18" charset="0"/>
                <a:cs typeface="Times New Roman" pitchFamily="18" charset="0"/>
              </a:rPr>
              <a:t>Example: DES , AES</a:t>
            </a:r>
          </a:p>
          <a:p>
            <a:r>
              <a:rPr lang="en-US" sz="2000" dirty="0">
                <a:latin typeface="Times New Roman" panose="02020603050405020304" pitchFamily="18" charset="0"/>
                <a:cs typeface="Times New Roman" panose="02020603050405020304" pitchFamily="18" charset="0"/>
              </a:rPr>
              <a:t>Block ciphers are the most common symmetric encryption algorithms.</a:t>
            </a:r>
          </a:p>
          <a:p>
            <a:r>
              <a:rPr lang="en-US" sz="2000" dirty="0">
                <a:latin typeface="Times New Roman" panose="02020603050405020304" pitchFamily="18" charset="0"/>
                <a:cs typeface="Times New Roman" panose="02020603050405020304" pitchFamily="18" charset="0"/>
              </a:rPr>
              <a:t>Block ciphers encrypt plaintext in fixed-size blocks, producing equal-sized ciphertext blocks (e.g., 64 or 128 bit)</a:t>
            </a:r>
          </a:p>
          <a:p>
            <a:r>
              <a:rPr lang="en-US" sz="2000" dirty="0">
                <a:latin typeface="Times New Roman" panose="02020603050405020304" pitchFamily="18" charset="0"/>
                <a:cs typeface="Times New Roman" panose="02020603050405020304" pitchFamily="18" charset="0"/>
              </a:rPr>
              <a:t>Padding of short messages, splitting of long messages</a:t>
            </a:r>
          </a:p>
          <a:p>
            <a:r>
              <a:rPr lang="en-US" sz="2000" dirty="0">
                <a:latin typeface="Times New Roman" panose="02020603050405020304" pitchFamily="18" charset="0"/>
                <a:cs typeface="Times New Roman" panose="02020603050405020304" pitchFamily="18" charset="0"/>
              </a:rPr>
              <a:t>The algorithm processes longer plaintext amounts as a series of fixed-size blocks. </a:t>
            </a:r>
          </a:p>
          <a:p>
            <a:endParaRPr lang="en-US" sz="2000" dirty="0">
              <a:latin typeface="Times New Roman" panose="02020603050405020304" pitchFamily="18" charset="0"/>
              <a:cs typeface="Times New Roman" panose="02020603050405020304" pitchFamily="18" charset="0"/>
            </a:endParaRPr>
          </a:p>
        </p:txBody>
      </p:sp>
      <p:pic>
        <p:nvPicPr>
          <p:cNvPr id="17" name="Picture 2">
            <a:extLst>
              <a:ext uri="{FF2B5EF4-FFF2-40B4-BE49-F238E27FC236}">
                <a16:creationId xmlns:a16="http://schemas.microsoft.com/office/drawing/2014/main" id="{9C075493-734F-D493-878E-2E10D307DED4}"/>
              </a:ext>
            </a:extLst>
          </p:cNvPr>
          <p:cNvPicPr>
            <a:picLocks noChangeAspect="1" noChangeArrowheads="1"/>
          </p:cNvPicPr>
          <p:nvPr/>
        </p:nvPicPr>
        <p:blipFill>
          <a:blip r:embed="rId3" cstate="print"/>
          <a:srcRect/>
          <a:stretch>
            <a:fillRect/>
          </a:stretch>
        </p:blipFill>
        <p:spPr bwMode="auto">
          <a:xfrm>
            <a:off x="2699866" y="3670468"/>
            <a:ext cx="6364920" cy="2875188"/>
          </a:xfrm>
          <a:prstGeom prst="rect">
            <a:avLst/>
          </a:prstGeom>
          <a:noFill/>
          <a:ln w="9525">
            <a:noFill/>
            <a:miter lim="800000"/>
            <a:headEnd/>
            <a:tailEnd/>
          </a:ln>
        </p:spPr>
      </p:pic>
    </p:spTree>
    <p:extLst>
      <p:ext uri="{BB962C8B-B14F-4D97-AF65-F5344CB8AC3E}">
        <p14:creationId xmlns:p14="http://schemas.microsoft.com/office/powerpoint/2010/main" val="20297551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2A50C4D-0BA1-4E54-8DFC-01810EC97B99}" type="slidenum">
              <a:rPr lang="en-US" smtClean="0"/>
              <a:t>15</a:t>
            </a:fld>
            <a:endParaRPr lang="en-US"/>
          </a:p>
        </p:txBody>
      </p:sp>
      <p:sp>
        <p:nvSpPr>
          <p:cNvPr id="10" name="Rectangle 9"/>
          <p:cNvSpPr/>
          <p:nvPr/>
        </p:nvSpPr>
        <p:spPr>
          <a:xfrm>
            <a:off x="3392190" y="5787877"/>
            <a:ext cx="6443788" cy="3657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5C479F2-BCFD-2A7D-4B24-32DC5DBCB3CB}"/>
              </a:ext>
            </a:extLst>
          </p:cNvPr>
          <p:cNvGrpSpPr/>
          <p:nvPr/>
        </p:nvGrpSpPr>
        <p:grpSpPr>
          <a:xfrm>
            <a:off x="216816" y="202932"/>
            <a:ext cx="9857226" cy="1002804"/>
            <a:chOff x="0" y="273376"/>
            <a:chExt cx="9857226" cy="1002804"/>
          </a:xfrm>
        </p:grpSpPr>
        <p:pic>
          <p:nvPicPr>
            <p:cNvPr id="13" name="Picture 12">
              <a:extLst>
                <a:ext uri="{FF2B5EF4-FFF2-40B4-BE49-F238E27FC236}">
                  <a16:creationId xmlns:a16="http://schemas.microsoft.com/office/drawing/2014/main" id="{81D8B15A-8D8C-6C82-961C-BB026089D86B}"/>
                </a:ext>
              </a:extLst>
            </p:cNvPr>
            <p:cNvPicPr>
              <a:picLocks noChangeAspect="1"/>
            </p:cNvPicPr>
            <p:nvPr/>
          </p:nvPicPr>
          <p:blipFill rotWithShape="1">
            <a:blip r:embed="rId2"/>
            <a:srcRect t="13655"/>
            <a:stretch/>
          </p:blipFill>
          <p:spPr>
            <a:xfrm>
              <a:off x="0" y="273376"/>
              <a:ext cx="9857226" cy="573617"/>
            </a:xfrm>
            <a:prstGeom prst="rect">
              <a:avLst/>
            </a:prstGeom>
          </p:spPr>
        </p:pic>
        <p:sp>
          <p:nvSpPr>
            <p:cNvPr id="14" name="Title 5">
              <a:extLst>
                <a:ext uri="{FF2B5EF4-FFF2-40B4-BE49-F238E27FC236}">
                  <a16:creationId xmlns:a16="http://schemas.microsoft.com/office/drawing/2014/main" id="{62BEE951-3874-379C-D076-5031000C7276}"/>
                </a:ext>
              </a:extLst>
            </p:cNvPr>
            <p:cNvSpPr txBox="1">
              <a:spLocks/>
            </p:cNvSpPr>
            <p:nvPr/>
          </p:nvSpPr>
          <p:spPr>
            <a:xfrm>
              <a:off x="197177" y="782933"/>
              <a:ext cx="5345784" cy="49324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Times New Roman" panose="02020603050405020304" pitchFamily="18" charset="0"/>
                  <a:cs typeface="Times New Roman" panose="02020603050405020304" pitchFamily="18" charset="0"/>
                </a:rPr>
                <a:t>Symmetric Block Encryption Algorithms</a:t>
              </a:r>
              <a:endParaRPr lang="en-PK" sz="2000" dirty="0">
                <a:latin typeface="Times New Roman" panose="02020603050405020304" pitchFamily="18" charset="0"/>
                <a:cs typeface="Times New Roman" panose="02020603050405020304" pitchFamily="18" charset="0"/>
              </a:endParaRPr>
            </a:p>
          </p:txBody>
        </p:sp>
      </p:grpSp>
      <p:sp>
        <p:nvSpPr>
          <p:cNvPr id="15" name="Content Placeholder 2">
            <a:extLst>
              <a:ext uri="{FF2B5EF4-FFF2-40B4-BE49-F238E27FC236}">
                <a16:creationId xmlns:a16="http://schemas.microsoft.com/office/drawing/2014/main" id="{BE185583-8CEE-8552-FEF5-6A6824F1FF19}"/>
              </a:ext>
            </a:extLst>
          </p:cNvPr>
          <p:cNvSpPr txBox="1">
            <a:spLocks/>
          </p:cNvSpPr>
          <p:nvPr/>
        </p:nvSpPr>
        <p:spPr>
          <a:xfrm>
            <a:off x="413993" y="1199079"/>
            <a:ext cx="11228110" cy="517075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400" b="1" i="1" dirty="0">
                <a:latin typeface="Times New Roman" panose="02020603050405020304" pitchFamily="18" charset="0"/>
                <a:cs typeface="Times New Roman" panose="02020603050405020304" pitchFamily="18" charset="0"/>
              </a:rPr>
              <a:t>Block Ciphers </a:t>
            </a:r>
            <a:r>
              <a:rPr lang="en-US" sz="2400" dirty="0">
                <a:latin typeface="Times New Roman" pitchFamily="18" charset="0"/>
                <a:cs typeface="Times New Roman" pitchFamily="18" charset="0"/>
              </a:rPr>
              <a:t>= </a:t>
            </a:r>
            <a:r>
              <a:rPr lang="en-US" sz="2400" dirty="0">
                <a:solidFill>
                  <a:srgbClr val="FF0000"/>
                </a:solidFill>
                <a:latin typeface="Times New Roman" pitchFamily="18" charset="0"/>
                <a:cs typeface="Times New Roman" pitchFamily="18" charset="0"/>
              </a:rPr>
              <a:t>processing of fixed-length blocks</a:t>
            </a:r>
          </a:p>
          <a:p>
            <a:r>
              <a:rPr lang="en-US" sz="2000" dirty="0">
                <a:latin typeface="Times New Roman" panose="02020603050405020304" pitchFamily="18" charset="0"/>
                <a:cs typeface="Times New Roman" panose="02020603050405020304" pitchFamily="18" charset="0"/>
              </a:rPr>
              <a:t>Different modes of operations: ECB, CBC, CTR</a:t>
            </a:r>
          </a:p>
          <a:p>
            <a:endParaRPr lang="en-US" sz="2000" dirty="0">
              <a:latin typeface="Times New Roman" panose="02020603050405020304" pitchFamily="18" charset="0"/>
              <a:cs typeface="Times New Roman" panose="02020603050405020304" pitchFamily="18" charset="0"/>
            </a:endParaRPr>
          </a:p>
        </p:txBody>
      </p:sp>
      <p:grpSp>
        <p:nvGrpSpPr>
          <p:cNvPr id="5" name="Group 4">
            <a:extLst>
              <a:ext uri="{FF2B5EF4-FFF2-40B4-BE49-F238E27FC236}">
                <a16:creationId xmlns:a16="http://schemas.microsoft.com/office/drawing/2014/main" id="{978B6FEE-45DC-1CB0-4B22-D1D1C6CFE36A}"/>
              </a:ext>
            </a:extLst>
          </p:cNvPr>
          <p:cNvGrpSpPr/>
          <p:nvPr/>
        </p:nvGrpSpPr>
        <p:grpSpPr>
          <a:xfrm>
            <a:off x="1134471" y="2415899"/>
            <a:ext cx="6231118" cy="3729612"/>
            <a:chOff x="6183983" y="2901153"/>
            <a:chExt cx="5595424" cy="3542116"/>
          </a:xfrm>
        </p:grpSpPr>
        <p:pic>
          <p:nvPicPr>
            <p:cNvPr id="2" name="Picture 1"/>
            <p:cNvPicPr>
              <a:picLocks noChangeAspect="1"/>
            </p:cNvPicPr>
            <p:nvPr/>
          </p:nvPicPr>
          <p:blipFill>
            <a:blip r:embed="rId3">
              <a:duotone>
                <a:schemeClr val="accent5">
                  <a:shade val="45000"/>
                  <a:satMod val="135000"/>
                </a:schemeClr>
                <a:prstClr val="white"/>
              </a:duotone>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6183983" y="2901153"/>
              <a:ext cx="5595424" cy="3140828"/>
            </a:xfrm>
            <a:prstGeom prst="rect">
              <a:avLst/>
            </a:prstGeom>
          </p:spPr>
        </p:pic>
        <p:pic>
          <p:nvPicPr>
            <p:cNvPr id="6" name="Picture 5"/>
            <p:cNvPicPr>
              <a:picLocks noChangeAspect="1"/>
            </p:cNvPicPr>
            <p:nvPr/>
          </p:nvPicPr>
          <p:blipFill>
            <a:blip r:embed="rId5">
              <a:duotone>
                <a:schemeClr val="accent1">
                  <a:shade val="45000"/>
                  <a:satMod val="135000"/>
                </a:schemeClr>
                <a:prstClr val="white"/>
              </a:duotone>
            </a:blip>
            <a:stretch>
              <a:fillRect/>
            </a:stretch>
          </p:blipFill>
          <p:spPr>
            <a:xfrm>
              <a:off x="6424885" y="6128900"/>
              <a:ext cx="4515480" cy="314369"/>
            </a:xfrm>
            <a:prstGeom prst="rect">
              <a:avLst/>
            </a:prstGeom>
          </p:spPr>
        </p:pic>
      </p:grpSp>
      <p:sp>
        <p:nvSpPr>
          <p:cNvPr id="11" name="TextBox 10">
            <a:extLst>
              <a:ext uri="{FF2B5EF4-FFF2-40B4-BE49-F238E27FC236}">
                <a16:creationId xmlns:a16="http://schemas.microsoft.com/office/drawing/2014/main" id="{CCCDF329-465C-0A9D-FC90-290EA608841B}"/>
              </a:ext>
            </a:extLst>
          </p:cNvPr>
          <p:cNvSpPr txBox="1"/>
          <p:nvPr/>
        </p:nvSpPr>
        <p:spPr>
          <a:xfrm>
            <a:off x="7297245" y="5093608"/>
            <a:ext cx="5065336" cy="1754326"/>
          </a:xfrm>
          <a:prstGeom prst="rect">
            <a:avLst/>
          </a:prstGeom>
          <a:noFill/>
        </p:spPr>
        <p:txBody>
          <a:bodyPr wrap="square">
            <a:spAutoFit/>
          </a:bodyPr>
          <a:lstStyle/>
          <a:p>
            <a:endParaRPr lang="en-US" dirty="0"/>
          </a:p>
          <a:p>
            <a:pPr marL="285750" indent="-285750">
              <a:buFont typeface="Arial" panose="020B0604020202020204" pitchFamily="34" charset="0"/>
              <a:buChar char="•"/>
            </a:pPr>
            <a:r>
              <a:rPr lang="en-US" b="1" dirty="0"/>
              <a:t>ECB (Electronic Codebook) </a:t>
            </a:r>
            <a:r>
              <a:rPr lang="en-US" dirty="0"/>
              <a:t>mode encrypts each block of plaintext independently, making identical plaintext blocks produce identical ciphertext blocks.</a:t>
            </a:r>
          </a:p>
          <a:p>
            <a:pPr marL="285750" indent="-285750">
              <a:buFont typeface="Arial" panose="020B0604020202020204" pitchFamily="34" charset="0"/>
              <a:buChar char="•"/>
            </a:pPr>
            <a:r>
              <a:rPr lang="en-US" dirty="0"/>
              <a:t>Vulnerable to pattern-based attacks.</a:t>
            </a:r>
          </a:p>
        </p:txBody>
      </p:sp>
    </p:spTree>
    <p:extLst>
      <p:ext uri="{BB962C8B-B14F-4D97-AF65-F5344CB8AC3E}">
        <p14:creationId xmlns:p14="http://schemas.microsoft.com/office/powerpoint/2010/main" val="30771580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59EE2-28D7-CF35-3227-9B304B354057}"/>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Application of Block cipher</a:t>
            </a:r>
            <a:endParaRPr lang="en-PK"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680DECC-6842-3A80-E483-8F9AD8FA2A82}"/>
              </a:ext>
            </a:extLst>
          </p:cNvPr>
          <p:cNvSpPr>
            <a:spLocks noGrp="1"/>
          </p:cNvSpPr>
          <p:nvPr>
            <p:ph idx="1"/>
          </p:nvPr>
        </p:nvSpPr>
        <p:spPr>
          <a:xfrm>
            <a:off x="838199" y="1825625"/>
            <a:ext cx="10986247" cy="4351338"/>
          </a:xfrm>
        </p:spPr>
        <p:txBody>
          <a:bodyPr>
            <a:normAutofit/>
          </a:bodyPr>
          <a:lstStyle/>
          <a:p>
            <a:r>
              <a:rPr lang="en-US" sz="2000" b="0" i="0" u="none" strike="noStrike" baseline="0" dirty="0">
                <a:latin typeface="TimesTenLTStd-Roman"/>
              </a:rPr>
              <a:t>For applications that deal with blocks of data, such as:</a:t>
            </a:r>
          </a:p>
          <a:p>
            <a:endParaRPr lang="en-US" sz="2000" b="0" i="0" u="none" strike="noStrike" baseline="0" dirty="0">
              <a:latin typeface="TimesTenLTStd-Roman"/>
            </a:endParaRPr>
          </a:p>
          <a:p>
            <a:pPr lvl="1"/>
            <a:r>
              <a:rPr lang="en-US" sz="2000" b="1" dirty="0">
                <a:latin typeface="TimesTenLTStd-Roman"/>
              </a:rPr>
              <a:t>File Transfer: </a:t>
            </a:r>
            <a:r>
              <a:rPr lang="en-US" sz="2000" dirty="0">
                <a:latin typeface="TimesTenLTStd-Roman"/>
              </a:rPr>
              <a:t>Block ciphers encrypt files before transfer, ensuring secure transmission. </a:t>
            </a:r>
          </a:p>
          <a:p>
            <a:pPr lvl="1"/>
            <a:r>
              <a:rPr lang="en-US" sz="2000" b="1" dirty="0">
                <a:latin typeface="TimesTenLTStd-Roman"/>
              </a:rPr>
              <a:t>E-mail: </a:t>
            </a:r>
            <a:r>
              <a:rPr lang="en-US" sz="2000" dirty="0">
                <a:latin typeface="TimesTenLTStd-Roman"/>
              </a:rPr>
              <a:t>Block ciphers secure the content of emails, protecting them from unauthorized access. </a:t>
            </a:r>
          </a:p>
          <a:p>
            <a:pPr lvl="1"/>
            <a:r>
              <a:rPr lang="en-US" sz="2000" b="1" dirty="0">
                <a:latin typeface="TimesTenLTStd-Roman"/>
              </a:rPr>
              <a:t>Database: </a:t>
            </a:r>
            <a:r>
              <a:rPr lang="en-US" sz="2000" dirty="0">
                <a:latin typeface="TimesTenLTStd-Roman"/>
              </a:rPr>
              <a:t>Block ciphers encrypt sensitive data within databases, protecting it from breaches or unauthorized access.</a:t>
            </a:r>
            <a:endParaRPr lang="en-PK" sz="2000" dirty="0"/>
          </a:p>
          <a:p>
            <a:endParaRPr lang="en-PK" dirty="0"/>
          </a:p>
        </p:txBody>
      </p:sp>
      <p:sp>
        <p:nvSpPr>
          <p:cNvPr id="4" name="Slide Number Placeholder 3">
            <a:extLst>
              <a:ext uri="{FF2B5EF4-FFF2-40B4-BE49-F238E27FC236}">
                <a16:creationId xmlns:a16="http://schemas.microsoft.com/office/drawing/2014/main" id="{BCC5BF8F-3026-C57B-5218-BA41992E504E}"/>
              </a:ext>
            </a:extLst>
          </p:cNvPr>
          <p:cNvSpPr>
            <a:spLocks noGrp="1"/>
          </p:cNvSpPr>
          <p:nvPr>
            <p:ph type="sldNum" sz="quarter" idx="12"/>
          </p:nvPr>
        </p:nvSpPr>
        <p:spPr/>
        <p:txBody>
          <a:bodyPr/>
          <a:lstStyle/>
          <a:p>
            <a:fld id="{A2A50C4D-0BA1-4E54-8DFC-01810EC97B99}" type="slidenum">
              <a:rPr lang="en-US" smtClean="0"/>
              <a:t>16</a:t>
            </a:fld>
            <a:endParaRPr lang="en-US"/>
          </a:p>
        </p:txBody>
      </p:sp>
    </p:spTree>
    <p:extLst>
      <p:ext uri="{BB962C8B-B14F-4D97-AF65-F5344CB8AC3E}">
        <p14:creationId xmlns:p14="http://schemas.microsoft.com/office/powerpoint/2010/main" val="4330327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A50C4D-0BA1-4E54-8DFC-01810EC97B99}" type="slidenum">
              <a:rPr lang="en-US" smtClean="0"/>
              <a:t>17</a:t>
            </a:fld>
            <a:endParaRPr lang="en-US"/>
          </a:p>
        </p:txBody>
      </p:sp>
      <p:sp>
        <p:nvSpPr>
          <p:cNvPr id="4" name="Content Placeholder 2">
            <a:extLst>
              <a:ext uri="{FF2B5EF4-FFF2-40B4-BE49-F238E27FC236}">
                <a16:creationId xmlns:a16="http://schemas.microsoft.com/office/drawing/2014/main" id="{5E042C15-2CAC-8E5E-7EF8-3EE262E3C9F4}"/>
              </a:ext>
            </a:extLst>
          </p:cNvPr>
          <p:cNvSpPr txBox="1">
            <a:spLocks/>
          </p:cNvSpPr>
          <p:nvPr/>
        </p:nvSpPr>
        <p:spPr>
          <a:xfrm>
            <a:off x="424136" y="1286106"/>
            <a:ext cx="10294140" cy="5171255"/>
          </a:xfrm>
          <a:prstGeom prst="rect">
            <a:avLst/>
          </a:prstGeom>
        </p:spPr>
        <p:txBody>
          <a:bodyPr>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latin typeface="Times New Roman" pitchFamily="18" charset="0"/>
                <a:cs typeface="Times New Roman" pitchFamily="18" charset="0"/>
              </a:rPr>
              <a:t>Stream ciphers</a:t>
            </a:r>
          </a:p>
          <a:p>
            <a:pPr lvl="1"/>
            <a:r>
              <a:rPr lang="en-US" dirty="0">
                <a:latin typeface="Times New Roman" pitchFamily="18" charset="0"/>
                <a:cs typeface="Times New Roman" pitchFamily="18" charset="0"/>
              </a:rPr>
              <a:t>Examples: RC4</a:t>
            </a:r>
            <a:endParaRPr lang="en-US" b="1" dirty="0">
              <a:latin typeface="Times New Roman" pitchFamily="18" charset="0"/>
              <a:cs typeface="Times New Roman" pitchFamily="18" charset="0"/>
            </a:endParaRPr>
          </a:p>
          <a:p>
            <a:pPr lvl="1"/>
            <a:r>
              <a:rPr lang="en-US" dirty="0">
                <a:latin typeface="Times New Roman" pitchFamily="18" charset="0"/>
                <a:cs typeface="Times New Roman" pitchFamily="18" charset="0"/>
              </a:rPr>
              <a:t>Bit-wise encryption and decryption of data</a:t>
            </a:r>
          </a:p>
          <a:p>
            <a:pPr lvl="1"/>
            <a:r>
              <a:rPr lang="en-US" dirty="0">
                <a:latin typeface="Times New Roman" pitchFamily="18" charset="0"/>
                <a:cs typeface="Times New Roman" pitchFamily="18" charset="0"/>
              </a:rPr>
              <a:t>Application of pseudo-random number generator (PRG)</a:t>
            </a:r>
          </a:p>
          <a:p>
            <a:pPr lvl="1"/>
            <a:r>
              <a:rPr lang="en-US" dirty="0">
                <a:latin typeface="Times New Roman" pitchFamily="18" charset="0"/>
                <a:cs typeface="Times New Roman" pitchFamily="18" charset="0"/>
              </a:rPr>
              <a:t>XOR operation on pseudo-random keystream</a:t>
            </a: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Security solely depends on randomness of PRG</a:t>
            </a: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grpSp>
        <p:nvGrpSpPr>
          <p:cNvPr id="5" name="Group 4">
            <a:extLst>
              <a:ext uri="{FF2B5EF4-FFF2-40B4-BE49-F238E27FC236}">
                <a16:creationId xmlns:a16="http://schemas.microsoft.com/office/drawing/2014/main" id="{BF1DAFED-688E-8975-A938-58451EAAC9B6}"/>
              </a:ext>
            </a:extLst>
          </p:cNvPr>
          <p:cNvGrpSpPr/>
          <p:nvPr/>
        </p:nvGrpSpPr>
        <p:grpSpPr>
          <a:xfrm>
            <a:off x="216816" y="202932"/>
            <a:ext cx="9857226" cy="1002804"/>
            <a:chOff x="0" y="273376"/>
            <a:chExt cx="9857226" cy="1002804"/>
          </a:xfrm>
        </p:grpSpPr>
        <p:pic>
          <p:nvPicPr>
            <p:cNvPr id="6" name="Picture 5">
              <a:extLst>
                <a:ext uri="{FF2B5EF4-FFF2-40B4-BE49-F238E27FC236}">
                  <a16:creationId xmlns:a16="http://schemas.microsoft.com/office/drawing/2014/main" id="{2C546B9B-FA37-05D9-9E82-2BC2F5735F9E}"/>
                </a:ext>
              </a:extLst>
            </p:cNvPr>
            <p:cNvPicPr>
              <a:picLocks noChangeAspect="1"/>
            </p:cNvPicPr>
            <p:nvPr/>
          </p:nvPicPr>
          <p:blipFill rotWithShape="1">
            <a:blip r:embed="rId2"/>
            <a:srcRect t="13655"/>
            <a:stretch/>
          </p:blipFill>
          <p:spPr>
            <a:xfrm>
              <a:off x="0" y="273376"/>
              <a:ext cx="9857226" cy="573617"/>
            </a:xfrm>
            <a:prstGeom prst="rect">
              <a:avLst/>
            </a:prstGeom>
          </p:spPr>
        </p:pic>
        <p:sp>
          <p:nvSpPr>
            <p:cNvPr id="7" name="Title 5">
              <a:extLst>
                <a:ext uri="{FF2B5EF4-FFF2-40B4-BE49-F238E27FC236}">
                  <a16:creationId xmlns:a16="http://schemas.microsoft.com/office/drawing/2014/main" id="{5D0A8DC9-4154-3EC2-84DD-BD424108621E}"/>
                </a:ext>
              </a:extLst>
            </p:cNvPr>
            <p:cNvSpPr txBox="1">
              <a:spLocks/>
            </p:cNvSpPr>
            <p:nvPr/>
          </p:nvSpPr>
          <p:spPr>
            <a:xfrm>
              <a:off x="197177" y="782933"/>
              <a:ext cx="5345784" cy="49324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Times New Roman" panose="02020603050405020304" pitchFamily="18" charset="0"/>
                  <a:cs typeface="Times New Roman" panose="02020603050405020304" pitchFamily="18" charset="0"/>
                </a:rPr>
                <a:t>Symmetric Block Encryption Algorithms</a:t>
              </a:r>
              <a:endParaRPr lang="en-PK" sz="2000" dirty="0">
                <a:latin typeface="Times New Roman" panose="02020603050405020304" pitchFamily="18" charset="0"/>
                <a:cs typeface="Times New Roman" panose="02020603050405020304" pitchFamily="18" charset="0"/>
              </a:endParaRPr>
            </a:p>
          </p:txBody>
        </p:sp>
      </p:grpSp>
      <p:pic>
        <p:nvPicPr>
          <p:cNvPr id="8" name="Picture 7"/>
          <p:cNvPicPr>
            <a:picLocks noChangeAspect="1"/>
          </p:cNvPicPr>
          <p:nvPr/>
        </p:nvPicPr>
        <p:blipFill>
          <a:blip r:embed="rId3">
            <a:duotone>
              <a:schemeClr val="accent5">
                <a:shade val="45000"/>
                <a:satMod val="135000"/>
              </a:schemeClr>
              <a:prstClr val="white"/>
            </a:duotone>
          </a:blip>
          <a:stretch>
            <a:fillRect/>
          </a:stretch>
        </p:blipFill>
        <p:spPr>
          <a:xfrm>
            <a:off x="871194" y="2535947"/>
            <a:ext cx="6391374" cy="3254283"/>
          </a:xfrm>
          <a:prstGeom prst="rect">
            <a:avLst/>
          </a:prstGeom>
        </p:spPr>
      </p:pic>
      <p:pic>
        <p:nvPicPr>
          <p:cNvPr id="9" name="Picture 2">
            <a:extLst>
              <a:ext uri="{FF2B5EF4-FFF2-40B4-BE49-F238E27FC236}">
                <a16:creationId xmlns:a16="http://schemas.microsoft.com/office/drawing/2014/main" id="{A11E8612-2501-37A3-AFF6-8E94A6AB06AF}"/>
              </a:ext>
            </a:extLst>
          </p:cNvPr>
          <p:cNvPicPr>
            <a:picLocks noChangeAspect="1" noChangeArrowheads="1"/>
          </p:cNvPicPr>
          <p:nvPr/>
        </p:nvPicPr>
        <p:blipFill>
          <a:blip r:embed="rId4" cstate="print"/>
          <a:srcRect/>
          <a:stretch>
            <a:fillRect/>
          </a:stretch>
        </p:blipFill>
        <p:spPr bwMode="auto">
          <a:xfrm>
            <a:off x="6714904" y="3384200"/>
            <a:ext cx="5171510" cy="1557779"/>
          </a:xfrm>
          <a:prstGeom prst="rect">
            <a:avLst/>
          </a:prstGeom>
          <a:noFill/>
          <a:ln w="9525">
            <a:noFill/>
            <a:miter lim="800000"/>
            <a:headEnd/>
            <a:tailEnd/>
          </a:ln>
        </p:spPr>
      </p:pic>
    </p:spTree>
    <p:extLst>
      <p:ext uri="{BB962C8B-B14F-4D97-AF65-F5344CB8AC3E}">
        <p14:creationId xmlns:p14="http://schemas.microsoft.com/office/powerpoint/2010/main" val="8792767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59EE2-28D7-CF35-3227-9B304B354057}"/>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Application Stream cipher</a:t>
            </a:r>
            <a:endParaRPr lang="en-PK"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680DECC-6842-3A80-E483-8F9AD8FA2A82}"/>
              </a:ext>
            </a:extLst>
          </p:cNvPr>
          <p:cNvSpPr>
            <a:spLocks noGrp="1"/>
          </p:cNvSpPr>
          <p:nvPr>
            <p:ph idx="1"/>
          </p:nvPr>
        </p:nvSpPr>
        <p:spPr>
          <a:xfrm>
            <a:off x="536541" y="1759636"/>
            <a:ext cx="11341232" cy="4480907"/>
          </a:xfrm>
        </p:spPr>
        <p:txBody>
          <a:bodyPr>
            <a:normAutofit/>
          </a:bodyPr>
          <a:lstStyle/>
          <a:p>
            <a:r>
              <a:rPr lang="en-US" sz="2000" dirty="0">
                <a:latin typeface="Times New Roman" panose="02020603050405020304" pitchFamily="18" charset="0"/>
                <a:cs typeface="Times New Roman" panose="02020603050405020304" pitchFamily="18" charset="0"/>
              </a:rPr>
              <a:t>Stream ciphers are particularly well-suited for applications where data is transmitted in a continuous stream, such as over data communication channels or web links.</a:t>
            </a:r>
          </a:p>
          <a:p>
            <a:endParaRPr lang="en-US" sz="2000" dirty="0">
              <a:latin typeface="Times New Roman" panose="02020603050405020304" pitchFamily="18" charset="0"/>
              <a:cs typeface="Times New Roman" panose="02020603050405020304" pitchFamily="18" charset="0"/>
            </a:endParaRPr>
          </a:p>
          <a:p>
            <a:pPr lvl="1"/>
            <a:r>
              <a:rPr lang="en-US" sz="2000" b="1" dirty="0">
                <a:latin typeface="Times New Roman" panose="02020603050405020304" pitchFamily="18" charset="0"/>
                <a:cs typeface="Times New Roman" panose="02020603050405020304" pitchFamily="18" charset="0"/>
              </a:rPr>
              <a:t>Data Communications: </a:t>
            </a:r>
            <a:r>
              <a:rPr lang="en-US" sz="2000" dirty="0">
                <a:latin typeface="Times New Roman" panose="02020603050405020304" pitchFamily="18" charset="0"/>
                <a:cs typeface="Times New Roman" panose="02020603050405020304" pitchFamily="18" charset="0"/>
              </a:rPr>
              <a:t>Stream ciphers are used in securing real-time data communications, such as video conferencing, VoIP calls, or any application where data is continuously transmitted.</a:t>
            </a:r>
          </a:p>
          <a:p>
            <a:pPr lvl="1"/>
            <a:endParaRPr lang="en-US" sz="2000"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Web Links: </a:t>
            </a:r>
            <a:r>
              <a:rPr lang="en-US" sz="2000" dirty="0">
                <a:latin typeface="Times New Roman" panose="02020603050405020304" pitchFamily="18" charset="0"/>
                <a:cs typeface="Times New Roman" panose="02020603050405020304" pitchFamily="18" charset="0"/>
              </a:rPr>
              <a:t>In secure web traffic (HTTPS), stream ciphers can be used to encrypt the data flowing between the user's browser and the web server, ensuring that sensitive information like passwords or credit card numbers remains confidential.</a:t>
            </a:r>
            <a:endParaRPr lang="en-PK"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CC5BF8F-3026-C57B-5218-BA41992E504E}"/>
              </a:ext>
            </a:extLst>
          </p:cNvPr>
          <p:cNvSpPr>
            <a:spLocks noGrp="1"/>
          </p:cNvSpPr>
          <p:nvPr>
            <p:ph type="sldNum" sz="quarter" idx="12"/>
          </p:nvPr>
        </p:nvSpPr>
        <p:spPr/>
        <p:txBody>
          <a:bodyPr/>
          <a:lstStyle/>
          <a:p>
            <a:fld id="{A2A50C4D-0BA1-4E54-8DFC-01810EC97B99}" type="slidenum">
              <a:rPr lang="en-US" smtClean="0"/>
              <a:t>18</a:t>
            </a:fld>
            <a:endParaRPr lang="en-US"/>
          </a:p>
        </p:txBody>
      </p:sp>
    </p:spTree>
    <p:extLst>
      <p:ext uri="{BB962C8B-B14F-4D97-AF65-F5344CB8AC3E}">
        <p14:creationId xmlns:p14="http://schemas.microsoft.com/office/powerpoint/2010/main" val="29237803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F8B036-61A3-5CAB-DA24-918643F83482}"/>
              </a:ext>
            </a:extLst>
          </p:cNvPr>
          <p:cNvSpPr>
            <a:spLocks noGrp="1"/>
          </p:cNvSpPr>
          <p:nvPr>
            <p:ph idx="1"/>
          </p:nvPr>
        </p:nvSpPr>
        <p:spPr>
          <a:xfrm>
            <a:off x="413993" y="1205736"/>
            <a:ext cx="10603584" cy="4549957"/>
          </a:xfrm>
        </p:spPr>
        <p:txBody>
          <a:bodyPr/>
          <a:lstStyle/>
          <a:p>
            <a:r>
              <a:rPr lang="en-US" sz="2000" dirty="0">
                <a:latin typeface="Times New Roman" panose="02020603050405020304" pitchFamily="18" charset="0"/>
                <a:cs typeface="Times New Roman" panose="02020603050405020304" pitchFamily="18" charset="0"/>
              </a:rPr>
              <a:t>The most important symmetric algorithms, all of which are block ciphers, are the:</a:t>
            </a:r>
          </a:p>
          <a:p>
            <a:pPr lvl="2"/>
            <a:r>
              <a:rPr lang="en-US" dirty="0">
                <a:latin typeface="Times New Roman" panose="02020603050405020304" pitchFamily="18" charset="0"/>
                <a:cs typeface="Times New Roman" panose="02020603050405020304" pitchFamily="18" charset="0"/>
              </a:rPr>
              <a:t>Data Encryption Standard (DES), </a:t>
            </a:r>
          </a:p>
          <a:p>
            <a:pPr lvl="2"/>
            <a:r>
              <a:rPr lang="en-US" dirty="0">
                <a:latin typeface="Times New Roman" panose="02020603050405020304" pitchFamily="18" charset="0"/>
                <a:cs typeface="Times New Roman" panose="02020603050405020304" pitchFamily="18" charset="0"/>
              </a:rPr>
              <a:t>Triple DES (3DES)</a:t>
            </a:r>
          </a:p>
          <a:p>
            <a:pPr lvl="2"/>
            <a:r>
              <a:rPr lang="en-US" dirty="0">
                <a:latin typeface="Times New Roman" panose="02020603050405020304" pitchFamily="18" charset="0"/>
                <a:cs typeface="Times New Roman" panose="02020603050405020304" pitchFamily="18" charset="0"/>
              </a:rPr>
              <a:t>The Advanced Encryption Standard (AES)</a:t>
            </a:r>
          </a:p>
          <a:p>
            <a:endParaRPr lang="en-PK" dirty="0"/>
          </a:p>
        </p:txBody>
      </p:sp>
      <p:sp>
        <p:nvSpPr>
          <p:cNvPr id="4" name="Slide Number Placeholder 3">
            <a:extLst>
              <a:ext uri="{FF2B5EF4-FFF2-40B4-BE49-F238E27FC236}">
                <a16:creationId xmlns:a16="http://schemas.microsoft.com/office/drawing/2014/main" id="{287DD122-E865-7299-3483-577423D2E394}"/>
              </a:ext>
            </a:extLst>
          </p:cNvPr>
          <p:cNvSpPr>
            <a:spLocks noGrp="1"/>
          </p:cNvSpPr>
          <p:nvPr>
            <p:ph type="sldNum" sz="quarter" idx="12"/>
          </p:nvPr>
        </p:nvSpPr>
        <p:spPr/>
        <p:txBody>
          <a:bodyPr/>
          <a:lstStyle/>
          <a:p>
            <a:fld id="{A2A50C4D-0BA1-4E54-8DFC-01810EC97B99}" type="slidenum">
              <a:rPr lang="en-US" smtClean="0"/>
              <a:t>19</a:t>
            </a:fld>
            <a:endParaRPr lang="en-US"/>
          </a:p>
        </p:txBody>
      </p:sp>
      <p:grpSp>
        <p:nvGrpSpPr>
          <p:cNvPr id="5" name="Group 4">
            <a:extLst>
              <a:ext uri="{FF2B5EF4-FFF2-40B4-BE49-F238E27FC236}">
                <a16:creationId xmlns:a16="http://schemas.microsoft.com/office/drawing/2014/main" id="{CD69886A-CCA7-412C-AE6C-CCF7BC7C14C5}"/>
              </a:ext>
            </a:extLst>
          </p:cNvPr>
          <p:cNvGrpSpPr/>
          <p:nvPr/>
        </p:nvGrpSpPr>
        <p:grpSpPr>
          <a:xfrm>
            <a:off x="216816" y="202932"/>
            <a:ext cx="9857226" cy="1002804"/>
            <a:chOff x="0" y="273376"/>
            <a:chExt cx="9857226" cy="1002804"/>
          </a:xfrm>
        </p:grpSpPr>
        <p:pic>
          <p:nvPicPr>
            <p:cNvPr id="6" name="Picture 5">
              <a:extLst>
                <a:ext uri="{FF2B5EF4-FFF2-40B4-BE49-F238E27FC236}">
                  <a16:creationId xmlns:a16="http://schemas.microsoft.com/office/drawing/2014/main" id="{43904ED3-3C4A-F5FD-7A52-93E1CE806899}"/>
                </a:ext>
              </a:extLst>
            </p:cNvPr>
            <p:cNvPicPr>
              <a:picLocks noChangeAspect="1"/>
            </p:cNvPicPr>
            <p:nvPr/>
          </p:nvPicPr>
          <p:blipFill rotWithShape="1">
            <a:blip r:embed="rId2"/>
            <a:srcRect t="13655"/>
            <a:stretch/>
          </p:blipFill>
          <p:spPr>
            <a:xfrm>
              <a:off x="0" y="273376"/>
              <a:ext cx="9857226" cy="573617"/>
            </a:xfrm>
            <a:prstGeom prst="rect">
              <a:avLst/>
            </a:prstGeom>
          </p:spPr>
        </p:pic>
        <p:sp>
          <p:nvSpPr>
            <p:cNvPr id="7" name="Title 5">
              <a:extLst>
                <a:ext uri="{FF2B5EF4-FFF2-40B4-BE49-F238E27FC236}">
                  <a16:creationId xmlns:a16="http://schemas.microsoft.com/office/drawing/2014/main" id="{8C4614DF-58B1-E0C1-1A7B-CEC4D23874AD}"/>
                </a:ext>
              </a:extLst>
            </p:cNvPr>
            <p:cNvSpPr txBox="1">
              <a:spLocks/>
            </p:cNvSpPr>
            <p:nvPr/>
          </p:nvSpPr>
          <p:spPr>
            <a:xfrm>
              <a:off x="197177" y="782933"/>
              <a:ext cx="5345784" cy="49324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Times New Roman" panose="02020603050405020304" pitchFamily="18" charset="0"/>
                  <a:cs typeface="Times New Roman" panose="02020603050405020304" pitchFamily="18" charset="0"/>
                </a:rPr>
                <a:t>Symmetric Block Encryption Algorithms</a:t>
              </a:r>
              <a:endParaRPr lang="en-PK" sz="2000" dirty="0">
                <a:latin typeface="Times New Roman" panose="02020603050405020304" pitchFamily="18" charset="0"/>
                <a:cs typeface="Times New Roman" panose="02020603050405020304" pitchFamily="18" charset="0"/>
              </a:endParaRPr>
            </a:p>
          </p:txBody>
        </p:sp>
      </p:grpSp>
      <p:pic>
        <p:nvPicPr>
          <p:cNvPr id="8" name="Picture 7"/>
          <p:cNvPicPr>
            <a:picLocks noChangeAspect="1"/>
          </p:cNvPicPr>
          <p:nvPr/>
        </p:nvPicPr>
        <p:blipFill>
          <a:blip r:embed="rId3">
            <a:duotone>
              <a:schemeClr val="accent5">
                <a:shade val="45000"/>
                <a:satMod val="135000"/>
              </a:schemeClr>
              <a:prstClr val="white"/>
            </a:duotone>
            <a:extLst>
              <a:ext uri="{BEBA8EAE-BF5A-486C-A8C5-ECC9F3942E4B}">
                <a14:imgProps xmlns:a14="http://schemas.microsoft.com/office/drawing/2010/main">
                  <a14:imgLayer r:embed="rId4">
                    <a14:imgEffect>
                      <a14:sharpenSoften amount="50000"/>
                    </a14:imgEffect>
                    <a14:imgEffect>
                      <a14:colorTemperature colorTemp="4700"/>
                    </a14:imgEffect>
                  </a14:imgLayer>
                </a14:imgProps>
              </a:ext>
            </a:extLst>
          </a:blip>
          <a:stretch>
            <a:fillRect/>
          </a:stretch>
        </p:blipFill>
        <p:spPr>
          <a:xfrm>
            <a:off x="791851" y="2999269"/>
            <a:ext cx="10838626" cy="3096751"/>
          </a:xfrm>
          <a:prstGeom prst="rect">
            <a:avLst/>
          </a:prstGeom>
        </p:spPr>
      </p:pic>
    </p:spTree>
    <p:extLst>
      <p:ext uri="{BB962C8B-B14F-4D97-AF65-F5344CB8AC3E}">
        <p14:creationId xmlns:p14="http://schemas.microsoft.com/office/powerpoint/2010/main" val="3796184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825844" y="686400"/>
            <a:ext cx="10515600" cy="969405"/>
          </a:xfrm>
        </p:spPr>
        <p:style>
          <a:lnRef idx="1">
            <a:schemeClr val="accent2"/>
          </a:lnRef>
          <a:fillRef idx="2">
            <a:schemeClr val="accent2"/>
          </a:fillRef>
          <a:effectRef idx="1">
            <a:schemeClr val="accent2"/>
          </a:effectRef>
          <a:fontRef idx="minor">
            <a:schemeClr val="dk1"/>
          </a:fontRef>
        </p:style>
        <p:txBody>
          <a:bodyPr/>
          <a:lstStyle/>
          <a:p>
            <a:pPr algn="ctr"/>
            <a:r>
              <a:rPr lang="en-US" dirty="0"/>
              <a:t>Possible Coverage before Midterm # 1</a:t>
            </a:r>
          </a:p>
        </p:txBody>
      </p:sp>
      <p:sp>
        <p:nvSpPr>
          <p:cNvPr id="4" name="Slide Number Placeholder 3"/>
          <p:cNvSpPr>
            <a:spLocks noGrp="1"/>
          </p:cNvSpPr>
          <p:nvPr>
            <p:ph type="sldNum" sz="quarter" idx="12"/>
          </p:nvPr>
        </p:nvSpPr>
        <p:spPr/>
        <p:txBody>
          <a:bodyPr/>
          <a:lstStyle/>
          <a:p>
            <a:fld id="{A2A50C4D-0BA1-4E54-8DFC-01810EC97B99}" type="slidenum">
              <a:rPr lang="en-US" smtClean="0"/>
              <a:t>2</a:t>
            </a:fld>
            <a:endParaRPr lang="en-US"/>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838200" y="2402542"/>
            <a:ext cx="4870623" cy="4103444"/>
          </a:xfrm>
          <a:prstGeom prst="rect">
            <a:avLst/>
          </a:prstGeom>
        </p:spPr>
      </p:pic>
      <p:pic>
        <p:nvPicPr>
          <p:cNvPr id="6" name="Picture 5"/>
          <p:cNvPicPr/>
          <p:nvPr/>
        </p:nvPicPr>
        <p:blipFill>
          <a:blip r:embed="rId3"/>
          <a:stretch>
            <a:fillRect/>
          </a:stretch>
        </p:blipFill>
        <p:spPr>
          <a:xfrm>
            <a:off x="6508887" y="2620986"/>
            <a:ext cx="2715431" cy="1198493"/>
          </a:xfrm>
          <a:prstGeom prst="rect">
            <a:avLst/>
          </a:prstGeom>
        </p:spPr>
      </p:pic>
      <p:pic>
        <p:nvPicPr>
          <p:cNvPr id="7" name="Picture 6"/>
          <p:cNvPicPr/>
          <p:nvPr/>
        </p:nvPicPr>
        <p:blipFill>
          <a:blip r:embed="rId4"/>
          <a:stretch>
            <a:fillRect/>
          </a:stretch>
        </p:blipFill>
        <p:spPr>
          <a:xfrm>
            <a:off x="6626275" y="4477448"/>
            <a:ext cx="2480653" cy="762276"/>
          </a:xfrm>
          <a:prstGeom prst="rect">
            <a:avLst/>
          </a:prstGeom>
        </p:spPr>
      </p:pic>
      <p:sp>
        <p:nvSpPr>
          <p:cNvPr id="10" name="TextBox 9"/>
          <p:cNvSpPr txBox="1"/>
          <p:nvPr/>
        </p:nvSpPr>
        <p:spPr>
          <a:xfrm>
            <a:off x="2541584" y="1860050"/>
            <a:ext cx="7084119" cy="461665"/>
          </a:xfrm>
          <a:prstGeom prst="rect">
            <a:avLst/>
          </a:prstGeom>
          <a:noFill/>
        </p:spPr>
        <p:txBody>
          <a:bodyPr wrap="none" rtlCol="0">
            <a:spAutoFit/>
          </a:bodyPr>
          <a:lstStyle/>
          <a:p>
            <a:r>
              <a:rPr lang="en-US" sz="2400" dirty="0">
                <a:solidFill>
                  <a:srgbClr val="FF0000"/>
                </a:solidFill>
              </a:rPr>
              <a:t>Topics from Chapter # 2, Chapter # 20 and Chapter # 21</a:t>
            </a:r>
          </a:p>
        </p:txBody>
      </p:sp>
    </p:spTree>
    <p:extLst>
      <p:ext uri="{BB962C8B-B14F-4D97-AF65-F5344CB8AC3E}">
        <p14:creationId xmlns:p14="http://schemas.microsoft.com/office/powerpoint/2010/main" val="7396880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A50C4D-0BA1-4E54-8DFC-01810EC97B99}" type="slidenum">
              <a:rPr lang="en-US" smtClean="0"/>
              <a:t>20</a:t>
            </a:fld>
            <a:endParaRPr lang="en-US"/>
          </a:p>
        </p:txBody>
      </p:sp>
      <p:grpSp>
        <p:nvGrpSpPr>
          <p:cNvPr id="6" name="Group 5">
            <a:extLst>
              <a:ext uri="{FF2B5EF4-FFF2-40B4-BE49-F238E27FC236}">
                <a16:creationId xmlns:a16="http://schemas.microsoft.com/office/drawing/2014/main" id="{5B6D56F4-31E3-94EB-72FE-0F2D5C6AEF8F}"/>
              </a:ext>
            </a:extLst>
          </p:cNvPr>
          <p:cNvGrpSpPr/>
          <p:nvPr/>
        </p:nvGrpSpPr>
        <p:grpSpPr>
          <a:xfrm>
            <a:off x="216816" y="202932"/>
            <a:ext cx="9857226" cy="1002804"/>
            <a:chOff x="0" y="273376"/>
            <a:chExt cx="9857226" cy="1002804"/>
          </a:xfrm>
        </p:grpSpPr>
        <p:pic>
          <p:nvPicPr>
            <p:cNvPr id="40" name="Picture 39">
              <a:extLst>
                <a:ext uri="{FF2B5EF4-FFF2-40B4-BE49-F238E27FC236}">
                  <a16:creationId xmlns:a16="http://schemas.microsoft.com/office/drawing/2014/main" id="{5963DDF8-B1CF-28AC-B072-6EEF0D07D251}"/>
                </a:ext>
              </a:extLst>
            </p:cNvPr>
            <p:cNvPicPr>
              <a:picLocks noChangeAspect="1"/>
            </p:cNvPicPr>
            <p:nvPr/>
          </p:nvPicPr>
          <p:blipFill rotWithShape="1">
            <a:blip r:embed="rId2"/>
            <a:srcRect t="13655"/>
            <a:stretch/>
          </p:blipFill>
          <p:spPr>
            <a:xfrm>
              <a:off x="0" y="273376"/>
              <a:ext cx="9857226" cy="573617"/>
            </a:xfrm>
            <a:prstGeom prst="rect">
              <a:avLst/>
            </a:prstGeom>
          </p:spPr>
        </p:pic>
        <p:sp>
          <p:nvSpPr>
            <p:cNvPr id="41" name="Title 5">
              <a:extLst>
                <a:ext uri="{FF2B5EF4-FFF2-40B4-BE49-F238E27FC236}">
                  <a16:creationId xmlns:a16="http://schemas.microsoft.com/office/drawing/2014/main" id="{A3B56A89-BE3B-84A1-69AC-BB8C52FE2BB6}"/>
                </a:ext>
              </a:extLst>
            </p:cNvPr>
            <p:cNvSpPr txBox="1">
              <a:spLocks/>
            </p:cNvSpPr>
            <p:nvPr/>
          </p:nvSpPr>
          <p:spPr>
            <a:xfrm>
              <a:off x="197177" y="782933"/>
              <a:ext cx="5345784" cy="49324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Times New Roman" panose="02020603050405020304" pitchFamily="18" charset="0"/>
                  <a:cs typeface="Times New Roman" panose="02020603050405020304" pitchFamily="18" charset="0"/>
                </a:rPr>
                <a:t>Symmetric Block Encryption Algorithms</a:t>
              </a:r>
              <a:endParaRPr lang="en-PK" sz="2000" dirty="0">
                <a:latin typeface="Times New Roman" panose="02020603050405020304" pitchFamily="18" charset="0"/>
                <a:cs typeface="Times New Roman" panose="02020603050405020304" pitchFamily="18" charset="0"/>
              </a:endParaRPr>
            </a:p>
          </p:txBody>
        </p:sp>
      </p:grpSp>
      <p:sp>
        <p:nvSpPr>
          <p:cNvPr id="44" name="Rectangle 1">
            <a:extLst>
              <a:ext uri="{FF2B5EF4-FFF2-40B4-BE49-F238E27FC236}">
                <a16:creationId xmlns:a16="http://schemas.microsoft.com/office/drawing/2014/main" id="{9591CD41-8E8F-0722-A835-112D4F43F233}"/>
              </a:ext>
            </a:extLst>
          </p:cNvPr>
          <p:cNvSpPr txBox="1">
            <a:spLocks noChangeArrowheads="1"/>
          </p:cNvSpPr>
          <p:nvPr/>
        </p:nvSpPr>
        <p:spPr bwMode="auto">
          <a:xfrm>
            <a:off x="413993" y="1205736"/>
            <a:ext cx="11264282" cy="574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US" sz="1800" b="1" dirty="0">
                <a:solidFill>
                  <a:schemeClr val="tx1"/>
                </a:solidFill>
                <a:latin typeface="Times New Roman" pitchFamily="18" charset="0"/>
                <a:cs typeface="Times New Roman" pitchFamily="18" charset="0"/>
              </a:rPr>
              <a:t>The Data Encryption Standard (DES)</a:t>
            </a:r>
            <a:endParaRPr lang="en-PK" altLang="en-PK" sz="1800" dirty="0">
              <a:latin typeface="Times New Roman" panose="02020603050405020304" pitchFamily="18" charset="0"/>
              <a:cs typeface="Times New Roman" panose="02020603050405020304" pitchFamily="18" charset="0"/>
            </a:endParaRPr>
          </a:p>
          <a:p>
            <a:pPr lvl="1" eaLnBrk="0" fontAlgn="base" hangingPunct="0">
              <a:lnSpc>
                <a:spcPct val="100000"/>
              </a:lnSpc>
              <a:spcBef>
                <a:spcPct val="0"/>
              </a:spcBef>
              <a:spcAft>
                <a:spcPct val="0"/>
              </a:spcAft>
            </a:pPr>
            <a:r>
              <a:rPr lang="en-PK" altLang="en-PK" sz="1800" dirty="0">
                <a:latin typeface="Times New Roman" panose="02020603050405020304" pitchFamily="18" charset="0"/>
                <a:cs typeface="Times New Roman" panose="02020603050405020304" pitchFamily="18" charset="0"/>
              </a:rPr>
              <a:t>DES (Data Encryption Standard) was the most widely used encryption scheme, </a:t>
            </a:r>
          </a:p>
          <a:p>
            <a:pPr lvl="1" eaLnBrk="0" fontAlgn="base" hangingPunct="0">
              <a:lnSpc>
                <a:spcPct val="100000"/>
              </a:lnSpc>
              <a:spcBef>
                <a:spcPct val="0"/>
              </a:spcBef>
              <a:spcAft>
                <a:spcPct val="0"/>
              </a:spcAft>
            </a:pPr>
            <a:r>
              <a:rPr lang="en-PK" altLang="en-PK" sz="1800" dirty="0">
                <a:latin typeface="Times New Roman" panose="02020603050405020304" pitchFamily="18" charset="0"/>
                <a:cs typeface="Times New Roman" panose="02020603050405020304" pitchFamily="18" charset="0"/>
              </a:rPr>
              <a:t>DES operates </a:t>
            </a:r>
            <a:r>
              <a:rPr lang="en-PK" altLang="en-PK" sz="1800" b="1" dirty="0">
                <a:solidFill>
                  <a:srgbClr val="FF0000"/>
                </a:solidFill>
                <a:latin typeface="Times New Roman" panose="02020603050405020304" pitchFamily="18" charset="0"/>
                <a:cs typeface="Times New Roman" panose="02020603050405020304" pitchFamily="18" charset="0"/>
              </a:rPr>
              <a:t>on a 64-bit plaintext block with a 56-bit key, producing a 64-bit ciphertext block. </a:t>
            </a:r>
            <a:endParaRPr lang="en-US" altLang="en-PK" sz="1800" b="1" dirty="0">
              <a:solidFill>
                <a:srgbClr val="FF0000"/>
              </a:solidFill>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None/>
            </a:pPr>
            <a:endParaRPr lang="en-US" altLang="en-PK" sz="18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Concerns about DES</a:t>
            </a:r>
            <a:r>
              <a:rPr lang="en-US" sz="2000" dirty="0">
                <a:latin typeface="Times New Roman" panose="02020603050405020304" pitchFamily="18" charset="0"/>
                <a:cs typeface="Times New Roman" panose="02020603050405020304" pitchFamily="18" charset="0"/>
              </a:rPr>
              <a:t>:</a:t>
            </a:r>
          </a:p>
          <a:p>
            <a:pPr lvl="1" algn="just"/>
            <a:r>
              <a:rPr lang="en-US" sz="1800" b="1" dirty="0">
                <a:latin typeface="Times New Roman" panose="02020603050405020304" pitchFamily="18" charset="0"/>
                <a:cs typeface="Times New Roman" panose="02020603050405020304" pitchFamily="18" charset="0"/>
              </a:rPr>
              <a:t>Algorithm Security</a:t>
            </a:r>
            <a:r>
              <a:rPr lang="en-US" sz="1800" dirty="0">
                <a:latin typeface="Times New Roman" panose="02020603050405020304" pitchFamily="18" charset="0"/>
                <a:cs typeface="Times New Roman" panose="02020603050405020304" pitchFamily="18" charset="0"/>
              </a:rPr>
              <a:t>:</a:t>
            </a:r>
          </a:p>
          <a:p>
            <a:pPr marL="1200150" lvl="2" indent="-285750" algn="just"/>
            <a:r>
              <a:rPr lang="en-US" sz="1600" dirty="0">
                <a:latin typeface="Times New Roman" panose="02020603050405020304" pitchFamily="18" charset="0"/>
                <a:cs typeface="Times New Roman" panose="02020603050405020304" pitchFamily="18" charset="0"/>
              </a:rPr>
              <a:t>DES has been extensively studied, and numerous attempts have been made to find weaknesses in the algorithm.</a:t>
            </a:r>
          </a:p>
          <a:p>
            <a:pPr marL="1200150" lvl="2" indent="-285750" algn="just"/>
            <a:r>
              <a:rPr lang="en-US" sz="1600" dirty="0">
                <a:latin typeface="Times New Roman" panose="02020603050405020304" pitchFamily="18" charset="0"/>
                <a:cs typeface="Times New Roman" panose="02020603050405020304" pitchFamily="18" charset="0"/>
              </a:rPr>
              <a:t>Despite many efforts, no fatal weakness has been discovered in DES itself.</a:t>
            </a:r>
          </a:p>
          <a:p>
            <a:pPr lvl="1" algn="just"/>
            <a:r>
              <a:rPr lang="en-US" sz="1800" b="1" dirty="0">
                <a:latin typeface="Times New Roman" panose="02020603050405020304" pitchFamily="18" charset="0"/>
                <a:cs typeface="Times New Roman" panose="02020603050405020304" pitchFamily="18" charset="0"/>
              </a:rPr>
              <a:t>Key Length</a:t>
            </a:r>
            <a:r>
              <a:rPr lang="en-US" sz="1800" dirty="0">
                <a:latin typeface="Times New Roman" panose="02020603050405020304" pitchFamily="18" charset="0"/>
                <a:cs typeface="Times New Roman" panose="02020603050405020304" pitchFamily="18" charset="0"/>
              </a:rPr>
              <a:t>: </a:t>
            </a:r>
          </a:p>
          <a:p>
            <a:pPr lvl="2" algn="just"/>
            <a:r>
              <a:rPr lang="en-US" sz="1600" dirty="0">
                <a:latin typeface="Times New Roman" panose="02020603050405020304" pitchFamily="18" charset="0"/>
                <a:cs typeface="Times New Roman" panose="02020603050405020304" pitchFamily="18" charset="0"/>
              </a:rPr>
              <a:t>The 56-bit key length allows for 2^56 (approximately 7.2 x 10^16) possible keys.</a:t>
            </a:r>
          </a:p>
          <a:p>
            <a:pPr lvl="2" algn="just"/>
            <a:r>
              <a:rPr lang="en-US" sz="1600" dirty="0">
                <a:latin typeface="Times New Roman" panose="02020603050405020304" pitchFamily="18" charset="0"/>
                <a:cs typeface="Times New Roman" panose="02020603050405020304" pitchFamily="18" charset="0"/>
              </a:rPr>
              <a:t>This key length is considered inadequate with modern computing power.</a:t>
            </a:r>
          </a:p>
          <a:p>
            <a:pPr lvl="2" algn="just"/>
            <a:r>
              <a:rPr lang="en-US" sz="1600" b="1" dirty="0">
                <a:latin typeface="Times New Roman" panose="02020603050405020304" pitchFamily="18" charset="0"/>
                <a:cs typeface="Times New Roman" panose="02020603050405020304" pitchFamily="18" charset="0"/>
              </a:rPr>
              <a:t>Modern multicore processors c</a:t>
            </a:r>
            <a:r>
              <a:rPr lang="en-US" sz="1600" dirty="0">
                <a:latin typeface="Times New Roman" panose="02020603050405020304" pitchFamily="18" charset="0"/>
                <a:cs typeface="Times New Roman" panose="02020603050405020304" pitchFamily="18" charset="0"/>
              </a:rPr>
              <a:t>an attempt about </a:t>
            </a:r>
            <a:r>
              <a:rPr lang="en-US" sz="1600" b="1" dirty="0">
                <a:latin typeface="Times New Roman" panose="02020603050405020304" pitchFamily="18" charset="0"/>
                <a:cs typeface="Times New Roman" panose="02020603050405020304" pitchFamily="18" charset="0"/>
              </a:rPr>
              <a:t>1 billion (10^9) key combinations per second, </a:t>
            </a:r>
            <a:r>
              <a:rPr lang="en-US" sz="1600" dirty="0">
                <a:latin typeface="Times New Roman" panose="02020603050405020304" pitchFamily="18" charset="0"/>
                <a:cs typeface="Times New Roman" panose="02020603050405020304" pitchFamily="18" charset="0"/>
              </a:rPr>
              <a:t>making it feasible to break DES with brute-force attacks.</a:t>
            </a:r>
          </a:p>
          <a:p>
            <a:pPr lvl="2" algn="just"/>
            <a:r>
              <a:rPr lang="en-US" sz="1600" b="1" dirty="0">
                <a:latin typeface="Times New Roman" panose="02020603050405020304" pitchFamily="18" charset="0"/>
                <a:cs typeface="Times New Roman" panose="02020603050405020304" pitchFamily="18" charset="0"/>
              </a:rPr>
              <a:t>Contemporary supercomputers </a:t>
            </a:r>
            <a:r>
              <a:rPr lang="en-US" sz="1600" dirty="0">
                <a:latin typeface="Times New Roman" panose="02020603050405020304" pitchFamily="18" charset="0"/>
                <a:cs typeface="Times New Roman" panose="02020603050405020304" pitchFamily="18" charset="0"/>
              </a:rPr>
              <a:t>could potentially perform </a:t>
            </a:r>
            <a:r>
              <a:rPr lang="en-US" sz="1600" b="1" dirty="0">
                <a:latin typeface="Times New Roman" panose="02020603050405020304" pitchFamily="18" charset="0"/>
                <a:cs typeface="Times New Roman" panose="02020603050405020304" pitchFamily="18" charset="0"/>
              </a:rPr>
              <a:t>around 10^13 encryptions per second,</a:t>
            </a:r>
            <a:r>
              <a:rPr lang="en-US" sz="1600" dirty="0">
                <a:latin typeface="Times New Roman" panose="02020603050405020304" pitchFamily="18" charset="0"/>
                <a:cs typeface="Times New Roman" panose="02020603050405020304" pitchFamily="18" charset="0"/>
              </a:rPr>
              <a:t> further reducing the time needed to break DES.</a:t>
            </a:r>
          </a:p>
          <a:p>
            <a:pPr lvl="2" algn="just"/>
            <a:r>
              <a:rPr lang="en-US" sz="1600" dirty="0">
                <a:latin typeface="Times New Roman" panose="02020603050405020304" pitchFamily="18" charset="0"/>
                <a:cs typeface="Times New Roman" panose="02020603050405020304" pitchFamily="18" charset="0"/>
              </a:rPr>
              <a:t>Both Intel and AMD have introduced hardware-based instructions to speed up encryption using AES, indicating a shift towards more secure algorithms.</a:t>
            </a:r>
          </a:p>
          <a:p>
            <a:pPr lvl="2" algn="just"/>
            <a:r>
              <a:rPr lang="en-US" sz="1600" dirty="0">
                <a:latin typeface="Times New Roman" panose="02020603050405020304" pitchFamily="18" charset="0"/>
                <a:cs typeface="Times New Roman" panose="02020603050405020304" pitchFamily="18" charset="0"/>
              </a:rPr>
              <a:t>Tests on modern Intel machines show an encryption rate of about half a billion encryptions per second.</a:t>
            </a:r>
          </a:p>
          <a:p>
            <a:pPr marL="1200150" lvl="2" indent="-285750" algn="just"/>
            <a:endParaRPr lang="en-US" sz="1600" dirty="0">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endParaRPr lang="en-PK" altLang="en-PK"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31080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A50C4D-0BA1-4E54-8DFC-01810EC97B99}" type="slidenum">
              <a:rPr lang="en-US" smtClean="0"/>
              <a:t>21</a:t>
            </a:fld>
            <a:endParaRPr lang="en-US"/>
          </a:p>
        </p:txBody>
      </p:sp>
      <p:grpSp>
        <p:nvGrpSpPr>
          <p:cNvPr id="6" name="Group 5">
            <a:extLst>
              <a:ext uri="{FF2B5EF4-FFF2-40B4-BE49-F238E27FC236}">
                <a16:creationId xmlns:a16="http://schemas.microsoft.com/office/drawing/2014/main" id="{5B6D56F4-31E3-94EB-72FE-0F2D5C6AEF8F}"/>
              </a:ext>
            </a:extLst>
          </p:cNvPr>
          <p:cNvGrpSpPr/>
          <p:nvPr/>
        </p:nvGrpSpPr>
        <p:grpSpPr>
          <a:xfrm>
            <a:off x="216816" y="202932"/>
            <a:ext cx="9857226" cy="1002804"/>
            <a:chOff x="0" y="273376"/>
            <a:chExt cx="9857226" cy="1002804"/>
          </a:xfrm>
        </p:grpSpPr>
        <p:pic>
          <p:nvPicPr>
            <p:cNvPr id="40" name="Picture 39">
              <a:extLst>
                <a:ext uri="{FF2B5EF4-FFF2-40B4-BE49-F238E27FC236}">
                  <a16:creationId xmlns:a16="http://schemas.microsoft.com/office/drawing/2014/main" id="{5963DDF8-B1CF-28AC-B072-6EEF0D07D251}"/>
                </a:ext>
              </a:extLst>
            </p:cNvPr>
            <p:cNvPicPr>
              <a:picLocks noChangeAspect="1"/>
            </p:cNvPicPr>
            <p:nvPr/>
          </p:nvPicPr>
          <p:blipFill rotWithShape="1">
            <a:blip r:embed="rId2"/>
            <a:srcRect t="13655"/>
            <a:stretch/>
          </p:blipFill>
          <p:spPr>
            <a:xfrm>
              <a:off x="0" y="273376"/>
              <a:ext cx="9857226" cy="573617"/>
            </a:xfrm>
            <a:prstGeom prst="rect">
              <a:avLst/>
            </a:prstGeom>
          </p:spPr>
        </p:pic>
        <p:sp>
          <p:nvSpPr>
            <p:cNvPr id="41" name="Title 5">
              <a:extLst>
                <a:ext uri="{FF2B5EF4-FFF2-40B4-BE49-F238E27FC236}">
                  <a16:creationId xmlns:a16="http://schemas.microsoft.com/office/drawing/2014/main" id="{A3B56A89-BE3B-84A1-69AC-BB8C52FE2BB6}"/>
                </a:ext>
              </a:extLst>
            </p:cNvPr>
            <p:cNvSpPr txBox="1">
              <a:spLocks/>
            </p:cNvSpPr>
            <p:nvPr/>
          </p:nvSpPr>
          <p:spPr>
            <a:xfrm>
              <a:off x="197177" y="782933"/>
              <a:ext cx="5345784" cy="49324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Times New Roman" panose="02020603050405020304" pitchFamily="18" charset="0"/>
                  <a:cs typeface="Times New Roman" panose="02020603050405020304" pitchFamily="18" charset="0"/>
                </a:rPr>
                <a:t>Symmetric Block Encryption Algorithms</a:t>
              </a:r>
              <a:endParaRPr lang="en-PK" sz="2000" dirty="0">
                <a:latin typeface="Times New Roman" panose="02020603050405020304" pitchFamily="18" charset="0"/>
                <a:cs typeface="Times New Roman" panose="02020603050405020304" pitchFamily="18" charset="0"/>
              </a:endParaRPr>
            </a:p>
          </p:txBody>
        </p:sp>
      </p:grpSp>
      <p:sp>
        <p:nvSpPr>
          <p:cNvPr id="44" name="Rectangle 1">
            <a:extLst>
              <a:ext uri="{FF2B5EF4-FFF2-40B4-BE49-F238E27FC236}">
                <a16:creationId xmlns:a16="http://schemas.microsoft.com/office/drawing/2014/main" id="{9591CD41-8E8F-0722-A835-112D4F43F233}"/>
              </a:ext>
            </a:extLst>
          </p:cNvPr>
          <p:cNvSpPr txBox="1">
            <a:spLocks noChangeArrowheads="1"/>
          </p:cNvSpPr>
          <p:nvPr/>
        </p:nvSpPr>
        <p:spPr bwMode="auto">
          <a:xfrm>
            <a:off x="463859" y="1309039"/>
            <a:ext cx="11264282" cy="3417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US" sz="2000" b="1" dirty="0">
                <a:latin typeface="Times New Roman" panose="02020603050405020304" pitchFamily="18" charset="0"/>
                <a:cs typeface="Times New Roman" panose="02020603050405020304" pitchFamily="18" charset="0"/>
              </a:rPr>
              <a:t>Triple DES (3DES)</a:t>
            </a:r>
          </a:p>
          <a:p>
            <a:pPr marL="0" indent="0" algn="just" eaLnBrk="0" fontAlgn="base" hangingPunct="0">
              <a:lnSpc>
                <a:spcPct val="100000"/>
              </a:lnSpc>
              <a:spcBef>
                <a:spcPct val="0"/>
              </a:spcBef>
              <a:spcAft>
                <a:spcPct val="0"/>
              </a:spcAft>
              <a:buNone/>
            </a:pPr>
            <a:endParaRPr lang="en-US" sz="2000" dirty="0">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pPr>
            <a:r>
              <a:rPr lang="en-US" sz="1600" b="1" dirty="0">
                <a:latin typeface="Times New Roman" panose="02020603050405020304" pitchFamily="18" charset="0"/>
                <a:cs typeface="Times New Roman" panose="02020603050405020304" pitchFamily="18" charset="0"/>
              </a:rPr>
              <a:t>3DES</a:t>
            </a:r>
            <a:r>
              <a:rPr lang="en-US" sz="1600" dirty="0">
                <a:latin typeface="Times New Roman" panose="02020603050405020304" pitchFamily="18" charset="0"/>
                <a:cs typeface="Times New Roman" panose="02020603050405020304" pitchFamily="18" charset="0"/>
              </a:rPr>
              <a:t> extends the life of DES by applying the DES algorithm three times with either </a:t>
            </a:r>
            <a:r>
              <a:rPr lang="en-US" sz="1600" b="1" dirty="0">
                <a:latin typeface="Times New Roman" panose="02020603050405020304" pitchFamily="18" charset="0"/>
                <a:cs typeface="Times New Roman" panose="02020603050405020304" pitchFamily="18" charset="0"/>
              </a:rPr>
              <a:t>two or three unique keys.</a:t>
            </a:r>
          </a:p>
          <a:p>
            <a:pPr algn="just" eaLnBrk="0" fontAlgn="base" hangingPunct="0">
              <a:lnSpc>
                <a:spcPct val="100000"/>
              </a:lnSpc>
              <a:spcBef>
                <a:spcPct val="0"/>
              </a:spcBef>
              <a:spcAft>
                <a:spcPct val="0"/>
              </a:spcAft>
            </a:pPr>
            <a:r>
              <a:rPr lang="en-US" sz="1600" b="1" dirty="0">
                <a:solidFill>
                  <a:srgbClr val="FF0000"/>
                </a:solidFill>
                <a:latin typeface="Times New Roman" panose="02020603050405020304" pitchFamily="18" charset="0"/>
                <a:cs typeface="Times New Roman" panose="02020603050405020304" pitchFamily="18" charset="0"/>
              </a:rPr>
              <a:t>Provides a key size of 112 bits or 168 bits.</a:t>
            </a:r>
            <a:endParaRPr lang="en-US" altLang="en-PK" sz="1600" b="1" dirty="0">
              <a:solidFill>
                <a:srgbClr val="FF0000"/>
              </a:solidFill>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168-bit Key Length: </a:t>
            </a:r>
            <a:r>
              <a:rPr lang="en-US" sz="1600" dirty="0">
                <a:latin typeface="Times New Roman" panose="02020603050405020304" pitchFamily="18" charset="0"/>
                <a:cs typeface="Times New Roman" panose="02020603050405020304" pitchFamily="18" charset="0"/>
              </a:rPr>
              <a:t>Provides enhanced security by overcoming the brute-force vulnerabilities of DES. </a:t>
            </a:r>
          </a:p>
          <a:p>
            <a:pPr algn="just"/>
            <a:r>
              <a:rPr lang="en-US" sz="1600" b="1" dirty="0">
                <a:latin typeface="Times New Roman" panose="02020603050405020304" pitchFamily="18" charset="0"/>
                <a:cs typeface="Times New Roman" panose="02020603050405020304" pitchFamily="18" charset="0"/>
              </a:rPr>
              <a:t>Proven Algorithm: </a:t>
            </a:r>
            <a:r>
              <a:rPr lang="en-US" sz="1600" dirty="0">
                <a:latin typeface="Times New Roman" panose="02020603050405020304" pitchFamily="18" charset="0"/>
                <a:cs typeface="Times New Roman" panose="02020603050405020304" pitchFamily="18" charset="0"/>
              </a:rPr>
              <a:t>Uses the same encryption algorithm as DES, which has been extensively analyzed and tested. </a:t>
            </a:r>
          </a:p>
          <a:p>
            <a:pPr algn="just"/>
            <a:r>
              <a:rPr lang="en-US" sz="1600" b="1" dirty="0">
                <a:latin typeface="Times New Roman" panose="02020603050405020304" pitchFamily="18" charset="0"/>
                <a:cs typeface="Times New Roman" panose="02020603050405020304" pitchFamily="18" charset="0"/>
              </a:rPr>
              <a:t>No Effective Cryptanalytic Attacks: </a:t>
            </a:r>
            <a:r>
              <a:rPr lang="en-US" sz="1600" dirty="0">
                <a:latin typeface="Times New Roman" panose="02020603050405020304" pitchFamily="18" charset="0"/>
                <a:cs typeface="Times New Roman" panose="02020603050405020304" pitchFamily="18" charset="0"/>
              </a:rPr>
              <a:t>No effective attacks have been found that exploit the algorithm itself, only brute force.</a:t>
            </a:r>
          </a:p>
          <a:p>
            <a:pPr algn="just"/>
            <a:r>
              <a:rPr lang="en-US" sz="1600" b="1" dirty="0">
                <a:latin typeface="Times New Roman" panose="02020603050405020304" pitchFamily="18" charset="0"/>
                <a:cs typeface="Times New Roman" panose="02020603050405020304" pitchFamily="18" charset="0"/>
              </a:rPr>
              <a:t>High Confidence in Security: </a:t>
            </a:r>
            <a:r>
              <a:rPr lang="en-US" sz="1600" dirty="0">
                <a:latin typeface="Times New Roman" panose="02020603050405020304" pitchFamily="18" charset="0"/>
                <a:cs typeface="Times New Roman" panose="02020603050405020304" pitchFamily="18" charset="0"/>
              </a:rPr>
              <a:t>3DES is highly resistant to cryptanalysis.</a:t>
            </a:r>
          </a:p>
          <a:p>
            <a:pPr algn="just"/>
            <a:r>
              <a:rPr lang="en-US" sz="1600" b="1" dirty="0">
                <a:latin typeface="Times New Roman" panose="02020603050405020304" pitchFamily="18" charset="0"/>
                <a:cs typeface="Times New Roman" panose="02020603050405020304" pitchFamily="18" charset="0"/>
              </a:rPr>
              <a:t>Standardized Encryption:</a:t>
            </a:r>
            <a:r>
              <a:rPr lang="en-US" sz="1600" dirty="0">
                <a:latin typeface="Times New Roman" panose="02020603050405020304" pitchFamily="18" charset="0"/>
                <a:cs typeface="Times New Roman" panose="02020603050405020304" pitchFamily="18" charset="0"/>
              </a:rPr>
              <a:t> If security were the only consideration, 3DES would be a strong choice for a standardized encryption algorithm for many years.</a:t>
            </a:r>
          </a:p>
          <a:p>
            <a:pPr eaLnBrk="0" fontAlgn="base" hangingPunct="0">
              <a:lnSpc>
                <a:spcPct val="100000"/>
              </a:lnSpc>
              <a:spcBef>
                <a:spcPct val="0"/>
              </a:spcBef>
              <a:spcAft>
                <a:spcPct val="0"/>
              </a:spcAft>
            </a:pPr>
            <a:endParaRPr lang="en-PK" altLang="en-PK" sz="1600" dirty="0">
              <a:latin typeface="Times New Roman" panose="02020603050405020304" pitchFamily="18" charset="0"/>
              <a:cs typeface="Times New Roman" panose="02020603050405020304" pitchFamily="18" charset="0"/>
            </a:endParaRPr>
          </a:p>
        </p:txBody>
      </p:sp>
      <p:pic>
        <p:nvPicPr>
          <p:cNvPr id="10243" name="Picture 3" descr="Block Diagram of Triple DES[1] | Download Scientific Diagram">
            <a:extLst>
              <a:ext uri="{FF2B5EF4-FFF2-40B4-BE49-F238E27FC236}">
                <a16:creationId xmlns:a16="http://schemas.microsoft.com/office/drawing/2014/main" id="{0BEC9566-6FDA-5FDF-5682-524D2B82BD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9776" y="4770468"/>
            <a:ext cx="5912224" cy="148153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939277E-C6CF-A976-8A30-7F8AA0B6F1AC}"/>
              </a:ext>
            </a:extLst>
          </p:cNvPr>
          <p:cNvSpPr txBox="1"/>
          <p:nvPr/>
        </p:nvSpPr>
        <p:spPr>
          <a:xfrm>
            <a:off x="390125" y="4683089"/>
            <a:ext cx="6096000" cy="2031325"/>
          </a:xfrm>
          <a:prstGeom prst="rect">
            <a:avLst/>
          </a:prstGeom>
          <a:noFill/>
        </p:spPr>
        <p:txBody>
          <a:bodyPr wrap="square">
            <a:spAutoFit/>
          </a:bodyPr>
          <a:lstStyle/>
          <a:p>
            <a:pPr algn="just"/>
            <a:r>
              <a:rPr lang="en-PK" b="1" dirty="0">
                <a:solidFill>
                  <a:srgbClr val="FF0000"/>
                </a:solidFill>
                <a:latin typeface="Times New Roman" panose="02020603050405020304" pitchFamily="18" charset="0"/>
                <a:cs typeface="Times New Roman" panose="02020603050405020304" pitchFamily="18" charset="0"/>
              </a:rPr>
              <a:t>Drawbacks of 3DES: </a:t>
            </a:r>
            <a:endParaRPr lang="en-US" b="1" dirty="0">
              <a:solidFill>
                <a:srgbClr val="FF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PK" dirty="0">
                <a:latin typeface="Times New Roman" panose="02020603050405020304" pitchFamily="18" charset="0"/>
                <a:cs typeface="Times New Roman" panose="02020603050405020304" pitchFamily="18" charset="0"/>
              </a:rPr>
              <a:t>Requires three times as many calculations as DES, making it slower. </a:t>
            </a: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PK" dirty="0">
                <a:latin typeface="Times New Roman" panose="02020603050405020304" pitchFamily="18" charset="0"/>
                <a:cs typeface="Times New Roman" panose="02020603050405020304" pitchFamily="18" charset="0"/>
              </a:rPr>
              <a:t>Designed for outdated hardware, leading to inefficient software implementation. </a:t>
            </a: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PK" dirty="0">
                <a:latin typeface="Times New Roman" panose="02020603050405020304" pitchFamily="18" charset="0"/>
                <a:cs typeface="Times New Roman" panose="02020603050405020304" pitchFamily="18" charset="0"/>
              </a:rPr>
              <a:t>Uses a relatively small block size</a:t>
            </a:r>
            <a:r>
              <a:rPr lang="en-US" dirty="0">
                <a:latin typeface="Times New Roman" panose="02020603050405020304" pitchFamily="18" charset="0"/>
                <a:cs typeface="Times New Roman" panose="02020603050405020304" pitchFamily="18" charset="0"/>
              </a:rPr>
              <a:t> (64 bit)</a:t>
            </a:r>
            <a:r>
              <a:rPr lang="en-PK" dirty="0">
                <a:latin typeface="Times New Roman" panose="02020603050405020304" pitchFamily="18" charset="0"/>
                <a:cs typeface="Times New Roman" panose="02020603050405020304" pitchFamily="18" charset="0"/>
              </a:rPr>
              <a:t>, which is less efficient and secure.</a:t>
            </a:r>
          </a:p>
        </p:txBody>
      </p:sp>
    </p:spTree>
    <p:extLst>
      <p:ext uri="{BB962C8B-B14F-4D97-AF65-F5344CB8AC3E}">
        <p14:creationId xmlns:p14="http://schemas.microsoft.com/office/powerpoint/2010/main" val="36836344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A50C4D-0BA1-4E54-8DFC-01810EC97B99}" type="slidenum">
              <a:rPr lang="en-US" smtClean="0"/>
              <a:t>22</a:t>
            </a:fld>
            <a:endParaRPr lang="en-US"/>
          </a:p>
        </p:txBody>
      </p:sp>
      <p:pic>
        <p:nvPicPr>
          <p:cNvPr id="8" name="Picture 7"/>
          <p:cNvPicPr>
            <a:picLocks noChangeAspect="1"/>
          </p:cNvPicPr>
          <p:nvPr/>
        </p:nvPicPr>
        <p:blipFill>
          <a:blip r:embed="rId3">
            <a:duotone>
              <a:schemeClr val="accent5">
                <a:shade val="45000"/>
                <a:satMod val="135000"/>
              </a:schemeClr>
              <a:prstClr val="white"/>
            </a:duotone>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498834" y="1946555"/>
            <a:ext cx="11250703" cy="3596405"/>
          </a:xfrm>
          <a:prstGeom prst="rect">
            <a:avLst/>
          </a:prstGeom>
        </p:spPr>
      </p:pic>
    </p:spTree>
    <p:extLst>
      <p:ext uri="{BB962C8B-B14F-4D97-AF65-F5344CB8AC3E}">
        <p14:creationId xmlns:p14="http://schemas.microsoft.com/office/powerpoint/2010/main" val="6892984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A50C4D-0BA1-4E54-8DFC-01810EC97B99}" type="slidenum">
              <a:rPr lang="en-US" smtClean="0"/>
              <a:t>23</a:t>
            </a:fld>
            <a:endParaRPr lang="en-US"/>
          </a:p>
        </p:txBody>
      </p:sp>
      <p:pic>
        <p:nvPicPr>
          <p:cNvPr id="3" name="Picture 2"/>
          <p:cNvPicPr>
            <a:picLocks noChangeAspect="1"/>
          </p:cNvPicPr>
          <p:nvPr/>
        </p:nvPicPr>
        <p:blipFill>
          <a:blip r:embed="rId2"/>
          <a:stretch>
            <a:fillRect/>
          </a:stretch>
        </p:blipFill>
        <p:spPr>
          <a:xfrm>
            <a:off x="1306020" y="2434282"/>
            <a:ext cx="10047780" cy="2006515"/>
          </a:xfrm>
          <a:prstGeom prst="rect">
            <a:avLst/>
          </a:prstGeom>
        </p:spPr>
      </p:pic>
      <p:sp>
        <p:nvSpPr>
          <p:cNvPr id="5" name="Rectangle 4"/>
          <p:cNvSpPr/>
          <p:nvPr/>
        </p:nvSpPr>
        <p:spPr>
          <a:xfrm>
            <a:off x="3698773" y="4956430"/>
            <a:ext cx="5262274" cy="369332"/>
          </a:xfrm>
          <a:prstGeom prst="rect">
            <a:avLst/>
          </a:prstGeom>
        </p:spPr>
        <p:txBody>
          <a:bodyPr wrap="none">
            <a:spAutoFit/>
          </a:bodyPr>
          <a:lstStyle/>
          <a:p>
            <a:r>
              <a:rPr lang="en-US" b="1" dirty="0">
                <a:solidFill>
                  <a:srgbClr val="FF0000"/>
                </a:solidFill>
              </a:rPr>
              <a:t>Coverage from slides provided by Course Coordinator</a:t>
            </a:r>
          </a:p>
        </p:txBody>
      </p:sp>
    </p:spTree>
    <p:extLst>
      <p:ext uri="{BB962C8B-B14F-4D97-AF65-F5344CB8AC3E}">
        <p14:creationId xmlns:p14="http://schemas.microsoft.com/office/powerpoint/2010/main" val="34600473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A50C4D-0BA1-4E54-8DFC-01810EC97B99}" type="slidenum">
              <a:rPr lang="en-US" smtClean="0"/>
              <a:t>24</a:t>
            </a:fld>
            <a:endParaRPr lang="en-US"/>
          </a:p>
        </p:txBody>
      </p:sp>
      <p:pic>
        <p:nvPicPr>
          <p:cNvPr id="3" name="Picture 2"/>
          <p:cNvPicPr>
            <a:picLocks noChangeAspect="1"/>
          </p:cNvPicPr>
          <p:nvPr/>
        </p:nvPicPr>
        <p:blipFill>
          <a:blip r:embed="rId2"/>
          <a:stretch>
            <a:fillRect/>
          </a:stretch>
        </p:blipFill>
        <p:spPr>
          <a:xfrm>
            <a:off x="1754660" y="943176"/>
            <a:ext cx="8966657" cy="5151992"/>
          </a:xfrm>
          <a:prstGeom prst="rect">
            <a:avLst/>
          </a:prstGeom>
        </p:spPr>
      </p:pic>
    </p:spTree>
    <p:extLst>
      <p:ext uri="{BB962C8B-B14F-4D97-AF65-F5344CB8AC3E}">
        <p14:creationId xmlns:p14="http://schemas.microsoft.com/office/powerpoint/2010/main" val="6273624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8212" y="144965"/>
            <a:ext cx="8286600" cy="939763"/>
          </a:xfrm>
        </p:spPr>
        <p:txBody>
          <a:bodyPr/>
          <a:lstStyle/>
          <a:p>
            <a:r>
              <a:rPr lang="en-US" sz="4000" b="1" dirty="0">
                <a:latin typeface="Times New Roman" panose="02020603050405020304" pitchFamily="18" charset="0"/>
                <a:cs typeface="Times New Roman" panose="02020603050405020304" pitchFamily="18" charset="0"/>
              </a:rPr>
              <a:t>Data Encryption Standard (DES) </a:t>
            </a:r>
          </a:p>
        </p:txBody>
      </p:sp>
      <p:sp>
        <p:nvSpPr>
          <p:cNvPr id="3" name="Content Placeholder 2"/>
          <p:cNvSpPr>
            <a:spLocks noGrp="1"/>
          </p:cNvSpPr>
          <p:nvPr>
            <p:ph idx="1"/>
          </p:nvPr>
        </p:nvSpPr>
        <p:spPr>
          <a:xfrm>
            <a:off x="421341" y="1084729"/>
            <a:ext cx="10246659" cy="5773272"/>
          </a:xfrm>
        </p:spPr>
        <p:txBody>
          <a:bodyPr>
            <a:normAutofit/>
          </a:bodyPr>
          <a:lstStyle/>
          <a:p>
            <a:r>
              <a:rPr lang="en-US" dirty="0">
                <a:latin typeface="Times New Roman" charset="0"/>
                <a:ea typeface="ＭＳ Ｐゴシック" charset="0"/>
                <a:cs typeface="ＭＳ Ｐゴシック" charset="0"/>
              </a:rPr>
              <a:t>The DES algorithm can be described as follows. </a:t>
            </a:r>
          </a:p>
          <a:p>
            <a:pPr lvl="1"/>
            <a:r>
              <a:rPr lang="en-US" sz="2000" dirty="0">
                <a:latin typeface="Times New Roman" pitchFamily="18" charset="0"/>
                <a:cs typeface="Times New Roman" pitchFamily="18" charset="0"/>
              </a:rPr>
              <a:t>DES is based on </a:t>
            </a:r>
            <a:r>
              <a:rPr lang="en-US" sz="2000" dirty="0" err="1">
                <a:latin typeface="Times New Roman" pitchFamily="18" charset="0"/>
                <a:cs typeface="Times New Roman" pitchFamily="18" charset="0"/>
              </a:rPr>
              <a:t>Feistal</a:t>
            </a:r>
            <a:r>
              <a:rPr lang="en-US" sz="2000" dirty="0">
                <a:latin typeface="Times New Roman" pitchFamily="18" charset="0"/>
                <a:cs typeface="Times New Roman" pitchFamily="18" charset="0"/>
              </a:rPr>
              <a:t> Network</a:t>
            </a:r>
            <a:endParaRPr lang="en-US" sz="2000" dirty="0">
              <a:latin typeface="Times New Roman" charset="0"/>
              <a:ea typeface="ＭＳ Ｐゴシック" charset="0"/>
              <a:cs typeface="ＭＳ Ｐゴシック" charset="0"/>
            </a:endParaRPr>
          </a:p>
          <a:p>
            <a:pPr lvl="1"/>
            <a:r>
              <a:rPr lang="en-US" sz="2000" dirty="0">
                <a:latin typeface="Times New Roman" charset="0"/>
                <a:ea typeface="ＭＳ Ｐゴシック" charset="0"/>
                <a:cs typeface="ＭＳ Ｐゴシック" charset="0"/>
              </a:rPr>
              <a:t>The plaintext is 64 bits in length </a:t>
            </a:r>
          </a:p>
          <a:p>
            <a:pPr lvl="1"/>
            <a:r>
              <a:rPr lang="en-US" sz="2000" dirty="0">
                <a:latin typeface="Times New Roman" charset="0"/>
                <a:ea typeface="ＭＳ Ｐゴシック" charset="0"/>
                <a:cs typeface="ＭＳ Ｐゴシック" charset="0"/>
              </a:rPr>
              <a:t>The key is 56 bits in length</a:t>
            </a:r>
          </a:p>
          <a:p>
            <a:pPr lvl="1"/>
            <a:r>
              <a:rPr lang="en-US" sz="2000" dirty="0">
                <a:latin typeface="Times New Roman" charset="0"/>
                <a:ea typeface="ＭＳ Ｐゴシック" charset="0"/>
                <a:cs typeface="ＭＳ Ｐゴシック" charset="0"/>
              </a:rPr>
              <a:t>There are 16 rounds of processing. </a:t>
            </a:r>
          </a:p>
          <a:p>
            <a:pPr lvl="1"/>
            <a:r>
              <a:rPr lang="en-US" sz="2000" dirty="0">
                <a:latin typeface="Times New Roman" charset="0"/>
                <a:ea typeface="ＭＳ Ｐゴシック" charset="0"/>
                <a:cs typeface="ＭＳ Ｐゴシック" charset="0"/>
              </a:rPr>
              <a:t>From the original 56-bit key</a:t>
            </a:r>
          </a:p>
          <a:p>
            <a:pPr lvl="2"/>
            <a:r>
              <a:rPr lang="en-US" dirty="0">
                <a:latin typeface="Times New Roman" charset="0"/>
                <a:ea typeface="ＭＳ Ｐゴシック" charset="0"/>
                <a:cs typeface="ＭＳ Ｐゴシック" charset="0"/>
              </a:rPr>
              <a:t>16subkeys are generated (ki= 48 bit)</a:t>
            </a:r>
          </a:p>
          <a:p>
            <a:pPr lvl="2"/>
            <a:r>
              <a:rPr lang="en-US" dirty="0">
                <a:latin typeface="Times New Roman" charset="0"/>
                <a:ea typeface="ＭＳ Ｐゴシック" charset="0"/>
                <a:cs typeface="ＭＳ Ｐゴシック" charset="0"/>
              </a:rPr>
              <a:t>one of which is used for each round.</a:t>
            </a:r>
          </a:p>
          <a:p>
            <a:pPr lvl="1"/>
            <a:endParaRPr lang="en-US" sz="800" dirty="0"/>
          </a:p>
          <a:p>
            <a:pPr lvl="1"/>
            <a:endParaRPr lang="en-US" sz="800" dirty="0"/>
          </a:p>
          <a:p>
            <a:pPr lvl="1"/>
            <a:endParaRPr lang="en-US" sz="800" dirty="0"/>
          </a:p>
          <a:p>
            <a:pPr lvl="1"/>
            <a:endParaRPr lang="en-US" sz="800" dirty="0"/>
          </a:p>
          <a:p>
            <a:pPr marL="0" indent="0">
              <a:buNone/>
            </a:pPr>
            <a:endParaRPr lang="en-US" sz="2000" dirty="0">
              <a:latin typeface="Times New Roman" pitchFamily="18" charset="0"/>
              <a:cs typeface="Times New Roman" pitchFamily="18" charset="0"/>
            </a:endParaRPr>
          </a:p>
          <a:p>
            <a:pPr marL="457200" lvl="1" indent="0">
              <a:buNone/>
            </a:pPr>
            <a:endParaRPr lang="en-US" dirty="0"/>
          </a:p>
        </p:txBody>
      </p:sp>
      <p:sp>
        <p:nvSpPr>
          <p:cNvPr id="4" name="Slide Number Placeholder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25</a:t>
            </a:fld>
            <a:endParaRPr lang="en-US" dirty="0">
              <a:solidFill>
                <a:prstClr val="white">
                  <a:lumMod val="65000"/>
                  <a:lumOff val="35000"/>
                </a:prstClr>
              </a:solidFill>
            </a:endParaRPr>
          </a:p>
        </p:txBody>
      </p:sp>
      <p:pic>
        <p:nvPicPr>
          <p:cNvPr id="7" name="Picture 6">
            <a:extLst>
              <a:ext uri="{FF2B5EF4-FFF2-40B4-BE49-F238E27FC236}">
                <a16:creationId xmlns:a16="http://schemas.microsoft.com/office/drawing/2014/main" id="{0C3DC8F8-161A-741F-A2EF-FDF428F4B108}"/>
              </a:ext>
            </a:extLst>
          </p:cNvPr>
          <p:cNvPicPr>
            <a:picLocks noChangeAspect="1"/>
          </p:cNvPicPr>
          <p:nvPr/>
        </p:nvPicPr>
        <p:blipFill>
          <a:blip r:embed="rId3"/>
          <a:stretch>
            <a:fillRect/>
          </a:stretch>
        </p:blipFill>
        <p:spPr>
          <a:xfrm>
            <a:off x="6350223" y="1777107"/>
            <a:ext cx="5289177" cy="4935928"/>
          </a:xfrm>
          <a:prstGeom prst="rect">
            <a:avLst/>
          </a:prstGeom>
        </p:spPr>
      </p:pic>
    </p:spTree>
    <p:extLst>
      <p:ext uri="{BB962C8B-B14F-4D97-AF65-F5344CB8AC3E}">
        <p14:creationId xmlns:p14="http://schemas.microsoft.com/office/powerpoint/2010/main" val="38052923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44966"/>
            <a:ext cx="8385212" cy="832186"/>
          </a:xfrm>
        </p:spPr>
        <p:txBody>
          <a:bodyPr/>
          <a:lstStyle/>
          <a:p>
            <a:r>
              <a:rPr lang="en-US" sz="4000" b="1" dirty="0">
                <a:latin typeface="Times New Roman" panose="02020603050405020304" pitchFamily="18" charset="0"/>
                <a:cs typeface="Times New Roman" panose="02020603050405020304" pitchFamily="18" charset="0"/>
              </a:rPr>
              <a:t>Data Encryption Standard (DES) </a:t>
            </a:r>
          </a:p>
        </p:txBody>
      </p:sp>
      <p:sp>
        <p:nvSpPr>
          <p:cNvPr id="3" name="Content Placeholder 2"/>
          <p:cNvSpPr>
            <a:spLocks noGrp="1"/>
          </p:cNvSpPr>
          <p:nvPr>
            <p:ph idx="1"/>
          </p:nvPr>
        </p:nvSpPr>
        <p:spPr>
          <a:xfrm>
            <a:off x="377788" y="977153"/>
            <a:ext cx="10290212" cy="5880848"/>
          </a:xfrm>
        </p:spPr>
        <p:txBody>
          <a:bodyPr>
            <a:normAutofit/>
          </a:bodyPr>
          <a:lstStyle/>
          <a:p>
            <a:pPr lvl="1"/>
            <a:endParaRPr lang="en-US" sz="800" dirty="0"/>
          </a:p>
          <a:p>
            <a:r>
              <a:rPr lang="en-US" b="1" dirty="0">
                <a:latin typeface="Times New Roman" charset="0"/>
                <a:ea typeface="ＭＳ Ｐゴシック" charset="0"/>
                <a:cs typeface="ＭＳ Ｐゴシック" charset="0"/>
              </a:rPr>
              <a:t>Encryption process:</a:t>
            </a:r>
          </a:p>
          <a:p>
            <a:pPr marL="457200" lvl="1" indent="0">
              <a:buNone/>
            </a:pPr>
            <a:endParaRPr lang="en-US" dirty="0"/>
          </a:p>
        </p:txBody>
      </p:sp>
      <p:sp>
        <p:nvSpPr>
          <p:cNvPr id="4" name="Slide Number Placeholder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26</a:t>
            </a:fld>
            <a:endParaRPr lang="en-US" dirty="0">
              <a:solidFill>
                <a:prstClr val="white">
                  <a:lumMod val="65000"/>
                  <a:lumOff val="35000"/>
                </a:prstClr>
              </a:solidFill>
            </a:endParaRPr>
          </a:p>
        </p:txBody>
      </p:sp>
      <p:pic>
        <p:nvPicPr>
          <p:cNvPr id="6" name="Picture 2">
            <a:extLst>
              <a:ext uri="{FF2B5EF4-FFF2-40B4-BE49-F238E27FC236}">
                <a16:creationId xmlns:a16="http://schemas.microsoft.com/office/drawing/2014/main" id="{6C64BB81-92FF-D5B9-FE45-5FE337A23153}"/>
              </a:ext>
            </a:extLst>
          </p:cNvPr>
          <p:cNvPicPr>
            <a:picLocks noChangeAspect="1" noChangeArrowheads="1"/>
          </p:cNvPicPr>
          <p:nvPr/>
        </p:nvPicPr>
        <p:blipFill>
          <a:blip r:embed="rId3" cstate="print"/>
          <a:srcRect/>
          <a:stretch>
            <a:fillRect/>
          </a:stretch>
        </p:blipFill>
        <p:spPr bwMode="auto">
          <a:xfrm>
            <a:off x="2738719" y="1597905"/>
            <a:ext cx="8891718" cy="5115129"/>
          </a:xfrm>
          <a:prstGeom prst="rect">
            <a:avLst/>
          </a:prstGeom>
          <a:noFill/>
          <a:ln w="9525">
            <a:noFill/>
            <a:miter lim="800000"/>
            <a:headEnd/>
            <a:tailEnd/>
          </a:ln>
        </p:spPr>
      </p:pic>
    </p:spTree>
    <p:extLst>
      <p:ext uri="{BB962C8B-B14F-4D97-AF65-F5344CB8AC3E}">
        <p14:creationId xmlns:p14="http://schemas.microsoft.com/office/powerpoint/2010/main" val="42386951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p:cNvPicPr>
            <a:picLocks noChangeAspect="1"/>
          </p:cNvPicPr>
          <p:nvPr/>
        </p:nvPicPr>
        <p:blipFill>
          <a:blip r:embed="rId3"/>
          <a:stretch>
            <a:fillRect/>
          </a:stretch>
        </p:blipFill>
        <p:spPr>
          <a:xfrm>
            <a:off x="0" y="3851069"/>
            <a:ext cx="2463440" cy="2298915"/>
          </a:xfrm>
          <a:prstGeom prst="rect">
            <a:avLst/>
          </a:prstGeom>
        </p:spPr>
      </p:pic>
      <p:sp>
        <p:nvSpPr>
          <p:cNvPr id="2" name="Title 1">
            <a:extLst>
              <a:ext uri="{FF2B5EF4-FFF2-40B4-BE49-F238E27FC236}">
                <a16:creationId xmlns:a16="http://schemas.microsoft.com/office/drawing/2014/main" id="{722FB3FE-957A-3C3D-EF19-9F73E619003D}"/>
              </a:ext>
            </a:extLst>
          </p:cNvPr>
          <p:cNvSpPr>
            <a:spLocks noGrp="1"/>
          </p:cNvSpPr>
          <p:nvPr>
            <p:ph type="title"/>
          </p:nvPr>
        </p:nvSpPr>
        <p:spPr>
          <a:xfrm>
            <a:off x="475130" y="108128"/>
            <a:ext cx="10515600" cy="889703"/>
          </a:xfrm>
        </p:spPr>
        <p:txBody>
          <a:bodyPr>
            <a:normAutofit/>
          </a:bodyPr>
          <a:lstStyle/>
          <a:p>
            <a:r>
              <a:rPr lang="en-US" sz="4000" b="1" dirty="0">
                <a:solidFill>
                  <a:schemeClr val="tx1"/>
                </a:solidFill>
                <a:latin typeface="Times New Roman" pitchFamily="18" charset="0"/>
                <a:cs typeface="Times New Roman" pitchFamily="18" charset="0"/>
              </a:rPr>
              <a:t>Step 1 &amp; 4: </a:t>
            </a:r>
            <a:r>
              <a:rPr lang="en-US" sz="4000" dirty="0">
                <a:solidFill>
                  <a:schemeClr val="tx1"/>
                </a:solidFill>
                <a:latin typeface="Times New Roman" pitchFamily="18" charset="0"/>
                <a:cs typeface="Times New Roman" pitchFamily="18" charset="0"/>
              </a:rPr>
              <a:t>Initial and Final Permutation</a:t>
            </a:r>
            <a:endParaRPr lang="en-PK"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2E2D400-E5EE-8B70-288F-68A3A540D496}"/>
              </a:ext>
            </a:extLst>
          </p:cNvPr>
          <p:cNvSpPr>
            <a:spLocks noGrp="1"/>
          </p:cNvSpPr>
          <p:nvPr>
            <p:ph idx="1"/>
          </p:nvPr>
        </p:nvSpPr>
        <p:spPr>
          <a:xfrm>
            <a:off x="246529" y="997831"/>
            <a:ext cx="11324407" cy="5561673"/>
          </a:xfrm>
        </p:spPr>
        <p:txBody>
          <a:bodyPr>
            <a:normAutofit/>
          </a:bodyPr>
          <a:lstStyle/>
          <a:p>
            <a:r>
              <a:rPr lang="en-US" sz="1800" b="1" dirty="0">
                <a:latin typeface="Times New Roman" panose="02020603050405020304" pitchFamily="18" charset="0"/>
                <a:cs typeface="Times New Roman" panose="02020603050405020304" pitchFamily="18" charset="0"/>
              </a:rPr>
              <a:t>Initial Permutation (IP):</a:t>
            </a:r>
            <a:r>
              <a:rPr lang="en-PK" sz="1800" dirty="0">
                <a:latin typeface="Times New Roman" panose="02020603050405020304" pitchFamily="18" charset="0"/>
                <a:cs typeface="Times New Roman" panose="02020603050405020304" pitchFamily="18" charset="0"/>
              </a:rPr>
              <a:t>Rearranges the bits of the original data block before encryption begins.</a:t>
            </a:r>
          </a:p>
          <a:p>
            <a:pPr lvl="1" algn="just"/>
            <a:r>
              <a:rPr lang="en-US" sz="1600" dirty="0">
                <a:latin typeface="Times New Roman" panose="02020603050405020304" pitchFamily="18" charset="0"/>
                <a:cs typeface="Times New Roman" panose="02020603050405020304" pitchFamily="18" charset="0"/>
              </a:rPr>
              <a:t>Consider the 64-bit block as 8 bytes (each byte has 8 bits). </a:t>
            </a:r>
          </a:p>
          <a:p>
            <a:pPr lvl="1" algn="just"/>
            <a:r>
              <a:rPr lang="en-US" sz="1600" dirty="0">
                <a:latin typeface="Times New Roman" panose="02020603050405020304" pitchFamily="18" charset="0"/>
                <a:cs typeface="Times New Roman" panose="02020603050405020304" pitchFamily="18" charset="0"/>
              </a:rPr>
              <a:t>Arrange these 8 bytes into an 8x8 matrix (each row represents one byte)</a:t>
            </a:r>
          </a:p>
          <a:p>
            <a:pPr lvl="1" algn="just"/>
            <a:r>
              <a:rPr lang="en-US" sz="1600" dirty="0">
                <a:latin typeface="Times New Roman" panose="02020603050405020304" pitchFamily="18" charset="0"/>
                <a:cs typeface="Times New Roman" panose="02020603050405020304" pitchFamily="18" charset="0"/>
              </a:rPr>
              <a:t>Initial Permutation </a:t>
            </a:r>
            <a:r>
              <a:rPr lang="en-US" sz="1600" dirty="0">
                <a:latin typeface="Times New Roman" panose="02020603050405020304" pitchFamily="18" charset="0"/>
                <a:cs typeface="Times New Roman" panose="02020603050405020304" pitchFamily="18" charset="0"/>
                <a:sym typeface="Wingdings" panose="05000000000000000000" pitchFamily="2" charset="2"/>
              </a:rPr>
              <a:t> </a:t>
            </a:r>
            <a:r>
              <a:rPr lang="en-US" sz="1600" b="1" dirty="0">
                <a:latin typeface="Times New Roman" panose="02020603050405020304" pitchFamily="18" charset="0"/>
                <a:cs typeface="Times New Roman" panose="02020603050405020304" pitchFamily="18" charset="0"/>
              </a:rPr>
              <a:t>spread (or diffuse) the bits across different bytes </a:t>
            </a:r>
            <a:r>
              <a:rPr lang="en-US" sz="1600" dirty="0">
                <a:latin typeface="Times New Roman" panose="02020603050405020304" pitchFamily="18" charset="0"/>
                <a:cs typeface="Times New Roman" panose="02020603050405020304" pitchFamily="18" charset="0"/>
              </a:rPr>
              <a:t>to enhance security.</a:t>
            </a:r>
          </a:p>
          <a:p>
            <a:pPr lvl="1" algn="just"/>
            <a:endParaRPr lang="en-US" sz="1600"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Final Permutation: </a:t>
            </a:r>
            <a:r>
              <a:rPr lang="en-US" sz="1600" dirty="0">
                <a:latin typeface="Times New Roman" panose="02020603050405020304" pitchFamily="18" charset="0"/>
                <a:cs typeface="Times New Roman" panose="02020603050405020304" pitchFamily="18" charset="0"/>
              </a:rPr>
              <a:t>Rearranges the bits of the encrypted data block after all DES rounds </a:t>
            </a:r>
          </a:p>
          <a:p>
            <a:pPr lvl="1" algn="just"/>
            <a:r>
              <a:rPr lang="en-US" sz="1600" dirty="0">
                <a:latin typeface="Times New Roman" panose="02020603050405020304" pitchFamily="18" charset="0"/>
                <a:cs typeface="Times New Roman" panose="02020603050405020304" pitchFamily="18" charset="0"/>
              </a:rPr>
              <a:t>to produce the final encrypted data.</a:t>
            </a:r>
            <a:endParaRPr lang="en-PK" sz="1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A48F091-93F8-5897-F014-6433DE073BF0}"/>
              </a:ext>
            </a:extLst>
          </p:cNvPr>
          <p:cNvSpPr>
            <a:spLocks noGrp="1"/>
          </p:cNvSpPr>
          <p:nvPr>
            <p:ph type="sldNum" sz="quarter" idx="12"/>
          </p:nvPr>
        </p:nvSpPr>
        <p:spPr/>
        <p:txBody>
          <a:bodyPr/>
          <a:lstStyle/>
          <a:p>
            <a:fld id="{A2A50C4D-0BA1-4E54-8DFC-01810EC97B99}" type="slidenum">
              <a:rPr lang="en-US" smtClean="0"/>
              <a:t>27</a:t>
            </a:fld>
            <a:endParaRPr lang="en-US"/>
          </a:p>
        </p:txBody>
      </p:sp>
      <p:pic>
        <p:nvPicPr>
          <p:cNvPr id="7" name="Picture 6">
            <a:extLst>
              <a:ext uri="{FF2B5EF4-FFF2-40B4-BE49-F238E27FC236}">
                <a16:creationId xmlns:a16="http://schemas.microsoft.com/office/drawing/2014/main" id="{C20748D2-CD18-30AF-6054-67B75BFECBA3}"/>
              </a:ext>
            </a:extLst>
          </p:cNvPr>
          <p:cNvPicPr>
            <a:picLocks noChangeAspect="1"/>
          </p:cNvPicPr>
          <p:nvPr/>
        </p:nvPicPr>
        <p:blipFill>
          <a:blip r:embed="rId4">
            <a:extLst>
              <a:ext uri="{BEBA8EAE-BF5A-486C-A8C5-ECC9F3942E4B}">
                <a14:imgProps xmlns:a14="http://schemas.microsoft.com/office/drawing/2010/main">
                  <a14:imgLayer r:embed="rId5">
                    <a14:imgEffect>
                      <a14:colorTemperature colorTemp="11200"/>
                    </a14:imgEffect>
                  </a14:imgLayer>
                </a14:imgProps>
              </a:ext>
            </a:extLst>
          </a:blip>
          <a:stretch>
            <a:fillRect/>
          </a:stretch>
        </p:blipFill>
        <p:spPr>
          <a:xfrm>
            <a:off x="9982200" y="1228164"/>
            <a:ext cx="2034386" cy="1602628"/>
          </a:xfrm>
          <a:prstGeom prst="rect">
            <a:avLst/>
          </a:prstGeom>
        </p:spPr>
      </p:pic>
      <p:pic>
        <p:nvPicPr>
          <p:cNvPr id="28" name="Picture 27"/>
          <p:cNvPicPr>
            <a:picLocks noChangeAspect="1"/>
          </p:cNvPicPr>
          <p:nvPr/>
        </p:nvPicPr>
        <p:blipFill rotWithShape="1">
          <a:blip r:embed="rId6"/>
          <a:srcRect l="6999" t="16360"/>
          <a:stretch/>
        </p:blipFill>
        <p:spPr>
          <a:xfrm>
            <a:off x="1968730" y="3181303"/>
            <a:ext cx="5686123" cy="3670760"/>
          </a:xfrm>
          <a:prstGeom prst="rect">
            <a:avLst/>
          </a:prstGeom>
        </p:spPr>
      </p:pic>
      <p:sp>
        <p:nvSpPr>
          <p:cNvPr id="29" name="TextBox 28">
            <a:extLst>
              <a:ext uri="{FF2B5EF4-FFF2-40B4-BE49-F238E27FC236}">
                <a16:creationId xmlns:a16="http://schemas.microsoft.com/office/drawing/2014/main" id="{B952B9A4-B72E-5E7F-BAD6-3E83F593E539}"/>
              </a:ext>
            </a:extLst>
          </p:cNvPr>
          <p:cNvSpPr txBox="1"/>
          <p:nvPr/>
        </p:nvSpPr>
        <p:spPr>
          <a:xfrm>
            <a:off x="475130" y="7916877"/>
            <a:ext cx="2167069" cy="1384995"/>
          </a:xfrm>
          <a:prstGeom prst="rect">
            <a:avLst/>
          </a:prstGeom>
          <a:noFill/>
        </p:spPr>
        <p:txBody>
          <a:bodyPr wrap="square" rtlCol="0">
            <a:spAutoFit/>
          </a:bodyPr>
          <a:lstStyle/>
          <a:p>
            <a:pPr algn="just"/>
            <a:r>
              <a:rPr lang="en-US" sz="1200" b="1" dirty="0">
                <a:solidFill>
                  <a:srgbClr val="FF0000"/>
                </a:solidFill>
              </a:rPr>
              <a:t>Rule: </a:t>
            </a:r>
            <a:r>
              <a:rPr lang="en-US" sz="1200" dirty="0"/>
              <a:t>In the initial permutation, the 58th bit in the input becomes the first bit in the output. Similarly, in the final permutation, the first bit in the input becomes the 58th bit in the output.</a:t>
            </a:r>
            <a:endParaRPr lang="en-US" sz="1200" b="1" dirty="0"/>
          </a:p>
        </p:txBody>
      </p:sp>
      <p:pic>
        <p:nvPicPr>
          <p:cNvPr id="30" name="Picture 2">
            <a:extLst>
              <a:ext uri="{FF2B5EF4-FFF2-40B4-BE49-F238E27FC236}">
                <a16:creationId xmlns:a16="http://schemas.microsoft.com/office/drawing/2014/main" id="{FEE2AEEC-53B4-5F63-66CC-501C6F687298}"/>
              </a:ext>
            </a:extLst>
          </p:cNvPr>
          <p:cNvPicPr>
            <a:picLocks noChangeAspect="1" noChangeArrowheads="1"/>
          </p:cNvPicPr>
          <p:nvPr/>
        </p:nvPicPr>
        <p:blipFill>
          <a:blip r:embed="rId7" cstate="print"/>
          <a:srcRect/>
          <a:stretch>
            <a:fillRect/>
          </a:stretch>
        </p:blipFill>
        <p:spPr bwMode="auto">
          <a:xfrm>
            <a:off x="6426364" y="6982650"/>
            <a:ext cx="3909480" cy="1242622"/>
          </a:xfrm>
          <a:prstGeom prst="rect">
            <a:avLst/>
          </a:prstGeom>
          <a:noFill/>
          <a:ln w="9525">
            <a:noFill/>
            <a:miter lim="800000"/>
            <a:headEnd/>
            <a:tailEnd/>
          </a:ln>
        </p:spPr>
      </p:pic>
      <p:pic>
        <p:nvPicPr>
          <p:cNvPr id="1026" name="Picture 2"/>
          <p:cNvPicPr>
            <a:picLocks noChangeAspect="1" noChangeArrowheads="1"/>
          </p:cNvPicPr>
          <p:nvPr/>
        </p:nvPicPr>
        <p:blipFill>
          <a:blip r:embed="rId7" cstate="print"/>
          <a:srcRect/>
          <a:stretch>
            <a:fillRect/>
          </a:stretch>
        </p:blipFill>
        <p:spPr bwMode="auto">
          <a:xfrm>
            <a:off x="6813176" y="4113062"/>
            <a:ext cx="5301118" cy="1684952"/>
          </a:xfrm>
          <a:prstGeom prst="rect">
            <a:avLst/>
          </a:prstGeom>
          <a:noFill/>
          <a:ln w="9525">
            <a:noFill/>
            <a:miter lim="800000"/>
            <a:headEnd/>
            <a:tailEnd/>
          </a:ln>
        </p:spPr>
      </p:pic>
      <p:cxnSp>
        <p:nvCxnSpPr>
          <p:cNvPr id="31" name="Straight Arrow Connector 30"/>
          <p:cNvCxnSpPr>
            <a:cxnSpLocks/>
          </p:cNvCxnSpPr>
          <p:nvPr/>
        </p:nvCxnSpPr>
        <p:spPr>
          <a:xfrm flipV="1">
            <a:off x="1012983" y="3795935"/>
            <a:ext cx="1094368" cy="70625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7F0E1384-A661-7F0C-71B3-FC6FA44F0E6A}"/>
              </a:ext>
            </a:extLst>
          </p:cNvPr>
          <p:cNvCxnSpPr>
            <a:cxnSpLocks/>
          </p:cNvCxnSpPr>
          <p:nvPr/>
        </p:nvCxnSpPr>
        <p:spPr>
          <a:xfrm>
            <a:off x="1012983" y="5791070"/>
            <a:ext cx="1094368" cy="30473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B952B9A4-B72E-5E7F-BAD6-3E83F593E539}"/>
              </a:ext>
            </a:extLst>
          </p:cNvPr>
          <p:cNvSpPr txBox="1"/>
          <p:nvPr/>
        </p:nvSpPr>
        <p:spPr>
          <a:xfrm>
            <a:off x="8493530" y="5890478"/>
            <a:ext cx="3698470" cy="830997"/>
          </a:xfrm>
          <a:prstGeom prst="rect">
            <a:avLst/>
          </a:prstGeom>
          <a:noFill/>
        </p:spPr>
        <p:txBody>
          <a:bodyPr wrap="square" rtlCol="0">
            <a:spAutoFit/>
          </a:bodyPr>
          <a:lstStyle/>
          <a:p>
            <a:pPr algn="just"/>
            <a:r>
              <a:rPr lang="en-US" sz="1200" b="1" dirty="0">
                <a:solidFill>
                  <a:srgbClr val="FF0000"/>
                </a:solidFill>
              </a:rPr>
              <a:t>Rule: </a:t>
            </a:r>
            <a:r>
              <a:rPr lang="en-US" sz="1200" dirty="0"/>
              <a:t>In the initial permutation, the 58th bit in the input becomes the first bit in the output. Similarly, in the final permutation, the first bit in the input becomes the 58th bit in the output.</a:t>
            </a:r>
            <a:endParaRPr lang="en-US" sz="1200" b="1" dirty="0"/>
          </a:p>
        </p:txBody>
      </p:sp>
    </p:spTree>
    <p:extLst>
      <p:ext uri="{BB962C8B-B14F-4D97-AF65-F5344CB8AC3E}">
        <p14:creationId xmlns:p14="http://schemas.microsoft.com/office/powerpoint/2010/main" val="26918741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2A50C4D-0BA1-4E54-8DFC-01810EC97B99}" type="slidenum">
              <a:rPr lang="en-US" smtClean="0"/>
              <a:t>28</a:t>
            </a:fld>
            <a:endParaRPr lang="en-US"/>
          </a:p>
        </p:txBody>
      </p:sp>
      <p:pic>
        <p:nvPicPr>
          <p:cNvPr id="6" name="Picture 5"/>
          <p:cNvPicPr>
            <a:picLocks noChangeAspect="1"/>
          </p:cNvPicPr>
          <p:nvPr/>
        </p:nvPicPr>
        <p:blipFill>
          <a:blip r:embed="rId2"/>
          <a:stretch>
            <a:fillRect/>
          </a:stretch>
        </p:blipFill>
        <p:spPr>
          <a:xfrm>
            <a:off x="6351372" y="1186982"/>
            <a:ext cx="3469633" cy="3569024"/>
          </a:xfrm>
          <a:prstGeom prst="rect">
            <a:avLst/>
          </a:prstGeom>
        </p:spPr>
      </p:pic>
      <p:grpSp>
        <p:nvGrpSpPr>
          <p:cNvPr id="9" name="Group 8"/>
          <p:cNvGrpSpPr/>
          <p:nvPr/>
        </p:nvGrpSpPr>
        <p:grpSpPr>
          <a:xfrm>
            <a:off x="277900" y="977152"/>
            <a:ext cx="4572006" cy="5880848"/>
            <a:chOff x="665258" y="524897"/>
            <a:chExt cx="2968350" cy="4486902"/>
          </a:xfrm>
        </p:grpSpPr>
        <p:pic>
          <p:nvPicPr>
            <p:cNvPr id="7" name="Picture 6"/>
            <p:cNvPicPr>
              <a:picLocks noChangeAspect="1"/>
            </p:cNvPicPr>
            <p:nvPr/>
          </p:nvPicPr>
          <p:blipFill>
            <a:blip r:embed="rId3"/>
            <a:stretch>
              <a:fillRect/>
            </a:stretch>
          </p:blipFill>
          <p:spPr>
            <a:xfrm>
              <a:off x="665258" y="524897"/>
              <a:ext cx="2953162" cy="1952898"/>
            </a:xfrm>
            <a:prstGeom prst="rect">
              <a:avLst/>
            </a:prstGeom>
          </p:spPr>
        </p:pic>
        <p:pic>
          <p:nvPicPr>
            <p:cNvPr id="8" name="Picture 7"/>
            <p:cNvPicPr>
              <a:picLocks noChangeAspect="1"/>
            </p:cNvPicPr>
            <p:nvPr/>
          </p:nvPicPr>
          <p:blipFill>
            <a:blip r:embed="rId4"/>
            <a:stretch>
              <a:fillRect/>
            </a:stretch>
          </p:blipFill>
          <p:spPr>
            <a:xfrm>
              <a:off x="689972" y="2477795"/>
              <a:ext cx="2943636" cy="2534004"/>
            </a:xfrm>
            <a:prstGeom prst="rect">
              <a:avLst/>
            </a:prstGeom>
          </p:spPr>
        </p:pic>
      </p:grpSp>
      <p:pic>
        <p:nvPicPr>
          <p:cNvPr id="10" name="Picture 9"/>
          <p:cNvPicPr>
            <a:picLocks noChangeAspect="1"/>
          </p:cNvPicPr>
          <p:nvPr/>
        </p:nvPicPr>
        <p:blipFill>
          <a:blip r:embed="rId5"/>
          <a:stretch>
            <a:fillRect/>
          </a:stretch>
        </p:blipFill>
        <p:spPr>
          <a:xfrm>
            <a:off x="5405718" y="5200785"/>
            <a:ext cx="6508382" cy="901876"/>
          </a:xfrm>
          <a:prstGeom prst="rect">
            <a:avLst/>
          </a:prstGeom>
        </p:spPr>
      </p:pic>
      <p:sp>
        <p:nvSpPr>
          <p:cNvPr id="11" name="TextBox 10"/>
          <p:cNvSpPr txBox="1"/>
          <p:nvPr/>
        </p:nvSpPr>
        <p:spPr>
          <a:xfrm>
            <a:off x="9545695" y="686324"/>
            <a:ext cx="2368405" cy="369332"/>
          </a:xfrm>
          <a:prstGeom prst="rect">
            <a:avLst/>
          </a:prstGeom>
          <a:noFill/>
        </p:spPr>
        <p:txBody>
          <a:bodyPr wrap="none" rtlCol="0">
            <a:spAutoFit/>
          </a:bodyPr>
          <a:lstStyle/>
          <a:p>
            <a:r>
              <a:rPr lang="en-US" dirty="0">
                <a:solidFill>
                  <a:srgbClr val="FF0000"/>
                </a:solidFill>
              </a:rPr>
              <a:t>Textbook page 631-631</a:t>
            </a:r>
          </a:p>
        </p:txBody>
      </p:sp>
      <p:sp>
        <p:nvSpPr>
          <p:cNvPr id="2" name="Title 1">
            <a:extLst>
              <a:ext uri="{FF2B5EF4-FFF2-40B4-BE49-F238E27FC236}">
                <a16:creationId xmlns:a16="http://schemas.microsoft.com/office/drawing/2014/main" id="{F0D01F56-CB2B-DE99-00ED-49022E396FAF}"/>
              </a:ext>
            </a:extLst>
          </p:cNvPr>
          <p:cNvSpPr txBox="1">
            <a:spLocks/>
          </p:cNvSpPr>
          <p:nvPr/>
        </p:nvSpPr>
        <p:spPr>
          <a:xfrm>
            <a:off x="80683" y="44823"/>
            <a:ext cx="10515600" cy="88970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latin typeface="Times New Roman" pitchFamily="18" charset="0"/>
                <a:cs typeface="Times New Roman" pitchFamily="18" charset="0"/>
              </a:rPr>
              <a:t>Step 3: </a:t>
            </a:r>
            <a:r>
              <a:rPr lang="en-US" sz="4000" dirty="0">
                <a:latin typeface="Times New Roman" pitchFamily="18" charset="0"/>
                <a:cs typeface="Times New Roman" pitchFamily="18" charset="0"/>
              </a:rPr>
              <a:t>Performing 16 identical rounds</a:t>
            </a:r>
          </a:p>
          <a:p>
            <a:endParaRPr lang="en-PK"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64238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A1B812-4869-71A2-0170-C7B9821A85C9}"/>
              </a:ext>
            </a:extLst>
          </p:cNvPr>
          <p:cNvSpPr>
            <a:spLocks noGrp="1"/>
          </p:cNvSpPr>
          <p:nvPr>
            <p:ph idx="1"/>
          </p:nvPr>
        </p:nvSpPr>
        <p:spPr>
          <a:xfrm>
            <a:off x="564776" y="900812"/>
            <a:ext cx="10690412" cy="5056375"/>
          </a:xfrm>
        </p:spPr>
        <p:txBody>
          <a:bodyPr>
            <a:normAutofit/>
          </a:bodyPr>
          <a:lstStyle/>
          <a:p>
            <a:r>
              <a:rPr lang="en-US" sz="1800" b="1" dirty="0">
                <a:latin typeface="Times New Roman" panose="02020603050405020304" pitchFamily="18" charset="0"/>
                <a:cs typeface="Times New Roman" panose="02020603050405020304" pitchFamily="18" charset="0"/>
              </a:rPr>
              <a:t>Splitting</a:t>
            </a:r>
            <a:r>
              <a:rPr lang="en-US" sz="1800" dirty="0">
                <a:latin typeface="Times New Roman" panose="02020603050405020304" pitchFamily="18" charset="0"/>
                <a:cs typeface="Times New Roman" panose="02020603050405020304" pitchFamily="18" charset="0"/>
              </a:rPr>
              <a:t>: The plaintext block is divided into two halves, typically denoted as Li (left) and Ri (right)</a:t>
            </a:r>
          </a:p>
          <a:p>
            <a:r>
              <a:rPr lang="en-US" sz="1800" b="1" dirty="0">
                <a:latin typeface="Times New Roman" panose="02020603050405020304" pitchFamily="18" charset="0"/>
                <a:cs typeface="Times New Roman" panose="02020603050405020304" pitchFamily="18" charset="0"/>
              </a:rPr>
              <a:t>Round Function</a:t>
            </a:r>
            <a:r>
              <a:rPr lang="en-US" sz="1800" dirty="0">
                <a:latin typeface="Times New Roman" panose="02020603050405020304" pitchFamily="18" charset="0"/>
                <a:cs typeface="Times New Roman" panose="02020603050405020304" pitchFamily="18" charset="0"/>
              </a:rPr>
              <a:t>: The Feistel cipher operates through multiple rounds. In each round, a function </a:t>
            </a:r>
            <a:r>
              <a:rPr lang="en-US" sz="1800" b="1" i="1" dirty="0">
                <a:latin typeface="Times New Roman" panose="02020603050405020304" pitchFamily="18" charset="0"/>
                <a:cs typeface="Times New Roman" panose="02020603050405020304" pitchFamily="18" charset="0"/>
              </a:rPr>
              <a:t>F</a:t>
            </a:r>
            <a:r>
              <a:rPr lang="en-US" sz="1800" dirty="0">
                <a:latin typeface="Times New Roman" panose="02020603050405020304" pitchFamily="18" charset="0"/>
                <a:cs typeface="Times New Roman" panose="02020603050405020304" pitchFamily="18" charset="0"/>
              </a:rPr>
              <a:t> is applied to one half of the block, combined with the other half, and then the halves are swapped. </a:t>
            </a:r>
            <a:r>
              <a:rPr lang="en-US" sz="1800" b="1" i="1" dirty="0">
                <a:latin typeface="Times New Roman" pitchFamily="18" charset="0"/>
                <a:cs typeface="Times New Roman" pitchFamily="18" charset="0"/>
              </a:rPr>
              <a:t>F</a:t>
            </a:r>
            <a:r>
              <a:rPr lang="en-US" sz="1800" dirty="0">
                <a:latin typeface="Times New Roman" pitchFamily="18" charset="0"/>
                <a:cs typeface="Times New Roman" pitchFamily="18" charset="0"/>
              </a:rPr>
              <a:t> is </a:t>
            </a:r>
            <a:r>
              <a:rPr lang="en-US" sz="1800" b="1" dirty="0">
                <a:latin typeface="Times New Roman" pitchFamily="18" charset="0"/>
                <a:cs typeface="Times New Roman" pitchFamily="18" charset="0"/>
              </a:rPr>
              <a:t>cipher function, i.e. combination of substitution and permutation</a:t>
            </a:r>
            <a:endParaRPr lang="en-US" sz="1800" dirty="0">
              <a:latin typeface="Times New Roman" panose="02020603050405020304" pitchFamily="18" charset="0"/>
              <a:cs typeface="Times New Roman" pitchFamily="18" charset="0"/>
            </a:endParaRPr>
          </a:p>
          <a:p>
            <a:pPr lvl="1"/>
            <a:r>
              <a:rPr lang="en-US" sz="1800" b="1" dirty="0">
                <a:latin typeface="Times New Roman" panose="02020603050405020304" pitchFamily="18" charset="0"/>
                <a:cs typeface="Times New Roman" panose="02020603050405020304" pitchFamily="18" charset="0"/>
              </a:rPr>
              <a:t>For each round </a:t>
            </a:r>
            <a:r>
              <a:rPr lang="en-US" sz="1800" b="1" dirty="0" err="1">
                <a:latin typeface="Times New Roman" panose="02020603050405020304" pitchFamily="18" charset="0"/>
                <a:cs typeface="Times New Roman" panose="02020603050405020304" pitchFamily="18" charset="0"/>
              </a:rPr>
              <a:t>i</a:t>
            </a:r>
            <a:r>
              <a:rPr lang="en-US" sz="1800" dirty="0">
                <a:latin typeface="Times New Roman" panose="02020603050405020304" pitchFamily="18" charset="0"/>
                <a:cs typeface="Times New Roman" panose="02020603050405020304" pitchFamily="18" charset="0"/>
              </a:rPr>
              <a:t>, compute: Li+1 as Ri, and Ri+1 as Li ⊕ F(Ri, Ki)</a:t>
            </a:r>
          </a:p>
          <a:p>
            <a:r>
              <a:rPr lang="en-US" sz="1800" b="1" dirty="0">
                <a:latin typeface="Times New Roman" panose="02020603050405020304" pitchFamily="18" charset="0"/>
                <a:cs typeface="Times New Roman" panose="02020603050405020304" pitchFamily="18" charset="0"/>
              </a:rPr>
              <a:t>Final Output</a:t>
            </a:r>
            <a:r>
              <a:rPr lang="en-US" sz="1800" dirty="0">
                <a:latin typeface="Times New Roman" panose="02020603050405020304" pitchFamily="18" charset="0"/>
                <a:cs typeface="Times New Roman" pitchFamily="18" charset="0"/>
              </a:rPr>
              <a:t>: After completing all rounds, the final ciphertext is the concatenation of Ln and Rn, where n is the number of rounds.</a:t>
            </a:r>
          </a:p>
          <a:p>
            <a:endParaRPr lang="en-PK" dirty="0"/>
          </a:p>
        </p:txBody>
      </p:sp>
      <p:sp>
        <p:nvSpPr>
          <p:cNvPr id="4" name="Slide Number Placeholder 3">
            <a:extLst>
              <a:ext uri="{FF2B5EF4-FFF2-40B4-BE49-F238E27FC236}">
                <a16:creationId xmlns:a16="http://schemas.microsoft.com/office/drawing/2014/main" id="{8EA40C39-C708-87EF-4A83-39936CA468A5}"/>
              </a:ext>
            </a:extLst>
          </p:cNvPr>
          <p:cNvSpPr>
            <a:spLocks noGrp="1"/>
          </p:cNvSpPr>
          <p:nvPr>
            <p:ph type="sldNum" sz="quarter" idx="12"/>
          </p:nvPr>
        </p:nvSpPr>
        <p:spPr/>
        <p:txBody>
          <a:bodyPr/>
          <a:lstStyle/>
          <a:p>
            <a:fld id="{A2A50C4D-0BA1-4E54-8DFC-01810EC97B99}" type="slidenum">
              <a:rPr lang="en-US" smtClean="0"/>
              <a:t>29</a:t>
            </a:fld>
            <a:endParaRPr lang="en-US"/>
          </a:p>
        </p:txBody>
      </p:sp>
      <p:pic>
        <p:nvPicPr>
          <p:cNvPr id="5" name="Picture 4"/>
          <p:cNvPicPr>
            <a:picLocks noChangeAspect="1"/>
          </p:cNvPicPr>
          <p:nvPr/>
        </p:nvPicPr>
        <p:blipFill rotWithShape="1">
          <a:blip r:embed="rId2"/>
          <a:srcRect l="-359" t="-965" r="20905"/>
          <a:stretch/>
        </p:blipFill>
        <p:spPr>
          <a:xfrm>
            <a:off x="3597088" y="2909000"/>
            <a:ext cx="4625788" cy="3812475"/>
          </a:xfrm>
          <a:prstGeom prst="rect">
            <a:avLst/>
          </a:prstGeom>
        </p:spPr>
      </p:pic>
      <p:sp>
        <p:nvSpPr>
          <p:cNvPr id="8" name="Title 1">
            <a:extLst>
              <a:ext uri="{FF2B5EF4-FFF2-40B4-BE49-F238E27FC236}">
                <a16:creationId xmlns:a16="http://schemas.microsoft.com/office/drawing/2014/main" id="{938FA051-3D50-A137-096A-6F9E9BB2921E}"/>
              </a:ext>
            </a:extLst>
          </p:cNvPr>
          <p:cNvSpPr txBox="1">
            <a:spLocks/>
          </p:cNvSpPr>
          <p:nvPr/>
        </p:nvSpPr>
        <p:spPr>
          <a:xfrm>
            <a:off x="475130" y="108128"/>
            <a:ext cx="10515600" cy="88970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latin typeface="Times New Roman" pitchFamily="18" charset="0"/>
                <a:cs typeface="Times New Roman" pitchFamily="18" charset="0"/>
              </a:rPr>
              <a:t>Step 3: </a:t>
            </a:r>
            <a:r>
              <a:rPr lang="en-US" sz="4000" dirty="0">
                <a:latin typeface="Times New Roman" pitchFamily="18" charset="0"/>
                <a:cs typeface="Times New Roman" pitchFamily="18" charset="0"/>
              </a:rPr>
              <a:t>Performing 16 identical rounds</a:t>
            </a:r>
          </a:p>
          <a:p>
            <a:endParaRPr lang="en-PK"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1374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A50C4D-0BA1-4E54-8DFC-01810EC97B99}" type="slidenum">
              <a:rPr lang="en-US" smtClean="0"/>
              <a:t>3</a:t>
            </a:fld>
            <a:endParaRPr lang="en-US"/>
          </a:p>
        </p:txBody>
      </p:sp>
      <p:pic>
        <p:nvPicPr>
          <p:cNvPr id="3" name="Picture 2"/>
          <p:cNvPicPr>
            <a:picLocks noChangeAspect="1"/>
          </p:cNvPicPr>
          <p:nvPr/>
        </p:nvPicPr>
        <p:blipFill>
          <a:blip r:embed="rId2"/>
          <a:stretch>
            <a:fillRect/>
          </a:stretch>
        </p:blipFill>
        <p:spPr>
          <a:xfrm>
            <a:off x="783934" y="521972"/>
            <a:ext cx="4791744" cy="1638529"/>
          </a:xfrm>
          <a:prstGeom prst="rect">
            <a:avLst/>
          </a:prstGeom>
        </p:spPr>
      </p:pic>
      <p:pic>
        <p:nvPicPr>
          <p:cNvPr id="5" name="Picture 4"/>
          <p:cNvPicPr>
            <a:picLocks noChangeAspect="1"/>
          </p:cNvPicPr>
          <p:nvPr/>
        </p:nvPicPr>
        <p:blipFill>
          <a:blip r:embed="rId3"/>
          <a:stretch>
            <a:fillRect/>
          </a:stretch>
        </p:blipFill>
        <p:spPr>
          <a:xfrm>
            <a:off x="783934" y="2997622"/>
            <a:ext cx="7922316" cy="1833870"/>
          </a:xfrm>
          <a:prstGeom prst="rect">
            <a:avLst/>
          </a:prstGeom>
        </p:spPr>
      </p:pic>
    </p:spTree>
    <p:extLst>
      <p:ext uri="{BB962C8B-B14F-4D97-AF65-F5344CB8AC3E}">
        <p14:creationId xmlns:p14="http://schemas.microsoft.com/office/powerpoint/2010/main" val="25846615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A50C4D-0BA1-4E54-8DFC-01810EC97B99}" type="slidenum">
              <a:rPr lang="en-US" smtClean="0"/>
              <a:t>30</a:t>
            </a:fld>
            <a:endParaRPr lang="en-US"/>
          </a:p>
        </p:txBody>
      </p:sp>
      <p:pic>
        <p:nvPicPr>
          <p:cNvPr id="3" name="Picture 2"/>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624806" y="411591"/>
            <a:ext cx="8680774" cy="5697764"/>
          </a:xfrm>
          <a:prstGeom prst="rect">
            <a:avLst/>
          </a:prstGeom>
        </p:spPr>
      </p:pic>
      <p:pic>
        <p:nvPicPr>
          <p:cNvPr id="4" name="Picture 3"/>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7769691" y="1364755"/>
            <a:ext cx="4154580" cy="2193991"/>
          </a:xfrm>
          <a:prstGeom prst="rect">
            <a:avLst/>
          </a:prstGeom>
        </p:spPr>
      </p:pic>
      <p:cxnSp>
        <p:nvCxnSpPr>
          <p:cNvPr id="5" name="Straight Arrow Connector 4"/>
          <p:cNvCxnSpPr/>
          <p:nvPr/>
        </p:nvCxnSpPr>
        <p:spPr>
          <a:xfrm flipV="1">
            <a:off x="5659395" y="2174789"/>
            <a:ext cx="2110296" cy="42013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6">
            <a:extLst>
              <a:ext uri="{BEBA8EAE-BF5A-486C-A8C5-ECC9F3942E4B}">
                <a14:imgProps xmlns:a14="http://schemas.microsoft.com/office/drawing/2010/main">
                  <a14:imgLayer r:embed="rId7">
                    <a14:imgEffect>
                      <a14:sharpenSoften amount="50000"/>
                    </a14:imgEffect>
                  </a14:imgLayer>
                </a14:imgProps>
              </a:ext>
            </a:extLst>
          </a:blip>
          <a:stretch>
            <a:fillRect/>
          </a:stretch>
        </p:blipFill>
        <p:spPr>
          <a:xfrm>
            <a:off x="6424396" y="4648924"/>
            <a:ext cx="5499875" cy="1582511"/>
          </a:xfrm>
          <a:prstGeom prst="rect">
            <a:avLst/>
          </a:prstGeom>
        </p:spPr>
      </p:pic>
      <p:cxnSp>
        <p:nvCxnSpPr>
          <p:cNvPr id="9" name="Straight Arrow Connector 8"/>
          <p:cNvCxnSpPr/>
          <p:nvPr/>
        </p:nvCxnSpPr>
        <p:spPr>
          <a:xfrm>
            <a:off x="5659395" y="5016844"/>
            <a:ext cx="765001" cy="28420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2691674" y="4040659"/>
            <a:ext cx="953570" cy="49427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93582" y="5593908"/>
            <a:ext cx="2067810" cy="369332"/>
          </a:xfrm>
          <a:prstGeom prst="rect">
            <a:avLst/>
          </a:prstGeom>
          <a:noFill/>
        </p:spPr>
        <p:txBody>
          <a:bodyPr wrap="none" rtlCol="0">
            <a:spAutoFit/>
          </a:bodyPr>
          <a:lstStyle/>
          <a:p>
            <a:r>
              <a:rPr lang="en-US" dirty="0">
                <a:solidFill>
                  <a:srgbClr val="FF0000"/>
                </a:solidFill>
              </a:rPr>
              <a:t>Details on next slide</a:t>
            </a:r>
          </a:p>
        </p:txBody>
      </p:sp>
      <p:sp>
        <p:nvSpPr>
          <p:cNvPr id="19" name="Oval 18"/>
          <p:cNvSpPr/>
          <p:nvPr/>
        </p:nvSpPr>
        <p:spPr>
          <a:xfrm>
            <a:off x="8007178" y="3260473"/>
            <a:ext cx="308919" cy="284205"/>
          </a:xfrm>
          <a:prstGeom prst="ellipse">
            <a:avLst/>
          </a:prstGeom>
          <a:solidFill>
            <a:srgbClr val="FF0000">
              <a:alpha val="3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10719898" y="3015638"/>
            <a:ext cx="308919" cy="284205"/>
          </a:xfrm>
          <a:prstGeom prst="ellipse">
            <a:avLst/>
          </a:prstGeom>
          <a:solidFill>
            <a:srgbClr val="FF0000">
              <a:alpha val="3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6179971" y="2425642"/>
            <a:ext cx="1698670" cy="338554"/>
          </a:xfrm>
          <a:prstGeom prst="rect">
            <a:avLst/>
          </a:prstGeom>
          <a:noFill/>
        </p:spPr>
        <p:txBody>
          <a:bodyPr wrap="none" rtlCol="0">
            <a:spAutoFit/>
          </a:bodyPr>
          <a:lstStyle/>
          <a:p>
            <a:r>
              <a:rPr lang="en-US" sz="1600" dirty="0">
                <a:solidFill>
                  <a:srgbClr val="FF0000"/>
                </a:solidFill>
              </a:rPr>
              <a:t>By duplicating bits</a:t>
            </a:r>
          </a:p>
        </p:txBody>
      </p:sp>
      <p:pic>
        <p:nvPicPr>
          <p:cNvPr id="22" name="Picture 21"/>
          <p:cNvPicPr>
            <a:picLocks noChangeAspect="1"/>
          </p:cNvPicPr>
          <p:nvPr/>
        </p:nvPicPr>
        <p:blipFill>
          <a:blip r:embed="rId8">
            <a:extLst>
              <a:ext uri="{BEBA8EAE-BF5A-486C-A8C5-ECC9F3942E4B}">
                <a14:imgProps xmlns:a14="http://schemas.microsoft.com/office/drawing/2010/main">
                  <a14:imgLayer r:embed="rId9">
                    <a14:imgEffect>
                      <a14:sharpenSoften amount="50000"/>
                    </a14:imgEffect>
                  </a14:imgLayer>
                </a14:imgProps>
              </a:ext>
            </a:extLst>
          </a:blip>
          <a:stretch>
            <a:fillRect/>
          </a:stretch>
        </p:blipFill>
        <p:spPr>
          <a:xfrm>
            <a:off x="7769691" y="3557469"/>
            <a:ext cx="4154580" cy="627106"/>
          </a:xfrm>
          <a:prstGeom prst="rect">
            <a:avLst/>
          </a:prstGeom>
        </p:spPr>
      </p:pic>
      <p:pic>
        <p:nvPicPr>
          <p:cNvPr id="27" name="Picture 26"/>
          <p:cNvPicPr>
            <a:picLocks noChangeAspect="1"/>
          </p:cNvPicPr>
          <p:nvPr/>
        </p:nvPicPr>
        <p:blipFill>
          <a:blip r:embed="rId10">
            <a:extLst>
              <a:ext uri="{BEBA8EAE-BF5A-486C-A8C5-ECC9F3942E4B}">
                <a14:imgProps xmlns:a14="http://schemas.microsoft.com/office/drawing/2010/main">
                  <a14:imgLayer r:embed="rId11">
                    <a14:imgEffect>
                      <a14:sharpenSoften amount="50000"/>
                    </a14:imgEffect>
                  </a14:imgLayer>
                </a14:imgProps>
              </a:ext>
            </a:extLst>
          </a:blip>
          <a:stretch>
            <a:fillRect/>
          </a:stretch>
        </p:blipFill>
        <p:spPr>
          <a:xfrm>
            <a:off x="363301" y="3736202"/>
            <a:ext cx="2328373" cy="1825444"/>
          </a:xfrm>
          <a:prstGeom prst="rect">
            <a:avLst/>
          </a:prstGeom>
        </p:spPr>
      </p:pic>
      <p:sp>
        <p:nvSpPr>
          <p:cNvPr id="6" name="TextBox 5">
            <a:extLst>
              <a:ext uri="{FF2B5EF4-FFF2-40B4-BE49-F238E27FC236}">
                <a16:creationId xmlns:a16="http://schemas.microsoft.com/office/drawing/2014/main" id="{866C0242-24CA-F7B7-16A0-F373D8CB34DF}"/>
              </a:ext>
            </a:extLst>
          </p:cNvPr>
          <p:cNvSpPr txBox="1"/>
          <p:nvPr/>
        </p:nvSpPr>
        <p:spPr>
          <a:xfrm>
            <a:off x="8948295" y="4124824"/>
            <a:ext cx="2067810" cy="369332"/>
          </a:xfrm>
          <a:prstGeom prst="rect">
            <a:avLst/>
          </a:prstGeom>
          <a:noFill/>
        </p:spPr>
        <p:txBody>
          <a:bodyPr wrap="none" rtlCol="0">
            <a:spAutoFit/>
          </a:bodyPr>
          <a:lstStyle/>
          <a:p>
            <a:r>
              <a:rPr lang="en-US" dirty="0">
                <a:solidFill>
                  <a:srgbClr val="FF0000"/>
                </a:solidFill>
              </a:rPr>
              <a:t>Details on next slide</a:t>
            </a:r>
          </a:p>
        </p:txBody>
      </p:sp>
    </p:spTree>
    <p:extLst>
      <p:ext uri="{BB962C8B-B14F-4D97-AF65-F5344CB8AC3E}">
        <p14:creationId xmlns:p14="http://schemas.microsoft.com/office/powerpoint/2010/main" val="23854592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643390" y="295165"/>
            <a:ext cx="10041124" cy="1110369"/>
          </a:xfrm>
          <a:prstGeom prst="rect">
            <a:avLst/>
          </a:prstGeom>
        </p:spPr>
        <p:txBody>
          <a:bodyPr vert="horz" wrap="square" lIns="0" tIns="97790" rIns="0" bIns="0" rtlCol="0">
            <a:spAutoFit/>
          </a:bodyPr>
          <a:lstStyle/>
          <a:p>
            <a:pPr marL="50800">
              <a:spcBef>
                <a:spcPts val="770"/>
              </a:spcBef>
            </a:pPr>
            <a:r>
              <a:rPr sz="3600" b="1" i="1" dirty="0">
                <a:solidFill>
                  <a:srgbClr val="002060"/>
                </a:solidFill>
                <a:latin typeface="Times New Roman"/>
                <a:cs typeface="Times New Roman"/>
              </a:rPr>
              <a:t>Expansion</a:t>
            </a:r>
            <a:r>
              <a:rPr sz="3600" b="1" i="1" spc="-45" dirty="0">
                <a:solidFill>
                  <a:srgbClr val="002060"/>
                </a:solidFill>
                <a:latin typeface="Times New Roman"/>
                <a:cs typeface="Times New Roman"/>
              </a:rPr>
              <a:t> </a:t>
            </a:r>
            <a:r>
              <a:rPr sz="3600" b="1" i="1" dirty="0">
                <a:solidFill>
                  <a:srgbClr val="002060"/>
                </a:solidFill>
                <a:latin typeface="Times New Roman"/>
                <a:cs typeface="Times New Roman"/>
              </a:rPr>
              <a:t>P-box</a:t>
            </a:r>
            <a:endParaRPr sz="3600" b="1" dirty="0">
              <a:solidFill>
                <a:srgbClr val="002060"/>
              </a:solidFill>
              <a:latin typeface="Times New Roman"/>
              <a:cs typeface="Times New Roman"/>
            </a:endParaRPr>
          </a:p>
          <a:p>
            <a:pPr marL="50800" marR="43180">
              <a:lnSpc>
                <a:spcPts val="4040"/>
              </a:lnSpc>
              <a:spcBef>
                <a:spcPts val="85"/>
              </a:spcBef>
            </a:pPr>
            <a:r>
              <a:rPr sz="2000" b="1" dirty="0">
                <a:latin typeface="Times New Roman"/>
                <a:cs typeface="Times New Roman"/>
              </a:rPr>
              <a:t>Since</a:t>
            </a:r>
            <a:r>
              <a:rPr sz="2000" b="1" spc="120" dirty="0">
                <a:latin typeface="Times New Roman"/>
                <a:cs typeface="Times New Roman"/>
              </a:rPr>
              <a:t> </a:t>
            </a:r>
            <a:r>
              <a:rPr sz="2000" b="1" spc="5" dirty="0">
                <a:latin typeface="Times New Roman"/>
                <a:cs typeface="Times New Roman"/>
              </a:rPr>
              <a:t>R</a:t>
            </a:r>
            <a:r>
              <a:rPr sz="2000" b="1" spc="7" baseline="-21021" dirty="0">
                <a:latin typeface="Times New Roman"/>
                <a:cs typeface="Times New Roman"/>
              </a:rPr>
              <a:t>I−1</a:t>
            </a:r>
            <a:r>
              <a:rPr sz="2000" b="1" spc="525" baseline="-21021" dirty="0">
                <a:latin typeface="Times New Roman"/>
                <a:cs typeface="Times New Roman"/>
              </a:rPr>
              <a:t> </a:t>
            </a:r>
            <a:r>
              <a:rPr sz="2000" b="1" spc="-5" dirty="0">
                <a:latin typeface="Times New Roman"/>
                <a:cs typeface="Times New Roman"/>
              </a:rPr>
              <a:t>is</a:t>
            </a:r>
            <a:r>
              <a:rPr sz="2000" b="1" spc="135" dirty="0">
                <a:latin typeface="Times New Roman"/>
                <a:cs typeface="Times New Roman"/>
              </a:rPr>
              <a:t> </a:t>
            </a:r>
            <a:r>
              <a:rPr sz="2000" b="1" spc="-5" dirty="0">
                <a:latin typeface="Times New Roman"/>
                <a:cs typeface="Times New Roman"/>
              </a:rPr>
              <a:t>a</a:t>
            </a:r>
            <a:r>
              <a:rPr sz="2000" b="1" spc="130" dirty="0">
                <a:latin typeface="Times New Roman"/>
                <a:cs typeface="Times New Roman"/>
              </a:rPr>
              <a:t> </a:t>
            </a:r>
            <a:r>
              <a:rPr sz="2000" b="1" spc="-5" dirty="0">
                <a:latin typeface="Times New Roman"/>
                <a:cs typeface="Times New Roman"/>
              </a:rPr>
              <a:t>32-bit</a:t>
            </a:r>
            <a:r>
              <a:rPr sz="2000" b="1" spc="130" dirty="0">
                <a:latin typeface="Times New Roman"/>
                <a:cs typeface="Times New Roman"/>
              </a:rPr>
              <a:t> </a:t>
            </a:r>
            <a:r>
              <a:rPr sz="2000" b="1" dirty="0">
                <a:latin typeface="Times New Roman"/>
                <a:cs typeface="Times New Roman"/>
              </a:rPr>
              <a:t>input</a:t>
            </a:r>
            <a:r>
              <a:rPr sz="2000" b="1" spc="120" dirty="0">
                <a:latin typeface="Times New Roman"/>
                <a:cs typeface="Times New Roman"/>
              </a:rPr>
              <a:t> </a:t>
            </a:r>
            <a:r>
              <a:rPr sz="2000" b="1" spc="-5" dirty="0">
                <a:latin typeface="Times New Roman"/>
                <a:cs typeface="Times New Roman"/>
              </a:rPr>
              <a:t>and</a:t>
            </a:r>
            <a:r>
              <a:rPr sz="2000" b="1" spc="135" dirty="0">
                <a:latin typeface="Times New Roman"/>
                <a:cs typeface="Times New Roman"/>
              </a:rPr>
              <a:t> </a:t>
            </a:r>
            <a:r>
              <a:rPr sz="2000" b="1" spc="-5" dirty="0">
                <a:latin typeface="Times New Roman"/>
                <a:cs typeface="Times New Roman"/>
              </a:rPr>
              <a:t>K</a:t>
            </a:r>
            <a:r>
              <a:rPr sz="2000" b="1" spc="-7" baseline="-21021" dirty="0">
                <a:latin typeface="Times New Roman"/>
                <a:cs typeface="Times New Roman"/>
              </a:rPr>
              <a:t>I</a:t>
            </a:r>
            <a:r>
              <a:rPr sz="2000" b="1" spc="555" baseline="-21021" dirty="0">
                <a:latin typeface="Times New Roman"/>
                <a:cs typeface="Times New Roman"/>
              </a:rPr>
              <a:t> </a:t>
            </a:r>
            <a:r>
              <a:rPr sz="2000" b="1" spc="-10" dirty="0">
                <a:latin typeface="Times New Roman"/>
                <a:cs typeface="Times New Roman"/>
              </a:rPr>
              <a:t>is</a:t>
            </a:r>
            <a:r>
              <a:rPr sz="2000" b="1" spc="135" dirty="0">
                <a:latin typeface="Times New Roman"/>
                <a:cs typeface="Times New Roman"/>
              </a:rPr>
              <a:t> </a:t>
            </a:r>
            <a:r>
              <a:rPr sz="2000" b="1" spc="-5" dirty="0">
                <a:latin typeface="Times New Roman"/>
                <a:cs typeface="Times New Roman"/>
              </a:rPr>
              <a:t>a</a:t>
            </a:r>
            <a:r>
              <a:rPr sz="2000" b="1" spc="130" dirty="0">
                <a:latin typeface="Times New Roman"/>
                <a:cs typeface="Times New Roman"/>
              </a:rPr>
              <a:t> </a:t>
            </a:r>
            <a:r>
              <a:rPr sz="2000" b="1" spc="-5" dirty="0">
                <a:latin typeface="Times New Roman"/>
                <a:cs typeface="Times New Roman"/>
              </a:rPr>
              <a:t>48-bit</a:t>
            </a:r>
            <a:r>
              <a:rPr sz="2000" b="1" spc="125" dirty="0">
                <a:latin typeface="Times New Roman"/>
                <a:cs typeface="Times New Roman"/>
              </a:rPr>
              <a:t> </a:t>
            </a:r>
            <a:r>
              <a:rPr sz="2000" b="1" spc="-35" dirty="0">
                <a:latin typeface="Times New Roman"/>
                <a:cs typeface="Times New Roman"/>
              </a:rPr>
              <a:t>key,</a:t>
            </a:r>
            <a:r>
              <a:rPr sz="2000" b="1" spc="125" dirty="0">
                <a:latin typeface="Times New Roman"/>
                <a:cs typeface="Times New Roman"/>
              </a:rPr>
              <a:t> </a:t>
            </a:r>
            <a:r>
              <a:rPr sz="2000" b="1" spc="-10" dirty="0">
                <a:latin typeface="Times New Roman"/>
                <a:cs typeface="Times New Roman"/>
              </a:rPr>
              <a:t>we</a:t>
            </a:r>
            <a:r>
              <a:rPr sz="2000" b="1" spc="125" dirty="0">
                <a:latin typeface="Times New Roman"/>
                <a:cs typeface="Times New Roman"/>
              </a:rPr>
              <a:t> </a:t>
            </a:r>
            <a:r>
              <a:rPr sz="2000" b="1" spc="-5" dirty="0">
                <a:latin typeface="Times New Roman"/>
                <a:cs typeface="Times New Roman"/>
              </a:rPr>
              <a:t>first </a:t>
            </a:r>
            <a:r>
              <a:rPr sz="2000" b="1" spc="-685" dirty="0">
                <a:latin typeface="Times New Roman"/>
                <a:cs typeface="Times New Roman"/>
              </a:rPr>
              <a:t> </a:t>
            </a:r>
            <a:r>
              <a:rPr sz="2000" b="1" spc="-5" dirty="0">
                <a:latin typeface="Times New Roman"/>
                <a:cs typeface="Times New Roman"/>
              </a:rPr>
              <a:t>need</a:t>
            </a:r>
            <a:r>
              <a:rPr sz="2000" b="1" spc="-10" dirty="0">
                <a:latin typeface="Times New Roman"/>
                <a:cs typeface="Times New Roman"/>
              </a:rPr>
              <a:t> </a:t>
            </a:r>
            <a:r>
              <a:rPr sz="2000" b="1" spc="-5" dirty="0">
                <a:latin typeface="Times New Roman"/>
                <a:cs typeface="Times New Roman"/>
              </a:rPr>
              <a:t>to</a:t>
            </a:r>
            <a:r>
              <a:rPr sz="2000" b="1" dirty="0">
                <a:latin typeface="Times New Roman"/>
                <a:cs typeface="Times New Roman"/>
              </a:rPr>
              <a:t> </a:t>
            </a:r>
            <a:r>
              <a:rPr sz="2000" b="1" spc="-5" dirty="0">
                <a:latin typeface="Times New Roman"/>
                <a:cs typeface="Times New Roman"/>
              </a:rPr>
              <a:t>expand </a:t>
            </a:r>
            <a:r>
              <a:rPr sz="2000" b="1" spc="5" dirty="0">
                <a:latin typeface="Times New Roman"/>
                <a:cs typeface="Times New Roman"/>
              </a:rPr>
              <a:t>R</a:t>
            </a:r>
            <a:r>
              <a:rPr sz="2000" b="1" spc="7" baseline="-21021" dirty="0">
                <a:latin typeface="Times New Roman"/>
                <a:cs typeface="Times New Roman"/>
              </a:rPr>
              <a:t>I−1</a:t>
            </a:r>
            <a:r>
              <a:rPr sz="2000" b="1" spc="330" baseline="-21021" dirty="0">
                <a:latin typeface="Times New Roman"/>
                <a:cs typeface="Times New Roman"/>
              </a:rPr>
              <a:t> </a:t>
            </a:r>
            <a:r>
              <a:rPr sz="2000" b="1" spc="-5" dirty="0">
                <a:latin typeface="Times New Roman"/>
                <a:cs typeface="Times New Roman"/>
              </a:rPr>
              <a:t>to</a:t>
            </a:r>
            <a:r>
              <a:rPr sz="2000" b="1" dirty="0">
                <a:latin typeface="Times New Roman"/>
                <a:cs typeface="Times New Roman"/>
              </a:rPr>
              <a:t> 48</a:t>
            </a:r>
            <a:r>
              <a:rPr sz="2000" b="1" spc="-10" dirty="0">
                <a:latin typeface="Times New Roman"/>
                <a:cs typeface="Times New Roman"/>
              </a:rPr>
              <a:t> </a:t>
            </a:r>
            <a:r>
              <a:rPr sz="2000" b="1" dirty="0">
                <a:latin typeface="Times New Roman"/>
                <a:cs typeface="Times New Roman"/>
              </a:rPr>
              <a:t>bits</a:t>
            </a:r>
            <a:r>
              <a:rPr sz="2000" dirty="0">
                <a:latin typeface="Times New Roman"/>
                <a:cs typeface="Times New Roman"/>
              </a:rPr>
              <a:t>.</a:t>
            </a:r>
          </a:p>
        </p:txBody>
      </p:sp>
      <p:grpSp>
        <p:nvGrpSpPr>
          <p:cNvPr id="4" name="Group 3"/>
          <p:cNvGrpSpPr/>
          <p:nvPr/>
        </p:nvGrpSpPr>
        <p:grpSpPr>
          <a:xfrm>
            <a:off x="1237129" y="1550894"/>
            <a:ext cx="7811199" cy="2450904"/>
            <a:chOff x="0" y="1652781"/>
            <a:chExt cx="6768752" cy="2399805"/>
          </a:xfrm>
        </p:grpSpPr>
        <p:pic>
          <p:nvPicPr>
            <p:cNvPr id="7" name="object 8"/>
            <p:cNvPicPr/>
            <p:nvPr/>
          </p:nvPicPr>
          <p:blipFill>
            <a:blip r:embed="rId3" cstate="print"/>
            <a:stretch>
              <a:fillRect/>
            </a:stretch>
          </p:blipFill>
          <p:spPr>
            <a:xfrm>
              <a:off x="0" y="2252386"/>
              <a:ext cx="6768752" cy="1800200"/>
            </a:xfrm>
            <a:prstGeom prst="rect">
              <a:avLst/>
            </a:prstGeom>
          </p:spPr>
        </p:pic>
        <p:sp>
          <p:nvSpPr>
            <p:cNvPr id="8" name="object 9"/>
            <p:cNvSpPr txBox="1"/>
            <p:nvPr/>
          </p:nvSpPr>
          <p:spPr>
            <a:xfrm>
              <a:off x="1399366" y="1652781"/>
              <a:ext cx="3970020" cy="462409"/>
            </a:xfrm>
            <a:prstGeom prst="rect">
              <a:avLst/>
            </a:prstGeom>
          </p:spPr>
          <p:txBody>
            <a:bodyPr vert="horz" wrap="square" lIns="0" tIns="12700" rIns="0" bIns="0" rtlCol="0">
              <a:spAutoFit/>
            </a:bodyPr>
            <a:lstStyle/>
            <a:p>
              <a:pPr marL="12700">
                <a:spcBef>
                  <a:spcPts val="100"/>
                </a:spcBef>
                <a:tabLst>
                  <a:tab pos="1478915" algn="l"/>
                </a:tabLst>
              </a:pPr>
              <a:r>
                <a:rPr sz="2400" b="1" spc="-10" dirty="0">
                  <a:solidFill>
                    <a:srgbClr val="002060"/>
                  </a:solidFill>
                  <a:latin typeface="Times New Roman"/>
                  <a:cs typeface="Times New Roman"/>
                </a:rPr>
                <a:t>Figure</a:t>
              </a:r>
              <a:r>
                <a:rPr sz="2400" b="1" spc="-5" dirty="0">
                  <a:solidFill>
                    <a:srgbClr val="002060"/>
                  </a:solidFill>
                  <a:latin typeface="Times New Roman"/>
                  <a:cs typeface="Times New Roman"/>
                </a:rPr>
                <a:t> 6.6	</a:t>
              </a:r>
              <a:r>
                <a:rPr sz="2000" b="1" i="1" dirty="0">
                  <a:solidFill>
                    <a:srgbClr val="002060"/>
                  </a:solidFill>
                  <a:latin typeface="Times New Roman"/>
                  <a:cs typeface="Times New Roman"/>
                </a:rPr>
                <a:t>Expansion</a:t>
              </a:r>
              <a:r>
                <a:rPr sz="2000" b="1" i="1" spc="-90" dirty="0">
                  <a:solidFill>
                    <a:srgbClr val="002060"/>
                  </a:solidFill>
                  <a:latin typeface="Times New Roman"/>
                  <a:cs typeface="Times New Roman"/>
                </a:rPr>
                <a:t> </a:t>
              </a:r>
              <a:r>
                <a:rPr sz="2000" b="1" i="1" dirty="0">
                  <a:solidFill>
                    <a:srgbClr val="002060"/>
                  </a:solidFill>
                  <a:latin typeface="Times New Roman"/>
                  <a:cs typeface="Times New Roman"/>
                </a:rPr>
                <a:t>permutation</a:t>
              </a:r>
              <a:endParaRPr sz="2000" dirty="0">
                <a:solidFill>
                  <a:srgbClr val="002060"/>
                </a:solidFill>
                <a:latin typeface="Times New Roman"/>
                <a:cs typeface="Times New Roman"/>
              </a:endParaRPr>
            </a:p>
          </p:txBody>
        </p:sp>
      </p:grpSp>
      <p:sp>
        <p:nvSpPr>
          <p:cNvPr id="2" name="Slide Number Placeholder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31</a:t>
            </a:fld>
            <a:endParaRPr lang="en-US" dirty="0">
              <a:solidFill>
                <a:prstClr val="white">
                  <a:lumMod val="65000"/>
                  <a:lumOff val="35000"/>
                </a:prstClr>
              </a:solidFill>
            </a:endParaRPr>
          </a:p>
        </p:txBody>
      </p:sp>
      <p:grpSp>
        <p:nvGrpSpPr>
          <p:cNvPr id="18" name="Group 17"/>
          <p:cNvGrpSpPr/>
          <p:nvPr/>
        </p:nvGrpSpPr>
        <p:grpSpPr>
          <a:xfrm>
            <a:off x="2280821" y="4001798"/>
            <a:ext cx="4824536" cy="2808312"/>
            <a:chOff x="2051720" y="4001798"/>
            <a:chExt cx="4824536" cy="2808312"/>
          </a:xfrm>
        </p:grpSpPr>
        <p:pic>
          <p:nvPicPr>
            <p:cNvPr id="3" name="Picture 2"/>
            <p:cNvPicPr>
              <a:picLocks noChangeAspect="1"/>
            </p:cNvPicPr>
            <p:nvPr/>
          </p:nvPicPr>
          <p:blipFill rotWithShape="1">
            <a:blip r:embed="rId4"/>
            <a:srcRect l="3625" t="4573" r="2219" b="2198"/>
            <a:stretch/>
          </p:blipFill>
          <p:spPr>
            <a:xfrm>
              <a:off x="2051720" y="4001798"/>
              <a:ext cx="4824536" cy="2808312"/>
            </a:xfrm>
            <a:prstGeom prst="rect">
              <a:avLst/>
            </a:prstGeom>
          </p:spPr>
        </p:pic>
        <p:sp>
          <p:nvSpPr>
            <p:cNvPr id="10" name="Rectangle 9"/>
            <p:cNvSpPr/>
            <p:nvPr/>
          </p:nvSpPr>
          <p:spPr>
            <a:xfrm>
              <a:off x="2896018" y="4461230"/>
              <a:ext cx="3116142" cy="2348880"/>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Rectangle 10"/>
            <p:cNvSpPr/>
            <p:nvPr/>
          </p:nvSpPr>
          <p:spPr>
            <a:xfrm>
              <a:off x="2067926" y="4461230"/>
              <a:ext cx="828092" cy="2348880"/>
            </a:xfrm>
            <a:prstGeom prst="rect">
              <a:avLst/>
            </a:prstGeom>
            <a:noFill/>
            <a:ln>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Rectangle 12"/>
            <p:cNvSpPr/>
            <p:nvPr/>
          </p:nvSpPr>
          <p:spPr>
            <a:xfrm>
              <a:off x="6030162" y="4461230"/>
              <a:ext cx="828092" cy="2348880"/>
            </a:xfrm>
            <a:prstGeom prst="rect">
              <a:avLst/>
            </a:prstGeom>
            <a:noFill/>
            <a:ln>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16" name="TextBox 15"/>
          <p:cNvSpPr txBox="1"/>
          <p:nvPr/>
        </p:nvSpPr>
        <p:spPr>
          <a:xfrm>
            <a:off x="8131229" y="4533806"/>
            <a:ext cx="3559899" cy="1200329"/>
          </a:xfrm>
          <a:prstGeom prst="rect">
            <a:avLst/>
          </a:prstGeom>
          <a:noFill/>
        </p:spPr>
        <p:txBody>
          <a:bodyPr wrap="square" rtlCol="0">
            <a:spAutoFit/>
          </a:bodyPr>
          <a:lstStyle/>
          <a:p>
            <a:pPr algn="just"/>
            <a:r>
              <a:rPr lang="en-US" b="1" dirty="0">
                <a:solidFill>
                  <a:srgbClr val="FFC000"/>
                </a:solidFill>
              </a:rPr>
              <a:t>Note: </a:t>
            </a:r>
            <a:r>
              <a:rPr lang="en-US" dirty="0"/>
              <a:t>The number of output ports is 48, but the value range is only 1 to 32. Some of the inputs go to more than one output.</a:t>
            </a:r>
          </a:p>
        </p:txBody>
      </p:sp>
      <p:sp>
        <p:nvSpPr>
          <p:cNvPr id="5" name="Rectangle 4">
            <a:extLst>
              <a:ext uri="{FF2B5EF4-FFF2-40B4-BE49-F238E27FC236}">
                <a16:creationId xmlns:a16="http://schemas.microsoft.com/office/drawing/2014/main" id="{0776FAA1-A33E-9083-570F-37146CBC8CEB}"/>
              </a:ext>
            </a:extLst>
          </p:cNvPr>
          <p:cNvSpPr/>
          <p:nvPr/>
        </p:nvSpPr>
        <p:spPr>
          <a:xfrm>
            <a:off x="3125119" y="4461230"/>
            <a:ext cx="3134144" cy="2348880"/>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34990845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74638"/>
            <a:ext cx="7772400" cy="792162"/>
          </a:xfrm>
        </p:spPr>
        <p:txBody>
          <a:bodyPr/>
          <a:lstStyle/>
          <a:p>
            <a:r>
              <a:rPr lang="en-US" dirty="0">
                <a:solidFill>
                  <a:schemeClr val="tx1"/>
                </a:solidFill>
                <a:latin typeface="Times New Roman" pitchFamily="18" charset="0"/>
                <a:cs typeface="Times New Roman" pitchFamily="18" charset="0"/>
              </a:rPr>
              <a:t>XOR: Key and Expanded R bits</a:t>
            </a:r>
          </a:p>
        </p:txBody>
      </p:sp>
      <p:sp>
        <p:nvSpPr>
          <p:cNvPr id="3" name="Footer Placeholder 2"/>
          <p:cNvSpPr>
            <a:spLocks noGrp="1"/>
          </p:cNvSpPr>
          <p:nvPr>
            <p:ph type="ftr" sz="quarter" idx="11"/>
          </p:nvPr>
        </p:nvSpPr>
        <p:spPr/>
        <p:txBody>
          <a:bodyPr/>
          <a:lstStyle/>
          <a:p>
            <a:r>
              <a:rPr lang="en-US"/>
              <a:t>FAST-NUCES</a:t>
            </a:r>
          </a:p>
        </p:txBody>
      </p:sp>
      <p:pic>
        <p:nvPicPr>
          <p:cNvPr id="2050" name="Picture 2"/>
          <p:cNvPicPr>
            <a:picLocks noChangeAspect="1" noChangeArrowheads="1"/>
          </p:cNvPicPr>
          <p:nvPr/>
        </p:nvPicPr>
        <p:blipFill>
          <a:blip r:embed="rId2" cstate="print"/>
          <a:srcRect/>
          <a:stretch>
            <a:fillRect/>
          </a:stretch>
        </p:blipFill>
        <p:spPr bwMode="auto">
          <a:xfrm>
            <a:off x="1757083" y="1794623"/>
            <a:ext cx="8199482" cy="3400425"/>
          </a:xfrm>
          <a:prstGeom prst="rect">
            <a:avLst/>
          </a:prstGeom>
          <a:noFill/>
          <a:ln w="9525">
            <a:noFill/>
            <a:miter lim="800000"/>
            <a:headEnd/>
            <a:tailEnd/>
          </a:ln>
        </p:spPr>
      </p:pic>
      <p:pic>
        <p:nvPicPr>
          <p:cNvPr id="6" name="Picture 5" descr="http://study.result.pk/wp-content/uploads/2011/07/National-University-of-Computer-and-Emerging-Sciences-NUCES-300x300.png"/>
          <p:cNvPicPr/>
          <p:nvPr/>
        </p:nvPicPr>
        <p:blipFill>
          <a:blip r:embed="rId3" cstate="print"/>
          <a:srcRect/>
          <a:stretch>
            <a:fillRect/>
          </a:stretch>
        </p:blipFill>
        <p:spPr bwMode="auto">
          <a:xfrm>
            <a:off x="1981200" y="6248400"/>
            <a:ext cx="478808" cy="381000"/>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251227" y="3019223"/>
            <a:ext cx="10322320" cy="2760130"/>
          </a:xfrm>
          <a:prstGeom prst="rect">
            <a:avLst/>
          </a:prstGeom>
        </p:spPr>
      </p:pic>
      <p:sp>
        <p:nvSpPr>
          <p:cNvPr id="2" name="Slide Number Placeholder 1"/>
          <p:cNvSpPr>
            <a:spLocks noGrp="1"/>
          </p:cNvSpPr>
          <p:nvPr>
            <p:ph type="sldNum" sz="quarter" idx="12"/>
          </p:nvPr>
        </p:nvSpPr>
        <p:spPr/>
        <p:txBody>
          <a:bodyPr/>
          <a:lstStyle/>
          <a:p>
            <a:fld id="{A2A50C4D-0BA1-4E54-8DFC-01810EC97B99}" type="slidenum">
              <a:rPr lang="en-US" smtClean="0"/>
              <a:t>33</a:t>
            </a:fld>
            <a:endParaRPr lang="en-US"/>
          </a:p>
        </p:txBody>
      </p:sp>
      <p:pic>
        <p:nvPicPr>
          <p:cNvPr id="7" name="Picture 6"/>
          <p:cNvPicPr>
            <a:picLocks noChangeAspect="1"/>
          </p:cNvPicPr>
          <p:nvPr/>
        </p:nvPicPr>
        <p:blipFill>
          <a:blip r:embed="rId3"/>
          <a:stretch>
            <a:fillRect/>
          </a:stretch>
        </p:blipFill>
        <p:spPr>
          <a:xfrm>
            <a:off x="1251227" y="5808242"/>
            <a:ext cx="2114845" cy="342948"/>
          </a:xfrm>
          <a:prstGeom prst="rect">
            <a:avLst/>
          </a:prstGeom>
        </p:spPr>
      </p:pic>
      <p:pic>
        <p:nvPicPr>
          <p:cNvPr id="5" name="Picture 4"/>
          <p:cNvPicPr>
            <a:picLocks noChangeAspect="1"/>
          </p:cNvPicPr>
          <p:nvPr/>
        </p:nvPicPr>
        <p:blipFill>
          <a:blip r:embed="rId4"/>
          <a:stretch>
            <a:fillRect/>
          </a:stretch>
        </p:blipFill>
        <p:spPr>
          <a:xfrm>
            <a:off x="1251227" y="758179"/>
            <a:ext cx="9789943" cy="2232156"/>
          </a:xfrm>
          <a:prstGeom prst="rect">
            <a:avLst/>
          </a:prstGeom>
        </p:spPr>
      </p:pic>
      <p:sp>
        <p:nvSpPr>
          <p:cNvPr id="3" name="TextBox 2"/>
          <p:cNvSpPr txBox="1"/>
          <p:nvPr/>
        </p:nvSpPr>
        <p:spPr>
          <a:xfrm>
            <a:off x="2575165" y="667505"/>
            <a:ext cx="3608104" cy="584775"/>
          </a:xfrm>
          <a:prstGeom prst="rect">
            <a:avLst/>
          </a:prstGeom>
          <a:noFill/>
        </p:spPr>
        <p:txBody>
          <a:bodyPr wrap="none" rtlCol="0">
            <a:spAutoFit/>
          </a:bodyPr>
          <a:lstStyle/>
          <a:p>
            <a:r>
              <a:rPr lang="en-US" sz="3200" b="1" dirty="0">
                <a:solidFill>
                  <a:srgbClr val="FF0000"/>
                </a:solidFill>
              </a:rPr>
              <a:t>(Substitution Boxes)</a:t>
            </a:r>
          </a:p>
        </p:txBody>
      </p:sp>
      <p:sp>
        <p:nvSpPr>
          <p:cNvPr id="8" name="TextBox 7"/>
          <p:cNvSpPr txBox="1"/>
          <p:nvPr/>
        </p:nvSpPr>
        <p:spPr>
          <a:xfrm>
            <a:off x="4040660" y="5748883"/>
            <a:ext cx="6444456" cy="461665"/>
          </a:xfrm>
          <a:prstGeom prst="rect">
            <a:avLst/>
          </a:prstGeom>
          <a:noFill/>
        </p:spPr>
        <p:txBody>
          <a:bodyPr wrap="square" rtlCol="0">
            <a:spAutoFit/>
          </a:bodyPr>
          <a:lstStyle/>
          <a:p>
            <a:r>
              <a:rPr lang="en-US" sz="2400" dirty="0">
                <a:solidFill>
                  <a:srgbClr val="FF0000"/>
                </a:solidFill>
              </a:rPr>
              <a:t>* There are 8 S-Boxes. Each one has its own table. </a:t>
            </a:r>
          </a:p>
        </p:txBody>
      </p:sp>
    </p:spTree>
    <p:extLst>
      <p:ext uri="{BB962C8B-B14F-4D97-AF65-F5344CB8AC3E}">
        <p14:creationId xmlns:p14="http://schemas.microsoft.com/office/powerpoint/2010/main" val="16361521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A50C4D-0BA1-4E54-8DFC-01810EC97B99}" type="slidenum">
              <a:rPr lang="en-US" smtClean="0"/>
              <a:t>34</a:t>
            </a:fld>
            <a:endParaRPr lang="en-US"/>
          </a:p>
        </p:txBody>
      </p:sp>
      <p:pic>
        <p:nvPicPr>
          <p:cNvPr id="4" name="Picture 3"/>
          <p:cNvPicPr>
            <a:picLocks noChangeAspect="1"/>
          </p:cNvPicPr>
          <p:nvPr/>
        </p:nvPicPr>
        <p:blipFill>
          <a:blip r:embed="rId2"/>
          <a:stretch>
            <a:fillRect/>
          </a:stretch>
        </p:blipFill>
        <p:spPr>
          <a:xfrm>
            <a:off x="611571" y="878608"/>
            <a:ext cx="4483134" cy="4337578"/>
          </a:xfrm>
          <a:prstGeom prst="rect">
            <a:avLst/>
          </a:prstGeom>
        </p:spPr>
      </p:pic>
      <p:pic>
        <p:nvPicPr>
          <p:cNvPr id="3" name="Picture 2"/>
          <p:cNvPicPr>
            <a:picLocks noChangeAspect="1"/>
          </p:cNvPicPr>
          <p:nvPr/>
        </p:nvPicPr>
        <p:blipFill>
          <a:blip r:embed="rId3"/>
          <a:stretch>
            <a:fillRect/>
          </a:stretch>
        </p:blipFill>
        <p:spPr>
          <a:xfrm>
            <a:off x="4522574" y="4341000"/>
            <a:ext cx="7057287" cy="1918418"/>
          </a:xfrm>
          <a:prstGeom prst="rect">
            <a:avLst/>
          </a:prstGeom>
        </p:spPr>
      </p:pic>
      <p:cxnSp>
        <p:nvCxnSpPr>
          <p:cNvPr id="8" name="Straight Arrow Connector 7"/>
          <p:cNvCxnSpPr>
            <a:cxnSpLocks/>
          </p:cNvCxnSpPr>
          <p:nvPr/>
        </p:nvCxnSpPr>
        <p:spPr>
          <a:xfrm>
            <a:off x="4016188" y="3429000"/>
            <a:ext cx="2854169" cy="128302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00124" y="5606147"/>
            <a:ext cx="3286897" cy="369332"/>
          </a:xfrm>
          <a:prstGeom prst="rect">
            <a:avLst/>
          </a:prstGeom>
          <a:noFill/>
        </p:spPr>
        <p:txBody>
          <a:bodyPr wrap="square" rtlCol="0">
            <a:spAutoFit/>
          </a:bodyPr>
          <a:lstStyle/>
          <a:p>
            <a:r>
              <a:rPr lang="en-US" dirty="0"/>
              <a:t>* Each S-box has its own table. </a:t>
            </a:r>
          </a:p>
        </p:txBody>
      </p:sp>
      <p:sp>
        <p:nvSpPr>
          <p:cNvPr id="5" name="Rectangle 4">
            <a:extLst>
              <a:ext uri="{FF2B5EF4-FFF2-40B4-BE49-F238E27FC236}">
                <a16:creationId xmlns:a16="http://schemas.microsoft.com/office/drawing/2014/main" id="{90D1F6B5-A0EF-1006-3B8E-93A2C2128E20}"/>
              </a:ext>
            </a:extLst>
          </p:cNvPr>
          <p:cNvSpPr/>
          <p:nvPr/>
        </p:nvSpPr>
        <p:spPr>
          <a:xfrm>
            <a:off x="6467467" y="1197080"/>
            <a:ext cx="4886333" cy="3046988"/>
          </a:xfrm>
          <a:prstGeom prst="rect">
            <a:avLst/>
          </a:prstGeom>
        </p:spPr>
        <p:txBody>
          <a:bodyPr wrap="square">
            <a:spAutoFit/>
          </a:bodyPr>
          <a:lstStyle/>
          <a:p>
            <a:pPr marL="285750" indent="-285750" algn="just">
              <a:buFont typeface="Arial" panose="020B0604020202020204" pitchFamily="34" charset="0"/>
              <a:buChar char="•"/>
            </a:pPr>
            <a:r>
              <a:rPr lang="en-US" sz="1600" dirty="0"/>
              <a:t>Each 8-S-boxes has a 6-bit input and a 4-bit output.</a:t>
            </a:r>
          </a:p>
          <a:p>
            <a:pPr marL="285750" indent="-285750" algn="just">
              <a:buFont typeface="Arial" panose="020B0604020202020204" pitchFamily="34" charset="0"/>
              <a:buChar char="•"/>
            </a:pPr>
            <a:r>
              <a:rPr lang="en-US" sz="1600" dirty="0"/>
              <a:t>The values of the inputs (row number and column number)</a:t>
            </a:r>
          </a:p>
          <a:p>
            <a:pPr marL="285750" indent="-285750" algn="just">
              <a:buFont typeface="Arial" panose="020B0604020202020204" pitchFamily="34" charset="0"/>
              <a:buChar char="•"/>
            </a:pPr>
            <a:r>
              <a:rPr lang="en-GB" sz="1600" b="1" dirty="0">
                <a:solidFill>
                  <a:srgbClr val="002060"/>
                </a:solidFill>
              </a:rPr>
              <a:t>Each 6-bit piece uses as an address in the S-boxes </a:t>
            </a:r>
            <a:r>
              <a:rPr lang="en-GB" sz="1600" b="1" dirty="0">
                <a:solidFill>
                  <a:schemeClr val="accent2">
                    <a:lumMod val="75000"/>
                  </a:schemeClr>
                </a:solidFill>
              </a:rPr>
              <a:t>where the first and last bits are used to address the </a:t>
            </a:r>
            <a:r>
              <a:rPr lang="en-GB" sz="1600" b="1" dirty="0" err="1">
                <a:solidFill>
                  <a:schemeClr val="accent2">
                    <a:lumMod val="75000"/>
                  </a:schemeClr>
                </a:solidFill>
              </a:rPr>
              <a:t>i</a:t>
            </a:r>
            <a:r>
              <a:rPr lang="en-GB" sz="1600" b="1" baseline="30000" dirty="0" err="1">
                <a:solidFill>
                  <a:schemeClr val="accent2">
                    <a:lumMod val="75000"/>
                  </a:schemeClr>
                </a:solidFill>
              </a:rPr>
              <a:t>th</a:t>
            </a:r>
            <a:r>
              <a:rPr lang="en-GB" sz="1600" b="1" dirty="0">
                <a:solidFill>
                  <a:schemeClr val="accent2">
                    <a:lumMod val="75000"/>
                  </a:schemeClr>
                </a:solidFill>
              </a:rPr>
              <a:t> row and the middle four bits to address the </a:t>
            </a:r>
            <a:r>
              <a:rPr lang="en-GB" sz="1600" b="1" dirty="0" err="1">
                <a:solidFill>
                  <a:schemeClr val="accent2">
                    <a:lumMod val="75000"/>
                  </a:schemeClr>
                </a:solidFill>
              </a:rPr>
              <a:t>j</a:t>
            </a:r>
            <a:r>
              <a:rPr lang="en-GB" sz="1600" b="1" baseline="30000" dirty="0" err="1">
                <a:solidFill>
                  <a:schemeClr val="accent2">
                    <a:lumMod val="75000"/>
                  </a:schemeClr>
                </a:solidFill>
              </a:rPr>
              <a:t>th</a:t>
            </a:r>
            <a:r>
              <a:rPr lang="en-GB" sz="1600" b="1" dirty="0">
                <a:solidFill>
                  <a:schemeClr val="accent2">
                    <a:lumMod val="75000"/>
                  </a:schemeClr>
                </a:solidFill>
              </a:rPr>
              <a:t> column in the S-boxes. </a:t>
            </a:r>
          </a:p>
          <a:p>
            <a:pPr marL="285750" indent="-285750" algn="just">
              <a:buFont typeface="Arial" panose="020B0604020202020204" pitchFamily="34" charset="0"/>
              <a:buChar char="•"/>
            </a:pPr>
            <a:r>
              <a:rPr lang="en-GB" sz="1600" b="1" dirty="0"/>
              <a:t>The output of each </a:t>
            </a:r>
            <a:r>
              <a:rPr lang="en-GB" sz="1600" b="1" dirty="0">
                <a:solidFill>
                  <a:srgbClr val="0000FF"/>
                </a:solidFill>
              </a:rPr>
              <a:t>S-box is 4-bit length </a:t>
            </a:r>
            <a:r>
              <a:rPr lang="en-GB" sz="1600" b="1" dirty="0"/>
              <a:t>piece. The output of all </a:t>
            </a:r>
            <a:r>
              <a:rPr lang="en-GB" sz="1600" b="1" dirty="0">
                <a:solidFill>
                  <a:srgbClr val="0000FF"/>
                </a:solidFill>
              </a:rPr>
              <a:t>eight S-boxes </a:t>
            </a:r>
            <a:r>
              <a:rPr lang="en-GB" sz="1600" b="1" dirty="0"/>
              <a:t>is then combined into </a:t>
            </a:r>
            <a:r>
              <a:rPr lang="en-GB" sz="1600" b="1" dirty="0">
                <a:solidFill>
                  <a:srgbClr val="0000FF"/>
                </a:solidFill>
              </a:rPr>
              <a:t>32</a:t>
            </a:r>
            <a:r>
              <a:rPr lang="en-GB" sz="1600" b="1" dirty="0"/>
              <a:t> bit section</a:t>
            </a:r>
          </a:p>
          <a:p>
            <a:br>
              <a:rPr lang="en-US" sz="1600" dirty="0"/>
            </a:br>
            <a:endParaRPr lang="en-US" sz="1600" dirty="0"/>
          </a:p>
        </p:txBody>
      </p:sp>
      <p:sp>
        <p:nvSpPr>
          <p:cNvPr id="6" name="Title 1">
            <a:extLst>
              <a:ext uri="{FF2B5EF4-FFF2-40B4-BE49-F238E27FC236}">
                <a16:creationId xmlns:a16="http://schemas.microsoft.com/office/drawing/2014/main" id="{F84A268B-D6FC-F48E-A41E-7F91F0E4ACAB}"/>
              </a:ext>
            </a:extLst>
          </p:cNvPr>
          <p:cNvSpPr txBox="1">
            <a:spLocks/>
          </p:cNvSpPr>
          <p:nvPr/>
        </p:nvSpPr>
        <p:spPr>
          <a:xfrm>
            <a:off x="1039906" y="169486"/>
            <a:ext cx="7772400" cy="579438"/>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Times" pitchFamily="18" charset="0"/>
              </a:rPr>
              <a:t>The S-Boxes</a:t>
            </a:r>
          </a:p>
        </p:txBody>
      </p:sp>
    </p:spTree>
    <p:extLst>
      <p:ext uri="{BB962C8B-B14F-4D97-AF65-F5344CB8AC3E}">
        <p14:creationId xmlns:p14="http://schemas.microsoft.com/office/powerpoint/2010/main" val="33068746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35</a:t>
            </a:fld>
            <a:endParaRPr lang="en-US" dirty="0">
              <a:solidFill>
                <a:prstClr val="white">
                  <a:lumMod val="65000"/>
                  <a:lumOff val="35000"/>
                </a:prstClr>
              </a:solidFill>
            </a:endParaRPr>
          </a:p>
        </p:txBody>
      </p:sp>
      <p:pic>
        <p:nvPicPr>
          <p:cNvPr id="5" name="Picture 4">
            <a:extLst>
              <a:ext uri="{FF2B5EF4-FFF2-40B4-BE49-F238E27FC236}">
                <a16:creationId xmlns:a16="http://schemas.microsoft.com/office/drawing/2014/main" id="{633A2016-B3F1-481E-863D-F3E5BBA38A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759" y="991436"/>
            <a:ext cx="6733335" cy="4189205"/>
          </a:xfrm>
          <a:prstGeom prst="rect">
            <a:avLst/>
          </a:prstGeom>
        </p:spPr>
      </p:pic>
      <p:sp>
        <p:nvSpPr>
          <p:cNvPr id="4" name="TextBox 3">
            <a:extLst>
              <a:ext uri="{FF2B5EF4-FFF2-40B4-BE49-F238E27FC236}">
                <a16:creationId xmlns:a16="http://schemas.microsoft.com/office/drawing/2014/main" id="{80FA3D24-4958-01A8-DB83-3670DEC1095E}"/>
              </a:ext>
            </a:extLst>
          </p:cNvPr>
          <p:cNvSpPr txBox="1"/>
          <p:nvPr/>
        </p:nvSpPr>
        <p:spPr>
          <a:xfrm>
            <a:off x="7896200" y="1772816"/>
            <a:ext cx="1080120" cy="369332"/>
          </a:xfrm>
          <a:prstGeom prst="rect">
            <a:avLst/>
          </a:prstGeom>
          <a:noFill/>
        </p:spPr>
        <p:txBody>
          <a:bodyPr wrap="square" rtlCol="0">
            <a:spAutoFit/>
          </a:bodyPr>
          <a:lstStyle/>
          <a:p>
            <a:r>
              <a:rPr lang="en-US" dirty="0">
                <a:solidFill>
                  <a:schemeClr val="bg1"/>
                </a:solidFill>
              </a:rPr>
              <a:t>8 4 2 1</a:t>
            </a:r>
            <a:endParaRPr lang="en-PK" dirty="0">
              <a:solidFill>
                <a:schemeClr val="bg1"/>
              </a:solidFill>
            </a:endParaRPr>
          </a:p>
        </p:txBody>
      </p:sp>
      <p:pic>
        <p:nvPicPr>
          <p:cNvPr id="3" name="Content Placeholder 3">
            <a:extLst>
              <a:ext uri="{FF2B5EF4-FFF2-40B4-BE49-F238E27FC236}">
                <a16:creationId xmlns:a16="http://schemas.microsoft.com/office/drawing/2014/main" id="{16CF77C4-A97F-3186-8FED-813D49A3627A}"/>
              </a:ext>
            </a:extLst>
          </p:cNvPr>
          <p:cNvPicPr>
            <a:picLocks noChangeAspect="1"/>
          </p:cNvPicPr>
          <p:nvPr/>
        </p:nvPicPr>
        <p:blipFill rotWithShape="1">
          <a:blip r:embed="rId4" cstate="print"/>
          <a:srcRect l="-458" r="163"/>
          <a:stretch/>
        </p:blipFill>
        <p:spPr>
          <a:xfrm>
            <a:off x="4525809" y="4787154"/>
            <a:ext cx="7516560" cy="1934322"/>
          </a:xfrm>
          <a:prstGeom prst="rect">
            <a:avLst/>
          </a:prstGeom>
        </p:spPr>
      </p:pic>
      <p:sp>
        <p:nvSpPr>
          <p:cNvPr id="6" name="Title 1">
            <a:extLst>
              <a:ext uri="{FF2B5EF4-FFF2-40B4-BE49-F238E27FC236}">
                <a16:creationId xmlns:a16="http://schemas.microsoft.com/office/drawing/2014/main" id="{E36C723A-E1D1-284C-AA50-5668321E46C6}"/>
              </a:ext>
            </a:extLst>
          </p:cNvPr>
          <p:cNvSpPr txBox="1">
            <a:spLocks/>
          </p:cNvSpPr>
          <p:nvPr/>
        </p:nvSpPr>
        <p:spPr>
          <a:xfrm>
            <a:off x="1039906" y="169486"/>
            <a:ext cx="7772400" cy="579438"/>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Times" pitchFamily="18" charset="0"/>
              </a:rPr>
              <a:t>The S-Boxes</a:t>
            </a:r>
          </a:p>
        </p:txBody>
      </p:sp>
    </p:spTree>
    <p:extLst>
      <p:ext uri="{BB962C8B-B14F-4D97-AF65-F5344CB8AC3E}">
        <p14:creationId xmlns:p14="http://schemas.microsoft.com/office/powerpoint/2010/main" val="36186862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470" y="416859"/>
            <a:ext cx="8229600" cy="731838"/>
          </a:xfrm>
        </p:spPr>
        <p:txBody>
          <a:bodyPr>
            <a:normAutofit/>
          </a:bodyPr>
          <a:lstStyle/>
          <a:p>
            <a:r>
              <a:rPr lang="en-US" sz="3200" b="1" dirty="0">
                <a:latin typeface="Times New Roman" pitchFamily="18" charset="0"/>
                <a:cs typeface="Times New Roman" pitchFamily="18" charset="0"/>
              </a:rPr>
              <a:t>Straight P-box</a:t>
            </a:r>
          </a:p>
        </p:txBody>
      </p:sp>
      <p:sp>
        <p:nvSpPr>
          <p:cNvPr id="4" name="Content Placeholder 3"/>
          <p:cNvSpPr>
            <a:spLocks noGrp="1"/>
          </p:cNvSpPr>
          <p:nvPr>
            <p:ph sz="quarter" idx="1"/>
          </p:nvPr>
        </p:nvSpPr>
        <p:spPr>
          <a:xfrm>
            <a:off x="515470" y="1506070"/>
            <a:ext cx="11057965" cy="4661928"/>
          </a:xfrm>
        </p:spPr>
        <p:txBody>
          <a:bodyPr/>
          <a:lstStyle/>
          <a:p>
            <a:r>
              <a:rPr lang="en-US" dirty="0">
                <a:latin typeface="Times New Roman" panose="02020603050405020304" pitchFamily="18" charset="0"/>
                <a:cs typeface="Times New Roman" panose="02020603050405020304" pitchFamily="18" charset="0"/>
              </a:rPr>
              <a:t>The output from the S-boxes is then rearranged according to a fixed permutation table. </a:t>
            </a:r>
          </a:p>
          <a:p>
            <a:r>
              <a:rPr lang="en-US" dirty="0">
                <a:latin typeface="Times New Roman" panose="02020603050405020304" pitchFamily="18" charset="0"/>
                <a:cs typeface="Times New Roman" panose="02020603050405020304" pitchFamily="18" charset="0"/>
              </a:rPr>
              <a:t>This permutation helps in further </a:t>
            </a:r>
            <a:r>
              <a:rPr lang="en-US" b="1" dirty="0">
                <a:latin typeface="Times New Roman" panose="02020603050405020304" pitchFamily="18" charset="0"/>
                <a:cs typeface="Times New Roman" panose="02020603050405020304" pitchFamily="18" charset="0"/>
              </a:rPr>
              <a:t>diffusion </a:t>
            </a:r>
            <a:r>
              <a:rPr lang="en-US" dirty="0">
                <a:latin typeface="Times New Roman" panose="02020603050405020304" pitchFamily="18" charset="0"/>
                <a:cs typeface="Times New Roman" panose="02020603050405020304" pitchFamily="18" charset="0"/>
              </a:rPr>
              <a:t>of the data by shuffling the bits.</a:t>
            </a:r>
          </a:p>
        </p:txBody>
      </p:sp>
      <p:pic>
        <p:nvPicPr>
          <p:cNvPr id="5" name="Picture 13"/>
          <p:cNvPicPr>
            <a:picLocks noChangeAspect="1" noChangeArrowheads="1"/>
          </p:cNvPicPr>
          <p:nvPr/>
        </p:nvPicPr>
        <p:blipFill>
          <a:blip r:embed="rId2" cstate="print"/>
          <a:srcRect/>
          <a:stretch>
            <a:fillRect/>
          </a:stretch>
        </p:blipFill>
        <p:spPr bwMode="auto">
          <a:xfrm>
            <a:off x="1235491" y="3330388"/>
            <a:ext cx="9617922" cy="2173941"/>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7506" y="506506"/>
            <a:ext cx="9834282" cy="739588"/>
          </a:xfrm>
        </p:spPr>
        <p:txBody>
          <a:bodyPr>
            <a:noAutofit/>
          </a:bodyPr>
          <a:lstStyle/>
          <a:p>
            <a:r>
              <a:rPr lang="en-US" sz="3600" b="1" dirty="0">
                <a:latin typeface="Times New Roman" pitchFamily="18" charset="0"/>
                <a:cs typeface="Times New Roman" pitchFamily="18" charset="0"/>
              </a:rPr>
              <a:t>Confusion and Diffusion</a:t>
            </a:r>
          </a:p>
        </p:txBody>
      </p:sp>
      <p:sp>
        <p:nvSpPr>
          <p:cNvPr id="3" name="Content Placeholder 2"/>
          <p:cNvSpPr>
            <a:spLocks noGrp="1"/>
          </p:cNvSpPr>
          <p:nvPr>
            <p:ph sz="quarter" idx="1"/>
          </p:nvPr>
        </p:nvSpPr>
        <p:spPr>
          <a:xfrm>
            <a:off x="461682" y="1129553"/>
            <a:ext cx="11268636" cy="5423647"/>
          </a:xfrm>
        </p:spPr>
        <p:txBody>
          <a:bodyPr>
            <a:normAutofit/>
          </a:bodyPr>
          <a:lstStyle/>
          <a:p>
            <a:endParaRPr lang="en-US" sz="2400" b="1" dirty="0">
              <a:latin typeface="Times New Roman" panose="02020603050405020304" pitchFamily="18" charset="0"/>
              <a:cs typeface="Times New Roman" pitchFamily="18" charset="0"/>
            </a:endParaRPr>
          </a:p>
          <a:p>
            <a:r>
              <a:rPr lang="en-US" sz="2400" b="1" dirty="0">
                <a:latin typeface="Times New Roman" panose="02020603050405020304" pitchFamily="18" charset="0"/>
                <a:cs typeface="Times New Roman" pitchFamily="18" charset="0"/>
              </a:rPr>
              <a:t>Confusion</a:t>
            </a:r>
            <a:r>
              <a:rPr lang="en-US" sz="2400" dirty="0">
                <a:latin typeface="Times New Roman" panose="02020603050405020304" pitchFamily="18" charset="0"/>
                <a:cs typeface="Times New Roman" panose="02020603050405020304" pitchFamily="18" charset="0"/>
              </a:rPr>
              <a:t> ensures that the relationship between the key and the ciphertext is complex and non-linear, making it difficult for an attacker to determine the key from the ciphertext. </a:t>
            </a:r>
            <a:r>
              <a:rPr lang="en-US" sz="1600" b="1" i="1" dirty="0">
                <a:solidFill>
                  <a:srgbClr val="FF0000"/>
                </a:solidFill>
                <a:highlight>
                  <a:srgbClr val="FFFF00"/>
                </a:highlight>
                <a:latin typeface="Times New Roman" panose="02020603050405020304" pitchFamily="18" charset="0"/>
                <a:cs typeface="Times New Roman" panose="02020603050405020304" pitchFamily="18" charset="0"/>
              </a:rPr>
              <a:t>(It should have a high level of confusion to thwart key recovery attempts.)</a:t>
            </a:r>
          </a:p>
          <a:p>
            <a:pPr lvl="1"/>
            <a:r>
              <a:rPr lang="en-US" sz="1800" b="1" dirty="0">
                <a:highlight>
                  <a:srgbClr val="FFFF00"/>
                </a:highlight>
                <a:latin typeface="Times New Roman" panose="02020603050405020304" pitchFamily="18" charset="0"/>
                <a:cs typeface="Times New Roman" pitchFamily="18" charset="0"/>
              </a:rPr>
              <a:t>By substitution and key mixing </a:t>
            </a:r>
          </a:p>
          <a:p>
            <a:pPr lvl="1"/>
            <a:r>
              <a:rPr lang="en-US" sz="1800" b="1" dirty="0">
                <a:latin typeface="Times New Roman" panose="02020603050405020304" pitchFamily="18" charset="0"/>
                <a:cs typeface="Times New Roman" panose="02020603050405020304" pitchFamily="18" charset="0"/>
              </a:rPr>
              <a:t>Example</a:t>
            </a:r>
            <a:r>
              <a:rPr lang="en-US" sz="1800" dirty="0">
                <a:latin typeface="Times New Roman" panose="02020603050405020304" pitchFamily="18" charset="0"/>
                <a:cs typeface="Times New Roman" panose="02020603050405020304" pitchFamily="18" charset="0"/>
              </a:rPr>
              <a:t>: In DES, the S-boxes perform substitution on 6-bit blocks of data to create a 4-bit output. This substitution step is designed to be complex and non-linear, contributing to confusion.</a:t>
            </a:r>
          </a:p>
          <a:p>
            <a:pPr marL="457200" lvl="1" indent="0">
              <a:buNone/>
            </a:pPr>
            <a:endParaRPr lang="en-US" sz="18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Diffusion</a:t>
            </a:r>
            <a:r>
              <a:rPr lang="en-US" sz="2400" dirty="0">
                <a:latin typeface="Times New Roman" panose="02020603050405020304" pitchFamily="18" charset="0"/>
                <a:cs typeface="Times New Roman" panose="02020603050405020304" pitchFamily="18" charset="0"/>
              </a:rPr>
              <a:t> ensures that the influence of each plaintext bit is spread across many bits in the ciphertext, making it difficult to deduce any individual bit of plaintext from the ciphertext. </a:t>
            </a:r>
            <a:r>
              <a:rPr lang="en-US" sz="1600" b="1" dirty="0">
                <a:solidFill>
                  <a:srgbClr val="FF0000"/>
                </a:solidFill>
                <a:highlight>
                  <a:srgbClr val="FFFF00"/>
                </a:highlight>
                <a:latin typeface="Times New Roman" panose="02020603050405020304" pitchFamily="18" charset="0"/>
                <a:cs typeface="Times New Roman" panose="02020603050405020304" pitchFamily="18" charset="0"/>
              </a:rPr>
              <a:t>(It should achieve good diffusion to prevent plaintext patterns from being detected in the ciphertext.)</a:t>
            </a:r>
          </a:p>
          <a:p>
            <a:pPr lvl="1"/>
            <a:r>
              <a:rPr lang="en-US" sz="1800" b="1" dirty="0">
                <a:highlight>
                  <a:srgbClr val="FFFF00"/>
                </a:highlight>
                <a:latin typeface="Times New Roman" panose="02020603050405020304" pitchFamily="18" charset="0"/>
                <a:cs typeface="Times New Roman" pitchFamily="18" charset="0"/>
              </a:rPr>
              <a:t>By Permutation and mixing function</a:t>
            </a:r>
          </a:p>
          <a:p>
            <a:pPr lvl="1"/>
            <a:r>
              <a:rPr lang="en-US" sz="1800" b="1" dirty="0">
                <a:latin typeface="Times New Roman" panose="02020603050405020304" pitchFamily="18" charset="0"/>
                <a:cs typeface="Times New Roman" panose="02020603050405020304" pitchFamily="18" charset="0"/>
              </a:rPr>
              <a:t>Example: </a:t>
            </a:r>
            <a:r>
              <a:rPr lang="en-US" sz="1800" dirty="0">
                <a:latin typeface="Times New Roman" panose="02020603050405020304" pitchFamily="18" charset="0"/>
                <a:cs typeface="Times New Roman" panose="02020603050405020304" pitchFamily="18" charset="0"/>
              </a:rPr>
              <a:t>In DES, after the S-boxes, the output bits are permuted (straight permutation) to ensure that the influence of each bit is spread throughout the final ciphertext.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A50C4D-0BA1-4E54-8DFC-01810EC97B99}" type="slidenum">
              <a:rPr lang="en-US" smtClean="0"/>
              <a:t>38</a:t>
            </a:fld>
            <a:endParaRPr lang="en-US"/>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5416571" y="1157926"/>
            <a:ext cx="6841803" cy="5563549"/>
          </a:xfrm>
          <a:prstGeom prst="rect">
            <a:avLst/>
          </a:prstGeom>
        </p:spPr>
      </p:pic>
      <p:pic>
        <p:nvPicPr>
          <p:cNvPr id="3" name="Picture 2"/>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322729" y="1320644"/>
            <a:ext cx="6311466" cy="1057093"/>
          </a:xfrm>
          <a:prstGeom prst="rect">
            <a:avLst/>
          </a:prstGeom>
        </p:spPr>
      </p:pic>
      <p:pic>
        <p:nvPicPr>
          <p:cNvPr id="5" name="Picture 4"/>
          <p:cNvPicPr>
            <a:picLocks noChangeAspect="1"/>
          </p:cNvPicPr>
          <p:nvPr/>
        </p:nvPicPr>
        <p:blipFill>
          <a:blip r:embed="rId6">
            <a:extLst>
              <a:ext uri="{BEBA8EAE-BF5A-486C-A8C5-ECC9F3942E4B}">
                <a14:imgProps xmlns:a14="http://schemas.microsoft.com/office/drawing/2010/main">
                  <a14:imgLayer r:embed="rId7">
                    <a14:imgEffect>
                      <a14:sharpenSoften amount="50000"/>
                    </a14:imgEffect>
                  </a14:imgLayer>
                </a14:imgProps>
              </a:ext>
            </a:extLst>
          </a:blip>
          <a:stretch>
            <a:fillRect/>
          </a:stretch>
        </p:blipFill>
        <p:spPr>
          <a:xfrm>
            <a:off x="5358054" y="2176612"/>
            <a:ext cx="1735302" cy="1067878"/>
          </a:xfrm>
          <a:prstGeom prst="rect">
            <a:avLst/>
          </a:prstGeom>
        </p:spPr>
      </p:pic>
      <p:cxnSp>
        <p:nvCxnSpPr>
          <p:cNvPr id="6" name="Straight Arrow Connector 5"/>
          <p:cNvCxnSpPr>
            <a:cxnSpLocks/>
            <a:endCxn id="5" idx="3"/>
          </p:cNvCxnSpPr>
          <p:nvPr/>
        </p:nvCxnSpPr>
        <p:spPr>
          <a:xfrm flipH="1">
            <a:off x="7093356" y="2710551"/>
            <a:ext cx="695686"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cxnSpLocks/>
          </p:cNvCxnSpPr>
          <p:nvPr/>
        </p:nvCxnSpPr>
        <p:spPr>
          <a:xfrm flipH="1" flipV="1">
            <a:off x="5033553" y="5597611"/>
            <a:ext cx="3258800" cy="56114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3" name="Picture 22"/>
          <p:cNvPicPr>
            <a:picLocks noChangeAspect="1"/>
          </p:cNvPicPr>
          <p:nvPr/>
        </p:nvPicPr>
        <p:blipFill>
          <a:blip r:embed="rId8"/>
          <a:stretch>
            <a:fillRect/>
          </a:stretch>
        </p:blipFill>
        <p:spPr>
          <a:xfrm>
            <a:off x="1299574" y="4810001"/>
            <a:ext cx="2870773" cy="245666"/>
          </a:xfrm>
          <a:prstGeom prst="rect">
            <a:avLst/>
          </a:prstGeom>
        </p:spPr>
      </p:pic>
      <p:pic>
        <p:nvPicPr>
          <p:cNvPr id="24" name="Picture 23"/>
          <p:cNvPicPr>
            <a:picLocks noChangeAspect="1"/>
          </p:cNvPicPr>
          <p:nvPr/>
        </p:nvPicPr>
        <p:blipFill>
          <a:blip r:embed="rId9"/>
          <a:stretch>
            <a:fillRect/>
          </a:stretch>
        </p:blipFill>
        <p:spPr>
          <a:xfrm>
            <a:off x="436369" y="5055667"/>
            <a:ext cx="4597184" cy="1382944"/>
          </a:xfrm>
          <a:prstGeom prst="rect">
            <a:avLst/>
          </a:prstGeom>
        </p:spPr>
      </p:pic>
      <p:pic>
        <p:nvPicPr>
          <p:cNvPr id="28" name="Picture 27"/>
          <p:cNvPicPr>
            <a:picLocks noChangeAspect="1"/>
          </p:cNvPicPr>
          <p:nvPr/>
        </p:nvPicPr>
        <p:blipFill>
          <a:blip r:embed="rId10"/>
          <a:stretch>
            <a:fillRect/>
          </a:stretch>
        </p:blipFill>
        <p:spPr>
          <a:xfrm>
            <a:off x="1388590" y="2509057"/>
            <a:ext cx="2692740" cy="218521"/>
          </a:xfrm>
          <a:prstGeom prst="rect">
            <a:avLst/>
          </a:prstGeom>
        </p:spPr>
      </p:pic>
      <p:pic>
        <p:nvPicPr>
          <p:cNvPr id="29" name="Picture 28"/>
          <p:cNvPicPr>
            <a:picLocks noChangeAspect="1"/>
          </p:cNvPicPr>
          <p:nvPr/>
        </p:nvPicPr>
        <p:blipFill>
          <a:blip r:embed="rId11"/>
          <a:stretch>
            <a:fillRect/>
          </a:stretch>
        </p:blipFill>
        <p:spPr>
          <a:xfrm>
            <a:off x="436369" y="2850411"/>
            <a:ext cx="4597185" cy="1701134"/>
          </a:xfrm>
          <a:prstGeom prst="rect">
            <a:avLst/>
          </a:prstGeom>
        </p:spPr>
      </p:pic>
      <p:cxnSp>
        <p:nvCxnSpPr>
          <p:cNvPr id="30" name="Straight Arrow Connector 29"/>
          <p:cNvCxnSpPr>
            <a:cxnSpLocks/>
          </p:cNvCxnSpPr>
          <p:nvPr/>
        </p:nvCxnSpPr>
        <p:spPr>
          <a:xfrm flipH="1">
            <a:off x="4464347" y="1736584"/>
            <a:ext cx="3505277" cy="88681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9BDB19CB-1B31-403C-9BD4-4F1216F17DF7}"/>
              </a:ext>
            </a:extLst>
          </p:cNvPr>
          <p:cNvSpPr txBox="1">
            <a:spLocks/>
          </p:cNvSpPr>
          <p:nvPr/>
        </p:nvSpPr>
        <p:spPr>
          <a:xfrm>
            <a:off x="322729" y="365126"/>
            <a:ext cx="11031071" cy="71960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Times New Roman" pitchFamily="18" charset="0"/>
                <a:cs typeface="Times New Roman" pitchFamily="18" charset="0"/>
              </a:rPr>
              <a:t>Step 2: Generation of Round Keys</a:t>
            </a:r>
            <a:endParaRPr lang="en-PK" dirty="0"/>
          </a:p>
        </p:txBody>
      </p:sp>
    </p:spTree>
    <p:extLst>
      <p:ext uri="{BB962C8B-B14F-4D97-AF65-F5344CB8AC3E}">
        <p14:creationId xmlns:p14="http://schemas.microsoft.com/office/powerpoint/2010/main" val="5033332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7925E6-B26C-54EC-9352-99F1140994EB}"/>
              </a:ext>
            </a:extLst>
          </p:cNvPr>
          <p:cNvSpPr>
            <a:spLocks noGrp="1"/>
          </p:cNvSpPr>
          <p:nvPr>
            <p:ph idx="1"/>
          </p:nvPr>
        </p:nvSpPr>
        <p:spPr>
          <a:xfrm>
            <a:off x="242047" y="1030940"/>
            <a:ext cx="11923058" cy="5827059"/>
          </a:xfrm>
        </p:spPr>
        <p:txBody>
          <a:bodyPr>
            <a:noAutofit/>
          </a:bodyPr>
          <a:lstStyle/>
          <a:p>
            <a:pPr marL="457200" indent="-457200">
              <a:buFont typeface="+mj-lt"/>
              <a:buAutoNum type="arabicPeriod"/>
            </a:pPr>
            <a:r>
              <a:rPr lang="en-US" sz="2000" b="1" dirty="0">
                <a:latin typeface="Times New Roman" panose="02020603050405020304" pitchFamily="18" charset="0"/>
                <a:cs typeface="Times New Roman" panose="02020603050405020304" pitchFamily="18" charset="0"/>
              </a:rPr>
              <a:t>Initial Key Preparation:- </a:t>
            </a:r>
          </a:p>
          <a:p>
            <a:pPr lvl="1"/>
            <a:r>
              <a:rPr lang="en-US" sz="1600" dirty="0">
                <a:latin typeface="Times New Roman" panose="02020603050405020304" pitchFamily="18" charset="0"/>
                <a:cs typeface="Times New Roman" panose="02020603050405020304" pitchFamily="18" charset="0"/>
              </a:rPr>
              <a:t>Effective </a:t>
            </a:r>
            <a:r>
              <a:rPr lang="en-US" sz="1600" b="1" dirty="0">
                <a:latin typeface="Times New Roman" panose="02020603050405020304" pitchFamily="18" charset="0"/>
                <a:cs typeface="Times New Roman" panose="02020603050405020304" pitchFamily="18" charset="0"/>
              </a:rPr>
              <a:t>56-bit key</a:t>
            </a:r>
            <a:r>
              <a:rPr lang="en-US" sz="1600" dirty="0">
                <a:latin typeface="Times New Roman" panose="02020603050405020304" pitchFamily="18" charset="0"/>
                <a:cs typeface="Times New Roman" panose="02020603050405020304" pitchFamily="18" charset="0"/>
              </a:rPr>
              <a:t> is what DES uses to generate the round keys and perform the encryption.</a:t>
            </a:r>
          </a:p>
          <a:p>
            <a:pPr lvl="1"/>
            <a:r>
              <a:rPr lang="en-US" sz="1600" dirty="0">
                <a:latin typeface="Times New Roman" panose="02020603050405020304" pitchFamily="18" charset="0"/>
                <a:cs typeface="Times New Roman" panose="02020603050405020304" pitchFamily="18" charset="0"/>
              </a:rPr>
              <a:t>The 56-bit key is permuted using a </a:t>
            </a:r>
            <a:r>
              <a:rPr lang="en-US" sz="1600">
                <a:latin typeface="Times New Roman" panose="02020603050405020304" pitchFamily="18" charset="0"/>
                <a:cs typeface="Times New Roman" panose="02020603050405020304" pitchFamily="18" charset="0"/>
              </a:rPr>
              <a:t>predefined table.</a:t>
            </a:r>
            <a:endParaRPr lang="en-US" sz="16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b="1" dirty="0">
                <a:latin typeface="Times New Roman" panose="02020603050405020304" pitchFamily="18" charset="0"/>
                <a:cs typeface="Times New Roman" panose="02020603050405020304" pitchFamily="18" charset="0"/>
              </a:rPr>
              <a:t>Splitting the Key:</a:t>
            </a:r>
          </a:p>
          <a:p>
            <a:pPr lvl="1"/>
            <a:r>
              <a:rPr lang="en-US" sz="1600" dirty="0">
                <a:latin typeface="Times New Roman" panose="02020603050405020304" pitchFamily="18" charset="0"/>
                <a:cs typeface="Times New Roman" panose="02020603050405020304" pitchFamily="18" charset="0"/>
              </a:rPr>
              <a:t>The 56-bit key is divided into two halves:</a:t>
            </a:r>
          </a:p>
          <a:p>
            <a:pPr lvl="2"/>
            <a:r>
              <a:rPr lang="en-US" sz="1600" dirty="0">
                <a:latin typeface="Times New Roman" panose="02020603050405020304" pitchFamily="18" charset="0"/>
                <a:cs typeface="Times New Roman" panose="02020603050405020304" pitchFamily="18" charset="0"/>
              </a:rPr>
              <a:t>Left Half (C0): The first 28 bits.</a:t>
            </a:r>
          </a:p>
          <a:p>
            <a:pPr lvl="2"/>
            <a:r>
              <a:rPr lang="en-US" sz="1600" dirty="0">
                <a:latin typeface="Times New Roman" panose="02020603050405020304" pitchFamily="18" charset="0"/>
                <a:cs typeface="Times New Roman" panose="02020603050405020304" pitchFamily="18" charset="0"/>
              </a:rPr>
              <a:t>Right Half (D0): The last 28 bits.</a:t>
            </a:r>
          </a:p>
          <a:p>
            <a:pPr marL="457200" indent="-457200">
              <a:buFont typeface="+mj-lt"/>
              <a:buAutoNum type="arabicPeriod"/>
            </a:pPr>
            <a:r>
              <a:rPr lang="en-US" sz="2000" b="1" dirty="0">
                <a:latin typeface="Times New Roman" panose="02020603050405020304" pitchFamily="18" charset="0"/>
                <a:cs typeface="Times New Roman" panose="02020603050405020304" pitchFamily="18" charset="0"/>
              </a:rPr>
              <a:t>Key Shifting: </a:t>
            </a:r>
          </a:p>
          <a:p>
            <a:pPr lvl="1"/>
            <a:r>
              <a:rPr lang="en-US" sz="1600" dirty="0">
                <a:latin typeface="Times New Roman" panose="02020603050405020304" pitchFamily="18" charset="0"/>
                <a:cs typeface="Times New Roman" panose="02020603050405020304" pitchFamily="18" charset="0"/>
              </a:rPr>
              <a:t>For each of the 16 rounds, the two halves (C and D) are shifted left by 1 or 2 bits depending on the round </a:t>
            </a:r>
          </a:p>
          <a:p>
            <a:pPr marL="1200150" lvl="2" indent="-285750"/>
            <a:r>
              <a:rPr lang="en-US" sz="1600" b="1" dirty="0">
                <a:latin typeface="Times New Roman" panose="02020603050405020304" pitchFamily="18" charset="0"/>
                <a:cs typeface="Times New Roman" panose="02020603050405020304" pitchFamily="18" charset="0"/>
              </a:rPr>
              <a:t>Rounds 1, 2, 9, 16: 1-bit left shift.</a:t>
            </a:r>
          </a:p>
          <a:p>
            <a:pPr marL="1200150" lvl="2" indent="-285750"/>
            <a:r>
              <a:rPr lang="en-US" sz="1600" b="1" dirty="0">
                <a:latin typeface="Times New Roman" panose="02020603050405020304" pitchFamily="18" charset="0"/>
                <a:cs typeface="Times New Roman" panose="02020603050405020304" pitchFamily="18" charset="0"/>
              </a:rPr>
              <a:t>All other rounds (3-8, 10-15): 2-bit left shift.</a:t>
            </a:r>
          </a:p>
          <a:p>
            <a:pPr marL="457200" indent="-457200">
              <a:buFont typeface="+mj-lt"/>
              <a:buAutoNum type="arabicPeriod"/>
            </a:pPr>
            <a:r>
              <a:rPr lang="en-US" sz="2000" b="1" dirty="0">
                <a:latin typeface="Times New Roman" panose="02020603050405020304" pitchFamily="18" charset="0"/>
                <a:cs typeface="Times New Roman" panose="02020603050405020304" pitchFamily="18" charset="0"/>
              </a:rPr>
              <a:t>Compression P-Box: </a:t>
            </a:r>
          </a:p>
          <a:p>
            <a:pPr lvl="1"/>
            <a:r>
              <a:rPr lang="en-US" sz="1600" dirty="0">
                <a:latin typeface="Times New Roman" panose="02020603050405020304" pitchFamily="18" charset="0"/>
                <a:cs typeface="Times New Roman" panose="02020603050405020304" pitchFamily="18" charset="0"/>
              </a:rPr>
              <a:t>After shifting, the 28-bit halves (C and D) are combined back into a 56-bit key.</a:t>
            </a:r>
          </a:p>
          <a:p>
            <a:pPr lvl="1"/>
            <a:r>
              <a:rPr lang="en-US" sz="1600" dirty="0">
                <a:latin typeface="Times New Roman" panose="02020603050405020304" pitchFamily="18" charset="0"/>
                <a:cs typeface="Times New Roman" panose="02020603050405020304" pitchFamily="18" charset="0"/>
              </a:rPr>
              <a:t>The Key-Compression Table (Table 6.14) then compresses this 56-bit key into a 48-bit round key. </a:t>
            </a:r>
          </a:p>
          <a:p>
            <a:pPr lvl="2"/>
            <a:r>
              <a:rPr lang="en-US" sz="1600" dirty="0">
                <a:latin typeface="Times New Roman" panose="02020603050405020304" pitchFamily="18" charset="0"/>
                <a:cs typeface="Times New Roman" panose="02020603050405020304" pitchFamily="18" charset="0"/>
              </a:rPr>
              <a:t>This table specifies which bits from the combined 56 bits are selected and in what order to form the 48-bit key.</a:t>
            </a:r>
          </a:p>
          <a:p>
            <a:pPr lvl="2"/>
            <a:r>
              <a:rPr lang="en-US" sz="1600" dirty="0">
                <a:latin typeface="Times New Roman" panose="02020603050405020304" pitchFamily="18" charset="0"/>
                <a:cs typeface="Times New Roman" panose="02020603050405020304" pitchFamily="18" charset="0"/>
              </a:rPr>
              <a:t>Ci: bits 9, 18, 22, and 25 are discarded (remaining: 24 bits)</a:t>
            </a:r>
          </a:p>
          <a:p>
            <a:pPr lvl="2"/>
            <a:r>
              <a:rPr lang="en-US" sz="1600" dirty="0">
                <a:latin typeface="Times New Roman" panose="02020603050405020304" pitchFamily="18" charset="0"/>
                <a:cs typeface="Times New Roman" panose="02020603050405020304" pitchFamily="18" charset="0"/>
              </a:rPr>
              <a:t>Di: bits 35, 38, 43, and 54 are discarded (remaining: 24 bits)</a:t>
            </a:r>
          </a:p>
          <a:p>
            <a:pPr lvl="1"/>
            <a:r>
              <a:rPr lang="en-US" sz="1600" dirty="0">
                <a:latin typeface="Times New Roman" panose="02020603050405020304" pitchFamily="18" charset="0"/>
                <a:cs typeface="Times New Roman" panose="02020603050405020304" pitchFamily="18" charset="0"/>
              </a:rPr>
              <a:t>The compression process reduces the key size and introduces further bit rearrangement to enhance security.</a:t>
            </a:r>
          </a:p>
        </p:txBody>
      </p:sp>
      <p:sp>
        <p:nvSpPr>
          <p:cNvPr id="4" name="Slide Number Placeholder 3">
            <a:extLst>
              <a:ext uri="{FF2B5EF4-FFF2-40B4-BE49-F238E27FC236}">
                <a16:creationId xmlns:a16="http://schemas.microsoft.com/office/drawing/2014/main" id="{018394B8-E631-1D6C-340A-4A56036FA02E}"/>
              </a:ext>
            </a:extLst>
          </p:cNvPr>
          <p:cNvSpPr>
            <a:spLocks noGrp="1"/>
          </p:cNvSpPr>
          <p:nvPr>
            <p:ph type="sldNum" sz="quarter" idx="12"/>
          </p:nvPr>
        </p:nvSpPr>
        <p:spPr/>
        <p:txBody>
          <a:bodyPr/>
          <a:lstStyle/>
          <a:p>
            <a:fld id="{A2A50C4D-0BA1-4E54-8DFC-01810EC97B99}" type="slidenum">
              <a:rPr lang="en-US" smtClean="0"/>
              <a:t>39</a:t>
            </a:fld>
            <a:endParaRPr lang="en-US"/>
          </a:p>
        </p:txBody>
      </p:sp>
      <p:sp>
        <p:nvSpPr>
          <p:cNvPr id="5" name="Title 1">
            <a:extLst>
              <a:ext uri="{FF2B5EF4-FFF2-40B4-BE49-F238E27FC236}">
                <a16:creationId xmlns:a16="http://schemas.microsoft.com/office/drawing/2014/main" id="{BB249569-9551-5B31-76EE-469C9DCEF959}"/>
              </a:ext>
            </a:extLst>
          </p:cNvPr>
          <p:cNvSpPr txBox="1">
            <a:spLocks noGrp="1"/>
          </p:cNvSpPr>
          <p:nvPr>
            <p:ph type="title"/>
          </p:nvPr>
        </p:nvSpPr>
        <p:spPr>
          <a:xfrm>
            <a:off x="412375" y="136525"/>
            <a:ext cx="10313893" cy="98854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Times New Roman" pitchFamily="18" charset="0"/>
                <a:cs typeface="Times New Roman" pitchFamily="18" charset="0"/>
              </a:rPr>
              <a:t>Step 2: Generation of Round Keys</a:t>
            </a:r>
            <a:endParaRPr lang="en-PK" dirty="0"/>
          </a:p>
        </p:txBody>
      </p:sp>
    </p:spTree>
    <p:extLst>
      <p:ext uri="{BB962C8B-B14F-4D97-AF65-F5344CB8AC3E}">
        <p14:creationId xmlns:p14="http://schemas.microsoft.com/office/powerpoint/2010/main" val="274312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5082" y="569259"/>
            <a:ext cx="7772400" cy="655638"/>
          </a:xfrm>
        </p:spPr>
        <p:txBody>
          <a:bodyPr>
            <a:normAutofit fontScale="90000"/>
          </a:bodyPr>
          <a:lstStyle/>
          <a:p>
            <a:r>
              <a:rPr lang="en-US" dirty="0">
                <a:solidFill>
                  <a:schemeClr val="tx1"/>
                </a:solidFill>
                <a:latin typeface="Times New Roman" pitchFamily="18" charset="0"/>
                <a:cs typeface="Times New Roman" pitchFamily="18" charset="0"/>
              </a:rPr>
              <a:t>Cryptography</a:t>
            </a:r>
          </a:p>
        </p:txBody>
      </p:sp>
      <p:pic>
        <p:nvPicPr>
          <p:cNvPr id="1026" name="Picture 2"/>
          <p:cNvPicPr>
            <a:picLocks noChangeAspect="1" noChangeArrowheads="1"/>
          </p:cNvPicPr>
          <p:nvPr/>
        </p:nvPicPr>
        <p:blipFill>
          <a:blip r:embed="rId2" cstate="print"/>
          <a:srcRect/>
          <a:stretch>
            <a:fillRect/>
          </a:stretch>
        </p:blipFill>
        <p:spPr bwMode="auto">
          <a:xfrm>
            <a:off x="1414575" y="1064048"/>
            <a:ext cx="9009529" cy="5364055"/>
          </a:xfrm>
          <a:prstGeom prst="rect">
            <a:avLst/>
          </a:prstGeom>
          <a:noFill/>
          <a:ln w="9525">
            <a:noFill/>
            <a:miter lim="800000"/>
            <a:headEnd/>
            <a:tailEnd/>
          </a:ln>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1DF1AD66-5BC6-707D-30AB-DB2926AC020C}"/>
                  </a:ext>
                </a:extLst>
              </p14:cNvPr>
              <p14:cNvContentPartPr/>
              <p14:nvPr/>
            </p14:nvContentPartPr>
            <p14:xfrm>
              <a:off x="4196108" y="1480998"/>
              <a:ext cx="6017400" cy="99720"/>
            </p14:xfrm>
          </p:contentPart>
        </mc:Choice>
        <mc:Fallback xmlns="">
          <p:pic>
            <p:nvPicPr>
              <p:cNvPr id="4" name="Ink 3">
                <a:extLst>
                  <a:ext uri="{FF2B5EF4-FFF2-40B4-BE49-F238E27FC236}">
                    <a16:creationId xmlns:a16="http://schemas.microsoft.com/office/drawing/2014/main" id="{1DF1AD66-5BC6-707D-30AB-DB2926AC020C}"/>
                  </a:ext>
                </a:extLst>
              </p:cNvPr>
              <p:cNvPicPr/>
              <p:nvPr/>
            </p:nvPicPr>
            <p:blipFill>
              <a:blip r:embed="rId4"/>
              <a:stretch>
                <a:fillRect/>
              </a:stretch>
            </p:blipFill>
            <p:spPr>
              <a:xfrm>
                <a:off x="4106108" y="1301358"/>
                <a:ext cx="6197040" cy="4593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9B20E3C9-C62B-3C98-671C-B810587B3532}"/>
                  </a:ext>
                </a:extLst>
              </p14:cNvPr>
              <p14:cNvContentPartPr/>
              <p14:nvPr/>
            </p14:nvContentPartPr>
            <p14:xfrm>
              <a:off x="2142431" y="1836819"/>
              <a:ext cx="7167240" cy="101160"/>
            </p14:xfrm>
          </p:contentPart>
        </mc:Choice>
        <mc:Fallback xmlns="">
          <p:pic>
            <p:nvPicPr>
              <p:cNvPr id="6" name="Ink 5">
                <a:extLst>
                  <a:ext uri="{FF2B5EF4-FFF2-40B4-BE49-F238E27FC236}">
                    <a16:creationId xmlns:a16="http://schemas.microsoft.com/office/drawing/2014/main" id="{9B20E3C9-C62B-3C98-671C-B810587B3532}"/>
                  </a:ext>
                </a:extLst>
              </p:cNvPr>
              <p:cNvPicPr/>
              <p:nvPr/>
            </p:nvPicPr>
            <p:blipFill>
              <a:blip r:embed="rId6"/>
              <a:stretch>
                <a:fillRect/>
              </a:stretch>
            </p:blipFill>
            <p:spPr>
              <a:xfrm>
                <a:off x="2052791" y="1657179"/>
                <a:ext cx="7346880" cy="4608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8222CDE9-7E02-87B8-2D3E-D04ADC5FC491}"/>
                  </a:ext>
                </a:extLst>
              </p14:cNvPr>
              <p14:cNvContentPartPr/>
              <p14:nvPr/>
            </p14:nvContentPartPr>
            <p14:xfrm>
              <a:off x="2169431" y="2060739"/>
              <a:ext cx="6971760" cy="332640"/>
            </p14:xfrm>
          </p:contentPart>
        </mc:Choice>
        <mc:Fallback xmlns="">
          <p:pic>
            <p:nvPicPr>
              <p:cNvPr id="7" name="Ink 6">
                <a:extLst>
                  <a:ext uri="{FF2B5EF4-FFF2-40B4-BE49-F238E27FC236}">
                    <a16:creationId xmlns:a16="http://schemas.microsoft.com/office/drawing/2014/main" id="{8222CDE9-7E02-87B8-2D3E-D04ADC5FC491}"/>
                  </a:ext>
                </a:extLst>
              </p:cNvPr>
              <p:cNvPicPr/>
              <p:nvPr/>
            </p:nvPicPr>
            <p:blipFill>
              <a:blip r:embed="rId8"/>
              <a:stretch>
                <a:fillRect/>
              </a:stretch>
            </p:blipFill>
            <p:spPr>
              <a:xfrm>
                <a:off x="2079431" y="1881099"/>
                <a:ext cx="7151400" cy="6922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D6B14CA8-25CF-45C0-EC37-1D22D1E68559}"/>
                  </a:ext>
                </a:extLst>
              </p14:cNvPr>
              <p14:cNvContentPartPr/>
              <p14:nvPr/>
            </p14:nvContentPartPr>
            <p14:xfrm>
              <a:off x="2097791" y="1944099"/>
              <a:ext cx="7224120" cy="189720"/>
            </p14:xfrm>
          </p:contentPart>
        </mc:Choice>
        <mc:Fallback xmlns="">
          <p:pic>
            <p:nvPicPr>
              <p:cNvPr id="8" name="Ink 7">
                <a:extLst>
                  <a:ext uri="{FF2B5EF4-FFF2-40B4-BE49-F238E27FC236}">
                    <a16:creationId xmlns:a16="http://schemas.microsoft.com/office/drawing/2014/main" id="{D6B14CA8-25CF-45C0-EC37-1D22D1E68559}"/>
                  </a:ext>
                </a:extLst>
              </p:cNvPr>
              <p:cNvPicPr/>
              <p:nvPr/>
            </p:nvPicPr>
            <p:blipFill>
              <a:blip r:embed="rId10"/>
              <a:stretch>
                <a:fillRect/>
              </a:stretch>
            </p:blipFill>
            <p:spPr>
              <a:xfrm>
                <a:off x="2007791" y="1764459"/>
                <a:ext cx="7403760" cy="5493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8EF499C9-11B1-32DA-5E6D-791104B51874}"/>
                  </a:ext>
                </a:extLst>
              </p14:cNvPr>
              <p14:cNvContentPartPr/>
              <p14:nvPr/>
            </p14:nvContentPartPr>
            <p14:xfrm>
              <a:off x="2133791" y="2276019"/>
              <a:ext cx="7189920" cy="279720"/>
            </p14:xfrm>
          </p:contentPart>
        </mc:Choice>
        <mc:Fallback xmlns="">
          <p:pic>
            <p:nvPicPr>
              <p:cNvPr id="9" name="Ink 8">
                <a:extLst>
                  <a:ext uri="{FF2B5EF4-FFF2-40B4-BE49-F238E27FC236}">
                    <a16:creationId xmlns:a16="http://schemas.microsoft.com/office/drawing/2014/main" id="{8EF499C9-11B1-32DA-5E6D-791104B51874}"/>
                  </a:ext>
                </a:extLst>
              </p:cNvPr>
              <p:cNvPicPr/>
              <p:nvPr/>
            </p:nvPicPr>
            <p:blipFill>
              <a:blip r:embed="rId12"/>
              <a:stretch>
                <a:fillRect/>
              </a:stretch>
            </p:blipFill>
            <p:spPr>
              <a:xfrm>
                <a:off x="2043791" y="2096019"/>
                <a:ext cx="7369560" cy="6393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Ink 9">
                <a:extLst>
                  <a:ext uri="{FF2B5EF4-FFF2-40B4-BE49-F238E27FC236}">
                    <a16:creationId xmlns:a16="http://schemas.microsoft.com/office/drawing/2014/main" id="{EF47831B-7FDD-3EFC-1515-2721C1779661}"/>
                  </a:ext>
                </a:extLst>
              </p14:cNvPr>
              <p14:cNvContentPartPr/>
              <p14:nvPr/>
            </p14:nvContentPartPr>
            <p14:xfrm>
              <a:off x="2115431" y="2411379"/>
              <a:ext cx="360" cy="360"/>
            </p14:xfrm>
          </p:contentPart>
        </mc:Choice>
        <mc:Fallback xmlns="">
          <p:pic>
            <p:nvPicPr>
              <p:cNvPr id="10" name="Ink 9">
                <a:extLst>
                  <a:ext uri="{FF2B5EF4-FFF2-40B4-BE49-F238E27FC236}">
                    <a16:creationId xmlns:a16="http://schemas.microsoft.com/office/drawing/2014/main" id="{EF47831B-7FDD-3EFC-1515-2721C1779661}"/>
                  </a:ext>
                </a:extLst>
              </p:cNvPr>
              <p:cNvPicPr/>
              <p:nvPr/>
            </p:nvPicPr>
            <p:blipFill>
              <a:blip r:embed="rId14"/>
              <a:stretch>
                <a:fillRect/>
              </a:stretch>
            </p:blipFill>
            <p:spPr>
              <a:xfrm>
                <a:off x="2025791" y="2231739"/>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1" name="Ink 10">
                <a:extLst>
                  <a:ext uri="{FF2B5EF4-FFF2-40B4-BE49-F238E27FC236}">
                    <a16:creationId xmlns:a16="http://schemas.microsoft.com/office/drawing/2014/main" id="{0D8B9302-96B7-0985-27FF-D46631A329E2}"/>
                  </a:ext>
                </a:extLst>
              </p14:cNvPr>
              <p14:cNvContentPartPr/>
              <p14:nvPr/>
            </p14:nvContentPartPr>
            <p14:xfrm>
              <a:off x="2124431" y="1864539"/>
              <a:ext cx="360" cy="360"/>
            </p14:xfrm>
          </p:contentPart>
        </mc:Choice>
        <mc:Fallback xmlns="">
          <p:pic>
            <p:nvPicPr>
              <p:cNvPr id="11" name="Ink 10">
                <a:extLst>
                  <a:ext uri="{FF2B5EF4-FFF2-40B4-BE49-F238E27FC236}">
                    <a16:creationId xmlns:a16="http://schemas.microsoft.com/office/drawing/2014/main" id="{0D8B9302-96B7-0985-27FF-D46631A329E2}"/>
                  </a:ext>
                </a:extLst>
              </p:cNvPr>
              <p:cNvPicPr/>
              <p:nvPr/>
            </p:nvPicPr>
            <p:blipFill>
              <a:blip r:embed="rId14"/>
              <a:stretch>
                <a:fillRect/>
              </a:stretch>
            </p:blipFill>
            <p:spPr>
              <a:xfrm>
                <a:off x="2034431" y="1684899"/>
                <a:ext cx="180000" cy="360000"/>
              </a:xfrm>
              <a:prstGeom prst="rect">
                <a:avLst/>
              </a:prstGeom>
            </p:spPr>
          </p:pic>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0257" y="521945"/>
            <a:ext cx="7772400" cy="579438"/>
          </a:xfrm>
        </p:spPr>
        <p:txBody>
          <a:bodyPr>
            <a:normAutofit fontScale="90000"/>
          </a:bodyPr>
          <a:lstStyle/>
          <a:p>
            <a:r>
              <a:rPr lang="en-US" dirty="0">
                <a:solidFill>
                  <a:schemeClr val="tx1"/>
                </a:solidFill>
                <a:latin typeface="Times New Roman" pitchFamily="18" charset="0"/>
                <a:cs typeface="Times New Roman" pitchFamily="18" charset="0"/>
              </a:rPr>
              <a:t>Examples </a:t>
            </a:r>
          </a:p>
        </p:txBody>
      </p:sp>
      <p:pic>
        <p:nvPicPr>
          <p:cNvPr id="2050" name="Picture 2"/>
          <p:cNvPicPr>
            <a:picLocks noChangeAspect="1" noChangeArrowheads="1"/>
          </p:cNvPicPr>
          <p:nvPr/>
        </p:nvPicPr>
        <p:blipFill>
          <a:blip r:embed="rId2" cstate="print"/>
          <a:srcRect/>
          <a:stretch>
            <a:fillRect/>
          </a:stretch>
        </p:blipFill>
        <p:spPr bwMode="auto">
          <a:xfrm>
            <a:off x="1472453" y="1101383"/>
            <a:ext cx="7772400" cy="4266595"/>
          </a:xfrm>
          <a:prstGeom prst="rect">
            <a:avLst/>
          </a:prstGeom>
          <a:noFill/>
          <a:ln w="9525">
            <a:noFill/>
            <a:miter lim="800000"/>
            <a:headEnd/>
            <a:tailEnd/>
          </a:ln>
        </p:spPr>
      </p:pic>
      <p:sp>
        <p:nvSpPr>
          <p:cNvPr id="5" name="TextBox 4">
            <a:extLst>
              <a:ext uri="{FF2B5EF4-FFF2-40B4-BE49-F238E27FC236}">
                <a16:creationId xmlns:a16="http://schemas.microsoft.com/office/drawing/2014/main" id="{5C28DBE5-C2E7-5D4B-861D-70CF25C4A433}"/>
              </a:ext>
            </a:extLst>
          </p:cNvPr>
          <p:cNvSpPr txBox="1"/>
          <p:nvPr/>
        </p:nvSpPr>
        <p:spPr>
          <a:xfrm>
            <a:off x="618564" y="5367978"/>
            <a:ext cx="10954872" cy="923330"/>
          </a:xfrm>
          <a:prstGeom prst="rect">
            <a:avLst/>
          </a:prstGeom>
          <a:noFill/>
        </p:spPr>
        <p:txBody>
          <a:bodyPr wrap="square">
            <a:spAutoFit/>
          </a:bodyPr>
          <a:lstStyle/>
          <a:p>
            <a:endParaRPr lang="en-US" dirty="0"/>
          </a:p>
          <a:p>
            <a:pPr marL="285750" indent="-285750">
              <a:buFont typeface="Arial" panose="020B0604020202020204" pitchFamily="34" charset="0"/>
              <a:buChar char="•"/>
            </a:pPr>
            <a:r>
              <a:rPr lang="en-US" dirty="0"/>
              <a:t>The </a:t>
            </a:r>
            <a:r>
              <a:rPr lang="en-US" b="1" dirty="0"/>
              <a:t>Enigma machine </a:t>
            </a:r>
            <a:r>
              <a:rPr lang="en-US" dirty="0"/>
              <a:t>enabled complex encryption with billions of code combinations, making German messages nearly unbreakable during WWII.</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0937B-BAEB-ECF4-9002-492D0139D01E}"/>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Cryptosystem</a:t>
            </a:r>
            <a:endParaRPr lang="en-PK" sz="40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6ABF89B4-90A6-E91A-5430-60EB4908DD10}"/>
              </a:ext>
            </a:extLst>
          </p:cNvPr>
          <p:cNvPicPr>
            <a:picLocks noGrp="1" noChangeAspect="1"/>
          </p:cNvPicPr>
          <p:nvPr>
            <p:ph idx="1"/>
          </p:nvPr>
        </p:nvPicPr>
        <p:blipFill rotWithShape="1">
          <a:blip r:embed="rId2"/>
          <a:srcRect l="6983" t="17023" r="5055" b="12647"/>
          <a:stretch/>
        </p:blipFill>
        <p:spPr>
          <a:xfrm>
            <a:off x="1228164" y="1432123"/>
            <a:ext cx="9063318" cy="5434928"/>
          </a:xfrm>
          <a:prstGeom prst="rect">
            <a:avLst/>
          </a:prstGeom>
        </p:spPr>
      </p:pic>
      <p:sp>
        <p:nvSpPr>
          <p:cNvPr id="4" name="Slide Number Placeholder 3">
            <a:extLst>
              <a:ext uri="{FF2B5EF4-FFF2-40B4-BE49-F238E27FC236}">
                <a16:creationId xmlns:a16="http://schemas.microsoft.com/office/drawing/2014/main" id="{33E1C4C6-BAA1-5A8B-8FC9-0E26F4EBDA00}"/>
              </a:ext>
            </a:extLst>
          </p:cNvPr>
          <p:cNvSpPr>
            <a:spLocks noGrp="1"/>
          </p:cNvSpPr>
          <p:nvPr>
            <p:ph type="sldNum" sz="quarter" idx="12"/>
          </p:nvPr>
        </p:nvSpPr>
        <p:spPr/>
        <p:txBody>
          <a:bodyPr/>
          <a:lstStyle/>
          <a:p>
            <a:fld id="{A2A50C4D-0BA1-4E54-8DFC-01810EC97B99}" type="slidenum">
              <a:rPr lang="en-US" smtClean="0"/>
              <a:t>6</a:t>
            </a:fld>
            <a:endParaRPr lang="en-US"/>
          </a:p>
        </p:txBody>
      </p:sp>
    </p:spTree>
    <p:extLst>
      <p:ext uri="{BB962C8B-B14F-4D97-AF65-F5344CB8AC3E}">
        <p14:creationId xmlns:p14="http://schemas.microsoft.com/office/powerpoint/2010/main" val="558859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7" name="Rectangle 3"/>
          <p:cNvSpPr>
            <a:spLocks noGrp="1" noChangeArrowheads="1"/>
          </p:cNvSpPr>
          <p:nvPr>
            <p:ph idx="1"/>
          </p:nvPr>
        </p:nvSpPr>
        <p:spPr>
          <a:xfrm>
            <a:off x="452581" y="1293091"/>
            <a:ext cx="11120581" cy="5329381"/>
          </a:xfrm>
        </p:spPr>
        <p:txBody>
          <a:bodyPr>
            <a:normAutofit/>
          </a:bodyPr>
          <a:lstStyle/>
          <a:p>
            <a:pPr algn="just">
              <a:lnSpc>
                <a:spcPct val="120000"/>
              </a:lnSpc>
              <a:spcBef>
                <a:spcPts val="0"/>
              </a:spcBef>
              <a:buClr>
                <a:schemeClr val="accent6">
                  <a:lumMod val="60000"/>
                  <a:lumOff val="40000"/>
                </a:schemeClr>
              </a:buClr>
              <a:buSzPct val="125000"/>
              <a:buFont typeface="Arial"/>
              <a:buChar char="•"/>
              <a:defRPr/>
            </a:pPr>
            <a:r>
              <a:rPr lang="en-US" sz="2000" b="1" dirty="0">
                <a:solidFill>
                  <a:srgbClr val="FF0000"/>
                </a:solidFill>
                <a:latin typeface="Times New Roman" panose="02020603050405020304" pitchFamily="18" charset="0"/>
                <a:cs typeface="Times New Roman" panose="02020603050405020304" pitchFamily="18" charset="0"/>
              </a:rPr>
              <a:t>Encryption</a:t>
            </a:r>
            <a:r>
              <a:rPr lang="en-US" sz="2000" dirty="0">
                <a:latin typeface="Times New Roman" panose="02020603050405020304" pitchFamily="18" charset="0"/>
                <a:cs typeface="Times New Roman" panose="02020603050405020304" pitchFamily="18" charset="0"/>
              </a:rPr>
              <a:t> is the process </a:t>
            </a:r>
            <a:r>
              <a:rPr lang="en-US" sz="2000" dirty="0">
                <a:solidFill>
                  <a:srgbClr val="FF0000"/>
                </a:solidFill>
                <a:latin typeface="Times New Roman" panose="02020603050405020304" pitchFamily="18" charset="0"/>
                <a:cs typeface="Times New Roman" panose="02020603050405020304" pitchFamily="18" charset="0"/>
              </a:rPr>
              <a:t>of converting information or data into a code, </a:t>
            </a:r>
            <a:r>
              <a:rPr lang="en-US" sz="2000" dirty="0">
                <a:latin typeface="Times New Roman" panose="02020603050405020304" pitchFamily="18" charset="0"/>
                <a:cs typeface="Times New Roman" panose="02020603050405020304" pitchFamily="18" charset="0"/>
              </a:rPr>
              <a:t>especially to </a:t>
            </a:r>
            <a:r>
              <a:rPr lang="en-US" sz="2000" b="1" dirty="0">
                <a:solidFill>
                  <a:srgbClr val="FF0000"/>
                </a:solidFill>
                <a:latin typeface="Times New Roman" panose="02020603050405020304" pitchFamily="18" charset="0"/>
                <a:cs typeface="Times New Roman" panose="02020603050405020304" pitchFamily="18" charset="0"/>
              </a:rPr>
              <a:t>prevent unauthorized access.</a:t>
            </a:r>
          </a:p>
          <a:p>
            <a:pPr algn="just">
              <a:lnSpc>
                <a:spcPct val="120000"/>
              </a:lnSpc>
              <a:spcBef>
                <a:spcPts val="0"/>
              </a:spcBef>
              <a:buClr>
                <a:schemeClr val="accent6">
                  <a:lumMod val="60000"/>
                  <a:lumOff val="40000"/>
                </a:schemeClr>
              </a:buClr>
              <a:buSzPct val="125000"/>
              <a:buFont typeface="Arial"/>
              <a:buChar char="•"/>
              <a:defRPr/>
            </a:pPr>
            <a:endParaRPr lang="en-US" sz="2000" dirty="0">
              <a:solidFill>
                <a:srgbClr val="FF0000"/>
              </a:solidFill>
              <a:latin typeface="Times New Roman" panose="02020603050405020304" pitchFamily="18" charset="0"/>
              <a:cs typeface="Times New Roman" panose="02020603050405020304" pitchFamily="18" charset="0"/>
            </a:endParaRPr>
          </a:p>
          <a:p>
            <a:pPr algn="just">
              <a:lnSpc>
                <a:spcPct val="120000"/>
              </a:lnSpc>
              <a:spcBef>
                <a:spcPts val="0"/>
              </a:spcBef>
              <a:buClr>
                <a:schemeClr val="accent6">
                  <a:lumMod val="60000"/>
                  <a:lumOff val="40000"/>
                </a:schemeClr>
              </a:buClr>
              <a:buSzPct val="125000"/>
              <a:buFont typeface="Arial"/>
              <a:buChar char="•"/>
              <a:defRPr/>
            </a:pPr>
            <a:endParaRPr lang="en-US" sz="2000" dirty="0">
              <a:solidFill>
                <a:srgbClr val="FF0000"/>
              </a:solidFill>
              <a:latin typeface="Times New Roman" panose="02020603050405020304" pitchFamily="18" charset="0"/>
              <a:cs typeface="Times New Roman" panose="02020603050405020304" pitchFamily="18" charset="0"/>
            </a:endParaRPr>
          </a:p>
          <a:p>
            <a:pPr marL="0" indent="0" algn="just">
              <a:lnSpc>
                <a:spcPct val="120000"/>
              </a:lnSpc>
              <a:spcBef>
                <a:spcPts val="0"/>
              </a:spcBef>
              <a:buClr>
                <a:schemeClr val="accent6">
                  <a:lumMod val="60000"/>
                  <a:lumOff val="40000"/>
                </a:schemeClr>
              </a:buClr>
              <a:buSzPct val="125000"/>
              <a:buNone/>
              <a:defRPr/>
            </a:pPr>
            <a:endParaRPr lang="en-US" sz="2000" dirty="0">
              <a:latin typeface="Times New Roman" panose="02020603050405020304" pitchFamily="18" charset="0"/>
              <a:cs typeface="Times New Roman" panose="02020603050405020304" pitchFamily="18" charset="0"/>
            </a:endParaRPr>
          </a:p>
          <a:p>
            <a:pPr algn="just">
              <a:lnSpc>
                <a:spcPct val="120000"/>
              </a:lnSpc>
              <a:spcBef>
                <a:spcPts val="0"/>
              </a:spcBef>
              <a:buClr>
                <a:schemeClr val="accent6">
                  <a:lumMod val="60000"/>
                  <a:lumOff val="40000"/>
                </a:schemeClr>
              </a:buClr>
              <a:buSzPct val="125000"/>
              <a:buFont typeface="Arial"/>
              <a:buChar char="•"/>
              <a:defRPr/>
            </a:pPr>
            <a:r>
              <a:rPr lang="en-US" sz="2000" b="1" dirty="0">
                <a:latin typeface="Times New Roman" panose="02020603050405020304" pitchFamily="18" charset="0"/>
                <a:cs typeface="Times New Roman" panose="02020603050405020304" pitchFamily="18" charset="0"/>
              </a:rPr>
              <a:t>Symmetric encryption </a:t>
            </a:r>
            <a:r>
              <a:rPr lang="en-US" sz="2000" dirty="0">
                <a:latin typeface="Times New Roman" panose="02020603050405020304" pitchFamily="18" charset="0"/>
                <a:cs typeface="Times New Roman" panose="02020603050405020304" pitchFamily="18" charset="0"/>
              </a:rPr>
              <a:t>is the universal technique for providing confidentiality for transmitted or stored data. Also referred to as conventional encryption or single-key encryption</a:t>
            </a:r>
          </a:p>
          <a:p>
            <a:pPr>
              <a:lnSpc>
                <a:spcPct val="150000"/>
              </a:lnSpc>
              <a:spcAft>
                <a:spcPts val="0"/>
              </a:spcAft>
              <a:buClr>
                <a:schemeClr val="accent6">
                  <a:lumMod val="60000"/>
                  <a:lumOff val="40000"/>
                </a:schemeClr>
              </a:buClr>
              <a:buSzPct val="125000"/>
              <a:buFont typeface="Arial"/>
              <a:buChar char="•"/>
              <a:defRPr/>
            </a:pPr>
            <a:r>
              <a:rPr lang="en-US" sz="2000" dirty="0">
                <a:latin typeface="Times New Roman" panose="02020603050405020304" pitchFamily="18" charset="0"/>
                <a:cs typeface="Times New Roman" panose="02020603050405020304" pitchFamily="18" charset="0"/>
              </a:rPr>
              <a:t>Two requirements for secure use of </a:t>
            </a:r>
            <a:r>
              <a:rPr lang="en-US" sz="2000" b="1" dirty="0">
                <a:latin typeface="Times New Roman" panose="02020603050405020304" pitchFamily="18" charset="0"/>
                <a:cs typeface="Times New Roman" panose="02020603050405020304" pitchFamily="18" charset="0"/>
              </a:rPr>
              <a:t>symmetric encryption</a:t>
            </a:r>
          </a:p>
          <a:p>
            <a:pPr lvl="1">
              <a:lnSpc>
                <a:spcPct val="150000"/>
              </a:lnSpc>
              <a:spcBef>
                <a:spcPts val="0"/>
              </a:spcBef>
              <a:buClr>
                <a:schemeClr val="accent1"/>
              </a:buClr>
              <a:buSzPct val="125000"/>
              <a:buFont typeface="Arial"/>
              <a:buChar char="•"/>
              <a:defRPr/>
            </a:pPr>
            <a:r>
              <a:rPr lang="en-US" sz="2000" b="1" dirty="0">
                <a:latin typeface="Times New Roman" panose="02020603050405020304" pitchFamily="18" charset="0"/>
                <a:cs typeface="Times New Roman" panose="02020603050405020304" pitchFamily="18" charset="0"/>
              </a:rPr>
              <a:t>Need a strong encryption algorithm:</a:t>
            </a:r>
          </a:p>
          <a:p>
            <a:pPr lvl="2">
              <a:lnSpc>
                <a:spcPct val="150000"/>
              </a:lnSpc>
              <a:spcBef>
                <a:spcPts val="0"/>
              </a:spcBef>
              <a:buClr>
                <a:schemeClr val="accent1"/>
              </a:buClr>
              <a:buSzPct val="125000"/>
              <a:buFont typeface="Arial"/>
              <a:buChar char="•"/>
              <a:defRPr/>
            </a:pPr>
            <a:r>
              <a:rPr lang="en-US" sz="1600" dirty="0">
                <a:latin typeface="Times New Roman" panose="02020603050405020304" pitchFamily="18" charset="0"/>
                <a:cs typeface="Times New Roman" panose="02020603050405020304" pitchFamily="18" charset="0"/>
              </a:rPr>
              <a:t>We need a </a:t>
            </a:r>
            <a:r>
              <a:rPr lang="en-US" sz="1600" b="1" dirty="0">
                <a:latin typeface="Times New Roman" panose="02020603050405020304" pitchFamily="18" charset="0"/>
                <a:cs typeface="Times New Roman" panose="02020603050405020304" pitchFamily="18" charset="0"/>
              </a:rPr>
              <a:t>strong encryption method </a:t>
            </a:r>
            <a:r>
              <a:rPr lang="en-US" sz="1600" dirty="0">
                <a:latin typeface="Times New Roman" panose="02020603050405020304" pitchFamily="18" charset="0"/>
                <a:cs typeface="Times New Roman" panose="02020603050405020304" pitchFamily="18" charset="0"/>
              </a:rPr>
              <a:t>that even if someone knows how it works and has access to some encrypted messages, they still can’t figure out the original message or the key used to encrypt it. </a:t>
            </a:r>
          </a:p>
          <a:p>
            <a:pPr lvl="1">
              <a:lnSpc>
                <a:spcPct val="120000"/>
              </a:lnSpc>
              <a:spcBef>
                <a:spcPts val="600"/>
              </a:spcBef>
              <a:spcAft>
                <a:spcPts val="600"/>
              </a:spcAft>
              <a:buClr>
                <a:schemeClr val="accent1"/>
              </a:buClr>
              <a:buSzPct val="125000"/>
              <a:buFont typeface="Arial"/>
              <a:buChar char="•"/>
              <a:defRPr/>
            </a:pPr>
            <a:r>
              <a:rPr lang="en-US" sz="2000" dirty="0">
                <a:latin typeface="Times New Roman" panose="02020603050405020304" pitchFamily="18" charset="0"/>
                <a:cs typeface="Times New Roman" panose="02020603050405020304" pitchFamily="18" charset="0"/>
              </a:rPr>
              <a:t>Sender and receiver must have obtained copies  of </a:t>
            </a:r>
            <a:r>
              <a:rPr lang="en-US" sz="2000" b="1" dirty="0">
                <a:latin typeface="Times New Roman" panose="02020603050405020304" pitchFamily="18" charset="0"/>
                <a:cs typeface="Times New Roman" panose="02020603050405020304" pitchFamily="18" charset="0"/>
              </a:rPr>
              <a:t>the secret key in a secure fashion </a:t>
            </a:r>
            <a:r>
              <a:rPr lang="en-US" sz="2000" dirty="0">
                <a:latin typeface="Times New Roman" panose="02020603050405020304" pitchFamily="18" charset="0"/>
                <a:cs typeface="Times New Roman" panose="02020603050405020304" pitchFamily="18" charset="0"/>
              </a:rPr>
              <a:t>and must                                           keep the key secure</a:t>
            </a:r>
          </a:p>
          <a:p>
            <a:pPr algn="just">
              <a:lnSpc>
                <a:spcPct val="120000"/>
              </a:lnSpc>
              <a:spcBef>
                <a:spcPts val="0"/>
              </a:spcBef>
              <a:buClr>
                <a:schemeClr val="accent6">
                  <a:lumMod val="60000"/>
                  <a:lumOff val="40000"/>
                </a:schemeClr>
              </a:buClr>
              <a:buSzPct val="125000"/>
              <a:buFont typeface="Arial"/>
              <a:buChar char="•"/>
              <a:defRPr/>
            </a:pPr>
            <a:endParaRPr lang="en-US" sz="2000" dirty="0">
              <a:latin typeface="Times New Roman" panose="02020603050405020304" pitchFamily="18" charset="0"/>
              <a:cs typeface="Times New Roman" panose="02020603050405020304" pitchFamily="18" charset="0"/>
            </a:endParaRPr>
          </a:p>
          <a:p>
            <a:pPr algn="just">
              <a:lnSpc>
                <a:spcPct val="80000"/>
              </a:lnSpc>
              <a:spcBef>
                <a:spcPct val="20000"/>
              </a:spcBef>
              <a:buFont typeface="Wingdings" pitchFamily="2" charset="2"/>
              <a:buChar char=""/>
              <a:defRPr/>
            </a:pPr>
            <a:endParaRPr lang="en-AU" sz="20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7</a:t>
            </a:fld>
            <a:endParaRPr lang="en-US" dirty="0">
              <a:solidFill>
                <a:prstClr val="white">
                  <a:lumMod val="65000"/>
                  <a:lumOff val="35000"/>
                </a:prstClr>
              </a:solidFill>
            </a:endParaRPr>
          </a:p>
        </p:txBody>
      </p:sp>
      <p:pic>
        <p:nvPicPr>
          <p:cNvPr id="7" name="Picture 6">
            <a:extLst>
              <a:ext uri="{FF2B5EF4-FFF2-40B4-BE49-F238E27FC236}">
                <a16:creationId xmlns:a16="http://schemas.microsoft.com/office/drawing/2014/main" id="{9812C788-914F-AE5E-5EEC-8D5B576DE59D}"/>
              </a:ext>
            </a:extLst>
          </p:cNvPr>
          <p:cNvPicPr>
            <a:picLocks noChangeAspect="1"/>
          </p:cNvPicPr>
          <p:nvPr/>
        </p:nvPicPr>
        <p:blipFill>
          <a:blip r:embed="rId3"/>
          <a:stretch>
            <a:fillRect/>
          </a:stretch>
        </p:blipFill>
        <p:spPr>
          <a:xfrm>
            <a:off x="3404463" y="2149000"/>
            <a:ext cx="4352557" cy="913500"/>
          </a:xfrm>
          <a:prstGeom prst="rect">
            <a:avLst/>
          </a:prstGeom>
        </p:spPr>
      </p:pic>
      <p:grpSp>
        <p:nvGrpSpPr>
          <p:cNvPr id="12" name="Group 11">
            <a:extLst>
              <a:ext uri="{FF2B5EF4-FFF2-40B4-BE49-F238E27FC236}">
                <a16:creationId xmlns:a16="http://schemas.microsoft.com/office/drawing/2014/main" id="{426D3AA9-C779-3BCF-9922-71703E34720A}"/>
              </a:ext>
            </a:extLst>
          </p:cNvPr>
          <p:cNvGrpSpPr/>
          <p:nvPr/>
        </p:nvGrpSpPr>
        <p:grpSpPr>
          <a:xfrm>
            <a:off x="124974" y="136525"/>
            <a:ext cx="9857226" cy="1002804"/>
            <a:chOff x="0" y="273376"/>
            <a:chExt cx="9857226" cy="1002804"/>
          </a:xfrm>
        </p:grpSpPr>
        <p:pic>
          <p:nvPicPr>
            <p:cNvPr id="13" name="Picture 12">
              <a:extLst>
                <a:ext uri="{FF2B5EF4-FFF2-40B4-BE49-F238E27FC236}">
                  <a16:creationId xmlns:a16="http://schemas.microsoft.com/office/drawing/2014/main" id="{DAF19A8F-9932-E0FF-ABE9-F405A9BD4F2B}"/>
                </a:ext>
              </a:extLst>
            </p:cNvPr>
            <p:cNvPicPr>
              <a:picLocks noChangeAspect="1"/>
            </p:cNvPicPr>
            <p:nvPr/>
          </p:nvPicPr>
          <p:blipFill rotWithShape="1">
            <a:blip r:embed="rId4"/>
            <a:srcRect t="13655"/>
            <a:stretch/>
          </p:blipFill>
          <p:spPr>
            <a:xfrm>
              <a:off x="0" y="273376"/>
              <a:ext cx="9857226" cy="573617"/>
            </a:xfrm>
            <a:prstGeom prst="rect">
              <a:avLst/>
            </a:prstGeom>
          </p:spPr>
        </p:pic>
        <p:sp>
          <p:nvSpPr>
            <p:cNvPr id="14" name="Title 5">
              <a:extLst>
                <a:ext uri="{FF2B5EF4-FFF2-40B4-BE49-F238E27FC236}">
                  <a16:creationId xmlns:a16="http://schemas.microsoft.com/office/drawing/2014/main" id="{5E571B1E-CB5C-71E7-598D-39EBCBE613B6}"/>
                </a:ext>
              </a:extLst>
            </p:cNvPr>
            <p:cNvSpPr txBox="1">
              <a:spLocks/>
            </p:cNvSpPr>
            <p:nvPr/>
          </p:nvSpPr>
          <p:spPr>
            <a:xfrm>
              <a:off x="197177" y="782933"/>
              <a:ext cx="2706278" cy="49324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Times New Roman" panose="02020603050405020304" pitchFamily="18" charset="0"/>
                  <a:cs typeface="Times New Roman" panose="02020603050405020304" pitchFamily="18" charset="0"/>
                </a:rPr>
                <a:t>Symmetric Encryption</a:t>
              </a:r>
              <a:endParaRPr lang="en-PK" sz="2000" dirty="0">
                <a:latin typeface="Times New Roman" panose="02020603050405020304" pitchFamily="18" charset="0"/>
                <a:cs typeface="Times New Roman" panose="02020603050405020304" pitchFamily="18" charset="0"/>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A50C4D-0BA1-4E54-8DFC-01810EC97B99}" type="slidenum">
              <a:rPr lang="en-US" smtClean="0"/>
              <a:t>8</a:t>
            </a:fld>
            <a:endParaRPr lang="en-US"/>
          </a:p>
        </p:txBody>
      </p:sp>
      <p:pic>
        <p:nvPicPr>
          <p:cNvPr id="5" name="Picture 4">
            <a:extLst>
              <a:ext uri="{FF2B5EF4-FFF2-40B4-BE49-F238E27FC236}">
                <a16:creationId xmlns:a16="http://schemas.microsoft.com/office/drawing/2014/main" id="{DB61F63C-3347-2B4D-3837-3AECB071B967}"/>
              </a:ext>
            </a:extLst>
          </p:cNvPr>
          <p:cNvPicPr>
            <a:picLocks noChangeAspect="1"/>
          </p:cNvPicPr>
          <p:nvPr/>
        </p:nvPicPr>
        <p:blipFill rotWithShape="1">
          <a:blip r:embed="rId2">
            <a:duotone>
              <a:prstClr val="black"/>
              <a:schemeClr val="accent1">
                <a:tint val="45000"/>
                <a:satMod val="400000"/>
              </a:schemeClr>
            </a:duotone>
            <a:extLst>
              <a:ext uri="{28A0092B-C50C-407E-A947-70E740481C1C}">
                <a14:useLocalDpi xmlns:a14="http://schemas.microsoft.com/office/drawing/2010/main" val="0"/>
              </a:ext>
            </a:extLst>
          </a:blip>
          <a:srcRect l="10328" t="6951" r="8537" b="38450"/>
          <a:stretch/>
        </p:blipFill>
        <p:spPr>
          <a:xfrm>
            <a:off x="1258153" y="1481877"/>
            <a:ext cx="9373988" cy="4874473"/>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grpSp>
        <p:nvGrpSpPr>
          <p:cNvPr id="6" name="Group 5">
            <a:extLst>
              <a:ext uri="{FF2B5EF4-FFF2-40B4-BE49-F238E27FC236}">
                <a16:creationId xmlns:a16="http://schemas.microsoft.com/office/drawing/2014/main" id="{DC2952AE-367F-009F-416B-C17826841CFA}"/>
              </a:ext>
            </a:extLst>
          </p:cNvPr>
          <p:cNvGrpSpPr/>
          <p:nvPr/>
        </p:nvGrpSpPr>
        <p:grpSpPr>
          <a:xfrm>
            <a:off x="0" y="182664"/>
            <a:ext cx="9857226" cy="1093516"/>
            <a:chOff x="0" y="182664"/>
            <a:chExt cx="9857226" cy="1093516"/>
          </a:xfrm>
        </p:grpSpPr>
        <p:pic>
          <p:nvPicPr>
            <p:cNvPr id="4" name="Picture 3"/>
            <p:cNvPicPr>
              <a:picLocks noChangeAspect="1"/>
            </p:cNvPicPr>
            <p:nvPr/>
          </p:nvPicPr>
          <p:blipFill>
            <a:blip r:embed="rId3"/>
            <a:stretch>
              <a:fillRect/>
            </a:stretch>
          </p:blipFill>
          <p:spPr>
            <a:xfrm>
              <a:off x="0" y="182664"/>
              <a:ext cx="9857226" cy="664330"/>
            </a:xfrm>
            <a:prstGeom prst="rect">
              <a:avLst/>
            </a:prstGeom>
          </p:spPr>
        </p:pic>
        <p:sp>
          <p:nvSpPr>
            <p:cNvPr id="9" name="Title 5">
              <a:extLst>
                <a:ext uri="{FF2B5EF4-FFF2-40B4-BE49-F238E27FC236}">
                  <a16:creationId xmlns:a16="http://schemas.microsoft.com/office/drawing/2014/main" id="{6B7D2D92-03E4-47EE-32D9-A028E43127FC}"/>
                </a:ext>
              </a:extLst>
            </p:cNvPr>
            <p:cNvSpPr txBox="1">
              <a:spLocks/>
            </p:cNvSpPr>
            <p:nvPr/>
          </p:nvSpPr>
          <p:spPr>
            <a:xfrm>
              <a:off x="197177" y="782933"/>
              <a:ext cx="2706278" cy="49324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Times New Roman" panose="02020603050405020304" pitchFamily="18" charset="0"/>
                  <a:cs typeface="Times New Roman" panose="02020603050405020304" pitchFamily="18" charset="0"/>
                </a:rPr>
                <a:t>Symmetric Encryption</a:t>
              </a:r>
              <a:endParaRPr lang="en-PK" sz="20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4075657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A50C4D-0BA1-4E54-8DFC-01810EC97B99}" type="slidenum">
              <a:rPr lang="en-US" smtClean="0"/>
              <a:t>9</a:t>
            </a:fld>
            <a:endParaRPr lang="en-US"/>
          </a:p>
        </p:txBody>
      </p:sp>
      <p:sp>
        <p:nvSpPr>
          <p:cNvPr id="4" name="Rectangle 3">
            <a:extLst>
              <a:ext uri="{FF2B5EF4-FFF2-40B4-BE49-F238E27FC236}">
                <a16:creationId xmlns:a16="http://schemas.microsoft.com/office/drawing/2014/main" id="{8A6D1020-629F-0015-33FD-E8AB2CF64843}"/>
              </a:ext>
            </a:extLst>
          </p:cNvPr>
          <p:cNvSpPr txBox="1">
            <a:spLocks noChangeArrowheads="1"/>
          </p:cNvSpPr>
          <p:nvPr/>
        </p:nvSpPr>
        <p:spPr>
          <a:xfrm>
            <a:off x="436360" y="1095553"/>
            <a:ext cx="11046042" cy="5050487"/>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spcBef>
                <a:spcPts val="0"/>
              </a:spcBef>
              <a:buClr>
                <a:schemeClr val="accent6">
                  <a:lumMod val="60000"/>
                  <a:lumOff val="40000"/>
                </a:schemeClr>
              </a:buClr>
              <a:buSzPct val="125000"/>
              <a:buFont typeface="Arial"/>
              <a:buChar char="•"/>
              <a:defRPr/>
            </a:pPr>
            <a:r>
              <a:rPr lang="en-US" dirty="0">
                <a:latin typeface="Times New Roman" panose="02020603050405020304" pitchFamily="18" charset="0"/>
                <a:cs typeface="Times New Roman" panose="02020603050405020304" pitchFamily="18" charset="0"/>
              </a:rPr>
              <a:t>A symmetric encryption scheme has </a:t>
            </a:r>
            <a:r>
              <a:rPr lang="en-US" b="1" dirty="0">
                <a:latin typeface="Times New Roman" panose="02020603050405020304" pitchFamily="18" charset="0"/>
                <a:cs typeface="Times New Roman" panose="02020603050405020304" pitchFamily="18" charset="0"/>
              </a:rPr>
              <a:t>five ingredients </a:t>
            </a:r>
          </a:p>
          <a:p>
            <a:pPr marL="0" indent="0" algn="just">
              <a:lnSpc>
                <a:spcPct val="120000"/>
              </a:lnSpc>
              <a:spcBef>
                <a:spcPts val="0"/>
              </a:spcBef>
              <a:buClr>
                <a:schemeClr val="accent6">
                  <a:lumMod val="60000"/>
                  <a:lumOff val="40000"/>
                </a:schemeClr>
              </a:buClr>
              <a:buSzPct val="125000"/>
              <a:buNone/>
              <a:defRPr/>
            </a:pPr>
            <a:endParaRPr lang="en-US" b="1" dirty="0">
              <a:latin typeface="Times New Roman" panose="02020603050405020304" pitchFamily="18" charset="0"/>
              <a:cs typeface="Times New Roman" panose="02020603050405020304" pitchFamily="18" charset="0"/>
            </a:endParaRPr>
          </a:p>
          <a:p>
            <a:pPr marL="800100" lvl="1" indent="-342900" algn="just">
              <a:lnSpc>
                <a:spcPct val="120000"/>
              </a:lnSpc>
              <a:spcBef>
                <a:spcPts val="0"/>
              </a:spcBef>
              <a:buClr>
                <a:schemeClr val="accent6">
                  <a:lumMod val="60000"/>
                  <a:lumOff val="40000"/>
                </a:schemeClr>
              </a:buClr>
              <a:buSzPct val="125000"/>
              <a:buFont typeface="+mj-lt"/>
              <a:buAutoNum type="arabicPeriod"/>
              <a:defRPr/>
            </a:pPr>
            <a:r>
              <a:rPr lang="en-US" b="1" i="1" dirty="0">
                <a:latin typeface="Times New Roman" panose="02020603050405020304" pitchFamily="18" charset="0"/>
                <a:cs typeface="Times New Roman" panose="02020603050405020304" pitchFamily="18" charset="0"/>
              </a:rPr>
              <a:t>Plaintext: </a:t>
            </a:r>
            <a:r>
              <a:rPr lang="en-US" dirty="0">
                <a:latin typeface="Times New Roman" panose="02020603050405020304" pitchFamily="18" charset="0"/>
                <a:cs typeface="Times New Roman" panose="02020603050405020304" pitchFamily="18" charset="0"/>
              </a:rPr>
              <a:t>This is the original message or data that is fed into the algorithm as input. </a:t>
            </a:r>
          </a:p>
          <a:p>
            <a:pPr marL="800100" lvl="1" indent="-342900" algn="just">
              <a:lnSpc>
                <a:spcPct val="120000"/>
              </a:lnSpc>
              <a:spcBef>
                <a:spcPts val="0"/>
              </a:spcBef>
              <a:buClr>
                <a:schemeClr val="accent6">
                  <a:lumMod val="60000"/>
                  <a:lumOff val="40000"/>
                </a:schemeClr>
              </a:buClr>
              <a:buSzPct val="125000"/>
              <a:buFont typeface="+mj-lt"/>
              <a:buAutoNum type="arabicPeriod"/>
              <a:defRPr/>
            </a:pPr>
            <a:r>
              <a:rPr lang="en-US" b="1" i="1" dirty="0">
                <a:latin typeface="Times New Roman" panose="02020603050405020304" pitchFamily="18" charset="0"/>
                <a:cs typeface="Times New Roman" panose="02020603050405020304" pitchFamily="18" charset="0"/>
              </a:rPr>
              <a:t>Encryption algorithm: </a:t>
            </a:r>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encryption algorithm </a:t>
            </a:r>
            <a:r>
              <a:rPr lang="en-US" dirty="0">
                <a:latin typeface="Times New Roman" panose="02020603050405020304" pitchFamily="18" charset="0"/>
                <a:cs typeface="Times New Roman" panose="02020603050405020304" pitchFamily="18" charset="0"/>
              </a:rPr>
              <a:t>performs various substitutions and transformations on the plaintext. </a:t>
            </a:r>
          </a:p>
          <a:p>
            <a:pPr marL="800100" lvl="1" indent="-342900" algn="just">
              <a:lnSpc>
                <a:spcPct val="120000"/>
              </a:lnSpc>
              <a:spcBef>
                <a:spcPts val="0"/>
              </a:spcBef>
              <a:buClr>
                <a:schemeClr val="accent6">
                  <a:lumMod val="60000"/>
                  <a:lumOff val="40000"/>
                </a:schemeClr>
              </a:buClr>
              <a:buSzPct val="125000"/>
              <a:buFont typeface="+mj-lt"/>
              <a:buAutoNum type="arabicPeriod"/>
              <a:defRPr/>
            </a:pPr>
            <a:r>
              <a:rPr lang="en-US" b="1" i="1" dirty="0">
                <a:latin typeface="Times New Roman" panose="02020603050405020304" pitchFamily="18" charset="0"/>
                <a:cs typeface="Times New Roman" panose="02020603050405020304" pitchFamily="18" charset="0"/>
              </a:rPr>
              <a:t>Secret key: </a:t>
            </a:r>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secret key </a:t>
            </a:r>
            <a:r>
              <a:rPr lang="en-US" dirty="0">
                <a:latin typeface="Times New Roman" panose="02020603050405020304" pitchFamily="18" charset="0"/>
                <a:cs typeface="Times New Roman" panose="02020603050405020304" pitchFamily="18" charset="0"/>
              </a:rPr>
              <a:t>is also input to the encryption algorithm. The exact substitutions and transformations performed by the algorithm depend on the key. </a:t>
            </a:r>
          </a:p>
          <a:p>
            <a:pPr marL="800100" lvl="1" indent="-342900" algn="just">
              <a:lnSpc>
                <a:spcPct val="120000"/>
              </a:lnSpc>
              <a:spcBef>
                <a:spcPts val="0"/>
              </a:spcBef>
              <a:buClr>
                <a:schemeClr val="accent6">
                  <a:lumMod val="60000"/>
                  <a:lumOff val="40000"/>
                </a:schemeClr>
              </a:buClr>
              <a:buSzPct val="125000"/>
              <a:buFont typeface="+mj-lt"/>
              <a:buAutoNum type="arabicPeriod"/>
              <a:defRPr/>
            </a:pPr>
            <a:r>
              <a:rPr lang="en-US" b="1" i="1" dirty="0">
                <a:latin typeface="Times New Roman" panose="02020603050405020304" pitchFamily="18" charset="0"/>
                <a:cs typeface="Times New Roman" panose="02020603050405020304" pitchFamily="18" charset="0"/>
              </a:rPr>
              <a:t>Ciphertext: </a:t>
            </a:r>
            <a:r>
              <a:rPr lang="en-US" dirty="0">
                <a:latin typeface="Times New Roman" panose="02020603050405020304" pitchFamily="18" charset="0"/>
                <a:cs typeface="Times New Roman" panose="02020603050405020304" pitchFamily="18" charset="0"/>
              </a:rPr>
              <a:t>This is the scrambled message produced as output. It depends on the plaintext and the secret key. For a given message, two different keys will produce two different ciphertexts. </a:t>
            </a:r>
          </a:p>
          <a:p>
            <a:pPr marL="800100" lvl="1" indent="-342900" algn="just">
              <a:lnSpc>
                <a:spcPct val="120000"/>
              </a:lnSpc>
              <a:spcBef>
                <a:spcPts val="0"/>
              </a:spcBef>
              <a:buClr>
                <a:schemeClr val="accent6">
                  <a:lumMod val="60000"/>
                  <a:lumOff val="40000"/>
                </a:schemeClr>
              </a:buClr>
              <a:buSzPct val="125000"/>
              <a:buFont typeface="+mj-lt"/>
              <a:buAutoNum type="arabicPeriod"/>
              <a:defRPr/>
            </a:pPr>
            <a:r>
              <a:rPr lang="en-US" b="1" i="1" dirty="0">
                <a:latin typeface="Times New Roman" panose="02020603050405020304" pitchFamily="18" charset="0"/>
                <a:cs typeface="Times New Roman" panose="02020603050405020304" pitchFamily="18" charset="0"/>
              </a:rPr>
              <a:t>Decryption algorithm: </a:t>
            </a:r>
            <a:r>
              <a:rPr lang="en-US" dirty="0">
                <a:latin typeface="Times New Roman" panose="02020603050405020304" pitchFamily="18" charset="0"/>
                <a:cs typeface="Times New Roman" panose="02020603050405020304" pitchFamily="18" charset="0"/>
              </a:rPr>
              <a:t>This is essentially the encryption algorithm run in reverse. It takes the ciphertext and the secret key and produces the original plaintext.</a:t>
            </a:r>
          </a:p>
          <a:p>
            <a:pPr algn="just">
              <a:lnSpc>
                <a:spcPct val="80000"/>
              </a:lnSpc>
              <a:spcBef>
                <a:spcPct val="20000"/>
              </a:spcBef>
              <a:buFont typeface="Wingdings" pitchFamily="2" charset="2"/>
              <a:buChar char=""/>
              <a:defRPr/>
            </a:pPr>
            <a:endParaRPr lang="en-AU" sz="1900" dirty="0">
              <a:latin typeface="Times New Roman" panose="02020603050405020304" pitchFamily="18" charset="0"/>
              <a:cs typeface="Times New Roman" panose="02020603050405020304" pitchFamily="18" charset="0"/>
            </a:endParaRPr>
          </a:p>
        </p:txBody>
      </p:sp>
      <p:grpSp>
        <p:nvGrpSpPr>
          <p:cNvPr id="6" name="Group 5">
            <a:extLst>
              <a:ext uri="{FF2B5EF4-FFF2-40B4-BE49-F238E27FC236}">
                <a16:creationId xmlns:a16="http://schemas.microsoft.com/office/drawing/2014/main" id="{E3DA225E-70EE-7816-6E02-094D2CCFFE38}"/>
              </a:ext>
            </a:extLst>
          </p:cNvPr>
          <p:cNvGrpSpPr/>
          <p:nvPr/>
        </p:nvGrpSpPr>
        <p:grpSpPr>
          <a:xfrm>
            <a:off x="124974" y="2037"/>
            <a:ext cx="9857226" cy="1093516"/>
            <a:chOff x="0" y="182664"/>
            <a:chExt cx="9857226" cy="1093516"/>
          </a:xfrm>
        </p:grpSpPr>
        <p:pic>
          <p:nvPicPr>
            <p:cNvPr id="7" name="Picture 6">
              <a:extLst>
                <a:ext uri="{FF2B5EF4-FFF2-40B4-BE49-F238E27FC236}">
                  <a16:creationId xmlns:a16="http://schemas.microsoft.com/office/drawing/2014/main" id="{84DF74BD-D213-7AF4-A66D-14A997DDF431}"/>
                </a:ext>
              </a:extLst>
            </p:cNvPr>
            <p:cNvPicPr>
              <a:picLocks noChangeAspect="1"/>
            </p:cNvPicPr>
            <p:nvPr/>
          </p:nvPicPr>
          <p:blipFill>
            <a:blip r:embed="rId2"/>
            <a:stretch>
              <a:fillRect/>
            </a:stretch>
          </p:blipFill>
          <p:spPr>
            <a:xfrm>
              <a:off x="0" y="182664"/>
              <a:ext cx="9857226" cy="664330"/>
            </a:xfrm>
            <a:prstGeom prst="rect">
              <a:avLst/>
            </a:prstGeom>
          </p:spPr>
        </p:pic>
        <p:sp>
          <p:nvSpPr>
            <p:cNvPr id="8" name="Title 5">
              <a:extLst>
                <a:ext uri="{FF2B5EF4-FFF2-40B4-BE49-F238E27FC236}">
                  <a16:creationId xmlns:a16="http://schemas.microsoft.com/office/drawing/2014/main" id="{DCF04B9E-9C4A-AD38-C2C5-A70C764FBCF7}"/>
                </a:ext>
              </a:extLst>
            </p:cNvPr>
            <p:cNvSpPr txBox="1">
              <a:spLocks/>
            </p:cNvSpPr>
            <p:nvPr/>
          </p:nvSpPr>
          <p:spPr>
            <a:xfrm>
              <a:off x="197177" y="782933"/>
              <a:ext cx="2706278" cy="49324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Times New Roman" panose="02020603050405020304" pitchFamily="18" charset="0"/>
                  <a:cs typeface="Times New Roman" panose="02020603050405020304" pitchFamily="18" charset="0"/>
                </a:rPr>
                <a:t>Symmetric Encryption</a:t>
              </a:r>
              <a:endParaRPr lang="en-PK" sz="20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0949153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19279</TotalTime>
  <Words>2969</Words>
  <Application>Microsoft Office PowerPoint</Application>
  <PresentationFormat>Widescreen</PresentationFormat>
  <Paragraphs>307</Paragraphs>
  <Slides>39</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Arial</vt:lpstr>
      <vt:lpstr>Calibri</vt:lpstr>
      <vt:lpstr>Calibri Light</vt:lpstr>
      <vt:lpstr>Times</vt:lpstr>
      <vt:lpstr>Times New Roman</vt:lpstr>
      <vt:lpstr>TimesTenLTStd-Roman</vt:lpstr>
      <vt:lpstr>Wingdings</vt:lpstr>
      <vt:lpstr>Office Theme</vt:lpstr>
      <vt:lpstr>PowerPoint Presentation</vt:lpstr>
      <vt:lpstr>Possible Coverage before Midterm # 1</vt:lpstr>
      <vt:lpstr>PowerPoint Presentation</vt:lpstr>
      <vt:lpstr>Cryptography</vt:lpstr>
      <vt:lpstr>Examples </vt:lpstr>
      <vt:lpstr>Cryptosystem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Application of Block cipher</vt:lpstr>
      <vt:lpstr>PowerPoint Presentation</vt:lpstr>
      <vt:lpstr>Application Stream cipher</vt:lpstr>
      <vt:lpstr>PowerPoint Presentation</vt:lpstr>
      <vt:lpstr>PowerPoint Presentation</vt:lpstr>
      <vt:lpstr>PowerPoint Presentation</vt:lpstr>
      <vt:lpstr>PowerPoint Presentation</vt:lpstr>
      <vt:lpstr>PowerPoint Presentation</vt:lpstr>
      <vt:lpstr>PowerPoint Presentation</vt:lpstr>
      <vt:lpstr>Data Encryption Standard (DES) </vt:lpstr>
      <vt:lpstr>Data Encryption Standard (DES) </vt:lpstr>
      <vt:lpstr>Step 1 &amp; 4: Initial and Final Permutation</vt:lpstr>
      <vt:lpstr>PowerPoint Presentation</vt:lpstr>
      <vt:lpstr>PowerPoint Presentation</vt:lpstr>
      <vt:lpstr>PowerPoint Presentation</vt:lpstr>
      <vt:lpstr>PowerPoint Presentation</vt:lpstr>
      <vt:lpstr>XOR: Key and Expanded R bits</vt:lpstr>
      <vt:lpstr>PowerPoint Presentation</vt:lpstr>
      <vt:lpstr>PowerPoint Presentation</vt:lpstr>
      <vt:lpstr>PowerPoint Presentation</vt:lpstr>
      <vt:lpstr>Straight P-box</vt:lpstr>
      <vt:lpstr>Confusion and Diffusion</vt:lpstr>
      <vt:lpstr>PowerPoint Presentation</vt:lpstr>
      <vt:lpstr>Step 2: Generation of Round Keys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InfoSec CLOs and Topic List</dc:title>
  <dc:creator>NU FAST</dc:creator>
  <cp:lastModifiedBy>Aqsa Aslam</cp:lastModifiedBy>
  <cp:revision>318</cp:revision>
  <cp:lastPrinted>2022-08-31T10:35:52Z</cp:lastPrinted>
  <dcterms:created xsi:type="dcterms:W3CDTF">2022-08-11T15:54:49Z</dcterms:created>
  <dcterms:modified xsi:type="dcterms:W3CDTF">2024-09-02T04:02:39Z</dcterms:modified>
</cp:coreProperties>
</file>