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85" r:id="rId2"/>
    <p:sldId id="518" r:id="rId3"/>
    <p:sldId id="285" r:id="rId4"/>
    <p:sldId id="523" r:id="rId5"/>
    <p:sldId id="305" r:id="rId6"/>
    <p:sldId id="307" r:id="rId7"/>
    <p:sldId id="333" r:id="rId8"/>
    <p:sldId id="520" r:id="rId9"/>
    <p:sldId id="341" r:id="rId10"/>
    <p:sldId id="343" r:id="rId11"/>
    <p:sldId id="344" r:id="rId12"/>
    <p:sldId id="345" r:id="rId13"/>
    <p:sldId id="346" r:id="rId14"/>
    <p:sldId id="347" r:id="rId15"/>
    <p:sldId id="519" r:id="rId16"/>
    <p:sldId id="348" r:id="rId17"/>
    <p:sldId id="350" r:id="rId18"/>
    <p:sldId id="351" r:id="rId19"/>
    <p:sldId id="352" r:id="rId20"/>
    <p:sldId id="353" r:id="rId21"/>
    <p:sldId id="527" r:id="rId22"/>
    <p:sldId id="476" r:id="rId23"/>
    <p:sldId id="477" r:id="rId24"/>
    <p:sldId id="478" r:id="rId25"/>
    <p:sldId id="479" r:id="rId26"/>
    <p:sldId id="480" r:id="rId27"/>
    <p:sldId id="443" r:id="rId28"/>
    <p:sldId id="445" r:id="rId29"/>
    <p:sldId id="417" r:id="rId30"/>
    <p:sldId id="317" r:id="rId31"/>
    <p:sldId id="318" r:id="rId32"/>
    <p:sldId id="335" r:id="rId33"/>
    <p:sldId id="320" r:id="rId34"/>
    <p:sldId id="529" r:id="rId35"/>
    <p:sldId id="530" r:id="rId36"/>
    <p:sldId id="532" r:id="rId37"/>
    <p:sldId id="531" r:id="rId38"/>
    <p:sldId id="533" r:id="rId39"/>
    <p:sldId id="542" r:id="rId40"/>
    <p:sldId id="534" r:id="rId4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EDE4A-C014-4E88-8995-DA34B6614430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27DF-7F47-4FB0-BF8F-F057FA6FF7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788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lock_ciphe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ream_cipher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SHA use Davies-Meyer</a:t>
            </a:r>
          </a:p>
          <a:p>
            <a:r>
              <a:rPr lang="en-US" dirty="0"/>
              <a:t>Can we build compression function from block cipher ? Yes</a:t>
            </a:r>
          </a:p>
          <a:p>
            <a:r>
              <a:rPr lang="en-US" dirty="0"/>
              <a:t>Given message block m and chaining variable H</a:t>
            </a:r>
          </a:p>
          <a:p>
            <a:r>
              <a:rPr lang="en-US" dirty="0"/>
              <a:t>Message block</a:t>
            </a:r>
            <a:r>
              <a:rPr lang="en-US" baseline="0" dirty="0"/>
              <a:t> is used as a Key</a:t>
            </a:r>
            <a:endParaRPr lang="en-US" dirty="0"/>
          </a:p>
          <a:p>
            <a:r>
              <a:rPr lang="en-US" dirty="0"/>
              <a:t>This theorem say that</a:t>
            </a:r>
            <a:r>
              <a:rPr lang="en-US" baseline="0" dirty="0"/>
              <a:t> this function is as collision resistant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OFB, counter mode turns a 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lock cipher"/>
              </a:rPr>
              <a:t>block cipher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into a 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tream cipher"/>
              </a:rPr>
              <a:t>stream cipher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counter can be any function which produces a sequence which is guaranteed not to repeat for a long time. CTR mode is widely accepted and CBC, CTR modes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recommended by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Niels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Ferguson and Bruce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Schneier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 mode is well suited to operation on a multi-processor machine where blocks can be encrypted in parallel.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2146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8447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787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935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SHA use Davies-</a:t>
            </a:r>
            <a:r>
              <a:rPr lang="en-US" dirty="0" err="1"/>
              <a:t>MeyerFor</a:t>
            </a:r>
            <a:r>
              <a:rPr lang="en-US" dirty="0"/>
              <a:t> a hash function with an output size of n bits (like 256 bits for SHA-256), this means you would need around 2256/2=21282^{256/2} = 2^{128}2256/2=2128 tries to find a collision.</a:t>
            </a:r>
          </a:p>
          <a:p>
            <a:r>
              <a:rPr lang="en-US" dirty="0"/>
              <a:t>Can we build compression function from block cipher ? Yes</a:t>
            </a:r>
          </a:p>
          <a:p>
            <a:r>
              <a:rPr lang="en-US" dirty="0"/>
              <a:t>Given message block m and chaining variable H</a:t>
            </a:r>
          </a:p>
          <a:p>
            <a:r>
              <a:rPr lang="en-US" dirty="0"/>
              <a:t>Message block</a:t>
            </a:r>
            <a:r>
              <a:rPr lang="en-US" baseline="0" dirty="0"/>
              <a:t> is used as a Key</a:t>
            </a:r>
            <a:endParaRPr lang="en-US" dirty="0"/>
          </a:p>
          <a:p>
            <a:r>
              <a:rPr lang="en-US" dirty="0"/>
              <a:t>This theorem say that</a:t>
            </a:r>
            <a:r>
              <a:rPr lang="en-US" baseline="0" dirty="0"/>
              <a:t> this function is as collision resistant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0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28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413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36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1193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38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210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627DF-7F47-4FB0-BF8F-F057FA6FF7B0}" type="slidenum">
              <a:rPr lang="en-PK" smtClean="0"/>
              <a:t>40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518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512</a:t>
            </a:r>
            <a:r>
              <a:rPr lang="en-US" baseline="0" dirty="0"/>
              <a:t> bit key is taken from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the key, more</a:t>
            </a:r>
            <a:r>
              <a:rPr lang="en-US" baseline="0" dirty="0"/>
              <a:t> secure, but more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D2B3-FA13-3952-B5F8-E681A5A8D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E129-E3BC-E1C2-E2F5-52B3C189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F930-D3FF-9EB8-0A8E-01FF8B35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E724-8575-373E-8C6B-20F15CE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7B87-350C-C83C-FBC0-FB7A8353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32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44C4-1308-BEDA-07A0-827435DF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48C5-E8AF-22C1-94AA-176B4522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07EA-C76C-C21D-BC5F-B649A40C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BDAC-E625-5ECF-416A-E507EEC8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BAE8-BA87-94DC-4F01-812C54CD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52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4B8CB-5940-CC4B-2AA9-EDE6F7C9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D0F1-E22A-9E35-7BFD-356DA41B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B3BE-C56B-9BC3-6223-2EB6490B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D163-AE37-6EB3-9280-AB1C85E5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34F4-4E1A-0D5E-4C2A-767011DA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38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AE05-E516-DB6E-5C34-0E38869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5D9E-5B62-CA71-AD07-1B7136EB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A367-6430-68FE-8DAE-80B3C99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1AF4-BD78-5DE5-C2D9-32155BEA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2EE3-F845-37C7-D208-F3608106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387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212D-CBCD-9480-C174-F674CE19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8933-2941-E346-1F86-107A69E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B7D1-33ED-32DF-CCE2-2D5FE84C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5B40-BCA5-60AF-FD65-BF5B991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827B-2349-F91B-C8CB-2B77292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05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7449-7BD3-59C3-D278-00F2E090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0F7A-193F-64C6-7F3C-0D40BCDB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890-7372-35C7-FF51-4DFBF71D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95AFE-BE3C-A3DF-108B-23A2230D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B7F7-F4C4-28BE-4FF1-55A3CEBA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D2484-BD9A-8987-352C-8F7EB5F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34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AE44-D7A4-0784-7591-56F5AF1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0DB5-A6A9-C0F7-9D75-CEFD4990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7DEEC-3BD4-3E45-5425-F914E9F3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0B40A-3538-AF53-1E9D-BF8EF216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9DB2F-6A36-0D38-5A70-0EBF63FB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32A2B-0B33-95A9-378E-B146C1B7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265A1-ED22-2201-893A-396DDAFE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97D51-2D57-1120-86E5-0BF27BB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8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5698-1974-B859-0B93-5B4C804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F18A9-7F7E-757B-5763-9F0825FC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905CB-2132-D2D8-FCA6-6F3983D4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C815-30B9-D120-5EE6-F35F30AC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42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C8962-2F9C-79BB-1C20-72329B7B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3CA0B-237A-A56C-4F26-9AA1073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9327-2DF0-67DD-C20A-E23FAF1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92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074E-7A9A-6A2A-0929-96F6D887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C5DB-BDEE-BACF-ABEE-C61016DA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6DB6-317A-B887-5BC1-21CD1331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C3CE-B6CA-686E-2D52-F387E8A2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F1A3-C345-8A9E-DC25-73517B8F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190-52D4-5C0D-3FA5-ADA1F5BB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87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67B6-D58E-D7E5-1404-85C7D60F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AA448-1015-3364-326F-1F710D379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FA248-A97A-686A-5CA3-EDC42F39D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47697-EC11-0203-63D2-0A595266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E8E5-22AD-69F2-C04F-32C280F5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363A-AF33-482B-C6CD-5A0CEDA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89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F9228-D2A7-ED1B-384E-B8880113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55AB-9E85-471A-53CA-ADFC7E8E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9B82-EC23-0FEA-4558-71EC96A1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0AFA-DBF2-4B0D-B73D-BE0A48A570C7}" type="datetimeFigureOut">
              <a:rPr lang="en-PK" smtClean="0"/>
              <a:t>11/09/2024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49B8-EB96-8BB6-063F-30CADAC25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64E4-5374-F5F9-8163-203A7852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E9FD-E128-450E-B944-1541BB09C7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17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88877" y="3272869"/>
            <a:ext cx="5741761" cy="2872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b="1" dirty="0"/>
              <a:t>Week # 4 – Lecture # 10, 11, 12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 – 12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September</a:t>
            </a:r>
            <a:r>
              <a:rPr 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2024 </a:t>
            </a:r>
          </a:p>
          <a:p>
            <a:pPr algn="ctr"/>
            <a:endParaRPr lang="en-US" sz="2000" b="1" dirty="0"/>
          </a:p>
          <a:p>
            <a:pPr marL="130175" indent="0" algn="ctr">
              <a:buNone/>
            </a:pPr>
            <a:r>
              <a:rPr lang="en-US" sz="2400" b="1" dirty="0"/>
              <a:t>Dr. Aqsa Aslam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52" y="274637"/>
            <a:ext cx="8809348" cy="7768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Codebook (ECB)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34" y="1367947"/>
            <a:ext cx="10878532" cy="501753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Disadvantage: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Too simple, too dangerous; does not satisfy the requirements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Does not hide data patterns well and doesn't provide serious message confidentiality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Not recommended for use in cryptographic protocols at all.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Identical blocks are encrypted to the same cipher block and can be identified by an attacker i.e. if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=m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     then   c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=c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message structure can be identified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the attacker knows, what context the plaintext has, parts of message can be manipulated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ECB is not semantically secure for messages that contain more than one block. </a:t>
            </a:r>
          </a:p>
        </p:txBody>
      </p:sp>
      <p:pic>
        <p:nvPicPr>
          <p:cNvPr id="45058" name="Picture 2" descr="File:T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5031" y="3605753"/>
            <a:ext cx="1866900" cy="2057401"/>
          </a:xfrm>
          <a:prstGeom prst="rect">
            <a:avLst/>
          </a:prstGeom>
          <a:noFill/>
        </p:spPr>
      </p:pic>
      <p:pic>
        <p:nvPicPr>
          <p:cNvPr id="45060" name="Picture 4" descr="File:Tux ec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5431" y="3681953"/>
            <a:ext cx="1866900" cy="20574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68832" y="604415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Original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8232" y="60558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Encrypted using ECB mode</a:t>
            </a:r>
          </a:p>
        </p:txBody>
      </p:sp>
    </p:spTree>
    <p:extLst>
      <p:ext uri="{BB962C8B-B14F-4D97-AF65-F5344CB8AC3E}">
        <p14:creationId xmlns:p14="http://schemas.microsoft.com/office/powerpoint/2010/main" val="109815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bc encrypti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9280" y="2870452"/>
            <a:ext cx="8054526" cy="32620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546" y="274637"/>
            <a:ext cx="9379670" cy="8506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 Block Chaining (CBC)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29" y="1125324"/>
            <a:ext cx="10163666" cy="482298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Invented by IBM in 1976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Each block of plaintext is XORed with the previous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block before being encrypted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block depends on all plaintext blocks processed up to that point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Uniqueness, an initialization vector (IV) must be used in the first block.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4" name="Picture 4" descr="C_i = E_K(P_i \oplus C_{i-1}), C_0 = I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4769" y="6111228"/>
            <a:ext cx="2381250" cy="2000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326088" y="6026575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Mathematical Formula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569F3-5EE0-DF55-2EDF-C873AF64FF71}"/>
              </a:ext>
            </a:extLst>
          </p:cNvPr>
          <p:cNvSpPr txBox="1"/>
          <p:nvPr/>
        </p:nvSpPr>
        <p:spPr>
          <a:xfrm>
            <a:off x="8851640" y="3275208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8420B1-D6B8-7CBB-C05B-69D4E0372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421" y="4047339"/>
            <a:ext cx="2935579" cy="28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33" y="136524"/>
            <a:ext cx="9529713" cy="9381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 Block Chaining (CBC)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33" y="1202081"/>
            <a:ext cx="10727703" cy="483359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For each message to be encoded, a new IV should be used</a:t>
            </a:r>
          </a:p>
          <a:p>
            <a:pPr lvl="1"/>
            <a:r>
              <a:rPr lang="en-P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IV </a:t>
            </a:r>
            <a:r>
              <a:rPr lang="en-P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same block size as the cipher is chosen.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PK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IV is used to initialize the encryption process and ensure that identical plaintext blocks will not result in identical ciphertext blocks across different sessions</a:t>
            </a:r>
            <a:r>
              <a:rPr lang="en-PK" sz="800" dirty="0">
                <a:highlight>
                  <a:srgbClr val="FFFF00"/>
                </a:highlight>
              </a:rPr>
              <a:t>. </a:t>
            </a:r>
            <a:endParaRPr lang="en-US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Usage of the same IV for all messages would cause some problems: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Differences in similar messages can be found by an attacker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Old messages can be sent by an attacker at a later time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Chosen plaintext can be applied as an attack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 descr="Cbc decryption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12470"/>
          <a:stretch/>
        </p:blipFill>
        <p:spPr bwMode="auto">
          <a:xfrm>
            <a:off x="1841369" y="3923614"/>
            <a:ext cx="7231552" cy="2342028"/>
          </a:xfrm>
          <a:prstGeom prst="rect">
            <a:avLst/>
          </a:prstGeom>
          <a:noFill/>
        </p:spPr>
      </p:pic>
      <p:pic>
        <p:nvPicPr>
          <p:cNvPr id="49156" name="Picture 4" descr="P_i = D_K(C_i) \oplus C_{i-1}, C_0 = IV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1820" y="6341843"/>
            <a:ext cx="2419350" cy="2000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698620" y="626564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Mathematical Formula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9C786-38FB-DF3E-4479-866D0A92CA3B}"/>
              </a:ext>
            </a:extLst>
          </p:cNvPr>
          <p:cNvSpPr txBox="1"/>
          <p:nvPr/>
        </p:nvSpPr>
        <p:spPr>
          <a:xfrm>
            <a:off x="9072921" y="4395639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4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18" y="173253"/>
            <a:ext cx="8790878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 Block Chaining (CBC)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18" y="1143001"/>
            <a:ext cx="11067068" cy="423027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Drawback(s)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Encryption is sequential (cannot be parallelized).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one-bit change in a plaintext or IV affects all following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blocks.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For Decryption 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ncorrect IV causes only the first block of plaintext to be corrupt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Plaintext block can be recovered from two adjacent blocks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Decryption 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be parallelized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one-bit change to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causes complete corruption of the corresponding block of plaintext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rest of the blocks remain intact.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 descr="File:T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114800"/>
            <a:ext cx="1866900" cy="20574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76470" y="60960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Original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870" y="609600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Encrypted using CBC mode</a:t>
            </a:r>
          </a:p>
        </p:txBody>
      </p:sp>
      <p:pic>
        <p:nvPicPr>
          <p:cNvPr id="47106" name="Picture 2" descr="http://upload.wikimedia.org/wikipedia/commons/a/a0/Tux_sec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6869" y="4114800"/>
            <a:ext cx="1866900" cy="2057401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720375-FF78-0337-A434-F43379A58FE9}"/>
              </a:ext>
            </a:extLst>
          </p:cNvPr>
          <p:cNvSpPr txBox="1"/>
          <p:nvPr/>
        </p:nvSpPr>
        <p:spPr>
          <a:xfrm>
            <a:off x="0" y="4286935"/>
            <a:ext cx="4548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Common in file encryption where consistent block sizes are used</a:t>
            </a:r>
            <a:r>
              <a:rPr lang="en-US" dirty="0"/>
              <a:t>.</a:t>
            </a:r>
            <a:endParaRPr lang="en-PK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251619"/>
            <a:ext cx="7772400" cy="715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Cipher Feedback (CFB)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216" y="1143000"/>
            <a:ext cx="9079584" cy="5105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Close relative of CBC, makes a block cipher into a self-synchronizing stream cipher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8713" y="561954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Mathematical Formula</a:t>
            </a: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2680" y="1900352"/>
            <a:ext cx="7993022" cy="373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AutoShape 10" descr="P_i = E_K (C_{i-1}) \oplus C_i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AutoShape 11" descr="C_{0} = \ \mbox{IV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AutoShape 9" descr="C_i = E_K (C_{i-1}) \oplus P_i"/>
          <p:cNvSpPr>
            <a:spLocks noChangeAspect="1" noChangeArrowheads="1"/>
          </p:cNvSpPr>
          <p:nvPr/>
        </p:nvSpPr>
        <p:spPr bwMode="auto">
          <a:xfrm>
            <a:off x="1809750" y="-1270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AutoShape 13" descr="C_i = E_K (C_{i-1}) \oplus P_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AutoShape 15" descr="C_i = E_K (C_{i-1}) \oplus P_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92467" y="5634024"/>
            <a:ext cx="1819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CAC96-DC79-A247-7D93-CB2C47DCB535}"/>
              </a:ext>
            </a:extLst>
          </p:cNvPr>
          <p:cNvSpPr txBox="1"/>
          <p:nvPr/>
        </p:nvSpPr>
        <p:spPr>
          <a:xfrm>
            <a:off x="9860308" y="3932429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AAF44-5D78-2B49-10A5-0FA60633E4AB}"/>
              </a:ext>
            </a:extLst>
          </p:cNvPr>
          <p:cNvSpPr txBox="1"/>
          <p:nvPr/>
        </p:nvSpPr>
        <p:spPr>
          <a:xfrm>
            <a:off x="8615702" y="1614385"/>
            <a:ext cx="3583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Self-synchronizing:</a:t>
            </a:r>
            <a:r>
              <a:rPr lang="en-US" dirty="0"/>
              <a:t> Corrects itself if synchronization is lost, resuming after a few segments</a:t>
            </a:r>
            <a:endParaRPr lang="en-PK" dirty="0"/>
          </a:p>
        </p:txBody>
      </p:sp>
      <p:pic>
        <p:nvPicPr>
          <p:cNvPr id="9" name="Picture 2" descr="Cbc encryption.png">
            <a:extLst>
              <a:ext uri="{FF2B5EF4-FFF2-40B4-BE49-F238E27FC236}">
                <a16:creationId xmlns:a16="http://schemas.microsoft.com/office/drawing/2014/main" id="{110BD2A2-3B38-2664-9FF2-5B9EA488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71892" y="2699232"/>
            <a:ext cx="3220108" cy="1304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244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16" y="251619"/>
            <a:ext cx="7772400" cy="715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Cipher Feedback (CFB)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55" y="1371845"/>
            <a:ext cx="10911613" cy="50075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Close relative of CBC, makes a block cipher into a self-synchronizing stream cipher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Turns a block cipher into a stream cipher.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Encrypts the IV, XORs with plaintext to produce ciphertext, and uses the ciphertext as the next input.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encrypt smaller units (bytes or bits), and synchronization can fix itself if interrupted.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http://upload.wikimedia.org/wikipedia/commons/f/fd/C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022" t="5086"/>
          <a:stretch/>
        </p:blipFill>
        <p:spPr bwMode="auto">
          <a:xfrm>
            <a:off x="3365369" y="3026003"/>
            <a:ext cx="6527190" cy="298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AutoShape 10" descr="P_i = E_K (C_{i-1}) \oplus C_i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AutoShape 11" descr="C_{0} = \ \mbox{IV}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AutoShape 9" descr="C_i = E_K (C_{i-1}) \oplus P_i"/>
          <p:cNvSpPr>
            <a:spLocks noChangeAspect="1" noChangeArrowheads="1"/>
          </p:cNvSpPr>
          <p:nvPr/>
        </p:nvSpPr>
        <p:spPr bwMode="auto">
          <a:xfrm>
            <a:off x="1809750" y="-1270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AutoShape 13" descr="C_i = E_K (C_{i-1}) \oplus P_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AutoShape 15" descr="C_i = E_K (C_{i-1}) \oplus P_i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6387" y="5759386"/>
            <a:ext cx="1819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CAC96-DC79-A247-7D93-CB2C47DCB535}"/>
              </a:ext>
            </a:extLst>
          </p:cNvPr>
          <p:cNvSpPr txBox="1"/>
          <p:nvPr/>
        </p:nvSpPr>
        <p:spPr>
          <a:xfrm>
            <a:off x="9926387" y="4042120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4974" y="601010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Mathematical Formula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D090B-93B7-3D3F-A0CC-0915CC3996E0}"/>
              </a:ext>
            </a:extLst>
          </p:cNvPr>
          <p:cNvSpPr txBox="1"/>
          <p:nvPr/>
        </p:nvSpPr>
        <p:spPr>
          <a:xfrm>
            <a:off x="56000" y="5660197"/>
            <a:ext cx="4554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Ideal for streaming data or applications needing real-time encryption.</a:t>
            </a:r>
            <a:endParaRPr lang="en-PK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0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66" y="274638"/>
            <a:ext cx="8810134" cy="6586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Cipher Feedback (CFB)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0" y="1143000"/>
            <a:ext cx="10897386" cy="471104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CFB decryption is almost identical to CBC encryption performed in reverse</a:t>
            </a:r>
          </a:p>
          <a:p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8341" y="2317864"/>
            <a:ext cx="8036775" cy="353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226EC-B9E4-04F7-AB1E-7E8FE45E6228}"/>
              </a:ext>
            </a:extLst>
          </p:cNvPr>
          <p:cNvSpPr txBox="1"/>
          <p:nvPr/>
        </p:nvSpPr>
        <p:spPr>
          <a:xfrm>
            <a:off x="9817942" y="4085954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270669"/>
            <a:ext cx="7772400" cy="715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Feedback (OFB)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09" y="1127799"/>
            <a:ext cx="10916239" cy="497943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Makes a block cipher into a synchronous stream cipher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Similar to CFB, but instead of using the ciphertext as feedback, it continuously encrypts the previous output.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OFB mode is like creating a series of keys from an initial block and using these keys to encrypt data. 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encryption step depends on the previous one, making it secure and efficient for stream-like data.</a:t>
            </a:r>
            <a:endParaRPr lang="en-PK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AutoShape 2" descr="http://upload.wikimedia.org/wikipedia/commons/a/a9/Ofb_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764" y="2892085"/>
            <a:ext cx="5883504" cy="28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4085" y="5456725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396531" y="583772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Mathematical Formula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EB5A4-D81C-1CFB-0914-907715E4F7F8}"/>
              </a:ext>
            </a:extLst>
          </p:cNvPr>
          <p:cNvSpPr txBox="1"/>
          <p:nvPr/>
        </p:nvSpPr>
        <p:spPr>
          <a:xfrm>
            <a:off x="9258693" y="3900270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EACC3-E15D-6377-8957-FEAAC6C16107}"/>
              </a:ext>
            </a:extLst>
          </p:cNvPr>
          <p:cNvSpPr txBox="1"/>
          <p:nvPr/>
        </p:nvSpPr>
        <p:spPr>
          <a:xfrm>
            <a:off x="189059" y="5637521"/>
            <a:ext cx="5722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OFB mode is ideal for secure messaging apps as it allows on-the-fly encryption, processes message blocks independently, and prevents error propagation between blocks.</a:t>
            </a:r>
          </a:p>
        </p:txBody>
      </p:sp>
    </p:spTree>
    <p:extLst>
      <p:ext uri="{BB962C8B-B14F-4D97-AF65-F5344CB8AC3E}">
        <p14:creationId xmlns:p14="http://schemas.microsoft.com/office/powerpoint/2010/main" val="215982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55" y="274320"/>
            <a:ext cx="7772400" cy="715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Feedback (OFB)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22" y="1308890"/>
            <a:ext cx="11474378" cy="46209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Because of the symmetry of the XOR operation, encryption and decryption are exactly the same:</a:t>
            </a: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522" y="2250605"/>
            <a:ext cx="8559844" cy="40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8E337-3EAD-9C2C-8289-5BB82719B180}"/>
              </a:ext>
            </a:extLst>
          </p:cNvPr>
          <p:cNvSpPr txBox="1"/>
          <p:nvPr/>
        </p:nvSpPr>
        <p:spPr>
          <a:xfrm>
            <a:off x="9817942" y="4085954"/>
            <a:ext cx="195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PK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1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23" y="274638"/>
            <a:ext cx="8807777" cy="628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Counter Mode (CTR)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244337"/>
            <a:ext cx="11660957" cy="471058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Like OFB, counter mode turns a block cipher into a stream cipher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counter can be any function which produces a sequence which is guaranteed not to repeat for a long time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CTR mode is widely accepted and CBC, CTR modes are recommended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Niels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Ferguson and Bruce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Schneier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CTR mode is well suited to operate on a multi-processor machine where blocks can be encrypted in parallel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4394" y="3110399"/>
            <a:ext cx="7380552" cy="297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D7408-32A7-685B-3812-9AA89DDF063F}"/>
              </a:ext>
            </a:extLst>
          </p:cNvPr>
          <p:cNvSpPr txBox="1"/>
          <p:nvPr/>
        </p:nvSpPr>
        <p:spPr>
          <a:xfrm>
            <a:off x="0" y="5095008"/>
            <a:ext cx="5080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Best for high-performance applications and parallel processing, like network encryption.</a:t>
            </a:r>
            <a:endParaRPr lang="en-PK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E145-6B9B-F017-1E92-145AEE9E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14296"/>
            <a:ext cx="10515600" cy="1325563"/>
          </a:xfrm>
        </p:spPr>
        <p:txBody>
          <a:bodyPr/>
          <a:lstStyle/>
          <a:p>
            <a:r>
              <a:rPr lang="en-US" b="1" dirty="0"/>
              <a:t>Merkle-</a:t>
            </a:r>
            <a:r>
              <a:rPr lang="en-US" b="1" dirty="0" err="1"/>
              <a:t>Damgård</a:t>
            </a:r>
            <a:r>
              <a:rPr lang="en-US" b="1" dirty="0"/>
              <a:t> paradigm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D950-1E8C-94E8-9CAE-705B62D9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220239"/>
            <a:ext cx="10515600" cy="4228986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Merkle-</a:t>
            </a:r>
            <a:r>
              <a:rPr lang="en-US" sz="1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Damgård</a:t>
            </a:r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is a scheme to design collision-resistant cryptographic hash functions.</a:t>
            </a:r>
          </a:p>
          <a:p>
            <a:pPr algn="just"/>
            <a:r>
              <a:rPr lang="en-US" sz="16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Many popular hash functions like MD5, SHA-1, and SHA-2 have been designed using Merkle </a:t>
            </a:r>
            <a:r>
              <a:rPr lang="en-US" sz="16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Damgard</a:t>
            </a:r>
            <a:r>
              <a:rPr lang="en-US" sz="16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input message to a multiple of a block size by appending a '1' bit, followed by '0' bits, and the message length.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fixed-size initial value (IV) as the initial hash value.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Function: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message in fixed-size blocks using a compression function that updates the hash value with each block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D606-832D-E785-A8AB-D2A6D779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 dirty="0"/>
          </a:p>
        </p:txBody>
      </p:sp>
      <p:pic>
        <p:nvPicPr>
          <p:cNvPr id="5123" name="Picture 3" descr="The Merkle-Damgard construction of SHA (0, 1 and 2) hash functions. |  Download Scientific Diagram">
            <a:extLst>
              <a:ext uri="{FF2B5EF4-FFF2-40B4-BE49-F238E27FC236}">
                <a16:creationId xmlns:a16="http://schemas.microsoft.com/office/drawing/2014/main" id="{3833D360-BE03-8B74-CC6D-CE4ED0A9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3" y="4075398"/>
            <a:ext cx="7682846" cy="27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7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25" y="297255"/>
            <a:ext cx="8960253" cy="11273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Counter Mode (CTR)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30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fb encryption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5795" y="2081618"/>
            <a:ext cx="8816227" cy="342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8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04A-D122-364E-ECFC-5870A21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358" y="151883"/>
            <a:ext cx="10515600" cy="6892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mode: Summary</a:t>
            </a:r>
            <a:br>
              <a:rPr lang="en-US" b="1" dirty="0"/>
            </a:br>
            <a:endParaRPr lang="en-PK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E3F2B05-72E9-BE9A-3007-C3FD129A3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8" t="6167" r="3132" b="65367"/>
          <a:stretch/>
        </p:blipFill>
        <p:spPr bwMode="auto">
          <a:xfrm>
            <a:off x="630225" y="4958670"/>
            <a:ext cx="4896045" cy="19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ndefined">
            <a:extLst>
              <a:ext uri="{FF2B5EF4-FFF2-40B4-BE49-F238E27FC236}">
                <a16:creationId xmlns:a16="http://schemas.microsoft.com/office/drawing/2014/main" id="{829B20C1-2611-7D3E-F819-A281EA08C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" t="34364" r="51671" b="31271"/>
          <a:stretch/>
        </p:blipFill>
        <p:spPr bwMode="auto">
          <a:xfrm>
            <a:off x="313247" y="2310528"/>
            <a:ext cx="5213023" cy="23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undefined">
            <a:extLst>
              <a:ext uri="{FF2B5EF4-FFF2-40B4-BE49-F238E27FC236}">
                <a16:creationId xmlns:a16="http://schemas.microsoft.com/office/drawing/2014/main" id="{E05D1FB3-B758-C44B-A862-A81D903EA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3" t="71776" r="2854" b="4124"/>
          <a:stretch/>
        </p:blipFill>
        <p:spPr bwMode="auto">
          <a:xfrm>
            <a:off x="7045709" y="3324476"/>
            <a:ext cx="5146291" cy="17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undefined">
            <a:extLst>
              <a:ext uri="{FF2B5EF4-FFF2-40B4-BE49-F238E27FC236}">
                <a16:creationId xmlns:a16="http://schemas.microsoft.com/office/drawing/2014/main" id="{A2CD6150-E9A2-118B-D16A-8DCFC25F4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" t="6048" r="53770" b="73106"/>
          <a:stretch/>
        </p:blipFill>
        <p:spPr bwMode="auto">
          <a:xfrm>
            <a:off x="250989" y="658233"/>
            <a:ext cx="4891335" cy="14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undefined">
            <a:extLst>
              <a:ext uri="{FF2B5EF4-FFF2-40B4-BE49-F238E27FC236}">
                <a16:creationId xmlns:a16="http://schemas.microsoft.com/office/drawing/2014/main" id="{B7A4E3E6-3078-4F40-4485-E3D92D3DC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0" t="31615" b="34021"/>
          <a:stretch/>
        </p:blipFill>
        <p:spPr bwMode="auto">
          <a:xfrm>
            <a:off x="7043004" y="307329"/>
            <a:ext cx="5480901" cy="23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2080DE-5105-6F37-E6CA-849FC2A7D397}"/>
              </a:ext>
            </a:extLst>
          </p:cNvPr>
          <p:cNvSpPr txBox="1"/>
          <p:nvPr/>
        </p:nvSpPr>
        <p:spPr>
          <a:xfrm>
            <a:off x="7164567" y="2251034"/>
            <a:ext cx="5027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highlight>
                  <a:srgbClr val="FFFF00"/>
                </a:highlight>
              </a:rPr>
              <a:t>OFB</a:t>
            </a:r>
            <a:r>
              <a:rPr lang="en-US" dirty="0">
                <a:highlight>
                  <a:srgbClr val="FFFF00"/>
                </a:highlight>
              </a:rPr>
              <a:t>: Similar to CFB in streaming capability and error confinement, with a focus on feedback loops.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7FA8-37C8-1C76-792F-E4EED4C81911}"/>
              </a:ext>
            </a:extLst>
          </p:cNvPr>
          <p:cNvSpPr txBox="1"/>
          <p:nvPr/>
        </p:nvSpPr>
        <p:spPr>
          <a:xfrm>
            <a:off x="107625" y="2005018"/>
            <a:ext cx="703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ECB</a:t>
            </a:r>
            <a:r>
              <a:rPr lang="en-US" dirty="0">
                <a:highlight>
                  <a:srgbClr val="FFFF00"/>
                </a:highlight>
              </a:rPr>
              <a:t> is the simplest but least secure due to its lack of chaining and pattern visibility.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4596D-9B1E-644B-C83B-D306A9AD0404}"/>
              </a:ext>
            </a:extLst>
          </p:cNvPr>
          <p:cNvSpPr txBox="1"/>
          <p:nvPr/>
        </p:nvSpPr>
        <p:spPr>
          <a:xfrm>
            <a:off x="0" y="4159837"/>
            <a:ext cx="6759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CBC</a:t>
            </a:r>
            <a:r>
              <a:rPr lang="en-US" dirty="0">
                <a:highlight>
                  <a:srgbClr val="FFFF00"/>
                </a:highlight>
              </a:rPr>
              <a:t> improves security by introducing dependency between blocks but is not suitable for parallel processing and error propagation can be an issue.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E31DC7-1D33-7F71-D3CB-601BE0F32D89}"/>
              </a:ext>
            </a:extLst>
          </p:cNvPr>
          <p:cNvSpPr txBox="1"/>
          <p:nvPr/>
        </p:nvSpPr>
        <p:spPr>
          <a:xfrm>
            <a:off x="107625" y="6402554"/>
            <a:ext cx="843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CFB</a:t>
            </a:r>
            <a:r>
              <a:rPr lang="en-US" dirty="0">
                <a:highlight>
                  <a:srgbClr val="FFFF00"/>
                </a:highlight>
              </a:rPr>
              <a:t>: Suitable for streaming and provides error confinement, but not parallelizable.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85286-255D-37CF-29B8-51744EEF7BC2}"/>
              </a:ext>
            </a:extLst>
          </p:cNvPr>
          <p:cNvSpPr txBox="1"/>
          <p:nvPr/>
        </p:nvSpPr>
        <p:spPr>
          <a:xfrm>
            <a:off x="6616832" y="4946676"/>
            <a:ext cx="5667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CTR</a:t>
            </a:r>
            <a:r>
              <a:rPr lang="en-US" dirty="0">
                <a:highlight>
                  <a:srgbClr val="FFFF00"/>
                </a:highlight>
              </a:rPr>
              <a:t>: Offers high performance and parallelization, suitable for both block and streaming encryption without the need for padding.</a:t>
            </a:r>
            <a:endParaRPr lang="en-PK" dirty="0"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78C34-2354-B0C1-86C5-B6F517A75F1D}"/>
              </a:ext>
            </a:extLst>
          </p:cNvPr>
          <p:cNvSpPr/>
          <p:nvPr/>
        </p:nvSpPr>
        <p:spPr>
          <a:xfrm>
            <a:off x="3049967" y="3035431"/>
            <a:ext cx="141402" cy="18853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786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54" y="186335"/>
            <a:ext cx="7772400" cy="57943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Key Exchange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1445" y="1073560"/>
            <a:ext cx="10003157" cy="536656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Symmetric cryptosystems secure and efficient, but ...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itchFamily="18" charset="0"/>
              </a:rPr>
              <a:t>Precondition: secure exchange of </a:t>
            </a:r>
            <a:r>
              <a:rPr lang="en-US" sz="2400" b="1" i="1" dirty="0">
                <a:latin typeface="Times New Roman" panose="02020603050405020304" pitchFamily="18" charset="0"/>
                <a:cs typeface="Times New Roman" pitchFamily="18" charset="0"/>
              </a:rPr>
              <a:t>keys in advance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Paradox situation at a first glance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secure communication depends on secure key exchange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itself is a process that needs to be secure.</a:t>
            </a: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308" y="1872988"/>
            <a:ext cx="8017691" cy="251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Multi-party Key Exchange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1790" y="1015426"/>
            <a:ext cx="10350631" cy="5404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Involved multi-party key exchange with </a:t>
            </a:r>
            <a:r>
              <a:rPr lang="en-US" sz="2100" b="1" dirty="0">
                <a:latin typeface="Times New Roman" panose="02020603050405020304" pitchFamily="18" charset="0"/>
                <a:cs typeface="Times New Roman" pitchFamily="18" charset="0"/>
              </a:rPr>
              <a:t>symmetric keys</a:t>
            </a:r>
          </a:p>
          <a:p>
            <a:pPr lvl="1"/>
            <a:r>
              <a:rPr lang="pt-BR" sz="21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Quadratic growths: </a:t>
            </a:r>
            <a:r>
              <a:rPr lang="pt-BR" sz="21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parties → (n2 - n) / 2 keys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multi-party system involving n parties, the number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symmetric keys required grows quadratically.</a:t>
            </a:r>
          </a:p>
          <a:p>
            <a:r>
              <a:rPr lang="en-US" sz="2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For 10 parties, this results in 45 unique keys needed, making management and secure distribution increasingly complex.</a:t>
            </a:r>
            <a:endParaRPr lang="en-PK" sz="21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rooted in symmetry (shared keys).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Alternatives?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290" y="3137474"/>
            <a:ext cx="5657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Asymmetric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9620" y="1000124"/>
            <a:ext cx="11019934" cy="56183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Solution: Two types of keys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key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(K+) = enables encryption but no decryption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Private/secret key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(K–) = used for decryption only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to deduce secret from public key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... similar to a classic mailbox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733801"/>
            <a:ext cx="5867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Asymmetric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7327" y="838200"/>
            <a:ext cx="10850251" cy="565686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Asymmetric cryptosystems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Asymmetric encryption and decryption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K+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public key of Bob K–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secret key of Bob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secure key exchange necessary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876800" cy="381000"/>
          </a:xfrm>
        </p:spPr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387" y="2773150"/>
            <a:ext cx="6600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272199"/>
            <a:ext cx="9385955" cy="82720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 Exchange with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838200"/>
            <a:ext cx="8534400" cy="5334000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Scalable communication with multiple parties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Linear number of exchanges: n parties → n public keys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Real-world systems with millions of keys (e.g. PGP)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... for the moment everything is fine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4876800" cy="381000"/>
          </a:xfrm>
        </p:spPr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143" y="1295401"/>
            <a:ext cx="7188234" cy="277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432211"/>
            <a:ext cx="8873835" cy="7479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Encryption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319753"/>
            <a:ext cx="10595728" cy="520559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public-key encryption scheme has six ingredients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readable message or data that is fed into the encryption algorithm as input.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Performs various transformations on the plaintext to produce ciphertext. The exact transformations depend on the public or private key used.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and Private Key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pair of keys used for encryption and decryption. If one key is used for encryption, the other is used for decryption. Different keys produce different ciphertexts for the same message.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scrambled message produced as output by the encryption algorithm. It depends on the plaintext and the key used.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 Algorithm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Accepts the ciphertext and the matching key to produce the original plaintext.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9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98" y="216817"/>
            <a:ext cx="10369483" cy="5516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Public-Key Encryption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56" y="1121791"/>
            <a:ext cx="11871488" cy="595302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public key of the pair is made public for others to use, while the private key is known only to its owner.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general-purpose public-key cryptographic algorithm relies on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key for encryption and a different but related key for decryption. 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steps are the following: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generates a pair of keys to be used for the encryption and decryption of messages.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places one of the two keys in a public register or other accessible file.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public key. 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companion key is kept private. 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2.6a) each user maintains a collection of public keys obtained from others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Bob wants to send a private message to Alice. Bob encrypts the message using Alice’s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receives the encrypted message. Alice decrypts it using 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Only Alice can decrypt the message because only she possesses her private key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53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3" y="1414020"/>
            <a:ext cx="11283885" cy="462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Session setup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(for now, only eavesdropping security)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Non-interactive 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(e.g.  Email)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Bob sends email to Alice encrypted using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alice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Note:   Bob needs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(public key management)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195727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choose random x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(e.g.  48 bytes)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4401" y="190500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24400" y="2000649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4860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29210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1015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2400" dirty="0"/>
                <a:t>, x)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76600" y="3225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D9BC100-535C-9000-6DDE-43542FFF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34" y="41461"/>
            <a:ext cx="11105561" cy="1325563"/>
          </a:xfrm>
        </p:spPr>
        <p:txBody>
          <a:bodyPr>
            <a:normAutofit/>
          </a:bodyPr>
          <a:lstStyle/>
          <a:p>
            <a:r>
              <a:rPr lang="en-US" dirty="0"/>
              <a:t>Public-Key Encryption Structure </a:t>
            </a:r>
            <a:r>
              <a:rPr lang="en-US" dirty="0">
                <a:sym typeface="Wingdings" panose="05000000000000000000" pitchFamily="2" charset="2"/>
              </a:rPr>
              <a:t>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Various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constructions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Hash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1375" y="1330452"/>
            <a:ext cx="5471160" cy="3406140"/>
            <a:chOff x="341375" y="1330452"/>
            <a:chExt cx="5471160" cy="3406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203" y="1437637"/>
              <a:ext cx="5256795" cy="32074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5853" y="1344930"/>
              <a:ext cx="5442585" cy="3377565"/>
            </a:xfrm>
            <a:custGeom>
              <a:avLst/>
              <a:gdLst/>
              <a:ahLst/>
              <a:cxnLst/>
              <a:rect l="l" t="t" r="r" b="b"/>
              <a:pathLst>
                <a:path w="5442585" h="3377565">
                  <a:moveTo>
                    <a:pt x="0" y="3377184"/>
                  </a:moveTo>
                  <a:lnTo>
                    <a:pt x="5442204" y="3377184"/>
                  </a:lnTo>
                  <a:lnTo>
                    <a:pt x="5442204" y="0"/>
                  </a:lnTo>
                  <a:lnTo>
                    <a:pt x="0" y="0"/>
                  </a:lnTo>
                  <a:lnTo>
                    <a:pt x="0" y="337718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6000" y="1359408"/>
            <a:ext cx="5720080" cy="3971925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 marR="84709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Merkle- Damgard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construction:</a:t>
            </a:r>
            <a:endParaRPr sz="1800" dirty="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divided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processed</a:t>
            </a:r>
            <a:endParaRPr sz="18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sequentially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compression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(F).</a:t>
            </a:r>
            <a:endParaRPr sz="1800" dirty="0">
              <a:latin typeface="Calibri"/>
              <a:cs typeface="Calibri"/>
            </a:endParaRPr>
          </a:p>
          <a:p>
            <a:pPr marL="378460" marR="130175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(IV)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block.</a:t>
            </a:r>
            <a:endParaRPr sz="1800" dirty="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next</a:t>
            </a:r>
            <a:endParaRPr sz="18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block.</a:t>
            </a:r>
            <a:endParaRPr sz="1800" dirty="0">
              <a:latin typeface="Calibri"/>
              <a:cs typeface="Calibri"/>
            </a:endParaRPr>
          </a:p>
          <a:p>
            <a:pPr marL="378460" marR="429259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last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PK" spc="-25" smtClean="0"/>
              <a:pPr marL="38100">
                <a:lnSpc>
                  <a:spcPts val="1240"/>
                </a:lnSpc>
              </a:pPr>
              <a:t>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1258" y="5447791"/>
            <a:ext cx="104222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MD4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MD5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after,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Merkle </a:t>
            </a:r>
            <a:r>
              <a:rPr sz="1800" dirty="0">
                <a:latin typeface="Calibri"/>
                <a:cs typeface="Calibri"/>
              </a:rPr>
              <a:t>Damgard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construction.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follows: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SHA-0,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SHA-1,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SHA-2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(SHA-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224,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256,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SHA-384,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SHA-512),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RIPEMD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160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9" y="211846"/>
            <a:ext cx="9823621" cy="5939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34" y="6066129"/>
            <a:ext cx="3770163" cy="386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389D1-D666-875F-953A-551B1BFE4F9B}"/>
              </a:ext>
            </a:extLst>
          </p:cNvPr>
          <p:cNvSpPr txBox="1"/>
          <p:nvPr/>
        </p:nvSpPr>
        <p:spPr>
          <a:xfrm>
            <a:off x="7697566" y="1721577"/>
            <a:ext cx="410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TenLTStd-Roman"/>
              </a:rPr>
              <a:t>directed toward providing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TenLTStd-Bold"/>
              </a:rPr>
              <a:t>confidentiality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CFDC-189F-149F-354A-032C7E874BC5}"/>
              </a:ext>
            </a:extLst>
          </p:cNvPr>
          <p:cNvSpPr txBox="1"/>
          <p:nvPr/>
        </p:nvSpPr>
        <p:spPr>
          <a:xfrm>
            <a:off x="3792103" y="136525"/>
            <a:ext cx="839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(a), public key encryption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confidentiality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only the intended recipient (Alice) can decrypt the message using her private key.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9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5629E-4F9F-3BC0-AAEF-8C8BB0677484}"/>
              </a:ext>
            </a:extLst>
          </p:cNvPr>
          <p:cNvGrpSpPr/>
          <p:nvPr/>
        </p:nvGrpSpPr>
        <p:grpSpPr>
          <a:xfrm>
            <a:off x="3581401" y="842818"/>
            <a:ext cx="8487266" cy="5900215"/>
            <a:chOff x="3581401" y="842818"/>
            <a:chExt cx="8487266" cy="59002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518" y="6356350"/>
              <a:ext cx="3770163" cy="3866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1" y="842818"/>
              <a:ext cx="8487266" cy="55135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9596C68-75DB-BBBA-CBEA-9EC4F67EA57A}"/>
              </a:ext>
            </a:extLst>
          </p:cNvPr>
          <p:cNvSpPr txBox="1"/>
          <p:nvPr/>
        </p:nvSpPr>
        <p:spPr>
          <a:xfrm>
            <a:off x="65989" y="2318306"/>
            <a:ext cx="492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TenLTStd-Roman"/>
              </a:rPr>
              <a:t>directed toward providing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TenLTStd-Bold"/>
              </a:rPr>
              <a:t>authentication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TenLTStd-Roman"/>
              </a:rPr>
              <a:t>and/or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TenLTStd-Bold"/>
              </a:rPr>
              <a:t>data integrity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TenLTStd-Roman"/>
              </a:rPr>
              <a:t>.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FF629-C0AA-633A-6404-9B40A658A5F3}"/>
              </a:ext>
            </a:extLst>
          </p:cNvPr>
          <p:cNvSpPr txBox="1"/>
          <p:nvPr/>
        </p:nvSpPr>
        <p:spPr>
          <a:xfrm>
            <a:off x="123333" y="304718"/>
            <a:ext cx="11005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(b), private key encryption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authentication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message decrypted with the public key confirms it was encrypted by the holder of the private key (Bob).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often used in digital signatures to verify the sender's identity.</a:t>
            </a:r>
            <a:endParaRPr lang="en-PK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5" y="1811209"/>
            <a:ext cx="10803002" cy="34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9" y="263951"/>
            <a:ext cx="7849440" cy="5948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89" y="2065360"/>
            <a:ext cx="4411362" cy="26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0422-45FC-E9BD-0DC5-3DD6DAAD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7" y="1032185"/>
            <a:ext cx="11972826" cy="522721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is s invented by Rivest, Shamir and Adleman of MIT.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most widely used for secure data transmission.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is known as Public key Cryptography.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a block cipher where the plaintext and ciphertext are integers between 0 and n−1 for some n.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Size Considerations: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early implementation of RSA used a public-key size (length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129 decimal digits, which is around 428 bits.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does not invalidate the use of RSA but suggests that larger key sizes are necessary.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a 1024-bit key size (approximately 300 decimal digits) is considered strong enough for most applications.</a:t>
            </a:r>
          </a:p>
          <a:p>
            <a:endParaRPr lang="en-US" alt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CB401-580B-0795-1283-D2BFA447AD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663" y="190747"/>
            <a:ext cx="9970063" cy="8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2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0422-45FC-E9BD-0DC5-3DD6DAAD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7" y="1032185"/>
            <a:ext cx="11972826" cy="522721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and Conjectures: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 generation is easy. It’s straightforward to find a random prime number of a given size.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 is easy. Given two primes p and q, it's easy to compute their product, n=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Conjecture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Factoring is hard. Given such an n, it is believed to be difficult to recover the prime factors p and q.</a:t>
            </a:r>
          </a:p>
          <a:p>
            <a:endParaRPr lang="en-US" alt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CB401-580B-0795-1283-D2BFA447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3" y="190747"/>
            <a:ext cx="9970063" cy="841438"/>
          </a:xfrm>
          <a:prstGeom prst="rect">
            <a:avLst/>
          </a:prstGeom>
        </p:spPr>
      </p:pic>
      <p:pic>
        <p:nvPicPr>
          <p:cNvPr id="1026" name="Picture 2" descr="RSA algorithm structure | Download Scientific Diagram">
            <a:extLst>
              <a:ext uri="{FF2B5EF4-FFF2-40B4-BE49-F238E27FC236}">
                <a16:creationId xmlns:a16="http://schemas.microsoft.com/office/drawing/2014/main" id="{300E80BF-004A-BACE-729F-FF1FABA5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18" y="3344227"/>
            <a:ext cx="5334000" cy="35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5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0422-45FC-E9BD-0DC5-3DD6DAAD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74" y="1343270"/>
            <a:ext cx="11972826" cy="522721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Steps: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Choose random primes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p, q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1024 bits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p.q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dirty="0"/>
              <a:t>will be used as the modulus for both the public and private keys.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Compute Euler function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 = (p-1)(q-1)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Choose random public key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(e,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= 1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Compute private key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=1</a:t>
            </a:r>
          </a:p>
          <a:p>
            <a:pPr lvl="2"/>
            <a:r>
              <a:rPr lang="en-US" dirty="0"/>
              <a:t>This can be done using the Extended Euclidean Algorithm.</a:t>
            </a:r>
            <a:endParaRPr 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0" indent="0" algn="ctr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key = (e, n)    ,     Private key = (d, n)</a:t>
            </a:r>
          </a:p>
          <a:p>
            <a:endParaRPr lang="en-US" dirty="0"/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CB401-580B-0795-1283-D2BFA447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3" y="190747"/>
            <a:ext cx="9970063" cy="8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RSA Algorithm Example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3800"/>
            <a:ext cx="8458200" cy="429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Choose p = 3 and q = 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 n = p * q = 3 * 11 = 33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 φ(n) = (p - 1) * (q - 1) = 2 * 10 = 20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Choose e such that 1 &lt; e &lt; φ(n). Let e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 a value for d such that (d * e) % φ(n) = 1. One solution is d = 3 [(3 * 7) % 20 = 1]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key is (e, n) =&gt; (7, 33)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Private key is (d, n) =&gt; (3, 33)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encryption of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=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 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 % 33 = 29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decryption of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 = 29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= 29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 % 33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0422-45FC-E9BD-0DC5-3DD6DAAD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74" y="1032185"/>
            <a:ext cx="11972826" cy="52272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a secure message M, the sender converts the message into an integer 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encrypts the message using the recipient's public key (e, n) with the formula:</a:t>
            </a:r>
            <a:endParaRPr lang="en-US" sz="2000" b="1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recipient decrypts the ciphertext using their private key (d, n) with the formula:</a:t>
            </a:r>
            <a:endParaRPr lang="en-US" sz="1800" b="1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CB401-580B-0795-1283-D2BFA447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3" y="190747"/>
            <a:ext cx="9970063" cy="84143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75775B-3639-C357-57D0-8632431018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22" t="48358" r="6089" b="28154"/>
          <a:stretch/>
        </p:blipFill>
        <p:spPr>
          <a:xfrm>
            <a:off x="1791092" y="2285232"/>
            <a:ext cx="7286920" cy="149060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6EAE168-49F6-C581-15D0-6FB4CC59E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211" b="6723"/>
          <a:stretch/>
        </p:blipFill>
        <p:spPr>
          <a:xfrm>
            <a:off x="1468607" y="4768797"/>
            <a:ext cx="8209490" cy="14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2C80-5195-1057-73AF-7F2FF0C3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186016"/>
            <a:ext cx="10285429" cy="954628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Diffie–Hellman key exchange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083D-75E7-D2C1-BB6D-0F218F42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5" y="1140644"/>
            <a:ext cx="11463779" cy="4213781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Diffie-Hellman Key Exchange is a method used for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 exchanging cryptographic keys over a public channel.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two parties, who have no prior knowledge of each other, to establish a shared secret key, which can then be used for encrypted communication.</a:t>
            </a:r>
          </a:p>
          <a:p>
            <a:endParaRPr lang="en-PK" dirty="0"/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F539ED68-D97A-E422-2693-584474E4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28" y="2638622"/>
            <a:ext cx="2682371" cy="40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94C489-3289-47D6-7BE4-FB94DC17D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3161"/>
          <a:stretch/>
        </p:blipFill>
        <p:spPr bwMode="auto">
          <a:xfrm>
            <a:off x="6096000" y="2345772"/>
            <a:ext cx="5301006" cy="45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59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7" y="153879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Compression.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from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81" y="1117047"/>
            <a:ext cx="10727704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E: K× {0,1}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 ⟶ {0,1}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itchFamily="18" charset="0"/>
              </a:rPr>
              <a:t>n</a:t>
            </a:r>
            <a:r>
              <a:rPr lang="en-US" sz="1600" b="1" dirty="0">
                <a:latin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a block cipher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The Davies-Meyer construction uses a block cipher to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build the compression function for the hash algorithm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Davies-Meyer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compression function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itchFamily="18" charset="0"/>
              </a:rPr>
              <a:t>:   h(H, m)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15ADAE-F03F-2267-A5B2-AD6AA4D06D5E}"/>
              </a:ext>
            </a:extLst>
          </p:cNvPr>
          <p:cNvGrpSpPr/>
          <p:nvPr/>
        </p:nvGrpSpPr>
        <p:grpSpPr>
          <a:xfrm>
            <a:off x="691260" y="3629320"/>
            <a:ext cx="6482538" cy="2017336"/>
            <a:chOff x="2321995" y="2413002"/>
            <a:chExt cx="6462740" cy="1862668"/>
          </a:xfrm>
        </p:grpSpPr>
        <p:grpSp>
          <p:nvGrpSpPr>
            <p:cNvPr id="4" name="Group 44"/>
            <p:cNvGrpSpPr/>
            <p:nvPr/>
          </p:nvGrpSpPr>
          <p:grpSpPr>
            <a:xfrm>
              <a:off x="5000135" y="2413002"/>
              <a:ext cx="3784600" cy="1862668"/>
              <a:chOff x="558800" y="2546350"/>
              <a:chExt cx="3784600" cy="1397000"/>
            </a:xfrm>
          </p:grpSpPr>
          <p:grpSp>
            <p:nvGrpSpPr>
              <p:cNvPr id="5" name="Group 25"/>
              <p:cNvGrpSpPr/>
              <p:nvPr/>
            </p:nvGrpSpPr>
            <p:grpSpPr>
              <a:xfrm>
                <a:off x="2425700" y="2965450"/>
                <a:ext cx="768390" cy="654050"/>
                <a:chOff x="2425700" y="2927350"/>
                <a:chExt cx="768390" cy="654050"/>
              </a:xfrm>
            </p:grpSpPr>
            <p:sp>
              <p:nvSpPr>
                <p:cNvPr id="16" name="Rectangle 7"/>
                <p:cNvSpPr>
                  <a:spLocks noChangeArrowheads="1"/>
                </p:cNvSpPr>
                <p:nvPr/>
              </p:nvSpPr>
              <p:spPr bwMode="auto">
                <a:xfrm>
                  <a:off x="2514600" y="2952750"/>
                  <a:ext cx="679490" cy="6286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latin typeface="Arial" charset="0"/>
                      <a:sym typeface="Symbol" pitchFamily="18" charset="2"/>
                    </a:rPr>
                    <a:t>E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425700" y="2927350"/>
                  <a:ext cx="3000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282700" y="2546350"/>
                <a:ext cx="486030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i</a:t>
                </a:r>
              </a:p>
            </p:txBody>
          </p:sp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1892346" y="2584405"/>
                <a:ext cx="231001" cy="96769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600" y="3448050"/>
                <a:ext cx="1905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58800" y="3465469"/>
                <a:ext cx="38343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</a:t>
                </a:r>
                <a:r>
                  <a:rPr lang="en-US" sz="2000" baseline="-25000" dirty="0"/>
                  <a:t>i</a:t>
                </a:r>
              </a:p>
            </p:txBody>
          </p: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>
                <a:off x="3200400" y="3333750"/>
                <a:ext cx="1143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479800" y="3022597"/>
                <a:ext cx="49725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⨁</a:t>
                </a:r>
              </a:p>
            </p:txBody>
          </p:sp>
          <p:grpSp>
            <p:nvGrpSpPr>
              <p:cNvPr id="6" name="Group 43"/>
              <p:cNvGrpSpPr/>
              <p:nvPr/>
            </p:nvGrpSpPr>
            <p:grpSpPr>
              <a:xfrm>
                <a:off x="1905000" y="3415012"/>
                <a:ext cx="1828801" cy="528338"/>
                <a:chOff x="1905000" y="3415012"/>
                <a:chExt cx="1828801" cy="528338"/>
              </a:xfrm>
            </p:grpSpPr>
            <p:cxnSp>
              <p:nvCxnSpPr>
                <p:cNvPr id="34" name="Elbow Connector 33"/>
                <p:cNvCxnSpPr/>
                <p:nvPr/>
              </p:nvCxnSpPr>
              <p:spPr>
                <a:xfrm>
                  <a:off x="1905000" y="3486150"/>
                  <a:ext cx="1828800" cy="457200"/>
                </a:xfrm>
                <a:prstGeom prst="bentConnector3">
                  <a:avLst>
                    <a:gd name="adj1" fmla="val 694"/>
                  </a:avLst>
                </a:prstGeom>
                <a:ln>
                  <a:solidFill>
                    <a:srgbClr val="000000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endCxn id="32" idx="2"/>
                </p:cNvCxnSpPr>
                <p:nvPr/>
              </p:nvCxnSpPr>
              <p:spPr>
                <a:xfrm flipH="1" flipV="1">
                  <a:off x="3728426" y="3415012"/>
                  <a:ext cx="5375" cy="5219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74" name="Picture 2" descr="The Davies-Meyer Compression function ">
              <a:extLst>
                <a:ext uri="{FF2B5EF4-FFF2-40B4-BE49-F238E27FC236}">
                  <a16:creationId xmlns:a16="http://schemas.microsoft.com/office/drawing/2014/main" id="{D36E6316-40C7-A042-AC91-0DC51145B6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518"/>
            <a:stretch/>
          </p:blipFill>
          <p:spPr bwMode="auto">
            <a:xfrm>
              <a:off x="2321995" y="2692363"/>
              <a:ext cx="2637955" cy="129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id="{AA391C09-479C-FC42-AA0A-ECF4A148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81" y="2447187"/>
            <a:ext cx="90820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hash state.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block.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E(m, H)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denotes the </a:t>
            </a:r>
            <a:r>
              <a:rPr kumimoji="0" lang="en-PK" altLang="en-PK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of the current hash state H using the message block m as the key.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⊕ (XOR)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encrypted output with the current hash state.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59E323A-7F23-ADF2-7D1D-F4841CBD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604" y="5374900"/>
            <a:ext cx="70943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message block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PK" altLang="en-PK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used as the key to the block cipher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current hash state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PK" altLang="en-PK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fed into the block cipher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the message.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block cipher produces an output which is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XORed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with the hash state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PK" altLang="en-PK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operation results in the new hash state.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8A9751-F182-E022-6FD5-8B115BE3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924" y="1907182"/>
            <a:ext cx="431119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key from the set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is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{0,1}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itchFamily="18" charset="0"/>
              </a:rPr>
              <a:t> n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(n-bit length).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message (or plaintext) also from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{0,1}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itchFamily="18" charset="0"/>
              </a:rPr>
              <a:t> 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PK" altLang="en-PK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is also an n-bit value (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{0,1}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itchFamily="18" charset="0"/>
              </a:rPr>
              <a:t> n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589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1A7D-86D7-9090-0451-F5822DD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13" y="0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Diffie–Hellman key exchange</a:t>
            </a:r>
            <a:endParaRPr lang="en-PK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83E6369-064C-1B2C-8EE9-872D561B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72" y="1113097"/>
            <a:ext cx="1137658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 creates a random value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Alice also creates a random value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Bob computes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2000" b="1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u="none" strike="noStrike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(modp)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sends it to Alice.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Alice computes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(modp)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sends this to Bob.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 raises the value of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power of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takes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Alice raises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power of 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takes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end, they will have the same shared value: 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1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(modp)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large prime number, and also known as the shared modulus between Bob and Alice.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1400" dirty="0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D8F36174-4486-D169-3A74-1DBFEDD4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74" y="3808748"/>
            <a:ext cx="7855670" cy="3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2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Compression.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from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48" y="1170633"/>
            <a:ext cx="11745798" cy="515620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Finding a collision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H,m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)=h(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H’,m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’)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evaluations of (E,D).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implication (theorem) states that: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the block cipher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used in the Davies-Meyer construction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an ideal cipher (meaning it acts in an unpredictable and random manner),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finding two different inputs that result in the same output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collision) is very difficult. </a:t>
            </a:r>
          </a:p>
          <a:p>
            <a:pPr marL="742950" lvl="1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find a collision, where two different pairs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(H, m) and (H', m')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produce the same output (h(H, m) = h(H', m’)),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you would need to try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n/2 </a:t>
            </a:r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combinations.</a:t>
            </a:r>
          </a:p>
          <a:p>
            <a:pPr marL="742950" lvl="1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hash function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output size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bits (like 256 bits for SHA-256),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would need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around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/ 2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find a collision.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76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94717" y="5096759"/>
            <a:ext cx="208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possible !!</a:t>
            </a:r>
          </a:p>
        </p:txBody>
      </p:sp>
    </p:spTree>
    <p:extLst>
      <p:ext uri="{BB962C8B-B14F-4D97-AF65-F5344CB8AC3E}">
        <p14:creationId xmlns:p14="http://schemas.microsoft.com/office/powerpoint/2010/main" val="3587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2607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study:   SHA-256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Merkle-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Damgard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Davies-Meyer compression function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Block cipher:   SHACAL-2 </a:t>
            </a:r>
          </a:p>
        </p:txBody>
      </p:sp>
      <p:grpSp>
        <p:nvGrpSpPr>
          <p:cNvPr id="7" name="Group 14"/>
          <p:cNvGrpSpPr/>
          <p:nvPr/>
        </p:nvGrpSpPr>
        <p:grpSpPr>
          <a:xfrm>
            <a:off x="2172804" y="3650361"/>
            <a:ext cx="5142396" cy="2362202"/>
            <a:chOff x="1868004" y="2800350"/>
            <a:chExt cx="5142396" cy="1771652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512-bit key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SHACAL-2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81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295003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256-bit block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4066404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256-bit block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64003" y="519289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4876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7800" y="3276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39D9F9-FDD1-A413-8C0A-D6EEE20F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422" y="3307140"/>
            <a:ext cx="53499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SHACAL-2 Block Cipher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Processes the current message block (m</a:t>
            </a:r>
            <a:r>
              <a:rPr kumimoji="0" lang="en-PK" altLang="en-PK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the previous hash state (H</a:t>
            </a:r>
            <a:r>
              <a:rPr kumimoji="0" lang="en-PK" altLang="en-PK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produce the new hash state (H</a:t>
            </a:r>
            <a:r>
              <a:rPr kumimoji="0" lang="en-PK" altLang="en-PK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In the Davies-Meyer construction, this involves encrypting the previous hash state with the message block and then XORing the output with the previous hash state. </a:t>
            </a:r>
          </a:p>
        </p:txBody>
      </p:sp>
    </p:spTree>
    <p:extLst>
      <p:ext uri="{BB962C8B-B14F-4D97-AF65-F5344CB8AC3E}">
        <p14:creationId xmlns:p14="http://schemas.microsoft.com/office/powerpoint/2010/main" val="36790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087" y="476017"/>
            <a:ext cx="6132882" cy="465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7" y="4277550"/>
            <a:ext cx="10796713" cy="1946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7" y="1357352"/>
            <a:ext cx="10798846" cy="22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FEBE-3AF7-8DCE-CE71-D1196C2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Mode of Operation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BBF8-67C8-5D96-D8CB-AD646F67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291" y="2611226"/>
            <a:ext cx="10454852" cy="25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37" y="274637"/>
            <a:ext cx="11189617" cy="960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Codebook (ECB)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2" y="1428248"/>
            <a:ext cx="10825113" cy="34790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Simplest method: divide a message into blocks and encrypt each 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Advantage: fast access to single blocks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6400801"/>
            <a:ext cx="37160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*image source = wiki (also for several following images)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A55FA1-41F4-0F4E-9357-77AD53205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5485"/>
          <a:stretch/>
        </p:blipFill>
        <p:spPr>
          <a:xfrm>
            <a:off x="1379868" y="2728428"/>
            <a:ext cx="9432263" cy="35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3349</Words>
  <Application>Microsoft Office PowerPoint</Application>
  <PresentationFormat>Widescreen</PresentationFormat>
  <Paragraphs>394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MT</vt:lpstr>
      <vt:lpstr>Arial Unicode MS</vt:lpstr>
      <vt:lpstr>Calibri</vt:lpstr>
      <vt:lpstr>Calibri Light</vt:lpstr>
      <vt:lpstr>Times New Roman</vt:lpstr>
      <vt:lpstr>TimesTenLTStd-Bold</vt:lpstr>
      <vt:lpstr>TimesTenLTStd-Roman</vt:lpstr>
      <vt:lpstr>Wingdings</vt:lpstr>
      <vt:lpstr>Office Theme</vt:lpstr>
      <vt:lpstr>PowerPoint Presentation</vt:lpstr>
      <vt:lpstr>Merkle-Damgård paradigm</vt:lpstr>
      <vt:lpstr>Various constructions of Hash Functions</vt:lpstr>
      <vt:lpstr>Compression. func. from a block cipher</vt:lpstr>
      <vt:lpstr>Compression. func. from a block cipher</vt:lpstr>
      <vt:lpstr>Case study:   SHA-256</vt:lpstr>
      <vt:lpstr>PowerPoint Presentation</vt:lpstr>
      <vt:lpstr>Block Cipher Mode of Operation</vt:lpstr>
      <vt:lpstr>Electronic Codebook (ECB) mode</vt:lpstr>
      <vt:lpstr>Electronic Codebook (ECB) mode</vt:lpstr>
      <vt:lpstr>Cipher Block Chaining (CBC) mode</vt:lpstr>
      <vt:lpstr>Cipher Block Chaining (CBC) mode</vt:lpstr>
      <vt:lpstr>Cipher Block Chaining (CBC) mode</vt:lpstr>
      <vt:lpstr>Cipher Feedback (CFB) mode</vt:lpstr>
      <vt:lpstr>Cipher Feedback (CFB) mode</vt:lpstr>
      <vt:lpstr>Cipher Feedback (CFB) mode</vt:lpstr>
      <vt:lpstr>Output Feedback (OFB) mode</vt:lpstr>
      <vt:lpstr>Output Feedback (OFB) mode</vt:lpstr>
      <vt:lpstr>Counter Mode (CTR) mode</vt:lpstr>
      <vt:lpstr>Counter Mode (CTR) mode</vt:lpstr>
      <vt:lpstr>Encryption mode: Summary </vt:lpstr>
      <vt:lpstr>Key Exchange </vt:lpstr>
      <vt:lpstr>Multi-party Key Exchange </vt:lpstr>
      <vt:lpstr>Asymmetric Keys </vt:lpstr>
      <vt:lpstr>Asymmetric Cryptosystem</vt:lpstr>
      <vt:lpstr>Key Exchange with Public Keys</vt:lpstr>
      <vt:lpstr>Public-Key Encryption Structure</vt:lpstr>
      <vt:lpstr>Public-Key Encryption Structure</vt:lpstr>
      <vt:lpstr>Public-Key Encryption Structure 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RSA Algorithm Example</vt:lpstr>
      <vt:lpstr>PowerPoint Presentation</vt:lpstr>
      <vt:lpstr>Diffie–Hellman key exchange</vt:lpstr>
      <vt:lpstr>Diffie–Hellman key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Aqsa Aslam</dc:creator>
  <cp:lastModifiedBy>Aqsa Aslam</cp:lastModifiedBy>
  <cp:revision>74</cp:revision>
  <dcterms:created xsi:type="dcterms:W3CDTF">2024-09-04T10:28:00Z</dcterms:created>
  <dcterms:modified xsi:type="dcterms:W3CDTF">2024-09-13T05:00:49Z</dcterms:modified>
</cp:coreProperties>
</file>