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7" r:id="rId3"/>
    <p:sldId id="496" r:id="rId4"/>
    <p:sldId id="497" r:id="rId5"/>
    <p:sldId id="498" r:id="rId6"/>
    <p:sldId id="500" r:id="rId7"/>
    <p:sldId id="502" r:id="rId8"/>
    <p:sldId id="503" r:id="rId9"/>
    <p:sldId id="504" r:id="rId10"/>
    <p:sldId id="501" r:id="rId11"/>
    <p:sldId id="499" r:id="rId12"/>
    <p:sldId id="505" r:id="rId13"/>
    <p:sldId id="506" r:id="rId14"/>
    <p:sldId id="509" r:id="rId15"/>
    <p:sldId id="510" r:id="rId16"/>
    <p:sldId id="511" r:id="rId17"/>
    <p:sldId id="512" r:id="rId18"/>
    <p:sldId id="513" r:id="rId19"/>
    <p:sldId id="514" r:id="rId20"/>
    <p:sldId id="515" r:id="rId21"/>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202" userDrawn="1">
          <p15:clr>
            <a:srgbClr val="A4A3A4"/>
          </p15:clr>
        </p15:guide>
        <p15:guide id="2" pos="283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146"/>
    <p:restoredTop sz="93895"/>
  </p:normalViewPr>
  <p:slideViewPr>
    <p:cSldViewPr showGuides="1">
      <p:cViewPr varScale="1">
        <p:scale>
          <a:sx n="66" d="100"/>
          <a:sy n="66" d="100"/>
        </p:scale>
        <p:origin x="1440" y="72"/>
      </p:cViewPr>
      <p:guideLst>
        <p:guide orient="horz" pos="2202"/>
        <p:guide pos="2830"/>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3074" name="Group 17"/>
          <p:cNvGrpSpPr/>
          <p:nvPr/>
        </p:nvGrpSpPr>
        <p:grpSpPr>
          <a:xfrm>
            <a:off x="-7937" y="-7937"/>
            <a:ext cx="9169400" cy="6873875"/>
            <a:chOff x="-8466" y="-8468"/>
            <a:chExt cx="9169804" cy="6874935"/>
          </a:xfrm>
        </p:grpSpPr>
        <p:cxnSp>
          <p:nvCxnSpPr>
            <p:cNvPr id="19" name="Straight Connector 18"/>
            <p:cNvCxnSpPr/>
            <p:nvPr/>
          </p:nvCxnSpPr>
          <p:spPr>
            <a:xfrm flipV="1">
              <a:off x="5130498"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21" name="Freeform 20"/>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6638689" y="3919613"/>
              <a:ext cx="251312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26"/>
            <p:cNvSpPr/>
            <p:nvPr/>
          </p:nvSpPr>
          <p:spPr>
            <a:xfrm>
              <a:off x="8059565"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39"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pPr fontAlgn="base"/>
            <a:r>
              <a:rPr lang="en-US" strike="noStrike" noProof="1" smtClean="0"/>
              <a:t>Click to edit Master title style</a:t>
            </a:r>
            <a:endParaRPr lang="en-US" strike="noStrike" noProof="1" dirty="0"/>
          </a:p>
        </p:txBody>
      </p:sp>
      <p:sp>
        <p:nvSpPr>
          <p:cNvPr id="3" name="Subtitle 2"/>
          <p:cNvSpPr>
            <a:spLocks noGrp="1"/>
          </p:cNvSpPr>
          <p:nvPr>
            <p:ph type="subTitle" idx="1"/>
          </p:nvPr>
        </p:nvSpPr>
        <p:spPr>
          <a:xfrm>
            <a:off x="1130595" y="4050834"/>
            <a:ext cx="582671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smtClean="0"/>
              <a:t>Click to edit Master subtitle style</a:t>
            </a:r>
            <a:endParaRPr lang="en-US" strike="noStrike" noProof="1" dirty="0"/>
          </a:p>
        </p:txBody>
      </p:sp>
      <p:sp>
        <p:nvSpPr>
          <p:cNvPr id="29" name="Date Placeholder 3"/>
          <p:cNvSpPr>
            <a:spLocks noGrp="1"/>
          </p:cNvSpPr>
          <p:nvPr>
            <p:ph type="dt" sz="half" idx="2"/>
          </p:nvPr>
        </p:nvSpPr>
        <p:spPr>
          <a:xfrm>
            <a:off x="5405438" y="6042025"/>
            <a:ext cx="684213"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30"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31"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090CB0E2-6119-4683-8C54-9467FF8B9FF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bg>
      <p:bgPr>
        <a:solidFill>
          <a:schemeClr val="bg1"/>
        </a:solidFill>
        <a:effectLst/>
      </p:bgPr>
    </p:bg>
    <p:spTree>
      <p:nvGrpSpPr>
        <p:cNvPr id="1" name=""/>
        <p:cNvGrpSpPr/>
        <p:nvPr/>
      </p:nvGrpSpPr>
      <p:grpSpPr>
        <a:xfrm>
          <a:off x="0" y="0"/>
          <a:ext cx="0" cy="0"/>
          <a:chOff x="0" y="0"/>
          <a:chExt cx="0" cy="0"/>
        </a:xfrm>
      </p:grpSpPr>
      <p:sp>
        <p:nvSpPr>
          <p:cNvPr id="18" name="TextBox 17"/>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rPr>
              <a:t>“</a:t>
            </a:r>
            <a:endPar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endParaRPr>
          </a:p>
        </p:txBody>
      </p:sp>
      <p:sp>
        <p:nvSpPr>
          <p:cNvPr id="19" name="TextBox 18"/>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rPr>
              <a:t>”</a:t>
            </a:r>
            <a:endPar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fontAlgn="base"/>
            <a:r>
              <a:rPr lang="en-US" strike="noStrike" noProof="1" smtClean="0"/>
              <a:t>Click to edit Master text styles</a:t>
            </a:r>
            <a:endParaRPr lang="en-US" strike="noStrike" noProof="1" smtClean="0"/>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20" name="Date Placeholder 3"/>
          <p:cNvSpPr>
            <a:spLocks noGrp="1"/>
          </p:cNvSpPr>
          <p:nvPr>
            <p:ph type="dt" sz="half" idx="2"/>
          </p:nvPr>
        </p:nvSpPr>
        <p:spPr>
          <a:xfrm>
            <a:off x="5405438" y="6042025"/>
            <a:ext cx="684213"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21"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22"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3CDE89D0-895D-42F3-805F-08C9E1E59DFC}"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bg>
      <p:bgPr>
        <a:solidFill>
          <a:schemeClr val="bg1"/>
        </a:solidFill>
        <a:effectLst/>
      </p:bgPr>
    </p:bg>
    <p:spTree>
      <p:nvGrpSpPr>
        <p:cNvPr id="1" name=""/>
        <p:cNvGrpSpPr/>
        <p:nvPr/>
      </p:nvGrpSpPr>
      <p:grpSpPr>
        <a:xfrm>
          <a:off x="0" y="0"/>
          <a:ext cx="0" cy="0"/>
          <a:chOff x="0" y="0"/>
          <a:chExt cx="0" cy="0"/>
        </a:xfrm>
      </p:grpSpPr>
      <p:sp>
        <p:nvSpPr>
          <p:cNvPr id="18" name="TextBox 17"/>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rPr>
              <a:t>“</a:t>
            </a:r>
            <a:endPar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endParaRPr>
          </a:p>
        </p:txBody>
      </p:sp>
      <p:sp>
        <p:nvSpPr>
          <p:cNvPr id="19" name="TextBox 18"/>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rPr>
              <a:t>”</a:t>
            </a:r>
            <a:endPar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fontAlgn="base"/>
            <a:r>
              <a:rPr lang="en-US" strike="noStrike" noProof="1" smtClean="0"/>
              <a:t>Click to edit Master text styles</a:t>
            </a:r>
            <a:endParaRPr lang="en-US" strike="noStrike" noProof="1" smtClean="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20" name="Date Placeholder 3"/>
          <p:cNvSpPr>
            <a:spLocks noGrp="1"/>
          </p:cNvSpPr>
          <p:nvPr>
            <p:ph type="dt" sz="half" idx="2"/>
          </p:nvPr>
        </p:nvSpPr>
        <p:spPr>
          <a:xfrm>
            <a:off x="5405438" y="6042025"/>
            <a:ext cx="684213"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21"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22"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73252F5E-ECFE-4100-8174-C55E2545C7AF}"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fontAlgn="base"/>
            <a:r>
              <a:rPr lang="en-US" strike="noStrike" noProof="1" smtClean="0"/>
              <a:t>Click to edit Master text styles</a:t>
            </a:r>
            <a:endParaRPr lang="en-US" strike="noStrike" noProof="1" smtClean="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4"/>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5"/>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6"/>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dirty="0"/>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Date Placeholder 3"/>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pPr fontAlgn="base"/>
            <a:r>
              <a:rPr lang="en-US" strike="noStrike" noProof="1" smtClean="0"/>
              <a:t>Click to edit Master title style</a:t>
            </a:r>
            <a:endParaRPr lang="en-US" strike="noStrike" noProof="1"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Date Placeholder 3"/>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sz="half" idx="1"/>
          </p:nvPr>
        </p:nvSpPr>
        <p:spPr>
          <a:xfrm>
            <a:off x="457200" y="1036638"/>
            <a:ext cx="4038600" cy="4906962"/>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036638"/>
            <a:ext cx="4038600" cy="4906962"/>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sz="half" idx="1"/>
          </p:nvPr>
        </p:nvSpPr>
        <p:spPr>
          <a:xfrm>
            <a:off x="457200" y="1036638"/>
            <a:ext cx="8229600" cy="2376487"/>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57200" y="3565525"/>
            <a:ext cx="8229600" cy="237807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036638"/>
            <a:ext cx="8229600" cy="2376487"/>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3565525"/>
            <a:ext cx="8229600" cy="237807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Date Placeholder 4"/>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dirty="0"/>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Date Placeholder 3"/>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quarter" idx="1"/>
          </p:nvPr>
        </p:nvSpPr>
        <p:spPr>
          <a:xfrm>
            <a:off x="457200" y="1036638"/>
            <a:ext cx="4038600" cy="2376487"/>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quarter" idx="2"/>
          </p:nvPr>
        </p:nvSpPr>
        <p:spPr>
          <a:xfrm>
            <a:off x="4648200" y="1036638"/>
            <a:ext cx="4038600" cy="2376487"/>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half" idx="3"/>
          </p:nvPr>
        </p:nvSpPr>
        <p:spPr>
          <a:xfrm>
            <a:off x="457200" y="3565525"/>
            <a:ext cx="8229600" cy="237807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6" name="Date Placeholder 5"/>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Footer Placeholder 6"/>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8" name="Slide Number Placeholder 7"/>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sz="half" idx="1"/>
          </p:nvPr>
        </p:nvSpPr>
        <p:spPr>
          <a:xfrm>
            <a:off x="457200" y="1036638"/>
            <a:ext cx="4038600" cy="4906962"/>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quarter" idx="2"/>
          </p:nvPr>
        </p:nvSpPr>
        <p:spPr>
          <a:xfrm>
            <a:off x="4648200" y="1036638"/>
            <a:ext cx="4038600" cy="2376487"/>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Content Placeholder 4"/>
          <p:cNvSpPr>
            <a:spLocks noGrp="1"/>
          </p:cNvSpPr>
          <p:nvPr>
            <p:ph sz="quarter" idx="3"/>
          </p:nvPr>
        </p:nvSpPr>
        <p:spPr>
          <a:xfrm>
            <a:off x="4648200" y="3565525"/>
            <a:ext cx="4038600" cy="2378075"/>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6" name="Date Placeholder 5"/>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Footer Placeholder 6"/>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8" name="Slide Number Placeholder 7"/>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pPr fontAlgn="base"/>
            <a:r>
              <a:rPr lang="en-US" strike="noStrike" noProof="1" smtClean="0"/>
              <a:t>Click to edit Master title style</a:t>
            </a:r>
            <a:endParaRPr lang="en-US" strike="noStrike" noProof="1" dirty="0"/>
          </a:p>
        </p:txBody>
      </p:sp>
      <p:sp>
        <p:nvSpPr>
          <p:cNvPr id="3" name="Text Placeholder 2"/>
          <p:cNvSpPr>
            <a:spLocks noGrp="1"/>
          </p:cNvSpPr>
          <p:nvPr>
            <p:ph type="body" idx="1"/>
          </p:nvPr>
        </p:nvSpPr>
        <p:spPr>
          <a:xfrm>
            <a:off x="609598" y="4527448"/>
            <a:ext cx="6347715"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pPr fontAlgn="base"/>
            <a:r>
              <a:rPr lang="en-US" strike="noStrike" noProof="1" smtClean="0"/>
              <a:t>Click to edit Master title style</a:t>
            </a:r>
            <a:endParaRPr lang="en-US" strike="noStrike" noProof="1"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5" name="Date Placeholder 4"/>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pPr fontAlgn="base"/>
            <a:r>
              <a:rPr lang="en-US" strike="noStrike" noProof="1" smtClean="0"/>
              <a:t>Click to edit Master title style</a:t>
            </a:r>
            <a:endParaRPr lang="en-US" strike="noStrike" noProof="1"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09599" y="2737246"/>
            <a:ext cx="3090672" cy="3304117"/>
          </a:xfrm>
        </p:spPr>
        <p:txBody>
          <a:bodyPr>
            <a:normAutofit/>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3866640" y="2737246"/>
            <a:ext cx="3090672" cy="3304117"/>
          </a:xfrm>
        </p:spPr>
        <p:txBody>
          <a:bodyPr>
            <a:normAutofit/>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7" name="Date Placeholder 6"/>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pPr fontAlgn="base"/>
            <a:r>
              <a:rPr lang="en-US" strike="noStrike" noProof="1" smtClean="0"/>
              <a:t>Click to edit Master title style</a:t>
            </a:r>
            <a:endParaRPr lang="en-US" strike="noStrike" noProof="1" dirty="0"/>
          </a:p>
        </p:txBody>
      </p:sp>
      <p:sp>
        <p:nvSpPr>
          <p:cNvPr id="3" name="Date Placeholder 2"/>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pPr fontAlgn="base"/>
            <a:r>
              <a:rPr lang="en-US" strike="noStrike" noProof="1" smtClean="0"/>
              <a:t>Click to edit Master title style</a:t>
            </a:r>
            <a:endParaRPr lang="en-US" strike="noStrike" noProof="1" dirty="0"/>
          </a:p>
        </p:txBody>
      </p:sp>
      <p:sp>
        <p:nvSpPr>
          <p:cNvPr id="3" name="Content Placeholder 2"/>
          <p:cNvSpPr>
            <a:spLocks noGrp="1"/>
          </p:cNvSpPr>
          <p:nvPr>
            <p:ph idx="1"/>
          </p:nvPr>
        </p:nvSpPr>
        <p:spPr>
          <a:xfrm>
            <a:off x="3571275" y="514925"/>
            <a:ext cx="3386037" cy="5526437"/>
          </a:xfrm>
        </p:spPr>
        <p:txBody>
          <a:bodyPr>
            <a:normAutofit/>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pPr fontAlgn="base"/>
            <a:r>
              <a:rPr lang="en-US" strike="noStrike" noProof="1" smtClean="0"/>
              <a:t>Click to edit Master title style</a:t>
            </a:r>
            <a:endParaRPr lang="en-US" strike="noStrike" noProof="1" dirty="0"/>
          </a:p>
        </p:txBody>
      </p:sp>
      <p:sp>
        <p:nvSpPr>
          <p:cNvPr id="3" name="Picture Placeholder 2"/>
          <p:cNvSpPr>
            <a:spLocks noGrp="1" noChangeAspect="1"/>
          </p:cNvSpPr>
          <p:nvPr>
            <p:ph type="pic" idx="1"/>
          </p:nvPr>
        </p:nvSpPr>
        <p:spPr>
          <a:xfrm>
            <a:off x="609599" y="609600"/>
            <a:ext cx="6347714" cy="3845718"/>
          </a:xfrm>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en-US" sz="1600" b="0" i="0" u="none" strike="noStrike" kern="1200" cap="none" spc="0" normalizeH="0" baseline="0" noProof="0" smtClean="0">
                <a:ln>
                  <a:noFill/>
                </a:ln>
                <a:solidFill>
                  <a:srgbClr val="404040"/>
                </a:solidFill>
                <a:effectLst/>
                <a:uLnTx/>
                <a:uFillTx/>
                <a:latin typeface="+mn-lt"/>
                <a:ea typeface="+mn-ea"/>
                <a:cs typeface="+mn-cs"/>
              </a:rPr>
              <a:t>Click icon to add picture</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16"/>
          <p:cNvGrpSpPr/>
          <p:nvPr/>
        </p:nvGrpSpPr>
        <p:grpSpPr>
          <a:xfrm>
            <a:off x="-7937" y="-7937"/>
            <a:ext cx="9169400" cy="6873875"/>
            <a:chOff x="-8467" y="-8468"/>
            <a:chExt cx="9169805" cy="6874935"/>
          </a:xfrm>
        </p:grpSpPr>
        <p:sp>
          <p:nvSpPr>
            <p:cNvPr id="7" name="Freeform 6"/>
            <p:cNvSpPr/>
            <p:nvPr/>
          </p:nvSpPr>
          <p:spPr>
            <a:xfrm>
              <a:off x="-8467" y="4013290"/>
              <a:ext cx="457221"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497"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8689" y="3919613"/>
              <a:ext cx="2513124"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59564"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37" name="Title Placeholder 1"/>
          <p:cNvSpPr>
            <a:spLocks noGrp="1"/>
          </p:cNvSpPr>
          <p:nvPr>
            <p:ph type="title"/>
          </p:nvPr>
        </p:nvSpPr>
        <p:spPr>
          <a:xfrm>
            <a:off x="609600" y="609600"/>
            <a:ext cx="6348413" cy="1320800"/>
          </a:xfrm>
          <a:prstGeom prst="rect">
            <a:avLst/>
          </a:prstGeom>
          <a:noFill/>
          <a:ln w="9525">
            <a:noFill/>
          </a:ln>
        </p:spPr>
        <p:txBody>
          <a:bodyPr anchor="t" anchorCtr="0"/>
          <a:p>
            <a:pPr lvl="0"/>
            <a:r>
              <a:rPr lang="en-US" altLang="en-US" dirty="0"/>
              <a:t>Click to edit Master title style</a:t>
            </a:r>
            <a:endParaRPr lang="en-US" altLang="en-US" dirty="0"/>
          </a:p>
        </p:txBody>
      </p:sp>
      <p:sp>
        <p:nvSpPr>
          <p:cNvPr id="1038" name="Text Placeholder 2"/>
          <p:cNvSpPr>
            <a:spLocks noGrp="1"/>
          </p:cNvSpPr>
          <p:nvPr>
            <p:ph type="body"/>
          </p:nvPr>
        </p:nvSpPr>
        <p:spPr>
          <a:xfrm>
            <a:off x="609600" y="2160588"/>
            <a:ext cx="6348413" cy="3881437"/>
          </a:xfrm>
          <a:prstGeom prst="rect">
            <a:avLst/>
          </a:prstGeom>
          <a:noFill/>
          <a:ln w="9525">
            <a:noFill/>
          </a:ln>
        </p:spPr>
        <p:txBody>
          <a:bodyPr anchor="t" anchorCtr="0"/>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5405438" y="6042025"/>
            <a:ext cx="684213"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lgn="r">
              <a:defRPr sz="900">
                <a:solidFill>
                  <a:schemeClr val="accent1"/>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BBFA8080-EB02-449E-928E-A3D716E8E93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sldNum="0" hdr="0" ftr="0" dt="0"/>
  <p:txStyles>
    <p:titleStyle>
      <a:lvl1pPr algn="l" defTabSz="457200" rtl="0" eaLnBrk="0" fontAlgn="base" hangingPunct="0">
        <a:spcBef>
          <a:spcPct val="0"/>
        </a:spcBef>
        <a:spcAft>
          <a:spcPct val="0"/>
        </a:spcAft>
        <a:defRPr sz="36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anose="020B0603020202020204" pitchFamily="34" charset="0"/>
        </a:defRPr>
      </a:lvl2pPr>
      <a:lvl3pPr algn="l" defTabSz="457200" rtl="0" eaLnBrk="0" fontAlgn="base" hangingPunct="0">
        <a:spcBef>
          <a:spcPct val="0"/>
        </a:spcBef>
        <a:spcAft>
          <a:spcPct val="0"/>
        </a:spcAft>
        <a:defRPr sz="3600">
          <a:solidFill>
            <a:schemeClr val="accent1"/>
          </a:solidFill>
          <a:latin typeface="Trebuchet MS" panose="020B0603020202020204" pitchFamily="34" charset="0"/>
        </a:defRPr>
      </a:lvl3pPr>
      <a:lvl4pPr algn="l" defTabSz="457200" rtl="0" eaLnBrk="0" fontAlgn="base" hangingPunct="0">
        <a:spcBef>
          <a:spcPct val="0"/>
        </a:spcBef>
        <a:spcAft>
          <a:spcPct val="0"/>
        </a:spcAft>
        <a:defRPr sz="3600">
          <a:solidFill>
            <a:schemeClr val="accent1"/>
          </a:solidFill>
          <a:latin typeface="Trebuchet MS" panose="020B0603020202020204" pitchFamily="34" charset="0"/>
        </a:defRPr>
      </a:lvl4pPr>
      <a:lvl5pPr algn="l" defTabSz="457200" rtl="0" eaLnBrk="0" fontAlgn="base" hangingPunct="0">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ctrTitle"/>
          </p:nvPr>
        </p:nvSpPr>
        <p:spPr>
          <a:xfrm>
            <a:off x="1524000" y="2286000"/>
            <a:ext cx="6216650" cy="1470025"/>
          </a:xfrm>
        </p:spPr>
        <p:txBody>
          <a:bodyPr vert="horz" wrap="square" lIns="91440" tIns="45720" rIns="91440" bIns="45720" anchor="ctr" anchorCtr="0"/>
          <a:p>
            <a:pPr algn="ctr" defTabSz="457200" eaLnBrk="1" hangingPunct="1">
              <a:buClrTx/>
              <a:buSzTx/>
              <a:buFontTx/>
            </a:pPr>
            <a:r>
              <a:rPr lang="en-US" altLang="en-US" sz="3200" b="1" kern="1200" dirty="0">
                <a:latin typeface="+mj-lt"/>
                <a:ea typeface="+mj-ea"/>
                <a:cs typeface="+mj-cs"/>
              </a:rPr>
              <a:t>Cryptographic Tools</a:t>
            </a:r>
            <a:endParaRPr lang="en-US" altLang="en-US" sz="3200" b="1" kern="1200"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990715" cy="958215"/>
          </a:xfrm>
        </p:spPr>
        <p:txBody>
          <a:bodyPr/>
          <a:p>
            <a:r>
              <a:rPr lang="en-US" sz="3000">
                <a:sym typeface="+mn-ea"/>
              </a:rPr>
              <a:t>Symmetric Block Encryption Algorithm - Practical Security Issues </a:t>
            </a:r>
            <a:endParaRPr lang="en-US" sz="3000">
              <a:sym typeface="+mn-ea"/>
            </a:endParaRPr>
          </a:p>
        </p:txBody>
      </p:sp>
      <p:sp>
        <p:nvSpPr>
          <p:cNvPr id="3" name="Content Placeholder 2"/>
          <p:cNvSpPr>
            <a:spLocks noGrp="1"/>
          </p:cNvSpPr>
          <p:nvPr>
            <p:ph idx="1"/>
          </p:nvPr>
        </p:nvSpPr>
        <p:spPr>
          <a:xfrm>
            <a:off x="685165" y="1556385"/>
            <a:ext cx="6704330" cy="3881120"/>
          </a:xfrm>
        </p:spPr>
        <p:txBody>
          <a:bodyPr/>
          <a:p>
            <a:pPr algn="just"/>
            <a:r>
              <a:rPr lang="en-US">
                <a:sym typeface="+mn-ea"/>
              </a:rPr>
              <a:t>Figure 2.2a shows the ECB mode. </a:t>
            </a:r>
            <a:r>
              <a:rPr lang="en-US">
                <a:solidFill>
                  <a:srgbClr val="FF0000"/>
                </a:solidFill>
                <a:sym typeface="+mn-ea"/>
              </a:rPr>
              <a:t>A plain text of length ‘nb’ is divided into n b-bit blocks (P1, P2,c, Pn). Each block is encrypted using the same algorithm and the same encryption key, to produce a sequence of n b-bit blocks of ciphertext (C1, C2,c, Cn)..</a:t>
            </a:r>
            <a:endParaRPr lang="en-US">
              <a:solidFill>
                <a:srgbClr val="FF0000"/>
              </a:solidFill>
              <a:sym typeface="+mn-ea"/>
            </a:endParaRPr>
          </a:p>
          <a:p>
            <a:pPr algn="just"/>
            <a:endParaRPr lang="en-US">
              <a:solidFill>
                <a:srgbClr val="FF0000"/>
              </a:solidFill>
              <a:sym typeface="+mn-ea"/>
            </a:endParaRPr>
          </a:p>
          <a:p>
            <a:pPr algn="just"/>
            <a:endParaRPr lang="en-US">
              <a:solidFill>
                <a:srgbClr val="FF0000"/>
              </a:solidFill>
              <a:sym typeface="+mn-ea"/>
            </a:endParaRPr>
          </a:p>
          <a:p>
            <a:pPr algn="just"/>
            <a:endParaRPr lang="en-US">
              <a:solidFill>
                <a:srgbClr val="FF0000"/>
              </a:solidFill>
              <a:sym typeface="+mn-ea"/>
            </a:endParaRPr>
          </a:p>
          <a:p>
            <a:pPr algn="just"/>
            <a:endParaRPr lang="en-US">
              <a:solidFill>
                <a:srgbClr val="FF0000"/>
              </a:solidFill>
              <a:sym typeface="+mn-ea"/>
            </a:endParaRPr>
          </a:p>
          <a:p>
            <a:pPr algn="just"/>
            <a:endParaRPr lang="en-US">
              <a:solidFill>
                <a:srgbClr val="FF0000"/>
              </a:solidFill>
              <a:sym typeface="+mn-ea"/>
            </a:endParaRPr>
          </a:p>
          <a:p>
            <a:pPr algn="just"/>
            <a:endParaRPr lang="en-US">
              <a:solidFill>
                <a:srgbClr val="FF0000"/>
              </a:solidFill>
              <a:sym typeface="+mn-ea"/>
            </a:endParaRPr>
          </a:p>
          <a:p>
            <a:pPr algn="just"/>
            <a:r>
              <a:rPr lang="en-US">
                <a:solidFill>
                  <a:schemeClr val="tx1"/>
                </a:solidFill>
                <a:sym typeface="+mn-ea"/>
              </a:rPr>
              <a:t>To increase the security of symmetric block encryption for large sequences of data, a number of alternative techniques have been developed, called </a:t>
            </a:r>
            <a:r>
              <a:rPr lang="en-US" b="1">
                <a:solidFill>
                  <a:srgbClr val="FF0000"/>
                </a:solidFill>
                <a:sym typeface="+mn-ea"/>
              </a:rPr>
              <a:t>modes of operation.</a:t>
            </a:r>
            <a:r>
              <a:rPr lang="en-US">
                <a:solidFill>
                  <a:schemeClr val="tx1"/>
                </a:solidFill>
                <a:sym typeface="+mn-ea"/>
              </a:rPr>
              <a:t> These modes overcome the weaknesses of ECB.</a:t>
            </a:r>
            <a:endParaRPr lang="en-US">
              <a:solidFill>
                <a:schemeClr val="tx1"/>
              </a:solidFill>
              <a:sym typeface="+mn-ea"/>
            </a:endParaRPr>
          </a:p>
        </p:txBody>
      </p:sp>
      <p:pic>
        <p:nvPicPr>
          <p:cNvPr id="4" name="Picture 3"/>
          <p:cNvPicPr>
            <a:picLocks noChangeAspect="1"/>
          </p:cNvPicPr>
          <p:nvPr/>
        </p:nvPicPr>
        <p:blipFill>
          <a:blip r:embed="rId1"/>
          <a:stretch>
            <a:fillRect/>
          </a:stretch>
        </p:blipFill>
        <p:spPr>
          <a:xfrm>
            <a:off x="976630" y="2972435"/>
            <a:ext cx="6623685" cy="25380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810375" cy="852805"/>
          </a:xfrm>
        </p:spPr>
        <p:txBody>
          <a:bodyPr/>
          <a:p>
            <a:r>
              <a:rPr lang="en-US" sz="3000">
                <a:sym typeface="+mn-ea"/>
              </a:rPr>
              <a:t>Symmetric Block Encryption Algorithm - Stream Ciphers</a:t>
            </a:r>
            <a:endParaRPr lang="en-US" sz="3000">
              <a:sym typeface="+mn-ea"/>
            </a:endParaRPr>
          </a:p>
        </p:txBody>
      </p:sp>
      <p:sp>
        <p:nvSpPr>
          <p:cNvPr id="3" name="Content Placeholder 2"/>
          <p:cNvSpPr>
            <a:spLocks noGrp="1"/>
          </p:cNvSpPr>
          <p:nvPr>
            <p:ph idx="1"/>
          </p:nvPr>
        </p:nvSpPr>
        <p:spPr>
          <a:xfrm>
            <a:off x="685165" y="1556385"/>
            <a:ext cx="6531610" cy="3881120"/>
          </a:xfrm>
        </p:spPr>
        <p:txBody>
          <a:bodyPr/>
          <a:p>
            <a:pPr algn="just"/>
            <a:r>
              <a:rPr lang="en-US"/>
              <a:t>A block cipher processes the input one block of elements at a time, producing an output block for each input block.</a:t>
            </a:r>
            <a:endParaRPr lang="en-US"/>
          </a:p>
          <a:p>
            <a:pPr algn="just"/>
            <a:r>
              <a:rPr lang="en-US"/>
              <a:t> A stream cipher processes the input elements continuously, producing output one element at a time, as it goes along.</a:t>
            </a:r>
            <a:endParaRPr lang="en-US"/>
          </a:p>
          <a:p>
            <a:pPr algn="just"/>
            <a:r>
              <a:rPr lang="en-US"/>
              <a:t>A typical stream cipher encrypts plaintext one byte at a time, although a stream cipher may be designed to operate on one bit at a time or on units larger than a byte at a time. </a:t>
            </a:r>
            <a:endParaRPr lang="en-US"/>
          </a:p>
          <a:p>
            <a:pPr algn="just"/>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7400290" cy="852805"/>
          </a:xfrm>
        </p:spPr>
        <p:txBody>
          <a:bodyPr/>
          <a:p>
            <a:r>
              <a:rPr lang="en-US" sz="3000">
                <a:sym typeface="+mn-ea"/>
              </a:rPr>
              <a:t>Symmetric Block Encryption Algorithm - Stream Ciphers</a:t>
            </a:r>
            <a:endParaRPr lang="en-US" sz="3000">
              <a:sym typeface="+mn-ea"/>
            </a:endParaRPr>
          </a:p>
        </p:txBody>
      </p:sp>
      <p:sp>
        <p:nvSpPr>
          <p:cNvPr id="3" name="Content Placeholder 2"/>
          <p:cNvSpPr>
            <a:spLocks noGrp="1"/>
          </p:cNvSpPr>
          <p:nvPr>
            <p:ph idx="1"/>
          </p:nvPr>
        </p:nvSpPr>
        <p:spPr>
          <a:xfrm>
            <a:off x="534035" y="1556385"/>
            <a:ext cx="7811135" cy="3881120"/>
          </a:xfrm>
        </p:spPr>
        <p:txBody>
          <a:bodyPr/>
          <a:p>
            <a:pPr algn="just"/>
            <a:r>
              <a:rPr lang="en-US">
                <a:sym typeface="+mn-ea"/>
              </a:rPr>
              <a:t>Figure 2.2b is a representative diagram of stream cipher structure. </a:t>
            </a:r>
            <a:endParaRPr lang="en-US">
              <a:sym typeface="+mn-ea"/>
            </a:endParaRPr>
          </a:p>
          <a:p>
            <a:pPr algn="just"/>
            <a:r>
              <a:rPr lang="en-US">
                <a:solidFill>
                  <a:srgbClr val="FF0000"/>
                </a:solidFill>
                <a:sym typeface="+mn-ea"/>
              </a:rPr>
              <a:t>A key is input to a pseudorandom bit generator that produces a stream of 8-bit numbers</a:t>
            </a:r>
            <a:r>
              <a:rPr lang="en-US">
                <a:sym typeface="+mn-ea"/>
              </a:rPr>
              <a:t> that are apparently random. </a:t>
            </a:r>
            <a:endParaRPr lang="en-US">
              <a:sym typeface="+mn-ea"/>
            </a:endParaRPr>
          </a:p>
          <a:p>
            <a:pPr algn="just"/>
            <a:r>
              <a:rPr lang="en-US">
                <a:sym typeface="+mn-ea"/>
              </a:rPr>
              <a:t>A pseudorandom stream is one that is unpredictable without knowledge of the input key and which has an apparently random character. </a:t>
            </a:r>
            <a:r>
              <a:rPr lang="en-US">
                <a:solidFill>
                  <a:srgbClr val="FF0000"/>
                </a:solidFill>
                <a:sym typeface="+mn-ea"/>
              </a:rPr>
              <a:t>The output of the generator, called a keystream, is combined one byte at a time with the plaintext stream using the bitwise exclusive-OR (XOR) operation.</a:t>
            </a:r>
            <a:endParaRPr lang="en-US">
              <a:solidFill>
                <a:srgbClr val="FF0000"/>
              </a:solidFill>
            </a:endParaRPr>
          </a:p>
          <a:p>
            <a:pPr algn="just"/>
            <a:endParaRPr lang="en-US">
              <a:solidFill>
                <a:srgbClr val="FF0000"/>
              </a:solidFill>
            </a:endParaRPr>
          </a:p>
        </p:txBody>
      </p:sp>
      <p:pic>
        <p:nvPicPr>
          <p:cNvPr id="4" name="Picture 3"/>
          <p:cNvPicPr>
            <a:picLocks noChangeAspect="1"/>
          </p:cNvPicPr>
          <p:nvPr/>
        </p:nvPicPr>
        <p:blipFill>
          <a:blip r:embed="rId1"/>
          <a:stretch>
            <a:fillRect/>
          </a:stretch>
        </p:blipFill>
        <p:spPr>
          <a:xfrm>
            <a:off x="905510" y="4039870"/>
            <a:ext cx="7734935" cy="2667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2905" y="609600"/>
            <a:ext cx="7520305" cy="678815"/>
          </a:xfrm>
        </p:spPr>
        <p:txBody>
          <a:bodyPr/>
          <a:p>
            <a:r>
              <a:rPr lang="en-US" sz="3000"/>
              <a:t>Message Authentication and Hash Function</a:t>
            </a:r>
            <a:endParaRPr lang="en-US" sz="3000"/>
          </a:p>
        </p:txBody>
      </p:sp>
      <p:sp>
        <p:nvSpPr>
          <p:cNvPr id="3" name="Content Placeholder 2"/>
          <p:cNvSpPr>
            <a:spLocks noGrp="1"/>
          </p:cNvSpPr>
          <p:nvPr>
            <p:ph idx="1"/>
          </p:nvPr>
        </p:nvSpPr>
        <p:spPr>
          <a:xfrm>
            <a:off x="609600" y="1254125"/>
            <a:ext cx="6713855" cy="3881120"/>
          </a:xfrm>
        </p:spPr>
        <p:txBody>
          <a:bodyPr/>
          <a:p>
            <a:pPr algn="just"/>
            <a:r>
              <a:rPr lang="en-US">
                <a:solidFill>
                  <a:srgbClr val="FF0000"/>
                </a:solidFill>
              </a:rPr>
              <a:t>Encryption protects against passive attack (eavesdropping). A different requirement is to protect against active attack (falsification of data and transactions). Protection against such attacks is known as message or data authentication</a:t>
            </a:r>
            <a:r>
              <a:rPr lang="en-US"/>
              <a:t>.</a:t>
            </a:r>
            <a:endParaRPr lang="en-US"/>
          </a:p>
          <a:p>
            <a:pPr algn="just"/>
            <a:r>
              <a:rPr lang="en-US"/>
              <a:t>The two important aspects are to verify that the contents of the message have not been altered and that the source is authentic. </a:t>
            </a:r>
            <a:endParaRPr lang="en-US"/>
          </a:p>
          <a:p>
            <a:pPr algn="just"/>
            <a:r>
              <a:rPr lang="en-US"/>
              <a:t>We may also wish to verify a message’s timeliness (it has not been artificially delayed and replayed) and sequence relative to other messages flowing between two parties.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7340" y="609600"/>
            <a:ext cx="7757160" cy="697865"/>
          </a:xfrm>
        </p:spPr>
        <p:txBody>
          <a:bodyPr/>
          <a:p>
            <a:r>
              <a:rPr lang="en-US" sz="3000"/>
              <a:t>Authentication Using Symmetric Encryption</a:t>
            </a:r>
            <a:endParaRPr lang="en-US" sz="3000"/>
          </a:p>
        </p:txBody>
      </p:sp>
      <p:sp>
        <p:nvSpPr>
          <p:cNvPr id="3" name="Content Placeholder 2"/>
          <p:cNvSpPr>
            <a:spLocks noGrp="1"/>
          </p:cNvSpPr>
          <p:nvPr>
            <p:ph idx="1"/>
          </p:nvPr>
        </p:nvSpPr>
        <p:spPr>
          <a:xfrm>
            <a:off x="458470" y="1329690"/>
            <a:ext cx="6683375" cy="3881120"/>
          </a:xfrm>
        </p:spPr>
        <p:txBody>
          <a:bodyPr/>
          <a:p>
            <a:pPr algn="just"/>
            <a:r>
              <a:rPr lang="en-US"/>
              <a:t>If we assume that only the sender and receiver share a key, then only the genuine sender would be able to encrypt a message successfully for the other participant, provided the receiver can recognize a valid message. </a:t>
            </a:r>
            <a:endParaRPr lang="en-US"/>
          </a:p>
          <a:p>
            <a:pPr algn="just"/>
            <a:r>
              <a:rPr lang="en-US"/>
              <a:t>If the message includes an error-detection code and a sequence number, the receiver is assured that no alterations have been made and that sequencing is proper. </a:t>
            </a:r>
            <a:endParaRPr lang="en-US"/>
          </a:p>
          <a:p>
            <a:pPr algn="just"/>
            <a:r>
              <a:rPr lang="en-US"/>
              <a:t>If the message also includes a timestamp, the receiver is assured that the message has not been delayed beyond that normally expected for network transit.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7694295" cy="803275"/>
          </a:xfrm>
        </p:spPr>
        <p:txBody>
          <a:bodyPr/>
          <a:p>
            <a:r>
              <a:rPr lang="en-US" sz="3000">
                <a:sym typeface="+mn-ea"/>
              </a:rPr>
              <a:t>Authentication Using Symmetric Encryption</a:t>
            </a:r>
            <a:endParaRPr lang="en-US" sz="3000">
              <a:sym typeface="+mn-ea"/>
            </a:endParaRPr>
          </a:p>
        </p:txBody>
      </p:sp>
      <p:sp>
        <p:nvSpPr>
          <p:cNvPr id="3" name="Content Placeholder 2"/>
          <p:cNvSpPr>
            <a:spLocks noGrp="1"/>
          </p:cNvSpPr>
          <p:nvPr>
            <p:ph idx="1"/>
          </p:nvPr>
        </p:nvSpPr>
        <p:spPr>
          <a:xfrm>
            <a:off x="685165" y="1329690"/>
            <a:ext cx="6541135" cy="3881120"/>
          </a:xfrm>
        </p:spPr>
        <p:txBody>
          <a:bodyPr/>
          <a:p>
            <a:pPr algn="just"/>
            <a:r>
              <a:rPr lang="en-US"/>
              <a:t>Symmetric encryption alone is not a suitable tool for data authentication.</a:t>
            </a:r>
            <a:endParaRPr lang="en-US"/>
          </a:p>
          <a:p>
            <a:pPr algn="just"/>
            <a:r>
              <a:rPr lang="en-US"/>
              <a:t>In ECB mode of encryption, if an attacker reorders the blocks of ciphertext, then each block will still decrypt successfully. </a:t>
            </a:r>
            <a:endParaRPr lang="en-US"/>
          </a:p>
          <a:p>
            <a:pPr algn="just"/>
            <a:r>
              <a:rPr lang="en-US"/>
              <a:t>The reordering may alter the meaning of the overall data sequence. </a:t>
            </a:r>
            <a:endParaRPr lang="en-US"/>
          </a:p>
          <a:p>
            <a:pPr algn="just"/>
            <a:r>
              <a:rPr lang="en-US"/>
              <a:t>Although sequence numbers may be used at some level (e.g., each IP packet), it is typically not the case that a separate sequence number will be associated with each b-bit block of plaintext.</a:t>
            </a:r>
            <a:endParaRPr lang="en-US"/>
          </a:p>
          <a:p>
            <a:pPr algn="just"/>
            <a:r>
              <a:rPr lang="en-US"/>
              <a:t>Thus, block reordering is a threat.</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534035"/>
            <a:ext cx="7559040" cy="916940"/>
          </a:xfrm>
        </p:spPr>
        <p:txBody>
          <a:bodyPr/>
          <a:p>
            <a:r>
              <a:rPr lang="en-US" sz="3000"/>
              <a:t>Message Authentication without Message Encryption</a:t>
            </a:r>
            <a:endParaRPr lang="en-US" sz="3000"/>
          </a:p>
        </p:txBody>
      </p:sp>
      <p:sp>
        <p:nvSpPr>
          <p:cNvPr id="3" name="Content Placeholder 2"/>
          <p:cNvSpPr>
            <a:spLocks noGrp="1"/>
          </p:cNvSpPr>
          <p:nvPr>
            <p:ph idx="1"/>
          </p:nvPr>
        </p:nvSpPr>
        <p:spPr>
          <a:xfrm>
            <a:off x="609600" y="1480820"/>
            <a:ext cx="7588250" cy="3881120"/>
          </a:xfrm>
        </p:spPr>
        <p:txBody>
          <a:bodyPr/>
          <a:p>
            <a:pPr algn="just"/>
            <a:r>
              <a:rPr lang="en-US"/>
              <a:t>message authentication is provided as a separate function from message encryption. There are three situations in which message authentication without confidentiality is preferable:</a:t>
            </a:r>
            <a:endParaRPr lang="en-US"/>
          </a:p>
          <a:p>
            <a:pPr marL="0" indent="0" algn="just">
              <a:buNone/>
            </a:pPr>
            <a:r>
              <a:rPr lang="en-US"/>
              <a:t>1. </a:t>
            </a:r>
            <a:r>
              <a:rPr lang="en-US">
                <a:solidFill>
                  <a:srgbClr val="FF0000"/>
                </a:solidFill>
              </a:rPr>
              <a:t>There are a number of applications in which the same message is broadcast to a number of destinations.</a:t>
            </a:r>
            <a:r>
              <a:rPr lang="en-US"/>
              <a:t> Two examples are notification to users that the network is now unavailable, and an alarm signal in a control center.</a:t>
            </a:r>
            <a:endParaRPr lang="en-US"/>
          </a:p>
          <a:p>
            <a:pPr marL="0" indent="0" algn="just">
              <a:buNone/>
            </a:pPr>
            <a:r>
              <a:rPr lang="en-US"/>
              <a:t>2.</a:t>
            </a:r>
            <a:r>
              <a:rPr lang="en-US">
                <a:solidFill>
                  <a:srgbClr val="FF0000"/>
                </a:solidFill>
              </a:rPr>
              <a:t> Another possible scenario is an exchange in which one side has a heavy load and cannot afford the time to decrypt all incoming messages</a:t>
            </a:r>
            <a:r>
              <a:rPr lang="en-US"/>
              <a:t>. Authentication is carried out on a selective basis, with messages being chosen at random for checking.</a:t>
            </a:r>
            <a:endParaRPr lang="en-US"/>
          </a:p>
          <a:p>
            <a:pPr marL="0" indent="0" algn="just">
              <a:buNone/>
            </a:pPr>
            <a:r>
              <a:rPr lang="en-US"/>
              <a:t>3. </a:t>
            </a:r>
            <a:r>
              <a:rPr lang="en-US">
                <a:solidFill>
                  <a:srgbClr val="FF0000"/>
                </a:solidFill>
              </a:rPr>
              <a:t>Authentication of a computer program in plaintext is an attractive service. The computer program can be executed without having to decrypt it every time, which would be wasteful of processor resources</a:t>
            </a:r>
            <a:r>
              <a:rPr lang="en-US"/>
              <a:t>. However, if a message authentication tag were attached to the program, it could be checked whenever assurance is required of the integrity of the program</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49605"/>
          </a:xfrm>
        </p:spPr>
        <p:txBody>
          <a:bodyPr/>
          <a:p>
            <a:r>
              <a:rPr lang="en-US" sz="3000"/>
              <a:t>Messae Authentication Code</a:t>
            </a:r>
            <a:endParaRPr lang="en-US" sz="3000"/>
          </a:p>
        </p:txBody>
      </p:sp>
      <p:sp>
        <p:nvSpPr>
          <p:cNvPr id="3" name="Content Placeholder 2"/>
          <p:cNvSpPr>
            <a:spLocks noGrp="1"/>
          </p:cNvSpPr>
          <p:nvPr>
            <p:ph idx="1"/>
          </p:nvPr>
        </p:nvSpPr>
        <p:spPr>
          <a:xfrm>
            <a:off x="609600" y="1329690"/>
            <a:ext cx="6786880" cy="3881120"/>
          </a:xfrm>
        </p:spPr>
        <p:txBody>
          <a:bodyPr/>
          <a:p>
            <a:pPr algn="just"/>
            <a:r>
              <a:rPr lang="en-US"/>
              <a:t>One authentication technique involves the use of a secret key to generate a small block of data, known as a message authentication code, that is appended to the message.</a:t>
            </a:r>
            <a:endParaRPr lang="en-US"/>
          </a:p>
          <a:p>
            <a:pPr algn="just"/>
            <a:r>
              <a:rPr lang="en-US"/>
              <a:t> This technique assumes that two communicating parties, say A and B, share a common secret key KAB. </a:t>
            </a:r>
            <a:endParaRPr lang="en-US"/>
          </a:p>
          <a:p>
            <a:pPr algn="just"/>
            <a:r>
              <a:rPr lang="en-US"/>
              <a:t>When A has a message to send to B, it calculates the message authentication code as a complex function of the message and the key:</a:t>
            </a:r>
            <a:endParaRPr lang="en-US"/>
          </a:p>
          <a:p>
            <a:pPr algn="just"/>
            <a:endParaRPr lang="en-US"/>
          </a:p>
          <a:p>
            <a:pPr algn="just"/>
            <a:endParaRPr lang="en-US"/>
          </a:p>
          <a:p>
            <a:pPr algn="just"/>
            <a:r>
              <a:rPr lang="en-US"/>
              <a:t>The message plus code are transmitted to the intended recipient. </a:t>
            </a:r>
            <a:endParaRPr lang="en-US"/>
          </a:p>
          <a:p>
            <a:pPr algn="just"/>
            <a:r>
              <a:rPr lang="en-US"/>
              <a:t>The recipient performs the same calculation on the received message, using the same secret key, to generate a new message authentication code. </a:t>
            </a:r>
            <a:endParaRPr lang="en-US"/>
          </a:p>
          <a:p>
            <a:pPr algn="just"/>
            <a:endParaRPr lang="en-US"/>
          </a:p>
        </p:txBody>
      </p:sp>
      <p:pic>
        <p:nvPicPr>
          <p:cNvPr id="4" name="Picture 3"/>
          <p:cNvPicPr>
            <a:picLocks noChangeAspect="1"/>
          </p:cNvPicPr>
          <p:nvPr/>
        </p:nvPicPr>
        <p:blipFill>
          <a:blip r:embed="rId1"/>
          <a:stretch>
            <a:fillRect/>
          </a:stretch>
        </p:blipFill>
        <p:spPr>
          <a:xfrm>
            <a:off x="3276600" y="3959225"/>
            <a:ext cx="2313940" cy="3384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86435"/>
          </a:xfrm>
        </p:spPr>
        <p:txBody>
          <a:bodyPr/>
          <a:p>
            <a:r>
              <a:rPr lang="en-US" sz="3000">
                <a:sym typeface="+mn-ea"/>
              </a:rPr>
              <a:t>Message Authentication Code</a:t>
            </a:r>
            <a:endParaRPr lang="en-US" sz="3000">
              <a:sym typeface="+mn-ea"/>
            </a:endParaRPr>
          </a:p>
        </p:txBody>
      </p:sp>
      <p:sp>
        <p:nvSpPr>
          <p:cNvPr id="3" name="Content Placeholder 2"/>
          <p:cNvSpPr>
            <a:spLocks noGrp="1"/>
          </p:cNvSpPr>
          <p:nvPr>
            <p:ph idx="1"/>
          </p:nvPr>
        </p:nvSpPr>
        <p:spPr>
          <a:xfrm>
            <a:off x="609600" y="1405255"/>
            <a:ext cx="7004685" cy="3881120"/>
          </a:xfrm>
        </p:spPr>
        <p:txBody>
          <a:bodyPr/>
          <a:p>
            <a:r>
              <a:rPr lang="en-US">
                <a:sym typeface="+mn-ea"/>
              </a:rPr>
              <a:t>The received code is compared to the calculated code as shown in Figure 2.3.</a:t>
            </a:r>
            <a:endParaRPr lang="en-US"/>
          </a:p>
        </p:txBody>
      </p:sp>
      <p:pic>
        <p:nvPicPr>
          <p:cNvPr id="4" name="Picture 3"/>
          <p:cNvPicPr>
            <a:picLocks noChangeAspect="1"/>
          </p:cNvPicPr>
          <p:nvPr/>
        </p:nvPicPr>
        <p:blipFill>
          <a:blip r:embed="rId1"/>
          <a:stretch>
            <a:fillRect/>
          </a:stretch>
        </p:blipFill>
        <p:spPr>
          <a:xfrm>
            <a:off x="926465" y="2043430"/>
            <a:ext cx="6686550" cy="43802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37540"/>
          </a:xfrm>
        </p:spPr>
        <p:txBody>
          <a:bodyPr/>
          <a:p>
            <a:r>
              <a:rPr lang="en-US">
                <a:sym typeface="+mn-ea"/>
              </a:rPr>
              <a:t>Message Authentication Code</a:t>
            </a:r>
            <a:endParaRPr lang="en-US"/>
          </a:p>
        </p:txBody>
      </p:sp>
      <p:sp>
        <p:nvSpPr>
          <p:cNvPr id="3" name="Content Placeholder 2"/>
          <p:cNvSpPr>
            <a:spLocks noGrp="1"/>
          </p:cNvSpPr>
          <p:nvPr>
            <p:ph idx="1"/>
          </p:nvPr>
        </p:nvSpPr>
        <p:spPr>
          <a:xfrm>
            <a:off x="609600" y="1254125"/>
            <a:ext cx="6793230" cy="3881120"/>
          </a:xfrm>
        </p:spPr>
        <p:txBody>
          <a:bodyPr/>
          <a:p>
            <a:pPr algn="just"/>
            <a:r>
              <a:rPr lang="en-US"/>
              <a:t>If we assume that only the receiver and the sender know the identity of the secret key, and if the received code matches the calculated code, then:</a:t>
            </a:r>
            <a:endParaRPr lang="en-US"/>
          </a:p>
          <a:p>
            <a:pPr marL="0" indent="0" algn="just">
              <a:buNone/>
            </a:pPr>
            <a:r>
              <a:rPr lang="en-US"/>
              <a:t>1. The receiver is assured that the message has not been altered. If an attacker alters the message but does not alter the code, then the receiver’s calculation of the code will differ from the received code.</a:t>
            </a:r>
            <a:endParaRPr lang="en-US"/>
          </a:p>
          <a:p>
            <a:pPr marL="0" indent="0" algn="just">
              <a:buNone/>
            </a:pPr>
            <a:r>
              <a:rPr lang="en-US"/>
              <a:t>2. The receiver is assured that the message is from the alleged sender. Because no one else knows the secret key and cannot prepare a message with a proper code.</a:t>
            </a:r>
            <a:endParaRPr lang="en-US"/>
          </a:p>
          <a:p>
            <a:pPr marL="0" indent="0" algn="just">
              <a:buNone/>
            </a:pPr>
            <a:r>
              <a:rPr lang="en-US"/>
              <a:t>3. If the message includes a sequence number, then the receiver can be assured of the proper sequence, because an attacker cannot successfully alter the sequence number.</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1775" y="609600"/>
            <a:ext cx="7514590" cy="691515"/>
          </a:xfrm>
        </p:spPr>
        <p:txBody>
          <a:bodyPr/>
          <a:p>
            <a:r>
              <a:rPr lang="en-US" sz="3000"/>
              <a:t>Confidentiality with Symmetric Encryption</a:t>
            </a:r>
            <a:endParaRPr lang="en-US" sz="3000"/>
          </a:p>
        </p:txBody>
      </p:sp>
      <p:sp>
        <p:nvSpPr>
          <p:cNvPr id="3" name="Content Placeholder 2"/>
          <p:cNvSpPr>
            <a:spLocks noGrp="1"/>
          </p:cNvSpPr>
          <p:nvPr>
            <p:ph idx="1"/>
          </p:nvPr>
        </p:nvSpPr>
        <p:spPr>
          <a:xfrm>
            <a:off x="292100" y="1102995"/>
            <a:ext cx="8068945" cy="3881120"/>
          </a:xfrm>
        </p:spPr>
        <p:txBody>
          <a:bodyPr/>
          <a:p>
            <a:pPr algn="just"/>
            <a:r>
              <a:rPr lang="en-US"/>
              <a:t>Symmetric encryption also referred to as conventional encryption or single-key encryption. </a:t>
            </a:r>
            <a:endParaRPr lang="en-US"/>
          </a:p>
          <a:p>
            <a:pPr algn="just"/>
            <a:endParaRPr lang="en-US"/>
          </a:p>
          <a:p>
            <a:pPr algn="just"/>
            <a:endParaRPr lang="en-US"/>
          </a:p>
          <a:p>
            <a:pPr algn="just"/>
            <a:endParaRPr lang="en-US"/>
          </a:p>
          <a:p>
            <a:pPr algn="just"/>
            <a:endParaRPr lang="en-US"/>
          </a:p>
          <a:p>
            <a:pPr algn="just"/>
            <a:endParaRPr lang="en-US"/>
          </a:p>
          <a:p>
            <a:pPr marL="0" indent="0" algn="just">
              <a:buNone/>
            </a:pPr>
            <a:r>
              <a:rPr lang="en-US" b="1">
                <a:solidFill>
                  <a:srgbClr val="FF0000"/>
                </a:solidFill>
              </a:rPr>
              <a:t>Plaintext:</a:t>
            </a:r>
            <a:r>
              <a:rPr lang="en-US"/>
              <a:t> This is the original message or data that is fed into the algorithm as input.</a:t>
            </a:r>
            <a:endParaRPr lang="en-US"/>
          </a:p>
          <a:p>
            <a:pPr marL="0" indent="0" algn="just">
              <a:buNone/>
            </a:pPr>
            <a:r>
              <a:rPr lang="en-US" b="1">
                <a:solidFill>
                  <a:srgbClr val="FF0000"/>
                </a:solidFill>
              </a:rPr>
              <a:t>Encryption Algorithm:</a:t>
            </a:r>
            <a:r>
              <a:rPr lang="en-US"/>
              <a:t> The encryption algorithm performs various substitutions and transformations on the plaintext.</a:t>
            </a:r>
            <a:endParaRPr lang="en-US"/>
          </a:p>
          <a:p>
            <a:pPr marL="0" indent="0" algn="just">
              <a:buNone/>
            </a:pPr>
            <a:r>
              <a:rPr lang="en-US" b="1">
                <a:solidFill>
                  <a:srgbClr val="FF0000"/>
                </a:solidFill>
              </a:rPr>
              <a:t>Secret key:</a:t>
            </a:r>
            <a:r>
              <a:rPr lang="en-US"/>
              <a:t> The secret key is also input to the encryption algorithm. </a:t>
            </a:r>
            <a:endParaRPr lang="en-US"/>
          </a:p>
          <a:p>
            <a:pPr marL="0" indent="0" algn="just">
              <a:buNone/>
            </a:pPr>
            <a:r>
              <a:rPr lang="en-US" b="1">
                <a:solidFill>
                  <a:srgbClr val="FF0000"/>
                </a:solidFill>
              </a:rPr>
              <a:t>Ciphertext: </a:t>
            </a:r>
            <a:r>
              <a:rPr lang="en-US"/>
              <a:t>This is the scrambled message produced as output.  </a:t>
            </a:r>
            <a:endParaRPr lang="en-US"/>
          </a:p>
          <a:p>
            <a:pPr marL="0" indent="0" algn="just">
              <a:buNone/>
            </a:pPr>
            <a:r>
              <a:rPr lang="en-US" b="1">
                <a:solidFill>
                  <a:srgbClr val="FF0000"/>
                </a:solidFill>
              </a:rPr>
              <a:t>Decryption Algorithm: </a:t>
            </a:r>
            <a:r>
              <a:rPr lang="en-US"/>
              <a:t>It takes the ciphertext and the secret key and produces the original plaintext.</a:t>
            </a:r>
            <a:endParaRPr lang="en-US"/>
          </a:p>
        </p:txBody>
      </p:sp>
      <p:pic>
        <p:nvPicPr>
          <p:cNvPr id="4" name="Picture 3"/>
          <p:cNvPicPr>
            <a:picLocks noChangeAspect="1"/>
          </p:cNvPicPr>
          <p:nvPr/>
        </p:nvPicPr>
        <p:blipFill>
          <a:blip r:embed="rId1"/>
          <a:stretch>
            <a:fillRect/>
          </a:stretch>
        </p:blipFill>
        <p:spPr>
          <a:xfrm>
            <a:off x="482600" y="1734185"/>
            <a:ext cx="7793990" cy="20288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1775" y="534035"/>
            <a:ext cx="7539990" cy="630555"/>
          </a:xfrm>
        </p:spPr>
        <p:txBody>
          <a:bodyPr/>
          <a:p>
            <a:r>
              <a:rPr lang="en-US" sz="3000">
                <a:sym typeface="+mn-ea"/>
              </a:rPr>
              <a:t>Confidentiality with Symmetric Encryption</a:t>
            </a:r>
            <a:endParaRPr lang="en-US" sz="3000">
              <a:sym typeface="+mn-ea"/>
            </a:endParaRPr>
          </a:p>
        </p:txBody>
      </p:sp>
      <p:sp>
        <p:nvSpPr>
          <p:cNvPr id="3" name="Content Placeholder 2"/>
          <p:cNvSpPr>
            <a:spLocks noGrp="1"/>
          </p:cNvSpPr>
          <p:nvPr>
            <p:ph idx="1"/>
          </p:nvPr>
        </p:nvSpPr>
        <p:spPr>
          <a:xfrm>
            <a:off x="534035" y="1102995"/>
            <a:ext cx="7147560" cy="3881120"/>
          </a:xfrm>
        </p:spPr>
        <p:txBody>
          <a:bodyPr/>
          <a:p>
            <a:pPr marL="0" indent="0" algn="just">
              <a:buNone/>
            </a:pPr>
            <a:r>
              <a:rPr lang="en-US"/>
              <a:t>There are two requirements for secure use of symmetric encryption:</a:t>
            </a:r>
            <a:endParaRPr lang="en-US"/>
          </a:p>
          <a:p>
            <a:pPr marL="0" indent="0" algn="just">
              <a:buNone/>
            </a:pPr>
            <a:r>
              <a:rPr lang="en-US" b="1">
                <a:solidFill>
                  <a:srgbClr val="FF0000"/>
                </a:solidFill>
              </a:rPr>
              <a:t>1. We need a strong encryption algorithm. </a:t>
            </a:r>
            <a:r>
              <a:rPr lang="en-US"/>
              <a:t>At a minimum, we would like the algorithm to be such that an opponent who knows the algorithm and has access to one or more ciphertexts would be unable to decipher the ciphertext or figure out the key. </a:t>
            </a:r>
            <a:endParaRPr lang="en-US"/>
          </a:p>
          <a:p>
            <a:pPr marL="0" indent="0" algn="just">
              <a:buNone/>
            </a:pPr>
            <a:r>
              <a:rPr lang="en-US"/>
              <a:t>This requirement is usually stated in a stronger form: </a:t>
            </a:r>
            <a:endParaRPr lang="en-US"/>
          </a:p>
          <a:p>
            <a:pPr marL="0" indent="0" algn="just">
              <a:buNone/>
            </a:pPr>
            <a:r>
              <a:rPr lang="en-US"/>
              <a:t>The opponent should be unable to decrypt ciphertext or discover the key even if he or she is in possession of a number of ciphertexts together with the plaintext that produced each ciphertext.</a:t>
            </a:r>
            <a:endParaRPr lang="en-US"/>
          </a:p>
          <a:p>
            <a:pPr marL="0" indent="0" algn="just">
              <a:buNone/>
            </a:pPr>
            <a:r>
              <a:rPr lang="en-US" b="1">
                <a:solidFill>
                  <a:srgbClr val="FF0000"/>
                </a:solidFill>
              </a:rPr>
              <a:t>2. The sender and receiver must have obtained copies of the secret key in a secure fashion and must keep the key secure.</a:t>
            </a:r>
            <a:r>
              <a:rPr lang="en-US"/>
              <a:t> If someone can discover the key and knows the algorithm, all communication using this key is readable.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7340" y="609600"/>
            <a:ext cx="7447915" cy="772160"/>
          </a:xfrm>
        </p:spPr>
        <p:txBody>
          <a:bodyPr/>
          <a:p>
            <a:r>
              <a:rPr lang="en-US" sz="3000">
                <a:sym typeface="+mn-ea"/>
              </a:rPr>
              <a:t>Confidentiality with Symmetric Encryption</a:t>
            </a:r>
            <a:endParaRPr lang="en-US" sz="3000">
              <a:sym typeface="+mn-ea"/>
            </a:endParaRPr>
          </a:p>
        </p:txBody>
      </p:sp>
      <p:sp>
        <p:nvSpPr>
          <p:cNvPr id="3" name="Content Placeholder 2"/>
          <p:cNvSpPr>
            <a:spLocks noGrp="1"/>
          </p:cNvSpPr>
          <p:nvPr>
            <p:ph idx="1"/>
          </p:nvPr>
        </p:nvSpPr>
        <p:spPr>
          <a:xfrm>
            <a:off x="534035" y="1178560"/>
            <a:ext cx="7168515" cy="3881120"/>
          </a:xfrm>
        </p:spPr>
        <p:txBody>
          <a:bodyPr/>
          <a:p>
            <a:pPr marL="0" indent="0" algn="just">
              <a:buNone/>
            </a:pPr>
            <a:r>
              <a:rPr lang="en-US"/>
              <a:t>There are two general approaches to attacking a symmetric encryption scheme.</a:t>
            </a:r>
            <a:endParaRPr lang="en-US"/>
          </a:p>
          <a:p>
            <a:pPr marL="0" indent="0" algn="just">
              <a:buNone/>
            </a:pPr>
            <a:r>
              <a:rPr lang="en-US" b="1" u="sng">
                <a:solidFill>
                  <a:srgbClr val="FF0000"/>
                </a:solidFill>
              </a:rPr>
              <a:t>1. Cryptanalysis: </a:t>
            </a:r>
            <a:r>
              <a:rPr lang="en-US"/>
              <a:t>Cryptanalytic attacks rely on the nature of the algorithm plus perhaps some knowledge of the general characteristics of the plaintext. </a:t>
            </a:r>
            <a:endParaRPr lang="en-US"/>
          </a:p>
          <a:p>
            <a:pPr marL="0" indent="0" algn="just">
              <a:buNone/>
            </a:pPr>
            <a:r>
              <a:rPr lang="en-US"/>
              <a:t>This type of attack exploits the characteristics of the algorithm to attempt to deduce a specific plaintext or to deduce the key being used.</a:t>
            </a:r>
            <a:endParaRPr lang="en-US"/>
          </a:p>
          <a:p>
            <a:pPr marL="0" indent="0" algn="just">
              <a:buNone/>
            </a:pPr>
            <a:r>
              <a:rPr lang="en-US"/>
              <a:t>If the attack succeeds in deducing the key, the effect is catastrophic: All future and past messages encrypted with that key are compromised.</a:t>
            </a:r>
            <a:endParaRPr lang="en-US"/>
          </a:p>
          <a:p>
            <a:pPr marL="0" indent="0" algn="just">
              <a:buNone/>
            </a:pPr>
            <a:r>
              <a:rPr lang="en-US" b="1" u="sng">
                <a:solidFill>
                  <a:srgbClr val="FF0000"/>
                </a:solidFill>
              </a:rPr>
              <a:t>2. Brute-Force Attack:</a:t>
            </a:r>
            <a:r>
              <a:rPr lang="en-US"/>
              <a:t> Try every possible key on a piece of ciphertext until an intelligible translation into plaintext is obtained. On average, half of all possible keys must be tried to achieve success. That is, if there are x different keys, on average an attacker would discover the actual key after x/2 tries.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609600"/>
            <a:ext cx="7447915" cy="772160"/>
          </a:xfrm>
        </p:spPr>
        <p:txBody>
          <a:bodyPr/>
          <a:p>
            <a:r>
              <a:rPr lang="en-US" sz="3000">
                <a:sym typeface="+mn-ea"/>
              </a:rPr>
              <a:t>Symmetric Block Encryption Algorithm</a:t>
            </a:r>
            <a:endParaRPr lang="en-US" sz="3000">
              <a:sym typeface="+mn-ea"/>
            </a:endParaRPr>
          </a:p>
        </p:txBody>
      </p:sp>
      <p:sp>
        <p:nvSpPr>
          <p:cNvPr id="3" name="Content Placeholder 2"/>
          <p:cNvSpPr>
            <a:spLocks noGrp="1"/>
          </p:cNvSpPr>
          <p:nvPr>
            <p:ph idx="1"/>
          </p:nvPr>
        </p:nvSpPr>
        <p:spPr>
          <a:xfrm>
            <a:off x="458470" y="1254125"/>
            <a:ext cx="7013575" cy="3881120"/>
          </a:xfrm>
        </p:spPr>
        <p:txBody>
          <a:bodyPr/>
          <a:p>
            <a:pPr marL="0" indent="0" algn="just">
              <a:buNone/>
            </a:pPr>
            <a:r>
              <a:rPr lang="en-US"/>
              <a:t>The most commonly used symmetric encryption algorithms are block ciphers. </a:t>
            </a:r>
            <a:endParaRPr lang="en-US"/>
          </a:p>
          <a:p>
            <a:pPr marL="0" indent="0" algn="just">
              <a:buNone/>
            </a:pPr>
            <a:r>
              <a:rPr lang="en-US" b="1" u="sng">
                <a:solidFill>
                  <a:srgbClr val="FF0000"/>
                </a:solidFill>
              </a:rPr>
              <a:t>Block Ciphers: </a:t>
            </a:r>
            <a:r>
              <a:rPr lang="en-US"/>
              <a:t>A block cipher processes the plaintext input in fixed-size blocks and produces a block of ciphertext of equal size for each plaintext block. </a:t>
            </a:r>
            <a:endParaRPr lang="en-US"/>
          </a:p>
          <a:p>
            <a:pPr marL="0" indent="0" algn="just">
              <a:buNone/>
            </a:pPr>
            <a:r>
              <a:rPr lang="en-US"/>
              <a:t>The algorithm processes longer plaintext amounts as a series of fixed-size blocks.</a:t>
            </a:r>
            <a:endParaRPr lang="en-US"/>
          </a:p>
          <a:p>
            <a:pPr marL="0" indent="0" algn="just">
              <a:buNone/>
            </a:pPr>
            <a:r>
              <a:rPr lang="en-US"/>
              <a:t>The most important symmetric algorithms, all of which are block ciphers, are :Data Encryption Standard (DES),Triple DES,Advanced Encryption Standard (AES).</a:t>
            </a:r>
            <a:endParaRPr lang="en-US"/>
          </a:p>
        </p:txBody>
      </p:sp>
      <p:pic>
        <p:nvPicPr>
          <p:cNvPr id="4" name="Picture 3"/>
          <p:cNvPicPr>
            <a:picLocks noChangeAspect="1"/>
          </p:cNvPicPr>
          <p:nvPr/>
        </p:nvPicPr>
        <p:blipFill>
          <a:blip r:embed="rId1"/>
          <a:stretch>
            <a:fillRect/>
          </a:stretch>
        </p:blipFill>
        <p:spPr>
          <a:xfrm>
            <a:off x="972185" y="4419600"/>
            <a:ext cx="7034530" cy="18402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609600"/>
            <a:ext cx="7086600" cy="715645"/>
          </a:xfrm>
        </p:spPr>
        <p:txBody>
          <a:bodyPr/>
          <a:p>
            <a:r>
              <a:rPr lang="en-US" sz="3000">
                <a:sym typeface="+mn-ea"/>
              </a:rPr>
              <a:t>Symmetric Block Encryption Algorithm</a:t>
            </a:r>
            <a:endParaRPr lang="en-US" sz="3000">
              <a:sym typeface="+mn-ea"/>
            </a:endParaRPr>
          </a:p>
        </p:txBody>
      </p:sp>
      <p:sp>
        <p:nvSpPr>
          <p:cNvPr id="5" name="Content Placeholder 4"/>
          <p:cNvSpPr>
            <a:spLocks noGrp="1"/>
          </p:cNvSpPr>
          <p:nvPr>
            <p:ph idx="1"/>
          </p:nvPr>
        </p:nvSpPr>
        <p:spPr>
          <a:xfrm>
            <a:off x="532765" y="1296670"/>
            <a:ext cx="7202170" cy="3881120"/>
          </a:xfrm>
        </p:spPr>
        <p:txBody>
          <a:bodyPr/>
          <a:p>
            <a:pPr marL="0" indent="0" algn="just">
              <a:buNone/>
            </a:pPr>
            <a:r>
              <a:rPr lang="en-US" b="1" u="sng">
                <a:solidFill>
                  <a:srgbClr val="FF0000"/>
                </a:solidFill>
              </a:rPr>
              <a:t>DES (Data Encryption Standard):  </a:t>
            </a:r>
            <a:r>
              <a:rPr lang="en-US">
                <a:solidFill>
                  <a:srgbClr val="0070C0"/>
                </a:solidFill>
              </a:rPr>
              <a:t>DES takes a plaintext block of 64 bits and a key of 56 bits, to produce a ciphertext block of 64 bits</a:t>
            </a:r>
            <a:r>
              <a:rPr lang="en-US"/>
              <a:t>.Strength of DES fall into two categories: concerns about the algorithm itself, and concerns about the use of a 56-bit key. </a:t>
            </a:r>
            <a:endParaRPr lang="en-US"/>
          </a:p>
          <a:p>
            <a:pPr marL="0" indent="0" algn="just">
              <a:buNone/>
            </a:pPr>
            <a:r>
              <a:rPr lang="en-US" b="1" u="sng">
                <a:solidFill>
                  <a:srgbClr val="FF0000"/>
                </a:solidFill>
              </a:rPr>
              <a:t>3-DES: </a:t>
            </a:r>
            <a:r>
              <a:rPr lang="en-US"/>
              <a:t>The life of DES was extended by the use of triple DES (3DES), which involves repeating the basic DES algorithm three times, using either two or three unique keys, for a key size of 112 or 168 bits. </a:t>
            </a:r>
            <a:endParaRPr lang="en-US"/>
          </a:p>
          <a:p>
            <a:pPr marL="0" indent="0" algn="just">
              <a:buNone/>
            </a:pPr>
            <a:r>
              <a:rPr lang="en-US"/>
              <a:t>3DES has two attractions that assure its widespread use over the next few years. </a:t>
            </a:r>
            <a:endParaRPr lang="en-US"/>
          </a:p>
          <a:p>
            <a:pPr marL="0" indent="0" algn="just">
              <a:buNone/>
            </a:pPr>
            <a:r>
              <a:rPr lang="en-US">
                <a:solidFill>
                  <a:srgbClr val="0070C0"/>
                </a:solidFill>
              </a:rPr>
              <a:t>1. 168-bit key length, it overcomes the vulnerability to brute-force attack of DES. </a:t>
            </a:r>
            <a:endParaRPr lang="en-US">
              <a:solidFill>
                <a:srgbClr val="0070C0"/>
              </a:solidFill>
            </a:endParaRPr>
          </a:p>
          <a:p>
            <a:pPr marL="0" indent="0" algn="just">
              <a:buNone/>
            </a:pPr>
            <a:r>
              <a:rPr lang="en-US">
                <a:solidFill>
                  <a:srgbClr val="0070C0"/>
                </a:solidFill>
              </a:rPr>
              <a:t>2. the underlying encryption algorithm in 3DES is the same as in DES.</a:t>
            </a:r>
            <a:endParaRPr lang="en-US">
              <a:solidFill>
                <a:srgbClr val="0070C0"/>
              </a:solidFill>
            </a:endParaRPr>
          </a:p>
          <a:p>
            <a:pPr marL="0" indent="0" algn="just">
              <a:buNone/>
            </a:pPr>
            <a:endParaRPr lang="en-US">
              <a:solidFill>
                <a:srgbClr val="0070C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990715" cy="605790"/>
          </a:xfrm>
        </p:spPr>
        <p:txBody>
          <a:bodyPr/>
          <a:p>
            <a:r>
              <a:rPr lang="en-US" sz="3000">
                <a:sym typeface="+mn-ea"/>
              </a:rPr>
              <a:t>Symmetric Block Encryption Algorithm</a:t>
            </a:r>
            <a:endParaRPr lang="en-US" sz="3000">
              <a:sym typeface="+mn-ea"/>
            </a:endParaRPr>
          </a:p>
        </p:txBody>
      </p:sp>
      <p:sp>
        <p:nvSpPr>
          <p:cNvPr id="3" name="Content Placeholder 2"/>
          <p:cNvSpPr>
            <a:spLocks noGrp="1"/>
          </p:cNvSpPr>
          <p:nvPr>
            <p:ph idx="1"/>
          </p:nvPr>
        </p:nvSpPr>
        <p:spPr>
          <a:xfrm>
            <a:off x="534035" y="1329690"/>
            <a:ext cx="7010400" cy="3881120"/>
          </a:xfrm>
        </p:spPr>
        <p:txBody>
          <a:bodyPr/>
          <a:p>
            <a:pPr marL="0" indent="0" algn="just">
              <a:buNone/>
            </a:pPr>
            <a:r>
              <a:rPr lang="en-US" b="1" u="sng">
                <a:solidFill>
                  <a:srgbClr val="FF0000"/>
                </a:solidFill>
                <a:sym typeface="+mn-ea"/>
              </a:rPr>
              <a:t>Drawback of 3DES:</a:t>
            </a:r>
            <a:endParaRPr lang="en-US">
              <a:sym typeface="+mn-ea"/>
            </a:endParaRPr>
          </a:p>
          <a:p>
            <a:pPr algn="just"/>
            <a:r>
              <a:rPr lang="en-US">
                <a:sym typeface="+mn-ea"/>
              </a:rPr>
              <a:t>The principal drawback of 3DES is that the algorithm is relatively sluggish in software. </a:t>
            </a:r>
            <a:endParaRPr lang="en-US">
              <a:sym typeface="+mn-ea"/>
            </a:endParaRPr>
          </a:p>
          <a:p>
            <a:pPr algn="just"/>
            <a:r>
              <a:rPr lang="en-US">
                <a:sym typeface="+mn-ea"/>
              </a:rPr>
              <a:t>The original DES was designed for mid-1970s hardware implementation and does not produce efficient software code.</a:t>
            </a:r>
            <a:endParaRPr lang="en-US">
              <a:sym typeface="+mn-ea"/>
            </a:endParaRPr>
          </a:p>
          <a:p>
            <a:pPr algn="just"/>
            <a:r>
              <a:rPr lang="en-US">
                <a:sym typeface="+mn-ea"/>
              </a:rPr>
              <a:t> 3DES which requires three times as many calculations as DES, is correspondingly slower.</a:t>
            </a:r>
            <a:endParaRPr lang="en-US">
              <a:sym typeface="+mn-ea"/>
            </a:endParaRPr>
          </a:p>
          <a:p>
            <a:pPr algn="just"/>
            <a:r>
              <a:rPr lang="en-US">
                <a:sym typeface="+mn-ea"/>
              </a:rPr>
              <a:t>A secondary drawback is that both DES and 3DES use a 64-bit block size. For reasons of both efficiency and security, a larger block size is desirable.</a:t>
            </a:r>
            <a:endParaRPr lang="en-US"/>
          </a:p>
          <a:p>
            <a:pPr algn="just"/>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990715" cy="605790"/>
          </a:xfrm>
        </p:spPr>
        <p:txBody>
          <a:bodyPr/>
          <a:p>
            <a:r>
              <a:rPr lang="en-US" sz="3000">
                <a:sym typeface="+mn-ea"/>
              </a:rPr>
              <a:t>Symmetric Block Encryption Algorithm</a:t>
            </a:r>
            <a:endParaRPr lang="en-US" sz="3000">
              <a:sym typeface="+mn-ea"/>
            </a:endParaRPr>
          </a:p>
        </p:txBody>
      </p:sp>
      <p:sp>
        <p:nvSpPr>
          <p:cNvPr id="3" name="Content Placeholder 2"/>
          <p:cNvSpPr>
            <a:spLocks noGrp="1"/>
          </p:cNvSpPr>
          <p:nvPr>
            <p:ph idx="1"/>
          </p:nvPr>
        </p:nvSpPr>
        <p:spPr>
          <a:xfrm>
            <a:off x="534035" y="1329690"/>
            <a:ext cx="7010400" cy="3881120"/>
          </a:xfrm>
        </p:spPr>
        <p:txBody>
          <a:bodyPr/>
          <a:p>
            <a:pPr marL="0" indent="0" algn="just">
              <a:buNone/>
            </a:pPr>
            <a:r>
              <a:rPr lang="en-US" b="1" u="sng">
                <a:solidFill>
                  <a:srgbClr val="FF0000"/>
                </a:solidFill>
                <a:sym typeface="+mn-ea"/>
              </a:rPr>
              <a:t>AES ( Advanced Encrytion Standard):</a:t>
            </a:r>
            <a:r>
              <a:rPr lang="en-US">
                <a:solidFill>
                  <a:schemeClr val="tx1"/>
                </a:solidFill>
                <a:sym typeface="+mn-ea"/>
              </a:rPr>
              <a:t>Because of its drawbacks, 3DES is not a reasonable candidate for long-term use. </a:t>
            </a:r>
            <a:endParaRPr lang="en-US">
              <a:solidFill>
                <a:schemeClr val="tx1"/>
              </a:solidFill>
              <a:sym typeface="+mn-ea"/>
            </a:endParaRPr>
          </a:p>
          <a:p>
            <a:pPr marL="0" indent="0" algn="just">
              <a:buNone/>
            </a:pPr>
            <a:r>
              <a:rPr lang="en-US">
                <a:solidFill>
                  <a:schemeClr val="tx1"/>
                </a:solidFill>
                <a:sym typeface="+mn-ea"/>
              </a:rPr>
              <a:t>NIST specified that AES must be a symmetric block cipher with a block length of 128 bits and support for key lengths of 128, 192, and 256 bits. </a:t>
            </a:r>
            <a:endParaRPr lang="en-US">
              <a:solidFill>
                <a:schemeClr val="tx1"/>
              </a:solidFill>
              <a:sym typeface="+mn-ea"/>
            </a:endParaRPr>
          </a:p>
          <a:p>
            <a:pPr marL="0" indent="0" algn="just">
              <a:buNone/>
            </a:pPr>
            <a:r>
              <a:rPr lang="en-US">
                <a:solidFill>
                  <a:schemeClr val="tx1"/>
                </a:solidFill>
                <a:sym typeface="+mn-ea"/>
              </a:rPr>
              <a:t>Evaluation criteria included security, computational efficiency, memory requirements, hardware and software suitability, and flexibility.</a:t>
            </a:r>
            <a:endParaRPr lang="en-US">
              <a:solidFill>
                <a:schemeClr val="tx1"/>
              </a:solidFill>
              <a:sym typeface="+mn-ea"/>
            </a:endParaRPr>
          </a:p>
          <a:p>
            <a:pPr algn="just"/>
            <a:r>
              <a:rPr lang="en-US">
                <a:solidFill>
                  <a:schemeClr val="tx1"/>
                </a:solidFill>
                <a:sym typeface="+mn-ea"/>
              </a:rPr>
              <a:t>Table 2.2 shows how much time is required for a brute-force attack for various key sizes.</a:t>
            </a:r>
            <a:endParaRPr lang="en-US">
              <a:solidFill>
                <a:schemeClr val="tx1"/>
              </a:solidFill>
              <a:sym typeface="+mn-ea"/>
            </a:endParaRPr>
          </a:p>
        </p:txBody>
      </p:sp>
      <p:pic>
        <p:nvPicPr>
          <p:cNvPr id="4" name="Picture 3"/>
          <p:cNvPicPr>
            <a:picLocks noChangeAspect="1"/>
          </p:cNvPicPr>
          <p:nvPr/>
        </p:nvPicPr>
        <p:blipFill>
          <a:blip r:embed="rId1"/>
          <a:stretch>
            <a:fillRect/>
          </a:stretch>
        </p:blipFill>
        <p:spPr>
          <a:xfrm>
            <a:off x="497840" y="4572000"/>
            <a:ext cx="7707630" cy="20859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4035" y="458470"/>
            <a:ext cx="6838315" cy="753110"/>
          </a:xfrm>
        </p:spPr>
        <p:txBody>
          <a:bodyPr/>
          <a:p>
            <a:r>
              <a:rPr lang="en-US" sz="3000">
                <a:sym typeface="+mn-ea"/>
              </a:rPr>
              <a:t>Symmetric Block Encryption Algorithm - Practical Security Issues </a:t>
            </a:r>
            <a:endParaRPr lang="en-US" sz="3000">
              <a:sym typeface="+mn-ea"/>
            </a:endParaRPr>
          </a:p>
        </p:txBody>
      </p:sp>
      <p:sp>
        <p:nvSpPr>
          <p:cNvPr id="3" name="Content Placeholder 2"/>
          <p:cNvSpPr>
            <a:spLocks noGrp="1"/>
          </p:cNvSpPr>
          <p:nvPr>
            <p:ph idx="1"/>
          </p:nvPr>
        </p:nvSpPr>
        <p:spPr>
          <a:xfrm>
            <a:off x="609600" y="1480820"/>
            <a:ext cx="6875780" cy="3881120"/>
          </a:xfrm>
        </p:spPr>
        <p:txBody>
          <a:bodyPr/>
          <a:p>
            <a:pPr algn="just"/>
            <a:r>
              <a:rPr lang="en-US"/>
              <a:t>Symmetric encryption is applied to a unit of data larger than a single 64-bit or 128-bit block.</a:t>
            </a:r>
            <a:endParaRPr lang="en-US"/>
          </a:p>
          <a:p>
            <a:pPr algn="just"/>
            <a:endParaRPr lang="en-US"/>
          </a:p>
          <a:p>
            <a:pPr algn="just"/>
            <a:r>
              <a:rPr lang="en-US"/>
              <a:t>E-mail messages, network packets, database records, and other plaintext sources must be broken up into a series of fixed length block for encryption by a symmetric block cipher. </a:t>
            </a:r>
            <a:endParaRPr lang="en-US"/>
          </a:p>
          <a:p>
            <a:pPr algn="just"/>
            <a:endParaRPr lang="en-US"/>
          </a:p>
          <a:p>
            <a:pPr algn="just"/>
            <a:r>
              <a:rPr lang="en-US">
                <a:solidFill>
                  <a:srgbClr val="FF0000"/>
                </a:solidFill>
              </a:rPr>
              <a:t>The simplest approach to multiple-block encryption is known as </a:t>
            </a:r>
            <a:r>
              <a:rPr lang="en-US" b="1">
                <a:solidFill>
                  <a:srgbClr val="FF0000"/>
                </a:solidFill>
              </a:rPr>
              <a:t>electronic codebook (ECB) mode,</a:t>
            </a:r>
            <a:r>
              <a:rPr lang="en-US">
                <a:solidFill>
                  <a:srgbClr val="FF0000"/>
                </a:solidFill>
              </a:rPr>
              <a:t> in which plaintext is handled ‘b’ bits at a time and each block of plaintext is  encrypted using the same key.</a:t>
            </a:r>
            <a:r>
              <a:rPr lang="en-US"/>
              <a:t> </a:t>
            </a:r>
            <a:r>
              <a:rPr lang="en-US">
                <a:sym typeface="+mn-ea"/>
              </a:rPr>
              <a:t>Typically b = 64 or b = 128.</a:t>
            </a:r>
            <a:endParaRPr lang="en-US"/>
          </a:p>
          <a:p>
            <a:pPr algn="just"/>
            <a:endParaRPr 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10793</Words>
  <Application>WPS Presentation</Application>
  <PresentationFormat>On-screen Show (4:3)</PresentationFormat>
  <Paragraphs>147</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Trebuchet MS</vt:lpstr>
      <vt:lpstr>Wingdings 3</vt:lpstr>
      <vt:lpstr>Microsoft YaHei</vt:lpstr>
      <vt:lpstr>Arial Unicode MS</vt:lpstr>
      <vt:lpstr>Calibri</vt:lpstr>
      <vt:lpstr>Times New Roman</vt:lpstr>
      <vt:lpstr>Symbol</vt:lpstr>
      <vt:lpstr>Facet</vt:lpstr>
      <vt:lpstr>Cryptographic Tools</vt:lpstr>
      <vt:lpstr>Confidentiality with Symmetric Encryption</vt:lpstr>
      <vt:lpstr>Confidentiality with Symmetric Encryption</vt:lpstr>
      <vt:lpstr>Confidentiality with Symmetric Encryption</vt:lpstr>
      <vt:lpstr>Symmetric Block Encryption Algorithm</vt:lpstr>
      <vt:lpstr>Symmetric Block Encryption Algorithm</vt:lpstr>
      <vt:lpstr>Symmetric Block Encryption Algorithm</vt:lpstr>
      <vt:lpstr>Symmetric Block Encryption Algorithm</vt:lpstr>
      <vt:lpstr>Symmetric Block Encryption Algorithm - Practical Security Issues </vt:lpstr>
      <vt:lpstr>Symmetric Block Encryption Algorithm - Practical Security Issues </vt:lpstr>
      <vt:lpstr>Symmetric Block Encryption Algorithm - Stream Ciphers</vt:lpstr>
      <vt:lpstr>Symmetric Block Encryption Algorithm - Stream Ciphers</vt:lpstr>
      <vt:lpstr>Message Authentication and Hash Function</vt:lpstr>
      <vt:lpstr>Authentication Using Symmetric Encryption</vt:lpstr>
      <vt:lpstr>Authentication Using Symmetric Encryption</vt:lpstr>
      <vt:lpstr>Message Authentication without Message Encryption</vt:lpstr>
      <vt:lpstr>Messae Authentication Code</vt:lpstr>
      <vt:lpstr>Message Authentication Code</vt:lpstr>
      <vt:lpstr>Message Authentication Code</vt:lpstr>
    </vt:vector>
  </TitlesOfParts>
  <Company>Purdue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chap3_slides</dc:title>
  <dc:creator>nausheen</dc:creator>
  <cp:lastModifiedBy>Hp</cp:lastModifiedBy>
  <cp:revision>714</cp:revision>
  <dcterms:created xsi:type="dcterms:W3CDTF">2005-06-03T01:33:00Z</dcterms:created>
  <dcterms:modified xsi:type="dcterms:W3CDTF">2024-08-30T05:44:23Z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B65072197FB14C5C92AC2072F86D40DB_13</vt:lpwstr>
  </property>
  <property fmtid="{D5CDD505-2E9C-101B-9397-08002B2CF9AE}" pid="3" name="KSOProductBuildVer">
    <vt:lpwstr>1033-12.2.0.17562</vt:lpwstr>
  </property>
</Properties>
</file>