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354" r:id="rId9"/>
    <p:sldId id="360" r:id="rId10"/>
    <p:sldId id="262" r:id="rId11"/>
    <p:sldId id="263" r:id="rId12"/>
    <p:sldId id="264" r:id="rId13"/>
    <p:sldId id="356" r:id="rId14"/>
    <p:sldId id="357" r:id="rId15"/>
    <p:sldId id="358" r:id="rId16"/>
    <p:sldId id="400" r:id="rId17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74147" autoAdjust="0"/>
  </p:normalViewPr>
  <p:slideViewPr>
    <p:cSldViewPr showGuides="1">
      <p:cViewPr varScale="1">
        <p:scale>
          <a:sx n="34" d="100"/>
          <a:sy n="34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</a:t>
            </a:r>
            <a:r>
              <a:rPr lang="en-US" baseline="0" dirty="0" smtClean="0"/>
              <a:t> built on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E282-7BCE-4B3F-89C5-9E6489AD34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5104-1E74-49A7-8769-F22BAEF6607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7D4B-D420-4EE4-97E7-CEF0B483E6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67E5D-FC17-4EBD-BB7F-2E807075FC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18B5-693B-4B98-B568-5EF2D812F2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08BE-195B-44D2-8EBD-27B2F3A633F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F24F-1E44-4CD3-AFE8-80B7B878B12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7A93-5840-4576-8EB4-48CFD270E1F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23B1-B90A-42F5-B8B1-ED16210EACC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CF5-206A-4583-9630-FE684080764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2578-FBB6-4036-BFE4-5EE4DF15263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286977ED-18C7-4ADF-91F6-094F1A09DC2F}" type="datetime1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Week#2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CS-3002: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Challenge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2375"/>
              </a:spcBef>
              <a:tabLst>
                <a:tab pos="914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1997:   Internet search  --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months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375"/>
              </a:spcBef>
              <a:tabLst>
                <a:tab pos="914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1998: by distributed.net 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 days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early 1998.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spcBef>
                <a:spcPts val="2375"/>
              </a:spcBef>
              <a:tabLst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plaintext was "The secret message is: Many hands make light work.“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tabLst>
                <a:tab pos="914400" algn="l"/>
              </a:tabLs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tabLst>
                <a:tab pos="914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1998:   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Electronic Frontier </a:t>
            </a:r>
            <a:r>
              <a:rPr lang="de-DE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EFF) machine (deep crack)  --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 hours 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tabLst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text was revealed to be "The secret message is: It's time for those 128-, 192-, and 256-bit keys.“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tabLst>
                <a:tab pos="914400" algn="l"/>
              </a:tabLs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tabLst>
                <a:tab pos="914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1999:   combined search  --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 hours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tabLst>
                <a:tab pos="9144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plaintext was 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you in Rome (second AES Conference, March 22-23, 1999)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25"/>
              </a:spcBef>
              <a:buNone/>
              <a:tabLst>
                <a:tab pos="9144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⇒   56-bit ciphers should not be used  !!  (128-bit key ⇒ 2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days)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914400" algn="l"/>
              </a:tabLst>
            </a:pP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DES:  core idea – Feistel Network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162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is based on Feistal Network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375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invertible function   F: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⟶  {0,1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57401" y="5765801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symbols: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609601" y="3327400"/>
            <a:ext cx="7848600" cy="2198132"/>
            <a:chOff x="609600" y="2495550"/>
            <a:chExt cx="7848600" cy="1648599"/>
          </a:xfrm>
        </p:grpSpPr>
        <p:sp>
          <p:nvSpPr>
            <p:cNvPr id="11" name="TextBox 10"/>
            <p:cNvSpPr txBox="1"/>
            <p:nvPr/>
          </p:nvSpPr>
          <p:spPr>
            <a:xfrm>
              <a:off x="774333" y="3867150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32333" y="3867150"/>
              <a:ext cx="825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525087" y="2596322"/>
              <a:ext cx="561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513420" y="3397046"/>
              <a:ext cx="561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V="1">
              <a:off x="1600200" y="3470018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</p:cNvCxnSpPr>
            <p:nvPr/>
          </p:nvCxnSpPr>
          <p:spPr>
            <a:xfrm>
              <a:off x="2091040" y="3643142"/>
              <a:ext cx="118760" cy="55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1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0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V="1">
              <a:off x="3276600" y="3470018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3" idx="3"/>
            </p:cNvCxnSpPr>
            <p:nvPr/>
          </p:nvCxnSpPr>
          <p:spPr>
            <a:xfrm>
              <a:off x="3767440" y="3643142"/>
              <a:ext cx="118760" cy="55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2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1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181600" y="2876550"/>
              <a:ext cx="702436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 flipV="1">
              <a:off x="6781800" y="3546218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>
              <a:off x="7272640" y="3719342"/>
              <a:ext cx="118760" cy="554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nk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5400" y="5461000"/>
            <a:ext cx="2715840" cy="113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of 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Feistal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Feistel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   F: {0,1}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⟶  {0,1}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is invertible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51"/>
          <p:cNvGrpSpPr/>
          <p:nvPr/>
        </p:nvGrpSpPr>
        <p:grpSpPr>
          <a:xfrm>
            <a:off x="1066800" y="2057400"/>
            <a:ext cx="2057400" cy="1828800"/>
            <a:chOff x="1066800" y="2057400"/>
            <a:chExt cx="2057400" cy="1828800"/>
          </a:xfrm>
        </p:grpSpPr>
        <p:sp>
          <p:nvSpPr>
            <p:cNvPr id="5" name="Rectangle 4"/>
            <p:cNvSpPr/>
            <p:nvPr/>
          </p:nvSpPr>
          <p:spPr>
            <a:xfrm>
              <a:off x="1066800" y="20574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718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200" y="20574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29718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V="1">
              <a:off x="1752600" y="3276601"/>
              <a:ext cx="4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447800" y="226060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47800" y="358140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3"/>
            </p:cNvCxnSpPr>
            <p:nvPr/>
          </p:nvCxnSpPr>
          <p:spPr>
            <a:xfrm>
              <a:off x="2243440" y="3507433"/>
              <a:ext cx="118760" cy="739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1"/>
            </p:cNvCxnSpPr>
            <p:nvPr/>
          </p:nvCxnSpPr>
          <p:spPr>
            <a:xfrm flipV="1">
              <a:off x="2362200" y="2413000"/>
              <a:ext cx="381000" cy="1168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1"/>
            </p:cNvCxnSpPr>
            <p:nvPr/>
          </p:nvCxnSpPr>
          <p:spPr>
            <a:xfrm>
              <a:off x="2362200" y="2260600"/>
              <a:ext cx="3810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676400" y="2565400"/>
              <a:ext cx="457200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05000" y="2260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905000" y="3073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78"/>
          <p:cNvGrpSpPr/>
          <p:nvPr/>
        </p:nvGrpSpPr>
        <p:grpSpPr>
          <a:xfrm>
            <a:off x="3657600" y="2362200"/>
            <a:ext cx="1524000" cy="711200"/>
            <a:chOff x="3657600" y="3867150"/>
            <a:chExt cx="1524000" cy="533400"/>
          </a:xfrm>
        </p:grpSpPr>
        <p:sp>
          <p:nvSpPr>
            <p:cNvPr id="19" name="Right Arrow 18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386715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867400" y="2159001"/>
            <a:ext cx="227498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L</a:t>
            </a:r>
            <a:r>
              <a:rPr lang="en-US" sz="2400" baseline="-25000" dirty="0" smtClean="0"/>
              <a:t>i</a:t>
            </a:r>
            <a:endParaRPr lang="en-US" sz="2400" baseline="-250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⨁ 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6629400" y="2692400"/>
            <a:ext cx="1600200" cy="711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2"/>
          <p:cNvGrpSpPr/>
          <p:nvPr/>
        </p:nvGrpSpPr>
        <p:grpSpPr>
          <a:xfrm>
            <a:off x="1066800" y="4140200"/>
            <a:ext cx="2057400" cy="1828800"/>
            <a:chOff x="1066800" y="4140200"/>
            <a:chExt cx="2057400" cy="1828800"/>
          </a:xfrm>
        </p:grpSpPr>
        <p:sp>
          <p:nvSpPr>
            <p:cNvPr id="23" name="Rectangle 22"/>
            <p:cNvSpPr/>
            <p:nvPr/>
          </p:nvSpPr>
          <p:spPr>
            <a:xfrm>
              <a:off x="1066800" y="41402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6800" y="50546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43200" y="41402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50546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V="1">
              <a:off x="1752600" y="5359401"/>
              <a:ext cx="4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1447800" y="4343400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447800" y="5664200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</p:cNvCxnSpPr>
            <p:nvPr/>
          </p:nvCxnSpPr>
          <p:spPr>
            <a:xfrm>
              <a:off x="2243440" y="5590233"/>
              <a:ext cx="118760" cy="739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6" idx="1"/>
            </p:cNvCxnSpPr>
            <p:nvPr/>
          </p:nvCxnSpPr>
          <p:spPr>
            <a:xfrm flipV="1">
              <a:off x="2362200" y="4495800"/>
              <a:ext cx="381000" cy="1168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5" idx="1"/>
            </p:cNvCxnSpPr>
            <p:nvPr/>
          </p:nvCxnSpPr>
          <p:spPr>
            <a:xfrm>
              <a:off x="2362200" y="4343400"/>
              <a:ext cx="3810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676400" y="4648200"/>
              <a:ext cx="457200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905000" y="43434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905000" y="5156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78"/>
          <p:cNvGrpSpPr/>
          <p:nvPr/>
        </p:nvGrpSpPr>
        <p:grpSpPr>
          <a:xfrm>
            <a:off x="3657600" y="4445000"/>
            <a:ext cx="1524000" cy="711200"/>
            <a:chOff x="3657600" y="3867150"/>
            <a:chExt cx="1524000" cy="533400"/>
          </a:xfrm>
        </p:grpSpPr>
        <p:sp>
          <p:nvSpPr>
            <p:cNvPr id="37" name="Right Arrow 36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62400" y="3867150"/>
              <a:ext cx="928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562600" y="4038600"/>
            <a:ext cx="2057400" cy="1828800"/>
            <a:chOff x="5562600" y="4038600"/>
            <a:chExt cx="2057400" cy="1828800"/>
          </a:xfrm>
        </p:grpSpPr>
        <p:sp>
          <p:nvSpPr>
            <p:cNvPr id="39" name="Rectangle 38"/>
            <p:cNvSpPr/>
            <p:nvPr/>
          </p:nvSpPr>
          <p:spPr>
            <a:xfrm>
              <a:off x="5562600" y="40386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62600" y="49530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239000" y="40386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39000" y="4953000"/>
              <a:ext cx="381000" cy="9144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48400" y="4038601"/>
              <a:ext cx="49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943600" y="5670153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943600" y="4349353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</p:cNvCxnSpPr>
            <p:nvPr/>
          </p:nvCxnSpPr>
          <p:spPr>
            <a:xfrm>
              <a:off x="6739240" y="4269434"/>
              <a:ext cx="118760" cy="799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58000" y="4349353"/>
              <a:ext cx="381000" cy="1168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858000" y="4603353"/>
              <a:ext cx="3810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172200" y="4857353"/>
              <a:ext cx="457200" cy="5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i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6400800" y="5365353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400800" y="4552553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 circuit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962400"/>
            <a:ext cx="85344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is basically the same Inverted circuit,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with  f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applied in reverse order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46"/>
          <p:cNvGrpSpPr/>
          <p:nvPr/>
        </p:nvGrpSpPr>
        <p:grpSpPr>
          <a:xfrm>
            <a:off x="609601" y="1457643"/>
            <a:ext cx="7543800" cy="2047557"/>
            <a:chOff x="609600" y="742950"/>
            <a:chExt cx="7543800" cy="1535668"/>
          </a:xfrm>
        </p:grpSpPr>
        <p:sp>
          <p:nvSpPr>
            <p:cNvPr id="4" name="Rectangle 3"/>
            <p:cNvSpPr/>
            <p:nvPr/>
          </p:nvSpPr>
          <p:spPr>
            <a:xfrm>
              <a:off x="60960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724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724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830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15166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525087" y="931590"/>
              <a:ext cx="561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13420" y="1732314"/>
              <a:ext cx="561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742950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954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954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</p:cNvCxnSpPr>
            <p:nvPr/>
          </p:nvCxnSpPr>
          <p:spPr>
            <a:xfrm>
              <a:off x="2091040" y="916075"/>
              <a:ext cx="118760" cy="59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22098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3" idx="1"/>
            </p:cNvCxnSpPr>
            <p:nvPr/>
          </p:nvCxnSpPr>
          <p:spPr>
            <a:xfrm flipV="1">
              <a:off x="22098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240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526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672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72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742950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718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718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>
              <a:off x="3767440" y="916075"/>
              <a:ext cx="118760" cy="59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5" idx="1"/>
            </p:cNvCxnSpPr>
            <p:nvPr/>
          </p:nvCxnSpPr>
          <p:spPr>
            <a:xfrm>
              <a:off x="38862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4" idx="1"/>
            </p:cNvCxnSpPr>
            <p:nvPr/>
          </p:nvCxnSpPr>
          <p:spPr>
            <a:xfrm flipV="1">
              <a:off x="38862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2004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4290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4290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1600" y="1211818"/>
              <a:ext cx="702436" cy="623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81800" y="819150"/>
              <a:ext cx="4908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477000" y="20428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77000" y="10522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</p:cNvCxnSpPr>
            <p:nvPr/>
          </p:nvCxnSpPr>
          <p:spPr>
            <a:xfrm>
              <a:off x="7272640" y="992275"/>
              <a:ext cx="118760" cy="599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391400" y="10522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391400" y="12427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705600" y="14332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934200" y="18142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934200" y="12046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Discussed in Class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Ciphers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961390"/>
            <a:ext cx="8229600" cy="50387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ciphers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design using substitutions and permutations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Round-based encryption and decryption algorithms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implementations in hardware and software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classes of modern ciphers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 = processing of fixed-length blocks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DES, AES, Blowfish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ciphers = processing of individual bits or bytes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RC4, A5/1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Cipher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3581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 in blocks (e.g., 64 or 128 bit)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Padding of short messages, splitting of long messages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modes of operations: ECB, CBC, CTR, ...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9800" y="1868805"/>
            <a:ext cx="4972050" cy="224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991021" y="4568826"/>
            <a:ext cx="6009979" cy="1729769"/>
          </a:xfrm>
          <a:prstGeom prst="rect">
            <a:avLst/>
          </a:prstGeom>
          <a:noFill/>
          <a:ln w="12700" algn="ctr">
            <a:noFill/>
            <a:miter lim="800000"/>
            <a:tailEnd type="none" w="lg" len="med"/>
          </a:ln>
        </p:spPr>
        <p:txBody>
          <a:bodyPr wrap="square">
            <a:spAutoFit/>
          </a:bodyPr>
          <a:lstStyle/>
          <a:p>
            <a:pPr marL="457200" indent="-457200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DES:    n= 64 bits,    k = 56 bits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n= 64 bits,    k = 168 bits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AES:     n=128 bits,   k = 128, 192, 256 bits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Ciphers Built by Iteration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153400" cy="1016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called a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function</a:t>
            </a:r>
            <a:endParaRPr 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25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 DES (n=16)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762001" y="1219199"/>
            <a:ext cx="7619999" cy="3429001"/>
            <a:chOff x="762001" y="1524000"/>
            <a:chExt cx="7619999" cy="3429001"/>
          </a:xfrm>
        </p:grpSpPr>
        <p:sp>
          <p:nvSpPr>
            <p:cNvPr id="6" name="Rectangle 5"/>
            <p:cNvSpPr/>
            <p:nvPr/>
          </p:nvSpPr>
          <p:spPr bwMode="auto">
            <a:xfrm>
              <a:off x="4009104" y="1524000"/>
              <a:ext cx="1143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key  k</a:t>
              </a:r>
              <a:endParaRPr lang="en-US" dirty="0">
                <a:latin typeface="+mn-lt"/>
              </a:endParaRPr>
            </a:p>
          </p:txBody>
        </p:sp>
        <p:sp>
          <p:nvSpPr>
            <p:cNvPr id="7" name="Trapezoid 6"/>
            <p:cNvSpPr/>
            <p:nvPr/>
          </p:nvSpPr>
          <p:spPr bwMode="auto">
            <a:xfrm>
              <a:off x="1752600" y="1905000"/>
              <a:ext cx="5638800" cy="914400"/>
            </a:xfrm>
            <a:prstGeom prst="trapezoid">
              <a:avLst>
                <a:gd name="adj" fmla="val 24334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06948" y="2133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key expansion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52600" y="2819400"/>
              <a:ext cx="609600" cy="40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>
                  <a:latin typeface="+mn-lt"/>
                </a:rPr>
                <a:t>k</a:t>
              </a:r>
              <a:r>
                <a:rPr lang="en-US" sz="2000" baseline="-25000" dirty="0" smtClean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895600" y="2819400"/>
              <a:ext cx="609600" cy="40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>
                  <a:latin typeface="+mn-lt"/>
                </a:rPr>
                <a:t>k</a:t>
              </a:r>
              <a:r>
                <a:rPr lang="en-US" sz="2000" baseline="-25000" dirty="0" smtClean="0">
                  <a:latin typeface="+mn-lt"/>
                </a:rPr>
                <a:t>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038600" y="2819400"/>
              <a:ext cx="609600" cy="40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smtClean="0">
                  <a:latin typeface="+mn-lt"/>
                </a:rPr>
                <a:t>k</a:t>
              </a:r>
              <a:r>
                <a:rPr lang="en-US" sz="2000" baseline="-25000" dirty="0" smtClean="0">
                  <a:latin typeface="+mn-lt"/>
                </a:rPr>
                <a:t>3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781800" y="2819400"/>
              <a:ext cx="609600" cy="406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+mn-lt"/>
                </a:rPr>
                <a:t>k</a:t>
              </a:r>
              <a:r>
                <a:rPr lang="en-US" sz="2000" baseline="-25000" dirty="0" err="1" smtClean="0">
                  <a:latin typeface="+mn-lt"/>
                </a:rPr>
                <a:t>n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 rot="16200000">
              <a:off x="1504952" y="4057650"/>
              <a:ext cx="1143000" cy="647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R(k</a:t>
              </a:r>
              <a:r>
                <a:rPr lang="en-US" baseline="-25000" dirty="0" smtClean="0">
                  <a:latin typeface="+mn-lt"/>
                </a:rPr>
                <a:t>1</a:t>
              </a:r>
              <a:r>
                <a:rPr lang="en-US" dirty="0" smtClean="0">
                  <a:latin typeface="+mn-lt"/>
                </a:rPr>
                <a:t>, </a:t>
              </a:r>
              <a:r>
                <a:rPr lang="en-US" dirty="0" smtClean="0">
                  <a:latin typeface="+mn-lt"/>
                  <a:sym typeface="Symbol" panose="05050102010706020507"/>
                </a:rPr>
                <a:t>)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 rot="16200000">
              <a:off x="2686049" y="4057650"/>
              <a:ext cx="1143000" cy="647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R(k</a:t>
              </a:r>
              <a:r>
                <a:rPr lang="en-US" baseline="-25000" dirty="0" smtClean="0">
                  <a:latin typeface="+mn-lt"/>
                </a:rPr>
                <a:t>2</a:t>
              </a:r>
              <a:r>
                <a:rPr lang="en-US" dirty="0" smtClean="0">
                  <a:latin typeface="+mn-lt"/>
                </a:rPr>
                <a:t>, </a:t>
              </a:r>
              <a:r>
                <a:rPr lang="en-US" dirty="0" smtClean="0">
                  <a:latin typeface="+mn-lt"/>
                  <a:sym typeface="Symbol" panose="05050102010706020507"/>
                </a:rPr>
                <a:t>)</a:t>
              </a:r>
              <a:endParaRPr lang="en-US" dirty="0">
                <a:latin typeface="+mn-lt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 rot="16200000">
              <a:off x="3829049" y="4057650"/>
              <a:ext cx="1143000" cy="647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R(k</a:t>
              </a:r>
              <a:r>
                <a:rPr lang="en-US" baseline="-25000" dirty="0" smtClean="0">
                  <a:latin typeface="+mn-lt"/>
                </a:rPr>
                <a:t>3</a:t>
              </a:r>
              <a:r>
                <a:rPr lang="en-US" dirty="0" smtClean="0">
                  <a:latin typeface="+mn-lt"/>
                </a:rPr>
                <a:t>, </a:t>
              </a:r>
              <a:r>
                <a:rPr lang="en-US" dirty="0" smtClean="0">
                  <a:latin typeface="+mn-lt"/>
                  <a:sym typeface="Symbol" panose="05050102010706020507"/>
                </a:rPr>
                <a:t>)</a:t>
              </a:r>
              <a:endParaRPr lang="en-US" dirty="0"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 rot="16200000">
              <a:off x="6572249" y="4057650"/>
              <a:ext cx="1143000" cy="6477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>
                  <a:latin typeface="+mn-lt"/>
                </a:rPr>
                <a:t>R(</a:t>
              </a:r>
              <a:r>
                <a:rPr lang="en-US" dirty="0" err="1" smtClean="0">
                  <a:latin typeface="+mn-lt"/>
                </a:rPr>
                <a:t>k</a:t>
              </a:r>
              <a:r>
                <a:rPr lang="en-US" baseline="-25000" dirty="0" err="1" smtClean="0">
                  <a:latin typeface="+mn-lt"/>
                </a:rPr>
                <a:t>n</a:t>
              </a:r>
              <a:r>
                <a:rPr lang="en-US" dirty="0" smtClean="0">
                  <a:latin typeface="+mn-lt"/>
                </a:rPr>
                <a:t>, </a:t>
              </a:r>
              <a:r>
                <a:rPr lang="en-US" dirty="0" smtClean="0">
                  <a:latin typeface="+mn-lt"/>
                  <a:sym typeface="Symbol" panose="05050102010706020507"/>
                </a:rPr>
                <a:t>)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rot="5400000">
              <a:off x="1828800" y="35051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5400000">
              <a:off x="2972594" y="3504405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rot="5400000">
              <a:off x="4115594" y="3504405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6858794" y="3504405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438400" y="43433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581400" y="4341811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4724400" y="43433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6400800" y="43433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467600" y="43433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295400" y="43433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5257800" y="4343399"/>
              <a:ext cx="1143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762001" y="3950573"/>
              <a:ext cx="484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m</a:t>
              </a:r>
              <a:endParaRPr lang="en-US" dirty="0" smtClean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1000" y="3937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n-lt"/>
                </a:rPr>
                <a:t>c</a:t>
              </a:r>
              <a:endParaRPr lang="en-US" dirty="0" smtClean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Characteristics for Block Ciphers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blocklength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too long → complex algorithm, performance loss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too short → weak encryption, easy to attack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variants use n = 128 - 256 bit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 of the key length of k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key length: 80 - 256 bit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too short → systematic testing of all valid keys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Brute Force attacks, a minimum of 70-80 bit are necessary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and Diffusion (Recap)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a cipher secure? Hard to tell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property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relation between key and plaintext/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✸ Hard to deduce key from plaintext/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Diffusion property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relation between plaintext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✸ Hard to deduce bits of plaintext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Standard (DES)</a:t>
            </a:r>
            <a:endParaRPr 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Encryption Standard (DES)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003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1970s:  Horst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Feistel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designs Lucifer at IBM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128 bits  ;   block-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128 bits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1973:  National Bureau of Standards (NBS) asks for block cipher proposals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17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submits variant of Lucifer.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2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1976:  NBS adopts DES as a federal standard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2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 ;   block-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bits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5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years: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review for decision about further usage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Result: Until now, no modifications were made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Encryption Standard (DES)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of DES: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Usage of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with a length of 56 bit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Criticized for a key length too short for usage in practice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1997:  DES broken by exhaustive search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75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2000:  NIST adopts Rijndael as AES to replace 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3326</Words>
  <Application>WPS Presentation</Application>
  <PresentationFormat>On-screen Show (4:3)</PresentationFormat>
  <Paragraphs>268</Paragraphs>
  <Slides>14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Times New Roman</vt:lpstr>
      <vt:lpstr>Symbol</vt:lpstr>
      <vt:lpstr>Perpetua</vt:lpstr>
      <vt:lpstr>Microsoft YaHei</vt:lpstr>
      <vt:lpstr>Arial Unicode MS</vt:lpstr>
      <vt:lpstr>Franklin Gothic Book</vt:lpstr>
      <vt:lpstr>Calibri</vt:lpstr>
      <vt:lpstr>Default Design</vt:lpstr>
      <vt:lpstr>CS-3002: Information Security</vt:lpstr>
      <vt:lpstr>Modern Ciphers</vt:lpstr>
      <vt:lpstr>Block Cipher</vt:lpstr>
      <vt:lpstr>Block Ciphers Built by Iteration</vt:lpstr>
      <vt:lpstr>Design Characteristics for Block Ciphers</vt:lpstr>
      <vt:lpstr>Confusion and Diffusion (Recap)</vt:lpstr>
      <vt:lpstr>Data Encryption Standard (DES)</vt:lpstr>
      <vt:lpstr>The Data Encryption Standard (DES)</vt:lpstr>
      <vt:lpstr>The Data Encryption Standard (DES)</vt:lpstr>
      <vt:lpstr>DES Challenge</vt:lpstr>
      <vt:lpstr>DES:  core idea – Feistel Network</vt:lpstr>
      <vt:lpstr>Inverse of Feistal Function</vt:lpstr>
      <vt:lpstr>Decryption circuit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Hp</cp:lastModifiedBy>
  <cp:revision>872</cp:revision>
  <dcterms:created xsi:type="dcterms:W3CDTF">2006-08-16T00:00:00Z</dcterms:created>
  <dcterms:modified xsi:type="dcterms:W3CDTF">2024-08-30T05:49:08Z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425D4C18505E4F00832F9F7C3CBC75A3_13</vt:lpwstr>
  </property>
  <property fmtid="{D5CDD505-2E9C-101B-9397-08002B2CF9AE}" pid="3" name="KSOProductBuildVer">
    <vt:lpwstr>1033-12.2.0.17562</vt:lpwstr>
  </property>
</Properties>
</file>