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3"/>
    <p:sldId id="611" r:id="rId4"/>
    <p:sldId id="613" r:id="rId5"/>
    <p:sldId id="614" r:id="rId6"/>
    <p:sldId id="612" r:id="rId7"/>
    <p:sldId id="616" r:id="rId8"/>
    <p:sldId id="615" r:id="rId9"/>
    <p:sldId id="617" r:id="rId10"/>
    <p:sldId id="618" r:id="rId11"/>
    <p:sldId id="619" r:id="rId12"/>
    <p:sldId id="620" r:id="rId13"/>
    <p:sldId id="621" r:id="rId14"/>
    <p:sldId id="622" r:id="rId15"/>
    <p:sldId id="623" r:id="rId16"/>
    <p:sldId id="624" r:id="rId17"/>
    <p:sldId id="625" r:id="rId18"/>
    <p:sldId id="626" r:id="rId19"/>
    <p:sldId id="631" r:id="rId20"/>
    <p:sldId id="627" r:id="rId21"/>
    <p:sldId id="628" r:id="rId22"/>
    <p:sldId id="629" r:id="rId23"/>
    <p:sldId id="634" r:id="rId2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6"/>
    <p:restoredTop sz="93895"/>
  </p:normalViewPr>
  <p:slideViewPr>
    <p:cSldViewPr showGuides="1">
      <p:cViewPr varScale="1">
        <p:scale>
          <a:sx n="66" d="100"/>
          <a:sy n="66" d="100"/>
        </p:scale>
        <p:origin x="1440" y="72"/>
      </p:cViewPr>
      <p:guideLst>
        <p:guide orient="horz" pos="2209"/>
        <p:guide pos="2856"/>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90CB0E2-6119-4683-8C54-9467FF8B9FF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DE89D0-895D-42F3-805F-08C9E1E59DFC}"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252F5E-ECFE-4100-8174-C55E2545C7A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half" idx="3"/>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565525"/>
            <a:ext cx="4038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1524000" y="2286000"/>
            <a:ext cx="6216650" cy="1470025"/>
          </a:xfrm>
        </p:spPr>
        <p:txBody>
          <a:bodyPr vert="horz" wrap="square" lIns="91440" tIns="45720" rIns="91440" bIns="45720" anchor="ctr" anchorCtr="0"/>
          <a:p>
            <a:pPr algn="ctr" defTabSz="457200" eaLnBrk="1" hangingPunct="1">
              <a:buClrTx/>
              <a:buSzTx/>
              <a:buFontTx/>
            </a:pPr>
            <a:r>
              <a:rPr lang="en-US" altLang="en-US" sz="3200" b="1" kern="1200" dirty="0">
                <a:latin typeface="+mj-lt"/>
                <a:ea typeface="+mj-ea"/>
                <a:cs typeface="+mj-cs"/>
              </a:rPr>
              <a:t>Cipher Block - Modes of Operation</a:t>
            </a:r>
            <a:endParaRPr lang="en-US" altLang="en-US" sz="3200" b="1"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Counter Mode</a:t>
            </a:r>
            <a:endParaRPr lang="en-US" sz="3000"/>
          </a:p>
        </p:txBody>
      </p:sp>
      <p:sp>
        <p:nvSpPr>
          <p:cNvPr id="5" name="Content Placeholder 4"/>
          <p:cNvSpPr/>
          <p:nvPr>
            <p:ph idx="1"/>
          </p:nvPr>
        </p:nvSpPr>
        <p:spPr>
          <a:xfrm>
            <a:off x="607695" y="1295400"/>
            <a:ext cx="6725285" cy="3881120"/>
          </a:xfrm>
        </p:spPr>
        <p:txBody>
          <a:bodyPr/>
          <a:p>
            <a:pPr marL="0" indent="0" algn="just">
              <a:buNone/>
            </a:pPr>
            <a:r>
              <a:rPr lang="en-US"/>
              <a:t>A counter equal to the plaintext block size is used. The only requirement stated is that the counter value must be different for each plaintext block that is encrypted. </a:t>
            </a:r>
            <a:endParaRPr lang="en-US"/>
          </a:p>
          <a:p>
            <a:pPr marL="0" indent="0" algn="just">
              <a:buNone/>
            </a:pPr>
            <a:r>
              <a:rPr lang="en-US"/>
              <a:t>counter is initialized to some value and then incremented by 1 for each subsequent block (modulo 2b, where b is the block size). For encryption, the counter is encrypted then XORed with the plaintext block to produce the ciphertext block; there is no chaining.</a:t>
            </a:r>
            <a:endParaRPr lang="en-US"/>
          </a:p>
        </p:txBody>
      </p:sp>
      <p:pic>
        <p:nvPicPr>
          <p:cNvPr id="4" name="Picture 3"/>
          <p:cNvPicPr>
            <a:picLocks noChangeAspect="1"/>
          </p:cNvPicPr>
          <p:nvPr/>
        </p:nvPicPr>
        <p:blipFill>
          <a:blip r:embed="rId1"/>
          <a:stretch>
            <a:fillRect/>
          </a:stretch>
        </p:blipFill>
        <p:spPr>
          <a:xfrm>
            <a:off x="1528445" y="3769360"/>
            <a:ext cx="6086475" cy="2190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Counter Mode</a:t>
            </a:r>
            <a:endParaRPr lang="en-US" sz="3000"/>
          </a:p>
        </p:txBody>
      </p:sp>
      <p:sp>
        <p:nvSpPr>
          <p:cNvPr id="5" name="Content Placeholder 4"/>
          <p:cNvSpPr/>
          <p:nvPr>
            <p:ph idx="1"/>
          </p:nvPr>
        </p:nvSpPr>
        <p:spPr>
          <a:xfrm>
            <a:off x="607695" y="1295400"/>
            <a:ext cx="6725285" cy="3881120"/>
          </a:xfrm>
        </p:spPr>
        <p:txBody>
          <a:bodyPr/>
          <a:p>
            <a:pPr marL="0" indent="0" algn="just">
              <a:buNone/>
            </a:pPr>
            <a:r>
              <a:rPr lang="en-US"/>
              <a:t>For decryption, the same sequence of counter values is used, with each encrypted counter XORed with a ciphertext block to recover the corresponding plaintext block.</a:t>
            </a:r>
            <a:endParaRPr lang="en-US"/>
          </a:p>
        </p:txBody>
      </p:sp>
      <p:pic>
        <p:nvPicPr>
          <p:cNvPr id="3" name="Picture 2"/>
          <p:cNvPicPr>
            <a:picLocks noChangeAspect="1"/>
          </p:cNvPicPr>
          <p:nvPr/>
        </p:nvPicPr>
        <p:blipFill>
          <a:blip r:embed="rId1"/>
          <a:stretch>
            <a:fillRect/>
          </a:stretch>
        </p:blipFill>
        <p:spPr>
          <a:xfrm>
            <a:off x="923290" y="2381250"/>
            <a:ext cx="6238875" cy="2095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Counter Mode</a:t>
            </a:r>
            <a:endParaRPr lang="en-US" sz="3000"/>
          </a:p>
        </p:txBody>
      </p:sp>
      <p:sp>
        <p:nvSpPr>
          <p:cNvPr id="5" name="Content Placeholder 4"/>
          <p:cNvSpPr/>
          <p:nvPr>
            <p:ph idx="1"/>
          </p:nvPr>
        </p:nvSpPr>
        <p:spPr>
          <a:xfrm>
            <a:off x="409575" y="1068705"/>
            <a:ext cx="7355205" cy="3881120"/>
          </a:xfrm>
        </p:spPr>
        <p:txBody>
          <a:bodyPr/>
          <a:p>
            <a:pPr marL="0" indent="0" algn="just">
              <a:buNone/>
            </a:pPr>
            <a:r>
              <a:rPr lang="en-US"/>
              <a:t>Following advantages of CTR mode:</a:t>
            </a:r>
            <a:endParaRPr lang="en-US"/>
          </a:p>
          <a:p>
            <a:pPr marL="0" indent="0" algn="just">
              <a:buNone/>
            </a:pPr>
            <a:r>
              <a:rPr lang="en-US" b="1">
                <a:solidFill>
                  <a:srgbClr val="FF0000"/>
                </a:solidFill>
              </a:rPr>
              <a:t>Hardware Efficiency: </a:t>
            </a:r>
            <a:r>
              <a:rPr lang="en-US"/>
              <a:t>Unlike the three chaining modes, encryption (or decryption) in CTR mode can be done in parallel on multiple blocks of plaintext or ciphertext. </a:t>
            </a:r>
            <a:endParaRPr lang="en-US"/>
          </a:p>
          <a:p>
            <a:pPr marL="0" indent="0" algn="just">
              <a:buNone/>
            </a:pPr>
            <a:r>
              <a:rPr lang="en-US"/>
              <a:t>Algorithm must complete the computation on one block before beginning on the next block. This limits the maximum throughput of the algorithm to the reciprocal of the time for one execution of block encryption or decryption. </a:t>
            </a:r>
            <a:endParaRPr lang="en-US"/>
          </a:p>
          <a:p>
            <a:pPr marL="0" indent="0" algn="just">
              <a:buNone/>
            </a:pPr>
            <a:r>
              <a:rPr lang="en-US"/>
              <a:t>Throughput is only limited by the amount of parallelism that is achieved.</a:t>
            </a:r>
            <a:endParaRPr lang="en-US"/>
          </a:p>
          <a:p>
            <a:pPr marL="0" indent="0" algn="just">
              <a:buNone/>
            </a:pPr>
            <a:r>
              <a:rPr lang="en-US" b="1">
                <a:solidFill>
                  <a:srgbClr val="FF0000"/>
                </a:solidFill>
              </a:rPr>
              <a:t>Software Efficiency:</a:t>
            </a:r>
            <a:r>
              <a:rPr lang="en-US"/>
              <a:t> Similarly, because of the opportunities for parallel execution in CTR mode, processors that support parallel features, such as aggressive pipelining, multiple instruction dispatch per clock cycle, a large number of registers, and SIMD instructions, can be effectively utilized.</a:t>
            </a:r>
            <a:endParaRPr lang="en-US"/>
          </a:p>
          <a:p>
            <a:pPr marL="0" indent="0" algn="just">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Counter Mode</a:t>
            </a:r>
            <a:endParaRPr lang="en-US" sz="3000"/>
          </a:p>
        </p:txBody>
      </p:sp>
      <p:sp>
        <p:nvSpPr>
          <p:cNvPr id="5" name="Content Placeholder 4"/>
          <p:cNvSpPr/>
          <p:nvPr>
            <p:ph idx="1"/>
          </p:nvPr>
        </p:nvSpPr>
        <p:spPr>
          <a:xfrm>
            <a:off x="409575" y="1219835"/>
            <a:ext cx="6944360" cy="3881120"/>
          </a:xfrm>
        </p:spPr>
        <p:txBody>
          <a:bodyPr/>
          <a:p>
            <a:pPr marL="0" indent="0" algn="just">
              <a:buNone/>
            </a:pPr>
            <a:r>
              <a:rPr lang="en-US" b="1">
                <a:solidFill>
                  <a:srgbClr val="FF0000"/>
                </a:solidFill>
              </a:rPr>
              <a:t>Preprocessing: </a:t>
            </a:r>
            <a:r>
              <a:rPr lang="en-US"/>
              <a:t>The execution of the underlying encryption algorithm does not depend on input of the plaintext or ciphertext. </a:t>
            </a:r>
            <a:endParaRPr lang="en-US"/>
          </a:p>
          <a:p>
            <a:pPr marL="0" indent="0" algn="just">
              <a:buNone/>
            </a:pPr>
            <a:r>
              <a:rPr lang="en-US"/>
              <a:t>If sufficient memory is available and security is maintained, preprocessing can be used to prepare the output of the encryption boxes that feed into the XOR functions. When the plaintext or ciphertext input is presented, then the only computation is a series of XORs. Such a strategy greatly enhances throughput.</a:t>
            </a:r>
            <a:endParaRPr lang="en-US"/>
          </a:p>
          <a:p>
            <a:pPr marL="0" indent="0" algn="just">
              <a:buNone/>
            </a:pPr>
            <a:r>
              <a:rPr lang="en-US" b="1">
                <a:solidFill>
                  <a:srgbClr val="FF0000"/>
                </a:solidFill>
              </a:rPr>
              <a:t>Random Access:</a:t>
            </a:r>
            <a:r>
              <a:rPr lang="en-US"/>
              <a:t> The ith block of plaintext or ciphertext can be processed in random access fashion. </a:t>
            </a:r>
            <a:endParaRPr lang="en-US"/>
          </a:p>
          <a:p>
            <a:pPr marL="0" indent="0" algn="just">
              <a:buNone/>
            </a:pPr>
            <a:r>
              <a:rPr lang="en-US"/>
              <a:t>With the chaining modes, block Ci cannot be computed until the i - 1 prior block are computed. There may be applications in which a ciphertext is stored and it is desired to decrypt just one block; for such applications, the random access feature is attractive.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Counter Mode</a:t>
            </a:r>
            <a:endParaRPr lang="en-US" sz="3000"/>
          </a:p>
        </p:txBody>
      </p:sp>
      <p:sp>
        <p:nvSpPr>
          <p:cNvPr id="5" name="Content Placeholder 4"/>
          <p:cNvSpPr/>
          <p:nvPr>
            <p:ph idx="1"/>
          </p:nvPr>
        </p:nvSpPr>
        <p:spPr>
          <a:xfrm>
            <a:off x="409575" y="1219835"/>
            <a:ext cx="6944360" cy="3881120"/>
          </a:xfrm>
        </p:spPr>
        <p:txBody>
          <a:bodyPr/>
          <a:p>
            <a:pPr marL="0" indent="0" algn="just">
              <a:buNone/>
            </a:pPr>
            <a:r>
              <a:rPr lang="en-US" b="1">
                <a:solidFill>
                  <a:srgbClr val="FF0000"/>
                </a:solidFill>
              </a:rPr>
              <a:t>Provable Security:</a:t>
            </a:r>
            <a:r>
              <a:rPr lang="en-US"/>
              <a:t> It can be shown that CTR is at least as secure as the other modes discussed in this section.</a:t>
            </a:r>
            <a:endParaRPr lang="en-US"/>
          </a:p>
          <a:p>
            <a:pPr marL="0" indent="0" algn="just">
              <a:buNone/>
            </a:pPr>
            <a:r>
              <a:rPr lang="en-US" b="1">
                <a:solidFill>
                  <a:srgbClr val="FF0000"/>
                </a:solidFill>
              </a:rPr>
              <a:t>Simplicity:</a:t>
            </a:r>
            <a:r>
              <a:rPr lang="en-US"/>
              <a:t> Unlike ECB and CBC modes, CTR mode requires only the implementation of the encryption algorithm and not the decryption algorithm. </a:t>
            </a:r>
            <a:endParaRPr lang="en-US"/>
          </a:p>
          <a:p>
            <a:pPr marL="0" indent="0" algn="just">
              <a:buNone/>
            </a:pPr>
            <a:r>
              <a:rPr lang="en-US"/>
              <a:t>the decryption algorithm differs substantially from the encryption algorithm, as it does for AES. In addition, the decryption key scheduling need not be implemented.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Classical Cryptography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Kerchoff’s Principle</a:t>
            </a:r>
            <a:endParaRPr lang="en-US"/>
          </a:p>
        </p:txBody>
      </p:sp>
      <p:pic>
        <p:nvPicPr>
          <p:cNvPr id="3" name="Picture 2"/>
          <p:cNvPicPr>
            <a:picLocks noChangeAspect="1"/>
          </p:cNvPicPr>
          <p:nvPr/>
        </p:nvPicPr>
        <p:blipFill>
          <a:blip r:embed="rId1"/>
          <a:stretch>
            <a:fillRect/>
          </a:stretch>
        </p:blipFill>
        <p:spPr>
          <a:xfrm>
            <a:off x="380365" y="1214755"/>
            <a:ext cx="8534400" cy="548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2465"/>
          </a:xfrm>
        </p:spPr>
        <p:txBody>
          <a:bodyPr/>
          <a:p>
            <a:r>
              <a:rPr lang="en-US" sz="3000"/>
              <a:t>Substitution Cipher</a:t>
            </a:r>
            <a:endParaRPr lang="en-US" sz="3000"/>
          </a:p>
        </p:txBody>
      </p:sp>
      <p:pic>
        <p:nvPicPr>
          <p:cNvPr id="6" name="Content Placeholder 5"/>
          <p:cNvPicPr>
            <a:picLocks noChangeAspect="1"/>
          </p:cNvPicPr>
          <p:nvPr>
            <p:ph idx="1"/>
          </p:nvPr>
        </p:nvPicPr>
        <p:blipFill>
          <a:blip r:embed="rId1"/>
          <a:stretch>
            <a:fillRect/>
          </a:stretch>
        </p:blipFill>
        <p:spPr>
          <a:xfrm>
            <a:off x="457200" y="1145540"/>
            <a:ext cx="7350125" cy="4102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72465"/>
          </a:xfrm>
        </p:spPr>
        <p:txBody>
          <a:bodyPr/>
          <a:p>
            <a:r>
              <a:rPr lang="en-US" sz="3000"/>
              <a:t>Cryptosystems</a:t>
            </a:r>
            <a:endParaRPr lang="en-US" sz="3000"/>
          </a:p>
        </p:txBody>
      </p:sp>
      <p:pic>
        <p:nvPicPr>
          <p:cNvPr id="7" name="Picture 6"/>
          <p:cNvPicPr>
            <a:picLocks noChangeAspect="1"/>
          </p:cNvPicPr>
          <p:nvPr/>
        </p:nvPicPr>
        <p:blipFill>
          <a:blip r:embed="rId1"/>
          <a:stretch>
            <a:fillRect/>
          </a:stretch>
        </p:blipFill>
        <p:spPr>
          <a:xfrm>
            <a:off x="381000" y="1295400"/>
            <a:ext cx="8153400" cy="48145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44525"/>
          </a:xfrm>
        </p:spPr>
        <p:txBody>
          <a:bodyPr/>
          <a:p>
            <a:r>
              <a:rPr lang="en-US" sz="3000"/>
              <a:t>Shift Cipher </a:t>
            </a:r>
            <a:endParaRPr lang="en-US" sz="3000"/>
          </a:p>
        </p:txBody>
      </p:sp>
      <p:pic>
        <p:nvPicPr>
          <p:cNvPr id="4" name="Content Placeholder 3"/>
          <p:cNvPicPr>
            <a:picLocks noChangeAspect="1"/>
          </p:cNvPicPr>
          <p:nvPr>
            <p:ph idx="1"/>
          </p:nvPr>
        </p:nvPicPr>
        <p:blipFill>
          <a:blip r:embed="rId1"/>
          <a:stretch>
            <a:fillRect/>
          </a:stretch>
        </p:blipFill>
        <p:spPr>
          <a:xfrm>
            <a:off x="609600" y="1314450"/>
            <a:ext cx="6348730" cy="4027170"/>
          </a:xfrm>
          <a:prstGeom prst="rect">
            <a:avLst/>
          </a:prstGeom>
        </p:spPr>
      </p:pic>
      <p:pic>
        <p:nvPicPr>
          <p:cNvPr id="5" name="Picture 4"/>
          <p:cNvPicPr>
            <a:picLocks noChangeAspect="1"/>
          </p:cNvPicPr>
          <p:nvPr/>
        </p:nvPicPr>
        <p:blipFill>
          <a:blip r:embed="rId2"/>
          <a:stretch>
            <a:fillRect/>
          </a:stretch>
        </p:blipFill>
        <p:spPr>
          <a:xfrm>
            <a:off x="6109335" y="4406900"/>
            <a:ext cx="2819400" cy="2124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Cipher Block Modes of Operation</a:t>
            </a:r>
            <a:endParaRPr lang="en-US" sz="3000"/>
          </a:p>
        </p:txBody>
      </p:sp>
      <p:pic>
        <p:nvPicPr>
          <p:cNvPr id="6" name="Content Placeholder 5"/>
          <p:cNvPicPr>
            <a:picLocks noChangeAspect="1"/>
          </p:cNvPicPr>
          <p:nvPr>
            <p:ph idx="1"/>
          </p:nvPr>
        </p:nvPicPr>
        <p:blipFill>
          <a:blip r:embed="rId1"/>
          <a:stretch>
            <a:fillRect/>
          </a:stretch>
        </p:blipFill>
        <p:spPr>
          <a:xfrm>
            <a:off x="795020" y="1292225"/>
            <a:ext cx="6503670" cy="46691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595630"/>
          </a:xfrm>
        </p:spPr>
        <p:txBody>
          <a:bodyPr/>
          <a:p>
            <a:r>
              <a:rPr lang="en-US" sz="3000"/>
              <a:t>Shift Cipher (RTO 13)</a:t>
            </a:r>
            <a:endParaRPr lang="en-US" sz="3000"/>
          </a:p>
        </p:txBody>
      </p:sp>
      <p:pic>
        <p:nvPicPr>
          <p:cNvPr id="4" name="Content Placeholder 3"/>
          <p:cNvPicPr>
            <a:picLocks noChangeAspect="1"/>
          </p:cNvPicPr>
          <p:nvPr>
            <p:ph idx="1"/>
          </p:nvPr>
        </p:nvPicPr>
        <p:blipFill>
          <a:blip r:embed="rId1"/>
          <a:stretch>
            <a:fillRect/>
          </a:stretch>
        </p:blipFill>
        <p:spPr>
          <a:xfrm>
            <a:off x="609600" y="1325880"/>
            <a:ext cx="8534400" cy="50349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67715"/>
          </a:xfrm>
        </p:spPr>
        <p:txBody>
          <a:bodyPr/>
          <a:p>
            <a:r>
              <a:rPr lang="en-US" sz="3000"/>
              <a:t>Vigenere Cipher</a:t>
            </a:r>
            <a:endParaRPr lang="en-US" sz="3000"/>
          </a:p>
        </p:txBody>
      </p:sp>
      <p:sp>
        <p:nvSpPr>
          <p:cNvPr id="3" name="Content Placeholder 2"/>
          <p:cNvSpPr>
            <a:spLocks noGrp="1"/>
          </p:cNvSpPr>
          <p:nvPr>
            <p:ph idx="1"/>
          </p:nvPr>
        </p:nvSpPr>
        <p:spPr>
          <a:xfrm>
            <a:off x="534035" y="1102995"/>
            <a:ext cx="6831330" cy="3881120"/>
          </a:xfrm>
        </p:spPr>
        <p:txBody>
          <a:bodyPr/>
          <a:p>
            <a:pPr marL="0" indent="0" algn="just">
              <a:buNone/>
            </a:pPr>
            <a:r>
              <a:rPr lang="en-US"/>
              <a:t>The Vigenère cipher is a method of encrypting alphabetic text where each letter of the plaintext is encoded with a different Caesar cipher, whose increment is determined by the corresponding letter of another text, the key.</a:t>
            </a:r>
            <a:endParaRPr lang="en-US"/>
          </a:p>
          <a:p>
            <a:pPr algn="just"/>
            <a:endParaRPr lang="en-US"/>
          </a:p>
        </p:txBody>
      </p:sp>
      <p:pic>
        <p:nvPicPr>
          <p:cNvPr id="5" name="Picture 4"/>
          <p:cNvPicPr>
            <a:picLocks noChangeAspect="1"/>
          </p:cNvPicPr>
          <p:nvPr/>
        </p:nvPicPr>
        <p:blipFill>
          <a:blip r:embed="rId1"/>
          <a:stretch>
            <a:fillRect/>
          </a:stretch>
        </p:blipFill>
        <p:spPr>
          <a:xfrm>
            <a:off x="71120" y="1032510"/>
            <a:ext cx="8895080" cy="58775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99135"/>
          </a:xfrm>
        </p:spPr>
        <p:txBody>
          <a:bodyPr/>
          <a:p>
            <a:r>
              <a:rPr lang="en-US"/>
              <a:t>One Time Pad</a:t>
            </a:r>
            <a:endParaRPr lang="en-US"/>
          </a:p>
        </p:txBody>
      </p:sp>
      <p:sp>
        <p:nvSpPr>
          <p:cNvPr id="3" name="Content Placeholder 2"/>
          <p:cNvSpPr>
            <a:spLocks noGrp="1"/>
          </p:cNvSpPr>
          <p:nvPr>
            <p:ph idx="1"/>
          </p:nvPr>
        </p:nvSpPr>
        <p:spPr>
          <a:xfrm>
            <a:off x="685165" y="1329690"/>
            <a:ext cx="6626225" cy="3881120"/>
          </a:xfrm>
        </p:spPr>
        <p:txBody>
          <a:bodyPr/>
          <a:p>
            <a:pPr marL="0" indent="0" algn="just">
              <a:buNone/>
            </a:pPr>
            <a:r>
              <a:rPr lang="en-US"/>
              <a:t>One Time Pad algorithm is the improvement of the Vernam Cipher. It is a method of encrypting alphabetic plain text. It is one of the Substitution techniques which converts plain text into ciphertext. In this mechanism, we assign a number to each character of the Plain-Text.</a:t>
            </a:r>
            <a:endParaRPr lang="en-US"/>
          </a:p>
          <a:p>
            <a:pPr marL="0" indent="0" algn="just">
              <a:buNone/>
            </a:pPr>
            <a:r>
              <a:rPr lang="en-US"/>
              <a:t>The two requirements for the One-Time pad are</a:t>
            </a:r>
            <a:endParaRPr lang="en-US"/>
          </a:p>
          <a:p>
            <a:pPr algn="just">
              <a:buFont typeface="+mj-lt"/>
              <a:buAutoNum type="arabicPeriod"/>
            </a:pPr>
            <a:r>
              <a:rPr lang="en-US"/>
              <a:t>The key should be randomly generated as long as the size of the message.</a:t>
            </a:r>
            <a:endParaRPr lang="en-US"/>
          </a:p>
          <a:p>
            <a:pPr algn="just">
              <a:buFont typeface="+mj-lt"/>
              <a:buAutoNum type="arabicPeriod"/>
            </a:pPr>
            <a:r>
              <a:rPr lang="en-US"/>
              <a:t>The key is to be used to encrypt and decrypt a single message, and then it is discarded.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458470"/>
            <a:ext cx="6838315" cy="753110"/>
          </a:xfrm>
        </p:spPr>
        <p:txBody>
          <a:bodyPr/>
          <a:p>
            <a:r>
              <a:rPr lang="en-US" sz="3000">
                <a:sym typeface="+mn-ea"/>
              </a:rPr>
              <a:t>Electronic Codebook Mode</a:t>
            </a:r>
            <a:endParaRPr lang="en-US" sz="3000">
              <a:sym typeface="+mn-ea"/>
            </a:endParaRPr>
          </a:p>
        </p:txBody>
      </p:sp>
      <p:sp>
        <p:nvSpPr>
          <p:cNvPr id="3" name="Content Placeholder 2"/>
          <p:cNvSpPr>
            <a:spLocks noGrp="1"/>
          </p:cNvSpPr>
          <p:nvPr>
            <p:ph idx="1"/>
          </p:nvPr>
        </p:nvSpPr>
        <p:spPr>
          <a:xfrm>
            <a:off x="609600" y="1480820"/>
            <a:ext cx="6875780" cy="3881120"/>
          </a:xfrm>
        </p:spPr>
        <p:txBody>
          <a:bodyPr/>
          <a:p>
            <a:pPr algn="just"/>
            <a:r>
              <a:rPr lang="en-US"/>
              <a:t>Symmetric encryption is applied to a unit of data larger than a single 64-bit or 128-bit block.</a:t>
            </a:r>
            <a:endParaRPr lang="en-US"/>
          </a:p>
          <a:p>
            <a:pPr algn="just"/>
            <a:endParaRPr lang="en-US"/>
          </a:p>
          <a:p>
            <a:pPr algn="just"/>
            <a:r>
              <a:rPr lang="en-US"/>
              <a:t>E-mail messages, network packets, database records, and other plaintext sources must be broken up into a series of fixed length block for encryption by a symmetric block cipher. </a:t>
            </a:r>
            <a:endParaRPr lang="en-US"/>
          </a:p>
          <a:p>
            <a:pPr algn="just"/>
            <a:endParaRPr lang="en-US"/>
          </a:p>
          <a:p>
            <a:pPr algn="just"/>
            <a:r>
              <a:rPr lang="en-US">
                <a:solidFill>
                  <a:srgbClr val="FF0000"/>
                </a:solidFill>
              </a:rPr>
              <a:t>The simplest approach to multiple-block encryption is known as </a:t>
            </a:r>
            <a:r>
              <a:rPr lang="en-US" b="1">
                <a:solidFill>
                  <a:srgbClr val="FF0000"/>
                </a:solidFill>
              </a:rPr>
              <a:t>electronic codebook (ECB) mode,</a:t>
            </a:r>
            <a:r>
              <a:rPr lang="en-US">
                <a:solidFill>
                  <a:srgbClr val="FF0000"/>
                </a:solidFill>
              </a:rPr>
              <a:t> in which plaintext is handled ‘b’ bits at a time and each block of plaintext is  encrypted using the same key.</a:t>
            </a:r>
            <a:r>
              <a:rPr lang="en-US"/>
              <a:t> </a:t>
            </a:r>
            <a:r>
              <a:rPr lang="en-US">
                <a:sym typeface="+mn-ea"/>
              </a:rPr>
              <a:t>Typically b = 64 or b = 128.</a:t>
            </a:r>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90715" cy="958215"/>
          </a:xfrm>
        </p:spPr>
        <p:txBody>
          <a:bodyPr/>
          <a:p>
            <a:r>
              <a:rPr lang="en-US" sz="3000">
                <a:sym typeface="+mn-ea"/>
              </a:rPr>
              <a:t>Electronic Codebook Mode</a:t>
            </a:r>
            <a:endParaRPr lang="en-US" sz="3000">
              <a:sym typeface="+mn-ea"/>
            </a:endParaRPr>
          </a:p>
        </p:txBody>
      </p:sp>
      <p:sp>
        <p:nvSpPr>
          <p:cNvPr id="3" name="Content Placeholder 2"/>
          <p:cNvSpPr>
            <a:spLocks noGrp="1"/>
          </p:cNvSpPr>
          <p:nvPr>
            <p:ph idx="1"/>
          </p:nvPr>
        </p:nvSpPr>
        <p:spPr>
          <a:xfrm>
            <a:off x="685165" y="1556385"/>
            <a:ext cx="6704330" cy="3881120"/>
          </a:xfrm>
        </p:spPr>
        <p:txBody>
          <a:bodyPr/>
          <a:p>
            <a:pPr algn="just"/>
            <a:r>
              <a:rPr lang="en-US">
                <a:sym typeface="+mn-ea"/>
              </a:rPr>
              <a:t>Figure 2.2a shows the ECB mode. </a:t>
            </a:r>
            <a:r>
              <a:rPr lang="en-US">
                <a:solidFill>
                  <a:srgbClr val="FF0000"/>
                </a:solidFill>
                <a:sym typeface="+mn-ea"/>
              </a:rPr>
              <a:t>A plain text of length ‘nb’ is divided into n b-bit blocks (P1, P2,c, Pn). Each block is encrypted using the same algorithm and the same encryption key, to produce a sequence of n b-bit blocks of ciphertext (C1, C2,c, Cn)..</a:t>
            </a:r>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r>
              <a:rPr lang="en-US">
                <a:solidFill>
                  <a:schemeClr val="tx1"/>
                </a:solidFill>
                <a:sym typeface="+mn-ea"/>
              </a:rPr>
              <a:t>To increase the security of symmetric block encryption for large sequences of data, a number of alternative techniques have been developed, called </a:t>
            </a:r>
            <a:r>
              <a:rPr lang="en-US" b="1">
                <a:solidFill>
                  <a:srgbClr val="FF0000"/>
                </a:solidFill>
                <a:sym typeface="+mn-ea"/>
              </a:rPr>
              <a:t>modes of operation.</a:t>
            </a:r>
            <a:r>
              <a:rPr lang="en-US">
                <a:solidFill>
                  <a:schemeClr val="tx1"/>
                </a:solidFill>
                <a:sym typeface="+mn-ea"/>
              </a:rPr>
              <a:t> These modes overcome the weaknesses of ECB.</a:t>
            </a:r>
            <a:endParaRPr lang="en-US">
              <a:solidFill>
                <a:schemeClr val="tx1"/>
              </a:solidFill>
              <a:sym typeface="+mn-ea"/>
            </a:endParaRPr>
          </a:p>
        </p:txBody>
      </p:sp>
      <p:pic>
        <p:nvPicPr>
          <p:cNvPr id="4" name="Picture 3"/>
          <p:cNvPicPr>
            <a:picLocks noChangeAspect="1"/>
          </p:cNvPicPr>
          <p:nvPr/>
        </p:nvPicPr>
        <p:blipFill>
          <a:blip r:embed="rId1"/>
          <a:stretch>
            <a:fillRect/>
          </a:stretch>
        </p:blipFill>
        <p:spPr>
          <a:xfrm>
            <a:off x="976630" y="2972435"/>
            <a:ext cx="6623685" cy="2538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Cipher Block Chaining Mode</a:t>
            </a:r>
            <a:endParaRPr lang="en-US" sz="3000"/>
          </a:p>
        </p:txBody>
      </p:sp>
      <p:sp>
        <p:nvSpPr>
          <p:cNvPr id="3" name="Content Placeholder 2"/>
          <p:cNvSpPr>
            <a:spLocks noGrp="1"/>
          </p:cNvSpPr>
          <p:nvPr>
            <p:ph idx="1"/>
          </p:nvPr>
        </p:nvSpPr>
        <p:spPr>
          <a:xfrm>
            <a:off x="457200" y="1088390"/>
            <a:ext cx="7090410" cy="3881120"/>
          </a:xfrm>
        </p:spPr>
        <p:txBody>
          <a:bodyPr/>
          <a:p>
            <a:pPr marL="0" indent="0" algn="just">
              <a:buNone/>
            </a:pPr>
            <a:r>
              <a:rPr lang="en-US"/>
              <a:t>Input to the encryption algorithm is the XOR of the current plaintext block and the preceding ciphertextblock; the same key is used for each block.we have chained together the processing of the sequence of plaintext blocks.</a:t>
            </a: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pic>
        <p:nvPicPr>
          <p:cNvPr id="4" name="Picture 3"/>
          <p:cNvPicPr>
            <a:picLocks noChangeAspect="1"/>
          </p:cNvPicPr>
          <p:nvPr/>
        </p:nvPicPr>
        <p:blipFill>
          <a:blip r:embed="rId1"/>
          <a:stretch>
            <a:fillRect/>
          </a:stretch>
        </p:blipFill>
        <p:spPr>
          <a:xfrm>
            <a:off x="2987675" y="2233295"/>
            <a:ext cx="6191250" cy="46297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6348730" cy="629920"/>
          </a:xfrm>
        </p:spPr>
        <p:txBody>
          <a:bodyPr/>
          <a:p>
            <a:r>
              <a:rPr lang="en-US" sz="3000"/>
              <a:t>Cipher Block Chaining Mode</a:t>
            </a:r>
            <a:endParaRPr lang="en-US" sz="3000"/>
          </a:p>
        </p:txBody>
      </p:sp>
      <p:sp>
        <p:nvSpPr>
          <p:cNvPr id="6" name="Content Placeholder 5"/>
          <p:cNvSpPr/>
          <p:nvPr>
            <p:ph idx="1"/>
          </p:nvPr>
        </p:nvSpPr>
        <p:spPr>
          <a:xfrm>
            <a:off x="306070" y="1012825"/>
            <a:ext cx="7840980" cy="3881120"/>
          </a:xfrm>
        </p:spPr>
        <p:txBody>
          <a:bodyPr/>
          <a:p>
            <a:pPr marL="0" indent="0" algn="just">
              <a:buNone/>
            </a:pPr>
            <a:r>
              <a:rPr lang="en-US"/>
              <a:t>For decryption, each cipher block is passed through the decryption algorithm. The result is XORed with the preceding ciphertext block to produce the plaintext block.</a:t>
            </a: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r>
              <a:rPr lang="en-US"/>
              <a:t>To produce the first block of ciphertext, an initialization vector (IV) is XORed with the first block of plaintext. On decryption, the IV is XORed with the output of the decryption algorithm to recover the first block of plaintext.</a:t>
            </a:r>
            <a:endParaRPr lang="en-US"/>
          </a:p>
          <a:p>
            <a:pPr marL="0" indent="0" algn="just">
              <a:buNone/>
            </a:pPr>
            <a:r>
              <a:rPr lang="en-US">
                <a:solidFill>
                  <a:srgbClr val="FF0000"/>
                </a:solidFill>
              </a:rPr>
              <a:t>The IV must be known to both the sender and receiver. For maximum security, the IV should be protected as well as the key.</a:t>
            </a:r>
            <a:r>
              <a:rPr lang="en-US"/>
              <a:t> One reason for protecting the IV is as follows: If an opponent is able to fool the receiver into using a different value for IV, then the opponent is able to invert selected bits in the first block of plaintext</a:t>
            </a:r>
            <a:endParaRPr lang="en-US"/>
          </a:p>
        </p:txBody>
      </p:sp>
      <p:pic>
        <p:nvPicPr>
          <p:cNvPr id="7" name="Picture 6"/>
          <p:cNvPicPr>
            <a:picLocks noChangeAspect="1"/>
          </p:cNvPicPr>
          <p:nvPr/>
        </p:nvPicPr>
        <p:blipFill>
          <a:blip r:embed="rId1"/>
          <a:stretch>
            <a:fillRect/>
          </a:stretch>
        </p:blipFill>
        <p:spPr>
          <a:xfrm>
            <a:off x="1066800" y="2057400"/>
            <a:ext cx="6191250" cy="1866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Cipher Feedback Mode</a:t>
            </a:r>
            <a:endParaRPr lang="en-US" sz="3000"/>
          </a:p>
        </p:txBody>
      </p:sp>
      <p:sp>
        <p:nvSpPr>
          <p:cNvPr id="3" name="Content Placeholder 2"/>
          <p:cNvSpPr>
            <a:spLocks noGrp="1"/>
          </p:cNvSpPr>
          <p:nvPr>
            <p:ph idx="1"/>
          </p:nvPr>
        </p:nvSpPr>
        <p:spPr>
          <a:xfrm>
            <a:off x="532765" y="1692910"/>
            <a:ext cx="6885305" cy="3881120"/>
          </a:xfrm>
        </p:spPr>
        <p:txBody>
          <a:bodyPr/>
          <a:p>
            <a:pPr marL="0" indent="0" algn="just">
              <a:buNone/>
            </a:pPr>
            <a:r>
              <a:rPr lang="en-US"/>
              <a:t>It is possible to convert any block cipher into a stream cipher by using the cipher feedback (CFB) mode.</a:t>
            </a:r>
            <a:endParaRPr lang="en-US"/>
          </a:p>
          <a:p>
            <a:pPr marL="0" indent="0" algn="just">
              <a:buNone/>
            </a:pPr>
            <a:r>
              <a:rPr lang="en-US"/>
              <a:t>A stream cipher eliminates the need to pad a message to be an integral number of blocks. </a:t>
            </a:r>
            <a:endParaRPr lang="en-US"/>
          </a:p>
          <a:p>
            <a:pPr marL="0" indent="0" algn="just">
              <a:buNone/>
            </a:pPr>
            <a:r>
              <a:rPr lang="en-US"/>
              <a:t>If a character stream is being transmitted, each character can be encrypted and transmitted immediately using a character-oriented stream cipher. </a:t>
            </a:r>
            <a:endParaRPr lang="en-US"/>
          </a:p>
          <a:p>
            <a:pPr marL="0" indent="0" algn="just">
              <a:buNone/>
            </a:pPr>
            <a:r>
              <a:rPr lang="en-US"/>
              <a:t>One desirable property of a stream cipher is that the ciphertext be of the same length as the plaintext.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Cipher Feedback Mode</a:t>
            </a:r>
            <a:endParaRPr lang="en-US" sz="3000"/>
          </a:p>
        </p:txBody>
      </p:sp>
      <p:sp>
        <p:nvSpPr>
          <p:cNvPr id="5" name="Content Placeholder 4"/>
          <p:cNvSpPr/>
          <p:nvPr>
            <p:ph idx="1"/>
          </p:nvPr>
        </p:nvSpPr>
        <p:spPr>
          <a:xfrm>
            <a:off x="381000" y="1144270"/>
            <a:ext cx="7228205" cy="3881120"/>
          </a:xfrm>
        </p:spPr>
        <p:txBody>
          <a:bodyPr/>
          <a:p>
            <a:pPr marL="0" indent="0" algn="just">
              <a:buNone/>
            </a:pPr>
            <a:r>
              <a:rPr lang="en-US"/>
              <a:t>First, consider encryption. The input to the encryption function is a b-bit shift register that is initially set to some initialization vector (IV). </a:t>
            </a:r>
            <a:endParaRPr lang="en-US"/>
          </a:p>
          <a:p>
            <a:pPr marL="0" indent="0" algn="just">
              <a:buNone/>
            </a:pPr>
            <a:r>
              <a:rPr lang="en-US"/>
              <a:t>Leftmost (most significant) s bits of the output of the encryption function are XORed with the first unit of plaintext P1 to produce the first unit of ciphertext C1, which is then transmitted.</a:t>
            </a:r>
            <a:endParaRPr lang="en-US"/>
          </a:p>
          <a:p>
            <a:pPr marL="0" indent="0" algn="just">
              <a:buNone/>
            </a:pPr>
            <a:r>
              <a:rPr lang="en-US"/>
              <a:t>Contents of the shift register are shifted left by s bits and C1 is placed in the rightmost (least significant) s bits of the shift register. This process continues until all plaintext units have been encrypted.</a:t>
            </a:r>
            <a:endParaRPr lang="en-US"/>
          </a:p>
        </p:txBody>
      </p:sp>
      <p:pic>
        <p:nvPicPr>
          <p:cNvPr id="6" name="Picture 5"/>
          <p:cNvPicPr>
            <a:picLocks noChangeAspect="1"/>
          </p:cNvPicPr>
          <p:nvPr/>
        </p:nvPicPr>
        <p:blipFill>
          <a:blip r:embed="rId1"/>
          <a:stretch>
            <a:fillRect/>
          </a:stretch>
        </p:blipFill>
        <p:spPr>
          <a:xfrm>
            <a:off x="1165860" y="3975100"/>
            <a:ext cx="6962775" cy="2686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29920"/>
          </a:xfrm>
        </p:spPr>
        <p:txBody>
          <a:bodyPr/>
          <a:p>
            <a:r>
              <a:rPr lang="en-US" sz="3000"/>
              <a:t>Cipher Feedback Mode</a:t>
            </a:r>
            <a:endParaRPr lang="en-US" sz="3000"/>
          </a:p>
        </p:txBody>
      </p:sp>
      <p:sp>
        <p:nvSpPr>
          <p:cNvPr id="5" name="Content Placeholder 4"/>
          <p:cNvSpPr/>
          <p:nvPr>
            <p:ph idx="1"/>
          </p:nvPr>
        </p:nvSpPr>
        <p:spPr>
          <a:xfrm>
            <a:off x="381000" y="1144270"/>
            <a:ext cx="7019290" cy="3881120"/>
          </a:xfrm>
        </p:spPr>
        <p:txBody>
          <a:bodyPr/>
          <a:p>
            <a:pPr marL="0" indent="0" algn="just">
              <a:buNone/>
            </a:pPr>
            <a:r>
              <a:rPr lang="en-US"/>
              <a:t>For decryption, the same scheme is used, except that the received ciphertext unit is XORed with the output of the encryption function to produce the plaintext unit. Note that it is the encryption function that is used, not the decryption function.</a:t>
            </a:r>
            <a:endParaRPr lang="en-US"/>
          </a:p>
          <a:p>
            <a:pPr marL="0" indent="0" algn="just">
              <a:buNone/>
            </a:pPr>
            <a:r>
              <a:rPr lang="en-US"/>
              <a:t>This is easily explained. Let Ss(X) be defined as the most significant s bits of X. </a:t>
            </a:r>
            <a:endParaRPr lang="en-US"/>
          </a:p>
        </p:txBody>
      </p:sp>
      <p:pic>
        <p:nvPicPr>
          <p:cNvPr id="3" name="Picture 2"/>
          <p:cNvPicPr>
            <a:picLocks noChangeAspect="1"/>
          </p:cNvPicPr>
          <p:nvPr/>
        </p:nvPicPr>
        <p:blipFill>
          <a:blip r:embed="rId1"/>
          <a:stretch>
            <a:fillRect/>
          </a:stretch>
        </p:blipFill>
        <p:spPr>
          <a:xfrm>
            <a:off x="784225" y="3293745"/>
            <a:ext cx="6819900" cy="299085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6971</Words>
  <Application>WPS Presentation</Application>
  <PresentationFormat>On-screen Show (4:3)</PresentationFormat>
  <Paragraphs>117</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Trebuchet MS</vt:lpstr>
      <vt:lpstr>Wingdings 3</vt:lpstr>
      <vt:lpstr>Wingdings</vt:lpstr>
      <vt:lpstr>Microsoft YaHei</vt:lpstr>
      <vt:lpstr>Arial Unicode MS</vt:lpstr>
      <vt:lpstr>Calibri</vt:lpstr>
      <vt:lpstr>Nunito</vt:lpstr>
      <vt:lpstr>Segoe Print</vt:lpstr>
      <vt:lpstr>Facet</vt:lpstr>
      <vt:lpstr>AES </vt:lpstr>
      <vt:lpstr>PowerPoint 演示文稿</vt:lpstr>
      <vt:lpstr>Symmetric Block Encryption Algorithm - Practical Security Issues </vt:lpstr>
      <vt:lpstr>Symmetric Block Encryption Algorithm - Practical Security Issues </vt:lpstr>
      <vt:lpstr>PowerPoint 演示文稿</vt:lpstr>
      <vt:lpstr>Cipher Block Chaining Mode</vt:lpstr>
      <vt:lpstr>Cipher Block Chaining Mode</vt:lpstr>
      <vt:lpstr>Cipher Feedback Mode</vt:lpstr>
      <vt:lpstr>Cipher Feedback Mode</vt:lpstr>
      <vt:lpstr>Cipher Feedback Mode</vt:lpstr>
      <vt:lpstr>Counter Mode</vt:lpstr>
      <vt:lpstr>Counter Mode</vt:lpstr>
      <vt:lpstr>Counter Mode</vt:lpstr>
      <vt:lpstr>Counter Mode</vt:lpstr>
      <vt:lpstr>PowerPoint 演示文稿</vt:lpstr>
      <vt:lpstr>Classical Cryptography</vt:lpstr>
      <vt:lpstr>PowerPoint 演示文稿</vt:lpstr>
      <vt:lpstr>Cryptosystems</vt:lpstr>
      <vt:lpstr>PowerPoint 演示文稿</vt:lpstr>
      <vt:lpstr>PowerPoint 演示文稿</vt:lpstr>
      <vt:lpstr>PowerPoint 演示文稿</vt:lpstr>
      <vt:lpstr>PowerPoint 演示文稿</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chap3_slides</dc:title>
  <dc:creator>nausheen</dc:creator>
  <cp:lastModifiedBy>Hp</cp:lastModifiedBy>
  <cp:revision>906</cp:revision>
  <dcterms:created xsi:type="dcterms:W3CDTF">2005-06-03T01:33:00Z</dcterms:created>
  <dcterms:modified xsi:type="dcterms:W3CDTF">2024-09-18T07:09:39Z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B65072197FB14C5C92AC2072F86D40DB_13</vt:lpwstr>
  </property>
  <property fmtid="{D5CDD505-2E9C-101B-9397-08002B2CF9AE}" pid="3" name="KSOProductBuildVer">
    <vt:lpwstr>1033-12.2.0.17562</vt:lpwstr>
  </property>
</Properties>
</file>