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8"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5" d="100"/>
          <a:sy n="85" d="100"/>
        </p:scale>
        <p:origin x="54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8468"/>
            <a:ext cx="12226405"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1" y="4050835"/>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A01A95-A058-49BB-A690-C4A5ACC563D3}"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925442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800" y="4470400"/>
            <a:ext cx="8463619"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A01A95-A058-49BB-A690-C4A5ACC563D3}"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03071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68099" y="3632200"/>
            <a:ext cx="722640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470400"/>
            <a:ext cx="846362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A01A95-A058-49BB-A690-C4A5ACC563D3}" type="slidenum">
              <a:rPr lang="en-US" smtClean="0">
                <a:solidFill>
                  <a:srgbClr val="90C226"/>
                </a:solidFill>
              </a:rPr>
              <a:pPr/>
              <a:t>‹#›</a:t>
            </a:fld>
            <a:endParaRPr lang="en-US">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1914345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1931988"/>
            <a:ext cx="8463620"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A01A95-A058-49BB-A690-C4A5ACC563D3}"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365598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A01A95-A058-49BB-A690-C4A5ACC563D3}" type="slidenum">
              <a:rPr lang="en-US" smtClean="0">
                <a:solidFill>
                  <a:srgbClr val="90C226"/>
                </a:solidFill>
              </a:rPr>
              <a:pPr/>
              <a:t>‹#›</a:t>
            </a:fld>
            <a:endParaRPr lang="en-US">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408991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609600"/>
            <a:ext cx="845528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A01A95-A058-49BB-A690-C4A5ACC563D3}"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118701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A01A95-A058-49BB-A690-C4A5ACC563D3}"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033516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609601"/>
            <a:ext cx="130508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799" y="609601"/>
            <a:ext cx="6926701"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A01A95-A058-49BB-A690-C4A5ACC563D3}"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55890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A01A95-A058-49BB-A690-C4A5ACC563D3}"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452173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2700869"/>
            <a:ext cx="8463620"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A01A95-A058-49BB-A690-C4A5ACC563D3}"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1186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160589"/>
            <a:ext cx="411747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8939" y="2160590"/>
            <a:ext cx="411748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7A01A95-A058-49BB-A690-C4A5ACC563D3}"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58100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799"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2799"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5520"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5520"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7A01A95-A058-49BB-A690-C4A5ACC563D3}"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43667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609600"/>
            <a:ext cx="846361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7A01A95-A058-49BB-A690-C4A5ACC563D3}"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22374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7A01A95-A058-49BB-A690-C4A5ACC563D3}"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99754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1498604"/>
            <a:ext cx="3720243"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1701" y="514926"/>
            <a:ext cx="451471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799" y="2777069"/>
            <a:ext cx="3720243"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7A01A95-A058-49BB-A690-C4A5ACC563D3}"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67405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4800600"/>
            <a:ext cx="846361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799" y="609600"/>
            <a:ext cx="8463619"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2799" y="5367338"/>
            <a:ext cx="8463619"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7A01A95-A058-49BB-A690-C4A5ACC563D3}"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951334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8468"/>
            <a:ext cx="12226407"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609600"/>
            <a:ext cx="8463617"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799" y="2160590"/>
            <a:ext cx="846361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7011" y="6041364"/>
            <a:ext cx="91217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CF2CD5-D831-454C-B1D7-25BEADEE877F}" type="datetimeFigureOut">
              <a:rPr lang="en-US" smtClean="0">
                <a:solidFill>
                  <a:prstClr val="black">
                    <a:tint val="75000"/>
                  </a:prstClr>
                </a:solidFill>
              </a:rPr>
              <a:pPr/>
              <a:t>9/1/2024</a:t>
            </a:fld>
            <a:endParaRPr lang="en-US">
              <a:solidFill>
                <a:prstClr val="black">
                  <a:tint val="75000"/>
                </a:prstClr>
              </a:solidFill>
            </a:endParaRPr>
          </a:p>
        </p:txBody>
      </p:sp>
      <p:sp>
        <p:nvSpPr>
          <p:cNvPr id="5" name="Footer Placeholder 4"/>
          <p:cNvSpPr>
            <a:spLocks noGrp="1"/>
          </p:cNvSpPr>
          <p:nvPr>
            <p:ph type="ftr" sz="quarter" idx="3"/>
          </p:nvPr>
        </p:nvSpPr>
        <p:spPr>
          <a:xfrm>
            <a:off x="812799" y="6041364"/>
            <a:ext cx="616396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2902" y="6041364"/>
            <a:ext cx="683517" cy="365125"/>
          </a:xfrm>
          <a:prstGeom prst="rect">
            <a:avLst/>
          </a:prstGeom>
        </p:spPr>
        <p:txBody>
          <a:bodyPr vert="horz" lIns="91440" tIns="45720" rIns="91440" bIns="45720" rtlCol="0" anchor="ctr"/>
          <a:lstStyle>
            <a:lvl1pPr algn="r">
              <a:defRPr sz="900">
                <a:solidFill>
                  <a:schemeClr val="accent1"/>
                </a:solidFill>
              </a:defRPr>
            </a:lvl1pPr>
          </a:lstStyle>
          <a:p>
            <a:fld id="{27A01A95-A058-49BB-A690-C4A5ACC563D3}"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862095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1"/>
            <a:ext cx="7772400" cy="1470025"/>
          </a:xfrm>
        </p:spPr>
        <p:txBody>
          <a:bodyPr/>
          <a:lstStyle/>
          <a:p>
            <a:r>
              <a:rPr lang="en-US" dirty="0"/>
              <a:t>Course:   Professional Issues in IT</a:t>
            </a:r>
          </a:p>
        </p:txBody>
      </p:sp>
      <p:sp>
        <p:nvSpPr>
          <p:cNvPr id="5" name="Subtitle 4"/>
          <p:cNvSpPr>
            <a:spLocks noGrp="1"/>
          </p:cNvSpPr>
          <p:nvPr>
            <p:ph type="subTitle" idx="1"/>
          </p:nvPr>
        </p:nvSpPr>
        <p:spPr/>
        <p:txBody>
          <a:bodyPr/>
          <a:lstStyle/>
          <a:p>
            <a:r>
              <a:rPr lang="en-US" dirty="0"/>
              <a:t>Course Instructor: Kashan Hussain</a:t>
            </a:r>
          </a:p>
          <a:p>
            <a:r>
              <a:rPr lang="en-US" dirty="0"/>
              <a:t>Email address</a:t>
            </a:r>
            <a:r>
              <a:rPr lang="en-US"/>
              <a:t>: Kashan.Hussain@</a:t>
            </a:r>
            <a:r>
              <a:rPr lang="en-US" dirty="0"/>
              <a:t>nu.edu.pk</a:t>
            </a:r>
          </a:p>
        </p:txBody>
      </p:sp>
      <p:sp>
        <p:nvSpPr>
          <p:cNvPr id="3" name="TextBox 2"/>
          <p:cNvSpPr txBox="1"/>
          <p:nvPr/>
        </p:nvSpPr>
        <p:spPr>
          <a:xfrm>
            <a:off x="6757416" y="5134854"/>
            <a:ext cx="2819400" cy="369332"/>
          </a:xfrm>
          <a:prstGeom prst="rect">
            <a:avLst/>
          </a:prstGeom>
          <a:noFill/>
        </p:spPr>
        <p:txBody>
          <a:bodyPr wrap="square" rtlCol="0">
            <a:spAutoFit/>
          </a:bodyPr>
          <a:lstStyle/>
          <a:p>
            <a:r>
              <a:rPr lang="en-US" dirty="0" err="1">
                <a:solidFill>
                  <a:prstClr val="black"/>
                </a:solidFill>
              </a:rPr>
              <a:t>Lec</a:t>
            </a:r>
            <a:r>
              <a:rPr lang="en-US" dirty="0">
                <a:solidFill>
                  <a:prstClr val="black"/>
                </a:solidFill>
              </a:rPr>
              <a:t> # 6</a:t>
            </a:r>
          </a:p>
        </p:txBody>
      </p:sp>
    </p:spTree>
    <p:extLst>
      <p:ext uri="{BB962C8B-B14F-4D97-AF65-F5344CB8AC3E}">
        <p14:creationId xmlns:p14="http://schemas.microsoft.com/office/powerpoint/2010/main" val="1547241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BCS—MEMBERSHIP GRADES</a:t>
            </a:r>
            <a:endParaRPr lang="en-US" dirty="0"/>
          </a:p>
        </p:txBody>
      </p:sp>
      <p:sp>
        <p:nvSpPr>
          <p:cNvPr id="3" name="Content Placeholder 2"/>
          <p:cNvSpPr>
            <a:spLocks noGrp="1"/>
          </p:cNvSpPr>
          <p:nvPr>
            <p:ph idx="1"/>
          </p:nvPr>
        </p:nvSpPr>
        <p:spPr/>
        <p:txBody>
          <a:bodyPr>
            <a:normAutofit/>
          </a:bodyPr>
          <a:lstStyle/>
          <a:p>
            <a:r>
              <a:rPr lang="en-US" b="1" dirty="0"/>
              <a:t>The standard grades</a:t>
            </a:r>
            <a:r>
              <a:rPr lang="en-US" dirty="0"/>
              <a:t>:</a:t>
            </a:r>
          </a:p>
          <a:p>
            <a:pPr lvl="1"/>
            <a:r>
              <a:rPr lang="en-US" dirty="0"/>
              <a:t>Affiliate: open to anyone with an interest</a:t>
            </a:r>
          </a:p>
          <a:p>
            <a:pPr lvl="1"/>
            <a:r>
              <a:rPr lang="en-US" dirty="0"/>
              <a:t>Companion: members of other professional bodies with at least five years’ work experience related to information systems</a:t>
            </a:r>
          </a:p>
          <a:p>
            <a:pPr lvl="1"/>
            <a:r>
              <a:rPr lang="en-US" dirty="0"/>
              <a:t>Student: open to those following an approved course of study leading to a qualification recognized for admission to Associate or Professional membership of the Society.</a:t>
            </a:r>
          </a:p>
          <a:p>
            <a:pPr lvl="1"/>
            <a:r>
              <a:rPr lang="en-US" dirty="0"/>
              <a:t>Associate: Associate membership is open to anyone who has any of the following:</a:t>
            </a:r>
          </a:p>
          <a:p>
            <a:pPr lvl="2"/>
            <a:r>
              <a:rPr lang="en-US" dirty="0"/>
              <a:t>more than one but less than five years of IT work experience;</a:t>
            </a:r>
          </a:p>
          <a:p>
            <a:pPr lvl="2"/>
            <a:r>
              <a:rPr lang="en-US" dirty="0"/>
              <a:t>a Higher National Certificate in an IT-related field;</a:t>
            </a:r>
          </a:p>
          <a:p>
            <a:pPr lvl="2"/>
            <a:r>
              <a:rPr lang="en-US" dirty="0"/>
              <a:t>a non-accredited degree with a significant IT content.</a:t>
            </a:r>
          </a:p>
        </p:txBody>
      </p:sp>
    </p:spTree>
    <p:extLst>
      <p:ext uri="{BB962C8B-B14F-4D97-AF65-F5344CB8AC3E}">
        <p14:creationId xmlns:p14="http://schemas.microsoft.com/office/powerpoint/2010/main" val="52056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BCS—MEMBERSHIP GRADES….</a:t>
            </a:r>
            <a:endParaRPr lang="en-US" dirty="0"/>
          </a:p>
        </p:txBody>
      </p:sp>
      <p:sp>
        <p:nvSpPr>
          <p:cNvPr id="3" name="Content Placeholder 2"/>
          <p:cNvSpPr>
            <a:spLocks noGrp="1"/>
          </p:cNvSpPr>
          <p:nvPr>
            <p:ph idx="1"/>
          </p:nvPr>
        </p:nvSpPr>
        <p:spPr/>
        <p:txBody>
          <a:bodyPr/>
          <a:lstStyle/>
          <a:p>
            <a:r>
              <a:rPr lang="en-US" b="1" dirty="0"/>
              <a:t>The professional grades</a:t>
            </a:r>
          </a:p>
          <a:p>
            <a:pPr lvl="1"/>
            <a:r>
              <a:rPr lang="en-US" b="1" dirty="0"/>
              <a:t>Membership: </a:t>
            </a:r>
            <a:r>
              <a:rPr lang="en-US" dirty="0"/>
              <a:t>In order to qualify for membership in the professional grades, you must have one of the following:</a:t>
            </a:r>
          </a:p>
          <a:p>
            <a:pPr lvl="2"/>
            <a:r>
              <a:rPr lang="en-US" dirty="0"/>
              <a:t>the BCS Professional Graduate Diploma including the project;</a:t>
            </a:r>
          </a:p>
          <a:p>
            <a:pPr lvl="2"/>
            <a:r>
              <a:rPr lang="en-US" dirty="0"/>
              <a:t>an </a:t>
            </a:r>
            <a:r>
              <a:rPr lang="en-US" dirty="0" err="1"/>
              <a:t>honours</a:t>
            </a:r>
            <a:r>
              <a:rPr lang="en-US" dirty="0"/>
              <a:t> degree that gives you full exemption from the BCS examinations;</a:t>
            </a:r>
          </a:p>
          <a:p>
            <a:pPr lvl="2"/>
            <a:r>
              <a:rPr lang="en-US" dirty="0"/>
              <a:t>five years of relevant professional IT work experience;</a:t>
            </a:r>
          </a:p>
          <a:p>
            <a:pPr lvl="2"/>
            <a:r>
              <a:rPr lang="en-US" dirty="0"/>
              <a:t>some combination of academic qualifications and professional IT work experience that is judged to be equivalent to one of the above.</a:t>
            </a:r>
          </a:p>
          <a:p>
            <a:pPr lvl="1"/>
            <a:r>
              <a:rPr lang="en-US" dirty="0"/>
              <a:t>Fellow: Fellow is the most senior professional grade. It is open to applicants who can demonstrate a minimum of five years IT practitioner experience, senior post and authority in that field.</a:t>
            </a:r>
          </a:p>
        </p:txBody>
      </p:sp>
    </p:spTree>
    <p:extLst>
      <p:ext uri="{BB962C8B-B14F-4D97-AF65-F5344CB8AC3E}">
        <p14:creationId xmlns:p14="http://schemas.microsoft.com/office/powerpoint/2010/main" val="227777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BCS—MEMBERSHIP GRADES….</a:t>
            </a:r>
            <a:endParaRPr lang="en-US" dirty="0"/>
          </a:p>
        </p:txBody>
      </p:sp>
      <p:sp>
        <p:nvSpPr>
          <p:cNvPr id="3" name="Content Placeholder 2"/>
          <p:cNvSpPr>
            <a:spLocks noGrp="1"/>
          </p:cNvSpPr>
          <p:nvPr>
            <p:ph idx="1"/>
          </p:nvPr>
        </p:nvSpPr>
        <p:spPr/>
        <p:txBody>
          <a:bodyPr/>
          <a:lstStyle/>
          <a:p>
            <a:r>
              <a:rPr lang="en-US" b="1" dirty="0"/>
              <a:t>The chartered professional grades</a:t>
            </a:r>
          </a:p>
          <a:p>
            <a:pPr lvl="1"/>
            <a:r>
              <a:rPr lang="en-US" dirty="0"/>
              <a:t>Member or Fellow holding the BCS Professional Graduate Diploma including the project or an honors degree that gives you full exemption from the BCS examinations and you must have five years of relevant professional IT work experience.</a:t>
            </a:r>
            <a:endParaRPr lang="en-US" b="1" dirty="0"/>
          </a:p>
          <a:p>
            <a:r>
              <a:rPr lang="en-US" b="1" dirty="0"/>
              <a:t>The Professional Advice Register</a:t>
            </a:r>
          </a:p>
          <a:p>
            <a:pPr lvl="1"/>
            <a:r>
              <a:rPr lang="en-US" b="1" dirty="0"/>
              <a:t>It maintains a register recording their members in relevant areas</a:t>
            </a:r>
            <a:endParaRPr lang="en-US" dirty="0"/>
          </a:p>
        </p:txBody>
      </p:sp>
    </p:spTree>
    <p:extLst>
      <p:ext uri="{BB962C8B-B14F-4D97-AF65-F5344CB8AC3E}">
        <p14:creationId xmlns:p14="http://schemas.microsoft.com/office/powerpoint/2010/main" val="189709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Professional Bodies in Computing:</a:t>
            </a:r>
            <a:br>
              <a:rPr lang="en-US" dirty="0"/>
            </a:br>
            <a:r>
              <a:rPr lang="en-US" dirty="0"/>
              <a:t>BCS</a:t>
            </a:r>
          </a:p>
        </p:txBody>
      </p:sp>
      <p:sp>
        <p:nvSpPr>
          <p:cNvPr id="3" name="Content Placeholder 2"/>
          <p:cNvSpPr>
            <a:spLocks noGrp="1"/>
          </p:cNvSpPr>
          <p:nvPr>
            <p:ph idx="1"/>
          </p:nvPr>
        </p:nvSpPr>
        <p:spPr/>
        <p:txBody>
          <a:bodyPr>
            <a:normAutofit fontScale="92500" lnSpcReduction="20000"/>
          </a:bodyPr>
          <a:lstStyle/>
          <a:p>
            <a:pPr marL="0" indent="0">
              <a:buNone/>
            </a:pPr>
            <a:r>
              <a:rPr lang="en-US" sz="2800" b="1" dirty="0"/>
              <a:t>EDUCATION:</a:t>
            </a:r>
          </a:p>
          <a:p>
            <a:pPr marL="0" indent="0">
              <a:buNone/>
            </a:pPr>
            <a:r>
              <a:rPr lang="en-US" sz="2800" dirty="0"/>
              <a:t>The BCS promotes education in a number of ways:</a:t>
            </a:r>
          </a:p>
          <a:p>
            <a:r>
              <a:rPr lang="en-US" sz="2800" dirty="0"/>
              <a:t>Professional examinations, approval to suitable organizations that provide courses to prepare students for them.</a:t>
            </a:r>
          </a:p>
          <a:p>
            <a:r>
              <a:rPr lang="en-US" sz="2800" dirty="0"/>
              <a:t>It accredits degree programs offered by institutions of higher education.</a:t>
            </a:r>
          </a:p>
          <a:p>
            <a:r>
              <a:rPr lang="en-US" sz="2800" dirty="0"/>
              <a:t> It sets the syllabus and accredits training organizations to provide the associated short courses.</a:t>
            </a:r>
          </a:p>
        </p:txBody>
      </p:sp>
    </p:spTree>
    <p:extLst>
      <p:ext uri="{BB962C8B-B14F-4D97-AF65-F5344CB8AC3E}">
        <p14:creationId xmlns:p14="http://schemas.microsoft.com/office/powerpoint/2010/main" val="899322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BCS—Education—The professional examinations </a:t>
            </a:r>
          </a:p>
        </p:txBody>
      </p:sp>
      <p:sp>
        <p:nvSpPr>
          <p:cNvPr id="3" name="Content Placeholder 2"/>
          <p:cNvSpPr>
            <a:spLocks noGrp="1"/>
          </p:cNvSpPr>
          <p:nvPr>
            <p:ph idx="1"/>
          </p:nvPr>
        </p:nvSpPr>
        <p:spPr/>
        <p:txBody>
          <a:bodyPr/>
          <a:lstStyle/>
          <a:p>
            <a:r>
              <a:rPr lang="en-US" dirty="0"/>
              <a:t>Introduced in 1973</a:t>
            </a:r>
          </a:p>
          <a:p>
            <a:r>
              <a:rPr lang="en-US" dirty="0"/>
              <a:t>Purpose: to recognize skills and lead to qualify for membership </a:t>
            </a:r>
          </a:p>
          <a:p>
            <a:r>
              <a:rPr lang="en-US" dirty="0"/>
              <a:t>Stages: the </a:t>
            </a:r>
            <a:r>
              <a:rPr lang="en-US" i="1" dirty="0"/>
              <a:t>Certificate</a:t>
            </a:r>
            <a:r>
              <a:rPr lang="en-US" dirty="0"/>
              <a:t>, the </a:t>
            </a:r>
            <a:r>
              <a:rPr lang="en-US" i="1" dirty="0"/>
              <a:t>Diploma</a:t>
            </a:r>
            <a:r>
              <a:rPr lang="en-US" dirty="0"/>
              <a:t>, and the </a:t>
            </a:r>
            <a:r>
              <a:rPr lang="en-US" i="1" dirty="0"/>
              <a:t>Professional Graduate Diploma</a:t>
            </a:r>
            <a:r>
              <a:rPr lang="en-US" dirty="0"/>
              <a:t>.</a:t>
            </a:r>
          </a:p>
        </p:txBody>
      </p:sp>
    </p:spTree>
    <p:extLst>
      <p:ext uri="{BB962C8B-B14F-4D97-AF65-F5344CB8AC3E}">
        <p14:creationId xmlns:p14="http://schemas.microsoft.com/office/powerpoint/2010/main" val="206697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BCS—Education—Accreditation and exemption</a:t>
            </a:r>
          </a:p>
        </p:txBody>
      </p:sp>
      <p:sp>
        <p:nvSpPr>
          <p:cNvPr id="3" name="Content Placeholder 2"/>
          <p:cNvSpPr>
            <a:spLocks noGrp="1"/>
          </p:cNvSpPr>
          <p:nvPr>
            <p:ph idx="1"/>
          </p:nvPr>
        </p:nvSpPr>
        <p:spPr/>
        <p:txBody>
          <a:bodyPr/>
          <a:lstStyle/>
          <a:p>
            <a:r>
              <a:rPr lang="en-US" dirty="0"/>
              <a:t>Accreditation means that a course has fulfilled the educational requirement</a:t>
            </a:r>
          </a:p>
          <a:p>
            <a:r>
              <a:rPr lang="en-US" dirty="0"/>
              <a:t>A course may qualify for full or partial exemption from the Higher Education Qualifications (HEQ), and students graduating from such courses can attain Professional Membership after a shortened period of relevant experience and training</a:t>
            </a:r>
          </a:p>
        </p:txBody>
      </p:sp>
    </p:spTree>
    <p:extLst>
      <p:ext uri="{BB962C8B-B14F-4D97-AF65-F5344CB8AC3E}">
        <p14:creationId xmlns:p14="http://schemas.microsoft.com/office/powerpoint/2010/main" val="48480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BCS—Education—Short courses </a:t>
            </a:r>
          </a:p>
        </p:txBody>
      </p:sp>
      <p:sp>
        <p:nvSpPr>
          <p:cNvPr id="3" name="Content Placeholder 2"/>
          <p:cNvSpPr>
            <a:spLocks noGrp="1"/>
          </p:cNvSpPr>
          <p:nvPr>
            <p:ph idx="1"/>
          </p:nvPr>
        </p:nvSpPr>
        <p:spPr/>
        <p:txBody>
          <a:bodyPr/>
          <a:lstStyle/>
          <a:p>
            <a:r>
              <a:rPr lang="en-US" dirty="0"/>
              <a:t>BCS offers a substantial range of qualifications achievable through short courses. The courses are intended as training courses for staff working in the industry.</a:t>
            </a:r>
          </a:p>
        </p:txBody>
      </p:sp>
    </p:spTree>
    <p:extLst>
      <p:ext uri="{BB962C8B-B14F-4D97-AF65-F5344CB8AC3E}">
        <p14:creationId xmlns:p14="http://schemas.microsoft.com/office/powerpoint/2010/main" val="99933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BCS—CONTINUING PROFESSIONAL DEVELOPMENT</a:t>
            </a:r>
            <a:r>
              <a:rPr lang="en-US" b="1" dirty="0"/>
              <a:t> </a:t>
            </a:r>
            <a:endParaRPr lang="en-US" dirty="0"/>
          </a:p>
        </p:txBody>
      </p:sp>
      <p:sp>
        <p:nvSpPr>
          <p:cNvPr id="3" name="Content Placeholder 2"/>
          <p:cNvSpPr>
            <a:spLocks noGrp="1"/>
          </p:cNvSpPr>
          <p:nvPr>
            <p:ph idx="1"/>
          </p:nvPr>
        </p:nvSpPr>
        <p:spPr/>
        <p:txBody>
          <a:bodyPr/>
          <a:lstStyle/>
          <a:p>
            <a:pPr marL="0" indent="0">
              <a:buNone/>
            </a:pPr>
            <a:r>
              <a:rPr lang="en-US" dirty="0"/>
              <a:t> In October 1994, the Engineering Council defined continuing professional development (CPD) as:</a:t>
            </a:r>
          </a:p>
          <a:p>
            <a:pPr marL="0" indent="0">
              <a:buNone/>
            </a:pPr>
            <a:r>
              <a:rPr lang="en-US" b="1" dirty="0"/>
              <a:t>	“The systematic maintenance, improvement and broadening of knowledge and skill and the development of personal qualities necessary for the execution of professional and technical duties throughout the individual’s working life.”</a:t>
            </a:r>
            <a:endParaRPr lang="en-US" dirty="0"/>
          </a:p>
        </p:txBody>
      </p:sp>
    </p:spTree>
    <p:extLst>
      <p:ext uri="{BB962C8B-B14F-4D97-AF65-F5344CB8AC3E}">
        <p14:creationId xmlns:p14="http://schemas.microsoft.com/office/powerpoint/2010/main" val="119805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BCS—CONTINUING PROFESSIONAL DEVELOPMENT—activities </a:t>
            </a:r>
          </a:p>
        </p:txBody>
      </p:sp>
      <p:sp>
        <p:nvSpPr>
          <p:cNvPr id="3" name="Content Placeholder 2"/>
          <p:cNvSpPr>
            <a:spLocks noGrp="1"/>
          </p:cNvSpPr>
          <p:nvPr>
            <p:ph idx="1"/>
          </p:nvPr>
        </p:nvSpPr>
        <p:spPr/>
        <p:txBody>
          <a:bodyPr/>
          <a:lstStyle/>
          <a:p>
            <a:r>
              <a:rPr lang="en-US" b="1" dirty="0"/>
              <a:t>CPD services to individual members</a:t>
            </a:r>
          </a:p>
          <a:p>
            <a:pPr lvl="1"/>
            <a:r>
              <a:rPr lang="en-US" b="1" dirty="0"/>
              <a:t>Computer Bulletin ,keeping up-to-date info of latest computer areas and development</a:t>
            </a:r>
          </a:p>
          <a:p>
            <a:r>
              <a:rPr lang="en-US" b="1" dirty="0"/>
              <a:t>Career development and CPD services to the industry</a:t>
            </a:r>
          </a:p>
          <a:p>
            <a:pPr lvl="1"/>
            <a:r>
              <a:rPr lang="en-US" dirty="0"/>
              <a:t>Resolving IT staff issues of placement in the industry </a:t>
            </a:r>
            <a:r>
              <a:rPr lang="en-US"/>
              <a:t>and training</a:t>
            </a:r>
            <a:endParaRPr lang="en-US" dirty="0"/>
          </a:p>
        </p:txBody>
      </p:sp>
    </p:spTree>
    <p:extLst>
      <p:ext uri="{BB962C8B-B14F-4D97-AF65-F5344CB8AC3E}">
        <p14:creationId xmlns:p14="http://schemas.microsoft.com/office/powerpoint/2010/main" val="65273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BCS—THE ADVANCEMENT OF KNOWLEDGE</a:t>
            </a:r>
          </a:p>
        </p:txBody>
      </p:sp>
      <p:sp>
        <p:nvSpPr>
          <p:cNvPr id="3" name="Content Placeholder 2"/>
          <p:cNvSpPr>
            <a:spLocks noGrp="1"/>
          </p:cNvSpPr>
          <p:nvPr>
            <p:ph idx="1"/>
          </p:nvPr>
        </p:nvSpPr>
        <p:spPr/>
        <p:txBody>
          <a:bodyPr/>
          <a:lstStyle/>
          <a:p>
            <a:r>
              <a:rPr lang="en-US" dirty="0"/>
              <a:t>One of the first actions of the BCS when it was formed was to establish T</a:t>
            </a:r>
            <a:r>
              <a:rPr lang="en-US" i="1" dirty="0"/>
              <a:t>he Computer Journal</a:t>
            </a:r>
            <a:r>
              <a:rPr lang="en-US" dirty="0"/>
              <a:t>. </a:t>
            </a:r>
          </a:p>
          <a:p>
            <a:r>
              <a:rPr lang="en-US" dirty="0"/>
              <a:t>The first issue was published in 1958 and it has been published regularly ever since. </a:t>
            </a:r>
          </a:p>
          <a:p>
            <a:r>
              <a:rPr lang="en-US" dirty="0"/>
              <a:t>Currently, six issues a year are published.</a:t>
            </a:r>
          </a:p>
        </p:txBody>
      </p:sp>
    </p:spTree>
    <p:extLst>
      <p:ext uri="{BB962C8B-B14F-4D97-AF65-F5344CB8AC3E}">
        <p14:creationId xmlns:p14="http://schemas.microsoft.com/office/powerpoint/2010/main" val="381404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BCS—MEMBERSHIP GRADES</a:t>
            </a:r>
            <a:endParaRPr lang="en-US" dirty="0"/>
          </a:p>
        </p:txBody>
      </p:sp>
      <p:pic>
        <p:nvPicPr>
          <p:cNvPr id="4" name="Content Placeholder 3"/>
          <p:cNvPicPr>
            <a:picLocks noGrp="1" noChangeAspect="1"/>
          </p:cNvPicPr>
          <p:nvPr>
            <p:ph idx="1"/>
          </p:nvPr>
        </p:nvPicPr>
        <p:blipFill>
          <a:blip r:embed="rId2"/>
          <a:stretch>
            <a:fillRect/>
          </a:stretch>
        </p:blipFill>
        <p:spPr>
          <a:xfrm>
            <a:off x="1203457" y="2236788"/>
            <a:ext cx="7682302" cy="4265612"/>
          </a:xfrm>
          <a:prstGeom prst="rect">
            <a:avLst/>
          </a:prstGeom>
        </p:spPr>
      </p:pic>
    </p:spTree>
    <p:extLst>
      <p:ext uri="{BB962C8B-B14F-4D97-AF65-F5344CB8AC3E}">
        <p14:creationId xmlns:p14="http://schemas.microsoft.com/office/powerpoint/2010/main" val="8033388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589</TotalTime>
  <Words>647</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Course:   Professional Issues in IT</vt:lpstr>
      <vt:lpstr>Professional Bodies in Computing: BCS</vt:lpstr>
      <vt:lpstr>BCS—Education—The professional examinations </vt:lpstr>
      <vt:lpstr>BCS—Education—Accreditation and exemption</vt:lpstr>
      <vt:lpstr>BCS—Education—Short courses </vt:lpstr>
      <vt:lpstr>BCS—CONTINUING PROFESSIONAL DEVELOPMENT </vt:lpstr>
      <vt:lpstr>BCS—CONTINUING PROFESSIONAL DEVELOPMENT—activities </vt:lpstr>
      <vt:lpstr>BCS—THE ADVANCEMENT OF KNOWLEDGE</vt:lpstr>
      <vt:lpstr>BCS—MEMBERSHIP GRADES</vt:lpstr>
      <vt:lpstr>BCS—MEMBERSHIP GRADES</vt:lpstr>
      <vt:lpstr>BCS—MEMBERSHIP GRADES….</vt:lpstr>
      <vt:lpstr>BCS—MEMBERSHIP GRADES….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SHAHAR BANO</dc:creator>
  <cp:lastModifiedBy>Kashan Hussain</cp:lastModifiedBy>
  <cp:revision>67</cp:revision>
  <dcterms:created xsi:type="dcterms:W3CDTF">2015-08-24T04:18:38Z</dcterms:created>
  <dcterms:modified xsi:type="dcterms:W3CDTF">2024-09-01T08:16:31Z</dcterms:modified>
</cp:coreProperties>
</file>