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4"/>
  </p:notesMasterIdLst>
  <p:sldIdLst>
    <p:sldId id="257" r:id="rId2"/>
    <p:sldId id="258" r:id="rId3"/>
    <p:sldId id="259" r:id="rId4"/>
    <p:sldId id="260" r:id="rId5"/>
    <p:sldId id="275" r:id="rId6"/>
    <p:sldId id="276" r:id="rId7"/>
    <p:sldId id="277" r:id="rId8"/>
    <p:sldId id="278" r:id="rId9"/>
    <p:sldId id="266" r:id="rId10"/>
    <p:sldId id="271" r:id="rId11"/>
    <p:sldId id="261" r:id="rId12"/>
    <p:sldId id="267" r:id="rId13"/>
    <p:sldId id="269" r:id="rId14"/>
    <p:sldId id="270" r:id="rId15"/>
    <p:sldId id="262" r:id="rId16"/>
    <p:sldId id="272" r:id="rId17"/>
    <p:sldId id="268" r:id="rId18"/>
    <p:sldId id="263" r:id="rId19"/>
    <p:sldId id="264" r:id="rId20"/>
    <p:sldId id="273" r:id="rId21"/>
    <p:sldId id="265" r:id="rId22"/>
    <p:sldId id="274" r:id="rId2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3" autoAdjust="0"/>
    <p:restoredTop sz="51772" autoAdjust="0"/>
  </p:normalViewPr>
  <p:slideViewPr>
    <p:cSldViewPr snapToGrid="0">
      <p:cViewPr varScale="1">
        <p:scale>
          <a:sx n="85" d="100"/>
          <a:sy n="85" d="100"/>
        </p:scale>
        <p:origin x="547" y="67"/>
      </p:cViewPr>
      <p:guideLst>
        <p:guide orient="horz" pos="2160"/>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28A6D6B-4BB3-4253-8987-EE9143AB61F4}" type="datetimeFigureOut">
              <a:rPr lang="en-US" smtClean="0"/>
              <a:pPr/>
              <a:t>9/10/2024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5361E4E-FE4C-4055-8FE8-FFAF73FD3E0C}" type="slidenum">
              <a:rPr lang="en-US" smtClean="0"/>
              <a:pPr/>
              <a:t>‹#›</a:t>
            </a:fld>
            <a:endParaRPr lang="en-US"/>
          </a:p>
        </p:txBody>
      </p:sp>
    </p:spTree>
    <p:extLst>
      <p:ext uri="{BB962C8B-B14F-4D97-AF65-F5344CB8AC3E}">
        <p14:creationId xmlns:p14="http://schemas.microsoft.com/office/powerpoint/2010/main" val="11508819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www.investopedia.com/ask/answers/012815/what-difference-between-tangible-and-intangible-assets.asp#:~:text=Tangible%20assets%20are%20physical%20items%20owned%20by%20a,a%20monetary%20value%20because%20they%20represent%20potential%20revenue." TargetMode="External"/><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3" Type="http://schemas.openxmlformats.org/officeDocument/2006/relationships/hyperlink" Target="http://www.businessdictionary.com/definition/volume.html" TargetMode="External"/><Relationship Id="rId7" Type="http://schemas.openxmlformats.org/officeDocument/2006/relationships/hyperlink" Target="http://www.businessdictionary.com/definition/stock-exchange.html"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www.businessdictionary.com/definition/trade.html" TargetMode="External"/><Relationship Id="rId5" Type="http://schemas.openxmlformats.org/officeDocument/2006/relationships/hyperlink" Target="http://www.businessdictionary.com/definition/share.html" TargetMode="External"/><Relationship Id="rId4" Type="http://schemas.openxmlformats.org/officeDocument/2006/relationships/hyperlink" Target="http://www.businessdictionary.com/definition/value.html"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Need of annual report.</a:t>
            </a:r>
          </a:p>
          <a:p>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3</a:t>
            </a:fld>
            <a:endParaRPr lang="en-US"/>
          </a:p>
        </p:txBody>
      </p:sp>
    </p:spTree>
    <p:extLst>
      <p:ext uri="{BB962C8B-B14F-4D97-AF65-F5344CB8AC3E}">
        <p14:creationId xmlns:p14="http://schemas.microsoft.com/office/powerpoint/2010/main" val="8340095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Tangible physical</a:t>
            </a:r>
            <a:r>
              <a:rPr lang="en-US" baseline="0" dirty="0"/>
              <a:t> present</a:t>
            </a:r>
          </a:p>
          <a:p>
            <a:r>
              <a:rPr lang="en-US" baseline="0" dirty="0"/>
              <a:t>Intangible not physically (copyrights , brand name)</a:t>
            </a:r>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4</a:t>
            </a:fld>
            <a:endParaRPr lang="en-US"/>
          </a:p>
        </p:txBody>
      </p:sp>
    </p:spTree>
    <p:extLst>
      <p:ext uri="{BB962C8B-B14F-4D97-AF65-F5344CB8AC3E}">
        <p14:creationId xmlns:p14="http://schemas.microsoft.com/office/powerpoint/2010/main" val="163607240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hlinkClick r:id="rId3"/>
              </a:rPr>
              <a:t>Tangible Assets vs. Intangible Assets: What's the Difference? (investopedia.com)</a:t>
            </a:r>
            <a:endParaRPr lang="en-PK" dirty="0"/>
          </a:p>
        </p:txBody>
      </p:sp>
      <p:sp>
        <p:nvSpPr>
          <p:cNvPr id="4" name="Slide Number Placeholder 3"/>
          <p:cNvSpPr>
            <a:spLocks noGrp="1"/>
          </p:cNvSpPr>
          <p:nvPr>
            <p:ph type="sldNum" sz="quarter" idx="5"/>
          </p:nvPr>
        </p:nvSpPr>
        <p:spPr/>
        <p:txBody>
          <a:bodyPr/>
          <a:lstStyle/>
          <a:p>
            <a:fld id="{E5361E4E-FE4C-4055-8FE8-FFAF73FD3E0C}" type="slidenum">
              <a:rPr lang="en-US" smtClean="0"/>
              <a:pPr/>
              <a:t>7</a:t>
            </a:fld>
            <a:endParaRPr lang="en-US"/>
          </a:p>
        </p:txBody>
      </p:sp>
    </p:spTree>
    <p:extLst>
      <p:ext uri="{BB962C8B-B14F-4D97-AF65-F5344CB8AC3E}">
        <p14:creationId xmlns:p14="http://schemas.microsoft.com/office/powerpoint/2010/main" val="19259595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DEFINITION of 'Stockholders' Equity'</a:t>
            </a:r>
          </a:p>
          <a:p>
            <a:r>
              <a:rPr lang="en-US" dirty="0"/>
              <a:t>The portion of the balance sheet that represents the capital received from investors in exchange for stock (paid-in capital), donated capital and retained earnings. Stockholders' equity represents the equity stake currently held on the books by a firm's equity investors.</a:t>
            </a:r>
          </a:p>
          <a:p>
            <a:r>
              <a:rPr lang="en-US" dirty="0"/>
              <a:t>It is calculated either as a </a:t>
            </a:r>
          </a:p>
          <a:p>
            <a:r>
              <a:rPr lang="en-US" dirty="0"/>
              <a:t>	firm's total assets - its total liabilities, </a:t>
            </a:r>
          </a:p>
          <a:p>
            <a:r>
              <a:rPr lang="en-US" dirty="0"/>
              <a:t>or as </a:t>
            </a:r>
          </a:p>
          <a:p>
            <a:r>
              <a:rPr lang="en-US" dirty="0"/>
              <a:t>	share capital + retained earnings - treasury shares</a:t>
            </a:r>
          </a:p>
          <a:p>
            <a:endParaRPr lang="en-US" dirty="0"/>
          </a:p>
          <a:p>
            <a:r>
              <a:rPr lang="en-US" dirty="0"/>
              <a:t>Also known as "shareholders' equity".</a:t>
            </a:r>
          </a:p>
        </p:txBody>
      </p:sp>
      <p:sp>
        <p:nvSpPr>
          <p:cNvPr id="4" name="Slide Number Placeholder 3"/>
          <p:cNvSpPr>
            <a:spLocks noGrp="1"/>
          </p:cNvSpPr>
          <p:nvPr>
            <p:ph type="sldNum" sz="quarter" idx="10"/>
          </p:nvPr>
        </p:nvSpPr>
        <p:spPr/>
        <p:txBody>
          <a:bodyPr/>
          <a:lstStyle/>
          <a:p>
            <a:fld id="{E5361E4E-FE4C-4055-8FE8-FFAF73FD3E0C}" type="slidenum">
              <a:rPr lang="en-US" smtClean="0"/>
              <a:pPr/>
              <a:t>9</a:t>
            </a:fld>
            <a:endParaRPr lang="en-US"/>
          </a:p>
        </p:txBody>
      </p:sp>
    </p:spTree>
    <p:extLst>
      <p:ext uri="{BB962C8B-B14F-4D97-AF65-F5344CB8AC3E}">
        <p14:creationId xmlns:p14="http://schemas.microsoft.com/office/powerpoint/2010/main" val="28746187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Meaning of turn over in the context of Finance: The </a:t>
            </a:r>
            <a:r>
              <a:rPr lang="en-US" sz="1200" b="0" i="0" u="sng" strike="noStrike" kern="1200" dirty="0">
                <a:solidFill>
                  <a:schemeClr val="tx2">
                    <a:lumMod val="20000"/>
                    <a:lumOff val="80000"/>
                  </a:schemeClr>
                </a:solidFill>
                <a:effectLst/>
                <a:latin typeface="+mn-lt"/>
                <a:ea typeface="+mn-ea"/>
                <a:cs typeface="+mn-cs"/>
                <a:hlinkClick r:id="rId3"/>
              </a:rPr>
              <a:t>volume</a:t>
            </a:r>
            <a:r>
              <a:rPr lang="en-US" sz="1200" b="0" i="0" kern="1200" dirty="0">
                <a:solidFill>
                  <a:schemeClr val="tx1"/>
                </a:solidFill>
                <a:effectLst/>
                <a:latin typeface="+mn-lt"/>
                <a:ea typeface="+mn-ea"/>
                <a:cs typeface="+mn-cs"/>
              </a:rPr>
              <a:t> or </a:t>
            </a:r>
            <a:r>
              <a:rPr lang="en-US" sz="1200" b="0" i="0" u="none" strike="noStrike" kern="1200" dirty="0">
                <a:solidFill>
                  <a:schemeClr val="tx1"/>
                </a:solidFill>
                <a:effectLst/>
                <a:latin typeface="+mn-lt"/>
                <a:ea typeface="+mn-ea"/>
                <a:cs typeface="+mn-cs"/>
                <a:hlinkClick r:id="rId4"/>
              </a:rPr>
              <a:t>value</a:t>
            </a:r>
            <a:r>
              <a:rPr lang="en-US" sz="1200" b="0" i="0" kern="1200" dirty="0">
                <a:solidFill>
                  <a:schemeClr val="tx1"/>
                </a:solidFill>
                <a:effectLst/>
                <a:latin typeface="+mn-lt"/>
                <a:ea typeface="+mn-ea"/>
                <a:cs typeface="+mn-cs"/>
              </a:rPr>
              <a:t> of </a:t>
            </a:r>
            <a:r>
              <a:rPr lang="en-US" sz="1200" b="0" i="0" u="none" strike="noStrike" kern="1200" dirty="0">
                <a:solidFill>
                  <a:schemeClr val="tx1"/>
                </a:solidFill>
                <a:effectLst/>
                <a:latin typeface="+mn-lt"/>
                <a:ea typeface="+mn-ea"/>
                <a:cs typeface="+mn-cs"/>
                <a:hlinkClick r:id="rId5"/>
              </a:rPr>
              <a:t>shares</a:t>
            </a:r>
            <a:r>
              <a:rPr lang="en-US" sz="1200" b="0" i="0" kern="1200" dirty="0">
                <a:solidFill>
                  <a:schemeClr val="tx1"/>
                </a:solidFill>
                <a:effectLst/>
                <a:latin typeface="+mn-lt"/>
                <a:ea typeface="+mn-ea"/>
                <a:cs typeface="+mn-cs"/>
              </a:rPr>
              <a:t> </a:t>
            </a:r>
            <a:r>
              <a:rPr lang="en-US" sz="1200" b="0" i="0" u="none" strike="noStrike" kern="1200" dirty="0">
                <a:solidFill>
                  <a:schemeClr val="tx1"/>
                </a:solidFill>
                <a:effectLst/>
                <a:latin typeface="+mn-lt"/>
                <a:ea typeface="+mn-ea"/>
                <a:cs typeface="+mn-cs"/>
                <a:hlinkClick r:id="rId6"/>
              </a:rPr>
              <a:t>traded</a:t>
            </a:r>
            <a:r>
              <a:rPr lang="en-US" sz="1200" b="0" i="0" kern="1200" dirty="0">
                <a:solidFill>
                  <a:schemeClr val="tx1"/>
                </a:solidFill>
                <a:effectLst/>
                <a:latin typeface="+mn-lt"/>
                <a:ea typeface="+mn-ea"/>
                <a:cs typeface="+mn-cs"/>
              </a:rPr>
              <a:t> on a </a:t>
            </a:r>
            <a:r>
              <a:rPr lang="en-US" sz="1200" b="0" i="0" u="none" strike="noStrike" kern="1200" dirty="0">
                <a:solidFill>
                  <a:schemeClr val="tx1"/>
                </a:solidFill>
                <a:effectLst/>
                <a:latin typeface="+mn-lt"/>
                <a:ea typeface="+mn-ea"/>
                <a:cs typeface="+mn-cs"/>
                <a:hlinkClick r:id="rId7"/>
              </a:rPr>
              <a:t>stock exchange</a:t>
            </a:r>
            <a:r>
              <a:rPr lang="en-US" sz="1200" b="0" i="0" kern="1200" dirty="0">
                <a:solidFill>
                  <a:schemeClr val="tx1"/>
                </a:solidFill>
                <a:effectLst/>
                <a:latin typeface="+mn-lt"/>
                <a:ea typeface="+mn-ea"/>
                <a:cs typeface="+mn-cs"/>
              </a:rPr>
              <a:t> during a day, month, or year.</a:t>
            </a:r>
            <a:br>
              <a:rPr lang="en-US" sz="1200" b="0" i="0" kern="1200" dirty="0">
                <a:solidFill>
                  <a:schemeClr val="tx1"/>
                </a:solidFill>
                <a:effectLst/>
                <a:latin typeface="+mn-lt"/>
                <a:ea typeface="+mn-ea"/>
                <a:cs typeface="+mn-cs"/>
              </a:rPr>
            </a:br>
            <a:br>
              <a:rPr lang="en-US" sz="1200" b="0" i="0" kern="1200" dirty="0">
                <a:solidFill>
                  <a:schemeClr val="tx1"/>
                </a:solidFill>
                <a:effectLst/>
                <a:latin typeface="+mn-lt"/>
                <a:ea typeface="+mn-ea"/>
                <a:cs typeface="+mn-cs"/>
              </a:rPr>
            </a:br>
            <a:endParaRPr lang="en-US" dirty="0"/>
          </a:p>
        </p:txBody>
      </p:sp>
      <p:sp>
        <p:nvSpPr>
          <p:cNvPr id="4" name="Slide Number Placeholder 3"/>
          <p:cNvSpPr>
            <a:spLocks noGrp="1"/>
          </p:cNvSpPr>
          <p:nvPr>
            <p:ph type="sldNum" sz="quarter" idx="10"/>
          </p:nvPr>
        </p:nvSpPr>
        <p:spPr/>
        <p:txBody>
          <a:bodyPr/>
          <a:lstStyle/>
          <a:p>
            <a:fld id="{E5361E4E-FE4C-4055-8FE8-FFAF73FD3E0C}" type="slidenum">
              <a:rPr lang="en-US" smtClean="0"/>
              <a:pPr/>
              <a:t>13</a:t>
            </a:fld>
            <a:endParaRPr lang="en-US"/>
          </a:p>
        </p:txBody>
      </p:sp>
    </p:spTree>
    <p:extLst>
      <p:ext uri="{BB962C8B-B14F-4D97-AF65-F5344CB8AC3E}">
        <p14:creationId xmlns:p14="http://schemas.microsoft.com/office/powerpoint/2010/main" val="14743701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1288" y="-8468"/>
            <a:ext cx="12226405" cy="6874935"/>
            <a:chOff x="-8466" y="-8468"/>
            <a:chExt cx="9169804" cy="6874935"/>
          </a:xfrm>
        </p:grpSpPr>
        <p:cxnSp>
          <p:nvCxnSpPr>
            <p:cNvPr id="17" name="Straight Connector 16"/>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9" name="Freeform 18"/>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0" name="Freeform 19"/>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1" name="Freeform 20"/>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Freeform 21"/>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Freeform 22"/>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Freeform 23"/>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Freeform 24"/>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Freeform 27"/>
            <p:cNvSpPr/>
            <p:nvPr/>
          </p:nvSpPr>
          <p:spPr>
            <a:xfrm>
              <a:off x="-8466" y="-8468"/>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461" y="2404534"/>
            <a:ext cx="7768959"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461" y="4050835"/>
            <a:ext cx="7768959"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9660507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800" y="4470400"/>
            <a:ext cx="8463619"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93635996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468099" y="3632200"/>
            <a:ext cx="7226405"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470400"/>
            <a:ext cx="8463620"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261079334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812798" y="1931988"/>
            <a:ext cx="8463620"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377123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033180" y="609600"/>
            <a:ext cx="809624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
        <p:nvSpPr>
          <p:cNvPr id="24" name="TextBox 23"/>
          <p:cNvSpPr txBox="1"/>
          <p:nvPr/>
        </p:nvSpPr>
        <p:spPr>
          <a:xfrm>
            <a:off x="643615" y="790378"/>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
        <p:nvSpPr>
          <p:cNvPr id="25" name="TextBox 24"/>
          <p:cNvSpPr txBox="1"/>
          <p:nvPr/>
        </p:nvSpPr>
        <p:spPr>
          <a:xfrm>
            <a:off x="8996933" y="2886556"/>
            <a:ext cx="609759" cy="584776"/>
          </a:xfrm>
          <a:prstGeom prst="rect">
            <a:avLst/>
          </a:prstGeom>
        </p:spPr>
        <p:txBody>
          <a:bodyPr vert="horz" lIns="91440" tIns="45720" rIns="91440" bIns="45720" rtlCol="0" anchor="ctr">
            <a:noAutofit/>
          </a:bodyPr>
          <a:lstStyle/>
          <a:p>
            <a:r>
              <a:rPr lang="en-US" sz="8000" dirty="0">
                <a:ln w="3175" cmpd="sng">
                  <a:noFill/>
                </a:ln>
                <a:solidFill>
                  <a:srgbClr val="90C226">
                    <a:lumMod val="60000"/>
                    <a:lumOff val="40000"/>
                  </a:srgbClr>
                </a:solidFill>
                <a:latin typeface="Arial"/>
              </a:rPr>
              <a:t>”</a:t>
            </a:r>
          </a:p>
        </p:txBody>
      </p:sp>
    </p:spTree>
    <p:extLst>
      <p:ext uri="{BB962C8B-B14F-4D97-AF65-F5344CB8AC3E}">
        <p14:creationId xmlns:p14="http://schemas.microsoft.com/office/powerpoint/2010/main" val="14296431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821131" y="609600"/>
            <a:ext cx="8455287"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812796" y="4013200"/>
            <a:ext cx="8463621"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812798" y="4527448"/>
            <a:ext cx="8463620"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94962198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5838733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9749" y="609601"/>
            <a:ext cx="130508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812799" y="609601"/>
            <a:ext cx="6926701" cy="5251451"/>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4639328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9685431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12798" y="2700869"/>
            <a:ext cx="8463620"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812798" y="4527448"/>
            <a:ext cx="8463620"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11"/>
          </p:nvPr>
        </p:nvSpPr>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6262221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9" cy="1320800"/>
          </a:xfrm>
        </p:spPr>
        <p:txBody>
          <a:bodyPr/>
          <a:lstStyle/>
          <a:p>
            <a:r>
              <a:rPr lang="en-US"/>
              <a:t>Click to edit Master title style</a:t>
            </a:r>
            <a:endParaRPr lang="en-US" dirty="0"/>
          </a:p>
        </p:txBody>
      </p:sp>
      <p:sp>
        <p:nvSpPr>
          <p:cNvPr id="3" name="Content Placeholder 2"/>
          <p:cNvSpPr>
            <a:spLocks noGrp="1"/>
          </p:cNvSpPr>
          <p:nvPr>
            <p:ph sz="half" idx="1"/>
          </p:nvPr>
        </p:nvSpPr>
        <p:spPr>
          <a:xfrm>
            <a:off x="812801" y="2160589"/>
            <a:ext cx="4117479" cy="3880772"/>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158939" y="2160590"/>
            <a:ext cx="4117480" cy="388077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4413574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320800"/>
          </a:xfrm>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812799"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12799"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155520" y="2160983"/>
            <a:ext cx="4120896"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155520" y="2737247"/>
            <a:ext cx="4120896"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8" name="Footer Placeholder 7"/>
          <p:cNvSpPr>
            <a:spLocks noGrp="1"/>
          </p:cNvSpPr>
          <p:nvPr>
            <p:ph type="ftr" sz="quarter" idx="11"/>
          </p:nvPr>
        </p:nvSpPr>
        <p:spPr/>
        <p:txBody>
          <a:bodyPr/>
          <a:lstStyle/>
          <a:p>
            <a:endParaRPr lang="en-US" dirty="0">
              <a:solidFill>
                <a:prstClr val="black">
                  <a:tint val="75000"/>
                </a:prstClr>
              </a:solidFill>
            </a:endParaRPr>
          </a:p>
        </p:txBody>
      </p:sp>
      <p:sp>
        <p:nvSpPr>
          <p:cNvPr id="9" name="Slide Number Placeholder 8"/>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754979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812799" y="609600"/>
            <a:ext cx="8463619"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4" name="Footer Placeholder 3"/>
          <p:cNvSpPr>
            <a:spLocks noGrp="1"/>
          </p:cNvSpPr>
          <p:nvPr>
            <p:ph type="ftr" sz="quarter" idx="11"/>
          </p:nvPr>
        </p:nvSpPr>
        <p:spPr/>
        <p:txBody>
          <a:bodyPr/>
          <a:lstStyle/>
          <a:p>
            <a:endParaRPr lang="en-US" dirty="0">
              <a:solidFill>
                <a:prstClr val="black">
                  <a:tint val="75000"/>
                </a:prstClr>
              </a:solidFill>
            </a:endParaRPr>
          </a:p>
        </p:txBody>
      </p:sp>
      <p:sp>
        <p:nvSpPr>
          <p:cNvPr id="5" name="Slide Number Placeholder 4"/>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214098546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3" name="Footer Placeholder 2"/>
          <p:cNvSpPr>
            <a:spLocks noGrp="1"/>
          </p:cNvSpPr>
          <p:nvPr>
            <p:ph type="ftr" sz="quarter" idx="11"/>
          </p:nvPr>
        </p:nvSpPr>
        <p:spPr/>
        <p:txBody>
          <a:bodyPr/>
          <a:lstStyle/>
          <a:p>
            <a:endParaRPr lang="en-US" dirty="0">
              <a:solidFill>
                <a:prstClr val="black">
                  <a:tint val="75000"/>
                </a:prstClr>
              </a:solidFill>
            </a:endParaRPr>
          </a:p>
        </p:txBody>
      </p:sp>
      <p:sp>
        <p:nvSpPr>
          <p:cNvPr id="4" name="Slide Number Placeholder 3"/>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82532681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1498604"/>
            <a:ext cx="3720243"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1701" y="514926"/>
            <a:ext cx="4514716"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12799" y="2777069"/>
            <a:ext cx="3720243" cy="2584449"/>
          </a:xfrm>
        </p:spPr>
        <p:txBody>
          <a:bodyPr>
            <a:normAutofit/>
          </a:bodyPr>
          <a:lstStyle>
            <a:lvl1pPr marL="0" indent="0">
              <a:buNone/>
              <a:defRPr sz="14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5024368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2799" y="4800600"/>
            <a:ext cx="8463619"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799" y="609600"/>
            <a:ext cx="8463619"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a:t>Click icon to add picture</a:t>
            </a:r>
          </a:p>
        </p:txBody>
      </p:sp>
      <p:sp>
        <p:nvSpPr>
          <p:cNvPr id="4" name="Text Placeholder 3"/>
          <p:cNvSpPr>
            <a:spLocks noGrp="1"/>
          </p:cNvSpPr>
          <p:nvPr>
            <p:ph type="body" sz="half" idx="2"/>
          </p:nvPr>
        </p:nvSpPr>
        <p:spPr>
          <a:xfrm>
            <a:off x="812799" y="5367338"/>
            <a:ext cx="8463619"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6" name="Footer Placeholder 5"/>
          <p:cNvSpPr>
            <a:spLocks noGrp="1"/>
          </p:cNvSpPr>
          <p:nvPr>
            <p:ph type="ftr" sz="quarter" idx="11"/>
          </p:nvPr>
        </p:nvSpPr>
        <p:spPr/>
        <p:txBody>
          <a:bodyPr/>
          <a:lstStyle/>
          <a:p>
            <a:endParaRPr lang="en-US" dirty="0">
              <a:solidFill>
                <a:prstClr val="black">
                  <a:tint val="75000"/>
                </a:prstClr>
              </a:solidFill>
            </a:endParaRPr>
          </a:p>
        </p:txBody>
      </p:sp>
      <p:sp>
        <p:nvSpPr>
          <p:cNvPr id="7" name="Slide Number Placeholder 6"/>
          <p:cNvSpPr>
            <a:spLocks noGrp="1"/>
          </p:cNvSpPr>
          <p:nvPr>
            <p:ph type="sldNum" sz="quarter" idx="12"/>
          </p:nvPr>
        </p:nvSpPr>
        <p:spPr/>
        <p:txBody>
          <a:body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39047485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17" name="Group 16"/>
          <p:cNvGrpSpPr/>
          <p:nvPr/>
        </p:nvGrpSpPr>
        <p:grpSpPr>
          <a:xfrm>
            <a:off x="-11289" y="-8468"/>
            <a:ext cx="12226407" cy="6874935"/>
            <a:chOff x="-8467" y="-8468"/>
            <a:chExt cx="9169805" cy="6874935"/>
          </a:xfrm>
        </p:grpSpPr>
        <p:sp>
          <p:nvSpPr>
            <p:cNvPr id="7" name="Freeform 6"/>
            <p:cNvSpPr/>
            <p:nvPr/>
          </p:nvSpPr>
          <p:spPr>
            <a:xfrm>
              <a:off x="-8467" y="4013200"/>
              <a:ext cx="457200" cy="2853267"/>
            </a:xfrm>
            <a:custGeom>
              <a:avLst/>
              <a:gdLst/>
              <a:ahLst/>
              <a:cxnLst/>
              <a:rect l="l" t="t" r="r" b="b"/>
              <a:pathLst>
                <a:path w="457200" h="2853267">
                  <a:moveTo>
                    <a:pt x="0" y="0"/>
                  </a:moveTo>
                  <a:lnTo>
                    <a:pt x="457200" y="2853267"/>
                  </a:lnTo>
                  <a:lnTo>
                    <a:pt x="0" y="2844800"/>
                  </a:lnTo>
                  <a:cubicBezTo>
                    <a:pt x="2822" y="1905000"/>
                    <a:pt x="5645" y="965200"/>
                    <a:pt x="0" y="0"/>
                  </a:cubicBezTo>
                  <a:close/>
                </a:path>
              </a:pathLst>
            </a:cu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8" name="Straight Connector 7"/>
            <p:cNvCxnSpPr/>
            <p:nvPr/>
          </p:nvCxnSpPr>
          <p:spPr>
            <a:xfrm flipV="1">
              <a:off x="5130830" y="4175605"/>
              <a:ext cx="4022475" cy="2682396"/>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a:off x="7042707"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sp>
          <p:nvSpPr>
            <p:cNvPr id="10" name="Freeform 9"/>
            <p:cNvSpPr/>
            <p:nvPr/>
          </p:nvSpPr>
          <p:spPr>
            <a:xfrm>
              <a:off x="6891896" y="1"/>
              <a:ext cx="2269442" cy="6866466"/>
            </a:xfrm>
            <a:custGeom>
              <a:avLst/>
              <a:gdLst/>
              <a:ahLst/>
              <a:cxnLst/>
              <a:rect l="l" t="t" r="r" b="b"/>
              <a:pathLst>
                <a:path w="2269442" h="6866466">
                  <a:moveTo>
                    <a:pt x="2023534" y="0"/>
                  </a:moveTo>
                  <a:lnTo>
                    <a:pt x="0" y="6858000"/>
                  </a:lnTo>
                  <a:lnTo>
                    <a:pt x="2269067" y="6866466"/>
                  </a:lnTo>
                  <a:cubicBezTo>
                    <a:pt x="2271889" y="4580466"/>
                    <a:pt x="2257778" y="2294466"/>
                    <a:pt x="2260600" y="8466"/>
                  </a:cubicBezTo>
                  <a:lnTo>
                    <a:pt x="2023534"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1" name="Freeform 10"/>
            <p:cNvSpPr/>
            <p:nvPr/>
          </p:nvSpPr>
          <p:spPr>
            <a:xfrm>
              <a:off x="7205158" y="-8467"/>
              <a:ext cx="1948147" cy="6866467"/>
            </a:xfrm>
            <a:custGeom>
              <a:avLst/>
              <a:gdLst/>
              <a:ahLst/>
              <a:cxnLst/>
              <a:rect l="l" t="t" r="r" b="b"/>
              <a:pathLst>
                <a:path w="1948147" h="6866467">
                  <a:moveTo>
                    <a:pt x="0" y="0"/>
                  </a:moveTo>
                  <a:lnTo>
                    <a:pt x="1202267" y="6866467"/>
                  </a:lnTo>
                  <a:lnTo>
                    <a:pt x="1947333" y="6866467"/>
                  </a:lnTo>
                  <a:cubicBezTo>
                    <a:pt x="1944511" y="4577645"/>
                    <a:pt x="1950155" y="2288822"/>
                    <a:pt x="1947333" y="0"/>
                  </a:cubicBez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6637896" y="3920066"/>
              <a:ext cx="2513565" cy="2937933"/>
            </a:xfrm>
            <a:custGeom>
              <a:avLst/>
              <a:gdLst/>
              <a:ahLst/>
              <a:cxnLst/>
              <a:rect l="l" t="t" r="r" b="b"/>
              <a:pathLst>
                <a:path w="3259667" h="3810000">
                  <a:moveTo>
                    <a:pt x="0" y="3810000"/>
                  </a:moveTo>
                  <a:lnTo>
                    <a:pt x="3251200" y="0"/>
                  </a:lnTo>
                  <a:cubicBezTo>
                    <a:pt x="3254022" y="1270000"/>
                    <a:pt x="3256845" y="2540000"/>
                    <a:pt x="3259667" y="3810000"/>
                  </a:cubicBezTo>
                  <a:lnTo>
                    <a:pt x="0" y="3810000"/>
                  </a:lnTo>
                  <a:close/>
                </a:path>
              </a:pathLst>
            </a:cu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13" name="Freeform 12"/>
            <p:cNvSpPr/>
            <p:nvPr/>
          </p:nvSpPr>
          <p:spPr>
            <a:xfrm>
              <a:off x="7010429" y="-8467"/>
              <a:ext cx="2142876" cy="6866467"/>
            </a:xfrm>
            <a:custGeom>
              <a:avLst/>
              <a:gdLst/>
              <a:ahLst/>
              <a:cxnLst/>
              <a:rect l="l" t="t" r="r" b="b"/>
              <a:pathLst>
                <a:path w="2853267" h="6866467">
                  <a:moveTo>
                    <a:pt x="0" y="0"/>
                  </a:moveTo>
                  <a:lnTo>
                    <a:pt x="2472267" y="6866467"/>
                  </a:lnTo>
                  <a:lnTo>
                    <a:pt x="2853267" y="6858000"/>
                  </a:lnTo>
                  <a:lnTo>
                    <a:pt x="2853267" y="0"/>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8295776" y="-8467"/>
              <a:ext cx="857530" cy="6866467"/>
            </a:xfrm>
            <a:custGeom>
              <a:avLst/>
              <a:gdLst/>
              <a:ahLst/>
              <a:cxnLst/>
              <a:rect l="l" t="t" r="r" b="b"/>
              <a:pathLst>
                <a:path w="1286933" h="6866467">
                  <a:moveTo>
                    <a:pt x="1016000" y="0"/>
                  </a:moveTo>
                  <a:lnTo>
                    <a:pt x="0" y="6866467"/>
                  </a:lnTo>
                  <a:lnTo>
                    <a:pt x="1286933" y="6866467"/>
                  </a:lnTo>
                  <a:cubicBezTo>
                    <a:pt x="1284111" y="4577645"/>
                    <a:pt x="1281288" y="2288822"/>
                    <a:pt x="1278466" y="0"/>
                  </a:cubicBezTo>
                  <a:lnTo>
                    <a:pt x="1016000"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a:off x="8077231" y="-8468"/>
              <a:ext cx="1066770" cy="6866467"/>
            </a:xfrm>
            <a:custGeom>
              <a:avLst/>
              <a:gdLst/>
              <a:ahLst/>
              <a:cxnLst/>
              <a:rect l="l" t="t" r="r" b="b"/>
              <a:pathLst>
                <a:path w="1270244" h="6866467">
                  <a:moveTo>
                    <a:pt x="0" y="0"/>
                  </a:moveTo>
                  <a:lnTo>
                    <a:pt x="1117600" y="6866467"/>
                  </a:lnTo>
                  <a:lnTo>
                    <a:pt x="1270000" y="6866467"/>
                  </a:lnTo>
                  <a:cubicBezTo>
                    <a:pt x="1272822" y="4574822"/>
                    <a:pt x="1250245" y="2291645"/>
                    <a:pt x="1253067" y="0"/>
                  </a:cubicBez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16" name="Freeform 15"/>
            <p:cNvSpPr/>
            <p:nvPr/>
          </p:nvSpPr>
          <p:spPr>
            <a:xfrm>
              <a:off x="8060297" y="4893733"/>
              <a:ext cx="1094086" cy="1964267"/>
            </a:xfrm>
            <a:custGeom>
              <a:avLst/>
              <a:gdLst/>
              <a:ahLst/>
              <a:cxnLst/>
              <a:rect l="l" t="t" r="r" b="b"/>
              <a:pathLst>
                <a:path w="1820333" h="3268133">
                  <a:moveTo>
                    <a:pt x="0" y="3268133"/>
                  </a:moveTo>
                  <a:lnTo>
                    <a:pt x="1811866" y="0"/>
                  </a:lnTo>
                  <a:cubicBezTo>
                    <a:pt x="1814688" y="1086555"/>
                    <a:pt x="1817511" y="2173111"/>
                    <a:pt x="1820333" y="3259666"/>
                  </a:cubicBezTo>
                  <a:lnTo>
                    <a:pt x="0" y="3268133"/>
                  </a:lnTo>
                  <a:close/>
                </a:path>
              </a:pathLst>
            </a:cu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812800" y="609600"/>
            <a:ext cx="8463617"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812799" y="2160590"/>
            <a:ext cx="8463619"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7011" y="6041364"/>
            <a:ext cx="912176"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DCE38DCE-135D-4EBE-85FB-C223B941CFEC}" type="datetimeFigureOut">
              <a:rPr lang="en-US" smtClean="0">
                <a:solidFill>
                  <a:prstClr val="black">
                    <a:tint val="75000"/>
                  </a:prstClr>
                </a:solidFill>
              </a:rPr>
              <a:pPr/>
              <a:t>9/10/2024</a:t>
            </a:fld>
            <a:endParaRPr lang="en-US" dirty="0">
              <a:solidFill>
                <a:prstClr val="black">
                  <a:tint val="75000"/>
                </a:prstClr>
              </a:solidFill>
            </a:endParaRPr>
          </a:p>
        </p:txBody>
      </p:sp>
      <p:sp>
        <p:nvSpPr>
          <p:cNvPr id="5" name="Footer Placeholder 4"/>
          <p:cNvSpPr>
            <a:spLocks noGrp="1"/>
          </p:cNvSpPr>
          <p:nvPr>
            <p:ph type="ftr" sz="quarter" idx="3"/>
          </p:nvPr>
        </p:nvSpPr>
        <p:spPr>
          <a:xfrm>
            <a:off x="812799" y="6041364"/>
            <a:ext cx="6163964"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solidFill>
                <a:prstClr val="black">
                  <a:tint val="75000"/>
                </a:prstClr>
              </a:solidFill>
            </a:endParaRPr>
          </a:p>
        </p:txBody>
      </p:sp>
      <p:sp>
        <p:nvSpPr>
          <p:cNvPr id="6" name="Slide Number Placeholder 5"/>
          <p:cNvSpPr>
            <a:spLocks noGrp="1"/>
          </p:cNvSpPr>
          <p:nvPr>
            <p:ph type="sldNum" sz="quarter" idx="4"/>
          </p:nvPr>
        </p:nvSpPr>
        <p:spPr>
          <a:xfrm>
            <a:off x="8592902" y="6041364"/>
            <a:ext cx="683517" cy="365125"/>
          </a:xfrm>
          <a:prstGeom prst="rect">
            <a:avLst/>
          </a:prstGeom>
        </p:spPr>
        <p:txBody>
          <a:bodyPr vert="horz" lIns="91440" tIns="45720" rIns="91440" bIns="45720" rtlCol="0" anchor="ctr"/>
          <a:lstStyle>
            <a:lvl1pPr algn="r">
              <a:defRPr sz="900">
                <a:solidFill>
                  <a:schemeClr val="accent1"/>
                </a:solidFill>
              </a:defRPr>
            </a:lvl1pPr>
          </a:lstStyle>
          <a:p>
            <a:fld id="{687143E2-1DA5-4409-AA65-B1353BB3ECA3}" type="slidenum">
              <a:rPr lang="en-US" smtClean="0">
                <a:solidFill>
                  <a:srgbClr val="90C226"/>
                </a:solidFill>
              </a:rPr>
              <a:pPr/>
              <a:t>‹#›</a:t>
            </a:fld>
            <a:endParaRPr lang="en-US" dirty="0">
              <a:solidFill>
                <a:srgbClr val="90C226"/>
              </a:solidFill>
            </a:endParaRPr>
          </a:p>
        </p:txBody>
      </p:sp>
    </p:spTree>
    <p:extLst>
      <p:ext uri="{BB962C8B-B14F-4D97-AF65-F5344CB8AC3E}">
        <p14:creationId xmlns:p14="http://schemas.microsoft.com/office/powerpoint/2010/main" val="14262454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9.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ecp.gov.pk/"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hyperlink" Target="https://www.investopedia.com/terms/p/prepaidexpense.asp" TargetMode="External"/><Relationship Id="rId3" Type="http://schemas.openxmlformats.org/officeDocument/2006/relationships/hyperlink" Target="https://www.investopedia.com/terms/l/liquidity.asp" TargetMode="External"/><Relationship Id="rId7" Type="http://schemas.openxmlformats.org/officeDocument/2006/relationships/hyperlink" Target="https://www.investopedia.com/terms/i/inventory.asp" TargetMode="External"/><Relationship Id="rId2" Type="http://schemas.openxmlformats.org/officeDocument/2006/relationships/hyperlink" Target="https://www.investopedia.com/terms/f/fiscalyear.asp" TargetMode="External"/><Relationship Id="rId1" Type="http://schemas.openxmlformats.org/officeDocument/2006/relationships/slideLayout" Target="../slideLayouts/slideLayout2.xml"/><Relationship Id="rId6" Type="http://schemas.openxmlformats.org/officeDocument/2006/relationships/hyperlink" Target="https://www.investopedia.com/terms/a/accountsreceivable.asp" TargetMode="External"/><Relationship Id="rId5" Type="http://schemas.openxmlformats.org/officeDocument/2006/relationships/hyperlink" Target="https://www.investopedia.com/terms/m/marketablesecurities.asp" TargetMode="External"/><Relationship Id="rId4" Type="http://schemas.openxmlformats.org/officeDocument/2006/relationships/hyperlink" Target="https://www.investopedia.com/terms/c/cashandcashequivalents.asp" TargetMode="External"/></Relationships>
</file>

<file path=ppt/slides/_rels/slide6.xml.rels><?xml version="1.0" encoding="UTF-8" standalone="yes"?>
<Relationships xmlns="http://schemas.openxmlformats.org/package/2006/relationships"><Relationship Id="rId3" Type="http://schemas.openxmlformats.org/officeDocument/2006/relationships/hyperlink" Target="https://www.investopedia.com/terms/p/ppe.asp" TargetMode="External"/><Relationship Id="rId2" Type="http://schemas.openxmlformats.org/officeDocument/2006/relationships/hyperlink" Target="https://www.investopedia.com/ask/answers/050615/what-are-some-common-examples-noncurrent-assets.asp" TargetMode="External"/><Relationship Id="rId1" Type="http://schemas.openxmlformats.org/officeDocument/2006/relationships/slideLayout" Target="../slideLayouts/slideLayout2.xml"/><Relationship Id="rId5" Type="http://schemas.openxmlformats.org/officeDocument/2006/relationships/hyperlink" Target="https://www.investopedia.com/terms/t/tangibleasset.asp" TargetMode="External"/><Relationship Id="rId4" Type="http://schemas.openxmlformats.org/officeDocument/2006/relationships/hyperlink" Target="https://www.investopedia.com/terms/l/longtermassets.asp" TargetMode="Externa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209800" y="1524001"/>
            <a:ext cx="7772400" cy="1470025"/>
          </a:xfrm>
        </p:spPr>
        <p:txBody>
          <a:bodyPr/>
          <a:lstStyle/>
          <a:p>
            <a:r>
              <a:rPr lang="en-US" dirty="0"/>
              <a:t>Course:   Professional Issues in IT</a:t>
            </a:r>
          </a:p>
        </p:txBody>
      </p:sp>
      <p:sp>
        <p:nvSpPr>
          <p:cNvPr id="5" name="Subtitle 4"/>
          <p:cNvSpPr>
            <a:spLocks noGrp="1"/>
          </p:cNvSpPr>
          <p:nvPr>
            <p:ph type="subTitle" idx="1"/>
          </p:nvPr>
        </p:nvSpPr>
        <p:spPr/>
        <p:txBody>
          <a:bodyPr/>
          <a:lstStyle/>
          <a:p>
            <a:r>
              <a:rPr lang="en-US" dirty="0"/>
              <a:t>Course Instructor: Kashan Hussain</a:t>
            </a:r>
          </a:p>
          <a:p>
            <a:r>
              <a:rPr lang="en-US" dirty="0"/>
              <a:t>Email address: Kashan.Hussain@nu.edu.pk</a:t>
            </a:r>
          </a:p>
        </p:txBody>
      </p:sp>
      <p:sp>
        <p:nvSpPr>
          <p:cNvPr id="3" name="TextBox 2"/>
          <p:cNvSpPr txBox="1"/>
          <p:nvPr/>
        </p:nvSpPr>
        <p:spPr>
          <a:xfrm>
            <a:off x="6781800" y="5134854"/>
            <a:ext cx="2819400" cy="369332"/>
          </a:xfrm>
          <a:prstGeom prst="rect">
            <a:avLst/>
          </a:prstGeom>
          <a:noFill/>
        </p:spPr>
        <p:txBody>
          <a:bodyPr wrap="square" rtlCol="0">
            <a:spAutoFit/>
          </a:bodyPr>
          <a:lstStyle/>
          <a:p>
            <a:r>
              <a:rPr lang="en-US" dirty="0" err="1">
                <a:solidFill>
                  <a:prstClr val="black"/>
                </a:solidFill>
              </a:rPr>
              <a:t>Lec</a:t>
            </a:r>
            <a:r>
              <a:rPr lang="en-US" dirty="0">
                <a:solidFill>
                  <a:prstClr val="black"/>
                </a:solidFill>
              </a:rPr>
              <a:t> # 9 </a:t>
            </a:r>
          </a:p>
        </p:txBody>
      </p:sp>
    </p:spTree>
    <p:extLst>
      <p:ext uri="{BB962C8B-B14F-4D97-AF65-F5344CB8AC3E}">
        <p14:creationId xmlns:p14="http://schemas.microsoft.com/office/powerpoint/2010/main" val="26531881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Balance sheet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94114" y="1459150"/>
            <a:ext cx="7229043" cy="4957692"/>
          </a:xfrm>
        </p:spPr>
      </p:pic>
    </p:spTree>
    <p:extLst>
      <p:ext uri="{BB962C8B-B14F-4D97-AF65-F5344CB8AC3E}">
        <p14:creationId xmlns:p14="http://schemas.microsoft.com/office/powerpoint/2010/main" val="374355714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04672"/>
          </a:xfrm>
        </p:spPr>
        <p:txBody>
          <a:bodyPr/>
          <a:lstStyle/>
          <a:p>
            <a:r>
              <a:rPr lang="en-US" b="1" dirty="0"/>
              <a:t>THE PROFIT AND LOSS ACCOUNT</a:t>
            </a:r>
            <a:endParaRPr lang="en-US" dirty="0"/>
          </a:p>
        </p:txBody>
      </p:sp>
      <p:sp>
        <p:nvSpPr>
          <p:cNvPr id="3" name="Content Placeholder 2"/>
          <p:cNvSpPr>
            <a:spLocks noGrp="1"/>
          </p:cNvSpPr>
          <p:nvPr>
            <p:ph idx="1"/>
          </p:nvPr>
        </p:nvSpPr>
        <p:spPr>
          <a:xfrm>
            <a:off x="1194816" y="1658112"/>
            <a:ext cx="7620000" cy="4383251"/>
          </a:xfrm>
        </p:spPr>
        <p:txBody>
          <a:bodyPr/>
          <a:lstStyle/>
          <a:p>
            <a:pPr marL="0" indent="0">
              <a:buNone/>
            </a:pPr>
            <a:r>
              <a:rPr lang="en-US" dirty="0"/>
              <a:t>The </a:t>
            </a:r>
            <a:r>
              <a:rPr lang="en-US" i="1" dirty="0"/>
              <a:t>profit and loss account </a:t>
            </a:r>
            <a:r>
              <a:rPr lang="en-US" dirty="0"/>
              <a:t>shows how much money has been received and how much has been spent in a given period – usually the organization’s financial year.</a:t>
            </a:r>
          </a:p>
          <a:p>
            <a:pPr marL="0" indent="0">
              <a:buNone/>
            </a:pPr>
            <a:r>
              <a:rPr lang="en-US" dirty="0"/>
              <a:t>In the case of non-profit-making organizations it is usually called an </a:t>
            </a:r>
            <a:r>
              <a:rPr lang="en-US" i="1" dirty="0"/>
              <a:t>income and expenditure </a:t>
            </a:r>
            <a:r>
              <a:rPr lang="en-US" dirty="0"/>
              <a:t>account.</a:t>
            </a:r>
          </a:p>
          <a:p>
            <a:pPr marL="0" indent="0">
              <a:buNone/>
            </a:pPr>
            <a:endParaRPr lang="en-US" dirty="0"/>
          </a:p>
        </p:txBody>
      </p:sp>
    </p:spTree>
    <p:extLst>
      <p:ext uri="{BB962C8B-B14F-4D97-AF65-F5344CB8AC3E}">
        <p14:creationId xmlns:p14="http://schemas.microsoft.com/office/powerpoint/2010/main" val="199201211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1973"/>
            <a:ext cx="8463617" cy="573024"/>
          </a:xfrm>
        </p:spPr>
        <p:txBody>
          <a:bodyPr>
            <a:normAutofit fontScale="90000"/>
          </a:bodyPr>
          <a:lstStyle/>
          <a:p>
            <a:r>
              <a:rPr lang="en-US" dirty="0"/>
              <a:t>Profit and Loss Account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03934" y="516086"/>
            <a:ext cx="6738622" cy="6203811"/>
          </a:xfrm>
        </p:spPr>
      </p:pic>
    </p:spTree>
    <p:extLst>
      <p:ext uri="{BB962C8B-B14F-4D97-AF65-F5344CB8AC3E}">
        <p14:creationId xmlns:p14="http://schemas.microsoft.com/office/powerpoint/2010/main" val="27517151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Profit loss account</a:t>
            </a:r>
          </a:p>
        </p:txBody>
      </p:sp>
      <p:pic>
        <p:nvPicPr>
          <p:cNvPr id="4" name="Content Placeholder 3"/>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085088" y="1499616"/>
            <a:ext cx="7680960" cy="4962144"/>
          </a:xfrm>
        </p:spPr>
      </p:pic>
    </p:spTree>
    <p:extLst>
      <p:ext uri="{BB962C8B-B14F-4D97-AF65-F5344CB8AC3E}">
        <p14:creationId xmlns:p14="http://schemas.microsoft.com/office/powerpoint/2010/main" val="25731731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Income expenditure account</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45123" y="1178170"/>
            <a:ext cx="8086813" cy="5679830"/>
          </a:xfrm>
        </p:spPr>
      </p:pic>
    </p:spTree>
    <p:extLst>
      <p:ext uri="{BB962C8B-B14F-4D97-AF65-F5344CB8AC3E}">
        <p14:creationId xmlns:p14="http://schemas.microsoft.com/office/powerpoint/2010/main" val="2037675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CASH FLOW STATEMENT</a:t>
            </a:r>
            <a:endParaRPr lang="en-US" dirty="0"/>
          </a:p>
        </p:txBody>
      </p:sp>
      <p:sp>
        <p:nvSpPr>
          <p:cNvPr id="3" name="Content Placeholder 2"/>
          <p:cNvSpPr>
            <a:spLocks noGrp="1"/>
          </p:cNvSpPr>
          <p:nvPr>
            <p:ph idx="1"/>
          </p:nvPr>
        </p:nvSpPr>
        <p:spPr/>
        <p:txBody>
          <a:bodyPr/>
          <a:lstStyle/>
          <a:p>
            <a:pPr marL="0" indent="0">
              <a:buNone/>
            </a:pPr>
            <a:r>
              <a:rPr lang="en-US" sz="2000" dirty="0"/>
              <a:t>Parents usually investigate about the expenses of their kids. Often during childhood we were asked for where we spent our money. If we bought any thing we were asked from where did the money come.</a:t>
            </a:r>
          </a:p>
          <a:p>
            <a:pPr marL="0" indent="0">
              <a:buNone/>
            </a:pPr>
            <a:r>
              <a:rPr lang="en-US" sz="2400" dirty="0"/>
              <a:t>Thus creating a flow “from where to where” these accounts show cash flow.</a:t>
            </a:r>
          </a:p>
          <a:p>
            <a:pPr marL="0" indent="0">
              <a:buNone/>
            </a:pPr>
            <a:r>
              <a:rPr lang="en-US" sz="2400" dirty="0"/>
              <a:t>The link that ties the balance sheet and the profit and loss account to the capital expenditure is the cash flow statement.</a:t>
            </a:r>
            <a:endParaRPr lang="en-US" dirty="0"/>
          </a:p>
        </p:txBody>
      </p:sp>
    </p:spTree>
    <p:extLst>
      <p:ext uri="{BB962C8B-B14F-4D97-AF65-F5344CB8AC3E}">
        <p14:creationId xmlns:p14="http://schemas.microsoft.com/office/powerpoint/2010/main" val="65130172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Cash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133856" y="1490028"/>
            <a:ext cx="7360918" cy="4569396"/>
          </a:xfrm>
        </p:spPr>
      </p:pic>
    </p:spTree>
    <p:extLst>
      <p:ext uri="{BB962C8B-B14F-4D97-AF65-F5344CB8AC3E}">
        <p14:creationId xmlns:p14="http://schemas.microsoft.com/office/powerpoint/2010/main" val="52288080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816864"/>
          </a:xfrm>
        </p:spPr>
        <p:txBody>
          <a:bodyPr/>
          <a:lstStyle/>
          <a:p>
            <a:r>
              <a:rPr lang="en-US" dirty="0"/>
              <a:t>Cash Flow</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7024" y="1427162"/>
            <a:ext cx="5554878" cy="5071174"/>
          </a:xfrm>
        </p:spPr>
      </p:pic>
    </p:spTree>
    <p:extLst>
      <p:ext uri="{BB962C8B-B14F-4D97-AF65-F5344CB8AC3E}">
        <p14:creationId xmlns:p14="http://schemas.microsoft.com/office/powerpoint/2010/main" val="374994180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pic>
        <p:nvPicPr>
          <p:cNvPr id="9" name="Picture Placeholder 8"/>
          <p:cNvPicPr>
            <a:picLocks noGrp="1" noChangeAspect="1"/>
          </p:cNvPicPr>
          <p:nvPr>
            <p:ph type="pic" idx="1"/>
          </p:nvPr>
        </p:nvPicPr>
        <p:blipFill>
          <a:blip r:embed="rId2">
            <a:extLst>
              <a:ext uri="{28A0092B-C50C-407E-A947-70E740481C1C}">
                <a14:useLocalDpi xmlns:a14="http://schemas.microsoft.com/office/drawing/2010/main" val="0"/>
              </a:ext>
            </a:extLst>
          </a:blip>
          <a:srcRect t="4946" b="4946"/>
          <a:stretch>
            <a:fillRect/>
          </a:stretch>
        </p:blipFill>
        <p:spPr>
          <a:xfrm>
            <a:off x="812800" y="684050"/>
            <a:ext cx="8462963" cy="5095875"/>
          </a:xfrm>
        </p:spPr>
      </p:pic>
      <p:sp>
        <p:nvSpPr>
          <p:cNvPr id="4" name="Text Placeholder 3"/>
          <p:cNvSpPr>
            <a:spLocks noGrp="1"/>
          </p:cNvSpPr>
          <p:nvPr>
            <p:ph type="body" sz="half" idx="2"/>
          </p:nvPr>
        </p:nvSpPr>
        <p:spPr>
          <a:xfrm>
            <a:off x="879705" y="5813378"/>
            <a:ext cx="8463619" cy="674024"/>
          </a:xfrm>
        </p:spPr>
        <p:txBody>
          <a:bodyPr/>
          <a:lstStyle/>
          <a:p>
            <a:r>
              <a:rPr lang="en-US" i="1" dirty="0"/>
              <a:t>Sources and destinations of cash flows</a:t>
            </a:r>
            <a:endParaRPr lang="en-US" dirty="0"/>
          </a:p>
        </p:txBody>
      </p:sp>
    </p:spTree>
    <p:extLst>
      <p:ext uri="{BB962C8B-B14F-4D97-AF65-F5344CB8AC3E}">
        <p14:creationId xmlns:p14="http://schemas.microsoft.com/office/powerpoint/2010/main" val="132129402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b="1" dirty="0"/>
              <a:t>THE OVERALL PICTURE</a:t>
            </a:r>
            <a:endParaRPr lang="en-US" dirty="0"/>
          </a:p>
        </p:txBody>
      </p:sp>
      <p:sp>
        <p:nvSpPr>
          <p:cNvPr id="3" name="Content Placeholder 2"/>
          <p:cNvSpPr>
            <a:spLocks noGrp="1"/>
          </p:cNvSpPr>
          <p:nvPr>
            <p:ph idx="1"/>
          </p:nvPr>
        </p:nvSpPr>
        <p:spPr>
          <a:xfrm>
            <a:off x="1365505" y="1819214"/>
            <a:ext cx="5986272" cy="3880773"/>
          </a:xfrm>
        </p:spPr>
        <p:txBody>
          <a:bodyPr/>
          <a:lstStyle/>
          <a:p>
            <a:pPr marL="0" indent="0">
              <a:buNone/>
            </a:pPr>
            <a:r>
              <a:rPr lang="en-US" dirty="0"/>
              <a:t>The balance sheet, the profit and loss account, and the cash flow statement can none of them be understood or interpreted in isolation. Their relationship to each other needs to be understood and they need to be looked at together when assessing the financial state of a company.</a:t>
            </a:r>
          </a:p>
        </p:txBody>
      </p:sp>
    </p:spTree>
    <p:extLst>
      <p:ext uri="{BB962C8B-B14F-4D97-AF65-F5344CB8AC3E}">
        <p14:creationId xmlns:p14="http://schemas.microsoft.com/office/powerpoint/2010/main" val="182842445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14400"/>
          </a:xfrm>
        </p:spPr>
        <p:txBody>
          <a:bodyPr/>
          <a:lstStyle/>
          <a:p>
            <a:r>
              <a:rPr lang="en-US" b="1" dirty="0"/>
              <a:t>Financial Accounting</a:t>
            </a:r>
            <a:endParaRPr lang="en-US" dirty="0"/>
          </a:p>
        </p:txBody>
      </p:sp>
      <p:sp>
        <p:nvSpPr>
          <p:cNvPr id="3" name="Content Placeholder 2"/>
          <p:cNvSpPr>
            <a:spLocks noGrp="1"/>
          </p:cNvSpPr>
          <p:nvPr>
            <p:ph idx="1"/>
          </p:nvPr>
        </p:nvSpPr>
        <p:spPr>
          <a:xfrm>
            <a:off x="812799" y="1877568"/>
            <a:ext cx="8463619" cy="4163795"/>
          </a:xfrm>
        </p:spPr>
        <p:txBody>
          <a:bodyPr/>
          <a:lstStyle/>
          <a:p>
            <a:pPr marL="0" indent="0">
              <a:buNone/>
            </a:pPr>
            <a:r>
              <a:rPr lang="en-US" i="1" dirty="0"/>
              <a:t>After studying this chapter, you should understand the purpose of the three most important items in the annual report:</a:t>
            </a:r>
          </a:p>
          <a:p>
            <a:r>
              <a:rPr lang="en-US" dirty="0"/>
              <a:t> </a:t>
            </a:r>
            <a:r>
              <a:rPr lang="en-US" i="1" dirty="0"/>
              <a:t>the balance sheet;</a:t>
            </a:r>
          </a:p>
          <a:p>
            <a:r>
              <a:rPr lang="en-US" dirty="0"/>
              <a:t> </a:t>
            </a:r>
            <a:r>
              <a:rPr lang="en-US" i="1" dirty="0"/>
              <a:t>the profit and loss account; and</a:t>
            </a:r>
          </a:p>
          <a:p>
            <a:r>
              <a:rPr lang="en-US" dirty="0"/>
              <a:t> </a:t>
            </a:r>
            <a:r>
              <a:rPr lang="en-US" i="1" dirty="0"/>
              <a:t>the cash flow statement.</a:t>
            </a:r>
          </a:p>
          <a:p>
            <a:pPr marL="0" indent="0">
              <a:buNone/>
            </a:pPr>
            <a:r>
              <a:rPr lang="en-US" i="1" dirty="0"/>
              <a:t>These are known as the financial statements and together they provide a picture of the overall financial health of the business. You should be able to interpret them in simple cases.</a:t>
            </a:r>
            <a:endParaRPr lang="en-US" dirty="0"/>
          </a:p>
        </p:txBody>
      </p:sp>
    </p:spTree>
    <p:extLst>
      <p:ext uri="{BB962C8B-B14F-4D97-AF65-F5344CB8AC3E}">
        <p14:creationId xmlns:p14="http://schemas.microsoft.com/office/powerpoint/2010/main" val="174280522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992458" y="0"/>
            <a:ext cx="9144000" cy="6858000"/>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anim calcmode="lin" valueType="num">
                                      <p:cBhvr>
                                        <p:cTn id="8" dur="1000" fill="hold"/>
                                        <p:tgtEl>
                                          <p:spTgt spid="4"/>
                                        </p:tgtEl>
                                        <p:attrNameLst>
                                          <p:attrName>ppt_x</p:attrName>
                                        </p:attrNameLst>
                                      </p:cBhvr>
                                      <p:tavLst>
                                        <p:tav tm="0">
                                          <p:val>
                                            <p:strVal val="#ppt_x"/>
                                          </p:val>
                                        </p:tav>
                                        <p:tav tm="100000">
                                          <p:val>
                                            <p:strVal val="#ppt_x"/>
                                          </p:val>
                                        </p:tav>
                                      </p:tavLst>
                                    </p:anim>
                                    <p:anim calcmode="lin" valueType="num">
                                      <p:cBhvr>
                                        <p:cTn id="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33984"/>
            <a:ext cx="8463617" cy="1231392"/>
          </a:xfrm>
        </p:spPr>
        <p:txBody>
          <a:bodyPr>
            <a:normAutofit/>
          </a:bodyPr>
          <a:lstStyle/>
          <a:p>
            <a:r>
              <a:rPr lang="en-US" i="1" dirty="0"/>
              <a:t>The relationship between the three financial statements</a:t>
            </a:r>
            <a:endParaRPr lang="en-US" dirty="0"/>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838053" y="2160588"/>
            <a:ext cx="6412457" cy="3881437"/>
          </a:xfrm>
        </p:spPr>
      </p:pic>
    </p:spTree>
    <p:extLst>
      <p:ext uri="{BB962C8B-B14F-4D97-AF65-F5344CB8AC3E}">
        <p14:creationId xmlns:p14="http://schemas.microsoft.com/office/powerpoint/2010/main" val="34879554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Some questions</a:t>
            </a:r>
          </a:p>
        </p:txBody>
      </p:sp>
      <p:sp>
        <p:nvSpPr>
          <p:cNvPr id="3" name="Content Placeholder 2"/>
          <p:cNvSpPr>
            <a:spLocks noGrp="1"/>
          </p:cNvSpPr>
          <p:nvPr>
            <p:ph idx="1"/>
          </p:nvPr>
        </p:nvSpPr>
        <p:spPr>
          <a:xfrm>
            <a:off x="812799" y="1463040"/>
            <a:ext cx="8849361" cy="4861560"/>
          </a:xfrm>
        </p:spPr>
        <p:txBody>
          <a:bodyPr>
            <a:normAutofit/>
          </a:bodyPr>
          <a:lstStyle/>
          <a:p>
            <a:pPr lvl="0"/>
            <a:r>
              <a:rPr lang="en-US" sz="2400" b="1" dirty="0">
                <a:solidFill>
                  <a:schemeClr val="tx1"/>
                </a:solidFill>
              </a:rPr>
              <a:t>What is the difference between current assets and non-current assets?</a:t>
            </a:r>
          </a:p>
          <a:p>
            <a:pPr lvl="0"/>
            <a:r>
              <a:rPr lang="en-US" sz="2400" b="1" dirty="0">
                <a:solidFill>
                  <a:schemeClr val="tx1"/>
                </a:solidFill>
              </a:rPr>
              <a:t>Which financial statement can I find noncurrent assets on?</a:t>
            </a:r>
          </a:p>
          <a:p>
            <a:pPr lvl="0"/>
            <a:r>
              <a:rPr lang="en-US" sz="2400" b="1" dirty="0">
                <a:solidFill>
                  <a:schemeClr val="tx1"/>
                </a:solidFill>
              </a:rPr>
              <a:t>On which financial statements does a company report its long-term debt?</a:t>
            </a:r>
          </a:p>
          <a:p>
            <a:pPr lvl="0"/>
            <a:r>
              <a:rPr lang="en-US" sz="2400" b="1" dirty="0">
                <a:solidFill>
                  <a:schemeClr val="tx1"/>
                </a:solidFill>
              </a:rPr>
              <a:t>What items on the balance sheet are most important in fundamental analysis?</a:t>
            </a:r>
          </a:p>
          <a:p>
            <a:pPr lvl="0"/>
            <a:r>
              <a:rPr lang="en-US" sz="2400" b="1" dirty="0">
                <a:solidFill>
                  <a:schemeClr val="tx1"/>
                </a:solidFill>
              </a:rPr>
              <a:t>What are some common examples of noncurrent assets?</a:t>
            </a:r>
            <a:endParaRPr lang="en-US" b="1" dirty="0">
              <a:solidFill>
                <a:schemeClr val="tx1"/>
              </a:solidFill>
            </a:endParaRPr>
          </a:p>
          <a:p>
            <a:endParaRPr lang="en-US" b="1" dirty="0">
              <a:solidFill>
                <a:schemeClr val="tx1"/>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926592"/>
          </a:xfrm>
        </p:spPr>
        <p:txBody>
          <a:bodyPr/>
          <a:lstStyle/>
          <a:p>
            <a:r>
              <a:rPr lang="en-US" dirty="0"/>
              <a:t>Annual Report</a:t>
            </a:r>
          </a:p>
        </p:txBody>
      </p:sp>
      <p:sp>
        <p:nvSpPr>
          <p:cNvPr id="3" name="Content Placeholder 2"/>
          <p:cNvSpPr>
            <a:spLocks noGrp="1"/>
          </p:cNvSpPr>
          <p:nvPr>
            <p:ph idx="1"/>
          </p:nvPr>
        </p:nvSpPr>
        <p:spPr>
          <a:xfrm>
            <a:off x="812799" y="1706880"/>
            <a:ext cx="8463619" cy="4334483"/>
          </a:xfrm>
        </p:spPr>
        <p:txBody>
          <a:bodyPr/>
          <a:lstStyle/>
          <a:p>
            <a:pPr marL="0" indent="0">
              <a:buNone/>
            </a:pPr>
            <a:r>
              <a:rPr lang="en-US" dirty="0"/>
              <a:t>The limited companies, when liquidify, only looses the amount they have spent. How ever there is a check on the performance of these companies.</a:t>
            </a:r>
          </a:p>
          <a:p>
            <a:pPr marL="0" indent="0">
              <a:buNone/>
            </a:pPr>
            <a:r>
              <a:rPr lang="en-US" dirty="0"/>
              <a:t>In UK the law requires that, every year, the company produces an annual report, which must be filed at Companies House.</a:t>
            </a:r>
          </a:p>
          <a:p>
            <a:pPr marL="0" indent="0">
              <a:buNone/>
            </a:pPr>
            <a:r>
              <a:rPr lang="en-US" dirty="0"/>
              <a:t>In Pakistan the companies submit these reports to the license providing authority namely </a:t>
            </a:r>
            <a:r>
              <a:rPr lang="en-US" b="1" dirty="0"/>
              <a:t>SECP</a:t>
            </a:r>
            <a:r>
              <a:rPr lang="en-US" dirty="0"/>
              <a:t>; Securities and Exchange Commission of Pakistan . </a:t>
            </a:r>
          </a:p>
          <a:p>
            <a:pPr marL="0" indent="0">
              <a:buNone/>
            </a:pPr>
            <a:r>
              <a:rPr lang="en-US" dirty="0"/>
              <a:t>The annual report contains information about the company and its activities during the preceding year.</a:t>
            </a:r>
          </a:p>
          <a:p>
            <a:pPr marL="0" indent="0">
              <a:buNone/>
            </a:pPr>
            <a:endParaRPr lang="en-US" dirty="0"/>
          </a:p>
          <a:p>
            <a:pPr marL="0" indent="0">
              <a:buNone/>
            </a:pPr>
            <a:r>
              <a:rPr lang="en-US" dirty="0"/>
              <a:t>Link:  </a:t>
            </a:r>
            <a:r>
              <a:rPr lang="en-US" dirty="0">
                <a:hlinkClick r:id="rId3"/>
              </a:rPr>
              <a:t>https://www.secp.gov.pk/</a:t>
            </a:r>
            <a:r>
              <a:rPr lang="en-US" dirty="0"/>
              <a:t> </a:t>
            </a:r>
          </a:p>
        </p:txBody>
      </p:sp>
    </p:spTree>
    <p:extLst>
      <p:ext uri="{BB962C8B-B14F-4D97-AF65-F5344CB8AC3E}">
        <p14:creationId xmlns:p14="http://schemas.microsoft.com/office/powerpoint/2010/main" val="2700635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609600"/>
            <a:ext cx="8463617" cy="1011936"/>
          </a:xfrm>
        </p:spPr>
        <p:txBody>
          <a:bodyPr/>
          <a:lstStyle/>
          <a:p>
            <a:r>
              <a:rPr lang="en-US" b="1" dirty="0"/>
              <a:t>THE BALANCE SHEET</a:t>
            </a:r>
            <a:endParaRPr lang="en-US" dirty="0"/>
          </a:p>
        </p:txBody>
      </p:sp>
      <p:sp>
        <p:nvSpPr>
          <p:cNvPr id="3" name="Content Placeholder 2"/>
          <p:cNvSpPr>
            <a:spLocks noGrp="1"/>
          </p:cNvSpPr>
          <p:nvPr>
            <p:ph idx="1"/>
          </p:nvPr>
        </p:nvSpPr>
        <p:spPr>
          <a:xfrm>
            <a:off x="812799" y="1621536"/>
            <a:ext cx="8463619" cy="4419827"/>
          </a:xfrm>
        </p:spPr>
        <p:txBody>
          <a:bodyPr/>
          <a:lstStyle/>
          <a:p>
            <a:pPr marL="0" indent="0">
              <a:buNone/>
            </a:pPr>
            <a:r>
              <a:rPr lang="en-US" dirty="0"/>
              <a:t> The balance sheet is that financial statement in the annual report which show </a:t>
            </a:r>
          </a:p>
          <a:p>
            <a:r>
              <a:rPr lang="en-US" dirty="0"/>
              <a:t>what the company owns – its </a:t>
            </a:r>
            <a:r>
              <a:rPr lang="en-US" i="1" dirty="0"/>
              <a:t>assets </a:t>
            </a:r>
            <a:endParaRPr lang="en-US" dirty="0"/>
          </a:p>
          <a:p>
            <a:r>
              <a:rPr lang="en-US" dirty="0"/>
              <a:t>and what it owes – its </a:t>
            </a:r>
            <a:r>
              <a:rPr lang="en-US" i="1" dirty="0"/>
              <a:t>liabilities</a:t>
            </a:r>
            <a:r>
              <a:rPr lang="en-US" dirty="0"/>
              <a:t>.</a:t>
            </a:r>
          </a:p>
          <a:p>
            <a:pPr marL="0" indent="0">
              <a:buNone/>
            </a:pPr>
            <a:r>
              <a:rPr lang="en-US" dirty="0"/>
              <a:t>Key words</a:t>
            </a:r>
          </a:p>
          <a:p>
            <a:pPr lvl="1"/>
            <a:r>
              <a:rPr lang="en-US" dirty="0"/>
              <a:t>Current Assets	</a:t>
            </a:r>
          </a:p>
          <a:p>
            <a:pPr lvl="1"/>
            <a:r>
              <a:rPr lang="en-US" dirty="0"/>
              <a:t>Fixed Assets</a:t>
            </a:r>
          </a:p>
          <a:p>
            <a:pPr lvl="1"/>
            <a:r>
              <a:rPr lang="en-US" dirty="0"/>
              <a:t>Depreciation </a:t>
            </a:r>
          </a:p>
          <a:p>
            <a:pPr lvl="1"/>
            <a:r>
              <a:rPr lang="en-US" dirty="0"/>
              <a:t>Tangible</a:t>
            </a:r>
          </a:p>
          <a:p>
            <a:pPr lvl="1"/>
            <a:r>
              <a:rPr lang="en-US" dirty="0"/>
              <a:t>Intangible</a:t>
            </a:r>
          </a:p>
          <a:p>
            <a:pPr lvl="1"/>
            <a:r>
              <a:rPr lang="en-US" dirty="0"/>
              <a:t>Current liabilities</a:t>
            </a:r>
          </a:p>
          <a:p>
            <a:pPr lvl="1"/>
            <a:r>
              <a:rPr lang="en-US" dirty="0"/>
              <a:t>Fixed liabilities  </a:t>
            </a:r>
          </a:p>
          <a:p>
            <a:pPr marL="0" indent="0">
              <a:buNone/>
            </a:pPr>
            <a:endParaRPr lang="en-US" dirty="0"/>
          </a:p>
        </p:txBody>
      </p:sp>
    </p:spTree>
    <p:extLst>
      <p:ext uri="{BB962C8B-B14F-4D97-AF65-F5344CB8AC3E}">
        <p14:creationId xmlns:p14="http://schemas.microsoft.com/office/powerpoint/2010/main" val="34133626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4A7A83-C33F-4257-9EAD-C1B4BB098084}"/>
              </a:ext>
            </a:extLst>
          </p:cNvPr>
          <p:cNvSpPr>
            <a:spLocks noGrp="1"/>
          </p:cNvSpPr>
          <p:nvPr>
            <p:ph type="title"/>
          </p:nvPr>
        </p:nvSpPr>
        <p:spPr/>
        <p:txBody>
          <a:bodyPr/>
          <a:lstStyle/>
          <a:p>
            <a:r>
              <a:rPr lang="en-US" b="1" dirty="0"/>
              <a:t>Current Assets</a:t>
            </a:r>
            <a:endParaRPr lang="en-PK" dirty="0"/>
          </a:p>
        </p:txBody>
      </p:sp>
      <p:sp>
        <p:nvSpPr>
          <p:cNvPr id="3" name="Content Placeholder 2">
            <a:extLst>
              <a:ext uri="{FF2B5EF4-FFF2-40B4-BE49-F238E27FC236}">
                <a16:creationId xmlns:a16="http://schemas.microsoft.com/office/drawing/2014/main" id="{04885049-522C-43D1-BFF6-90B17C2560ED}"/>
              </a:ext>
            </a:extLst>
          </p:cNvPr>
          <p:cNvSpPr>
            <a:spLocks noGrp="1"/>
          </p:cNvSpPr>
          <p:nvPr>
            <p:ph idx="1"/>
          </p:nvPr>
        </p:nvSpPr>
        <p:spPr/>
        <p:txBody>
          <a:bodyPr>
            <a:normAutofit fontScale="92500" lnSpcReduction="10000"/>
          </a:bodyPr>
          <a:lstStyle/>
          <a:p>
            <a:pPr marL="0" indent="0">
              <a:buNone/>
            </a:pPr>
            <a:endParaRPr lang="en-US" b="1" dirty="0"/>
          </a:p>
          <a:p>
            <a:r>
              <a:rPr lang="en-US" dirty="0"/>
              <a:t>Current assets are assets that can be converted into cash within one </a:t>
            </a:r>
            <a:r>
              <a:rPr lang="en-US" u="sng" dirty="0">
                <a:hlinkClick r:id="rId2"/>
              </a:rPr>
              <a:t>fiscal year</a:t>
            </a:r>
            <a:r>
              <a:rPr lang="en-US" dirty="0"/>
              <a:t> or one operating cycle. Current assets are used to facilitate day-to-day operational expenses and investments. As a result, short-term assets are </a:t>
            </a:r>
            <a:r>
              <a:rPr lang="en-US" u="sng" dirty="0">
                <a:hlinkClick r:id="rId3"/>
              </a:rPr>
              <a:t>liquid</a:t>
            </a:r>
            <a:r>
              <a:rPr lang="en-US" dirty="0"/>
              <a:t>, meaning they can be readily converted into cash.</a:t>
            </a:r>
          </a:p>
          <a:p>
            <a:r>
              <a:rPr lang="en-US" dirty="0"/>
              <a:t>Examples of current assets include:</a:t>
            </a:r>
          </a:p>
          <a:p>
            <a:r>
              <a:rPr lang="en-US" u="sng" dirty="0">
                <a:hlinkClick r:id="rId4"/>
              </a:rPr>
              <a:t>Cash and cash equivalents</a:t>
            </a:r>
            <a:r>
              <a:rPr lang="en-US" dirty="0"/>
              <a:t>, which might consist of certificates of deposit</a:t>
            </a:r>
          </a:p>
          <a:p>
            <a:r>
              <a:rPr lang="en-US" u="sng" dirty="0">
                <a:hlinkClick r:id="rId5"/>
              </a:rPr>
              <a:t>Marketable securities</a:t>
            </a:r>
            <a:r>
              <a:rPr lang="en-US" dirty="0"/>
              <a:t>, such as equity or debt securities</a:t>
            </a:r>
          </a:p>
          <a:p>
            <a:r>
              <a:rPr lang="en-US" u="sng" dirty="0">
                <a:hlinkClick r:id="rId6"/>
              </a:rPr>
              <a:t>Accounts receivable</a:t>
            </a:r>
            <a:r>
              <a:rPr lang="en-US" dirty="0"/>
              <a:t>, or money owed to the company for selling their products and services to their customers </a:t>
            </a:r>
          </a:p>
          <a:p>
            <a:r>
              <a:rPr lang="en-US" u="sng" dirty="0">
                <a:hlinkClick r:id="rId7"/>
              </a:rPr>
              <a:t>Inventory</a:t>
            </a:r>
            <a:endParaRPr lang="en-US" dirty="0"/>
          </a:p>
          <a:p>
            <a:r>
              <a:rPr lang="en-US" u="sng" dirty="0">
                <a:hlinkClick r:id="rId8"/>
              </a:rPr>
              <a:t>Prepaid expenses</a:t>
            </a:r>
            <a:endParaRPr lang="en-US" dirty="0"/>
          </a:p>
          <a:p>
            <a:endParaRPr lang="en-PK" dirty="0"/>
          </a:p>
        </p:txBody>
      </p:sp>
    </p:spTree>
    <p:extLst>
      <p:ext uri="{BB962C8B-B14F-4D97-AF65-F5344CB8AC3E}">
        <p14:creationId xmlns:p14="http://schemas.microsoft.com/office/powerpoint/2010/main" val="3108004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75975D-FEF9-4E1C-9AF7-897C19C7B19B}"/>
              </a:ext>
            </a:extLst>
          </p:cNvPr>
          <p:cNvSpPr>
            <a:spLocks noGrp="1"/>
          </p:cNvSpPr>
          <p:nvPr>
            <p:ph type="title"/>
          </p:nvPr>
        </p:nvSpPr>
        <p:spPr/>
        <p:txBody>
          <a:bodyPr/>
          <a:lstStyle/>
          <a:p>
            <a:r>
              <a:rPr lang="en-US" b="1" dirty="0"/>
              <a:t>Fixed Assets</a:t>
            </a:r>
            <a:endParaRPr lang="en-PK" dirty="0"/>
          </a:p>
        </p:txBody>
      </p:sp>
      <p:sp>
        <p:nvSpPr>
          <p:cNvPr id="3" name="Content Placeholder 2">
            <a:extLst>
              <a:ext uri="{FF2B5EF4-FFF2-40B4-BE49-F238E27FC236}">
                <a16:creationId xmlns:a16="http://schemas.microsoft.com/office/drawing/2014/main" id="{B06C7A52-69E6-406D-A31D-47AC02BED404}"/>
              </a:ext>
            </a:extLst>
          </p:cNvPr>
          <p:cNvSpPr>
            <a:spLocks noGrp="1"/>
          </p:cNvSpPr>
          <p:nvPr>
            <p:ph idx="1"/>
          </p:nvPr>
        </p:nvSpPr>
        <p:spPr/>
        <p:txBody>
          <a:bodyPr>
            <a:normAutofit fontScale="92500" lnSpcReduction="10000"/>
          </a:bodyPr>
          <a:lstStyle/>
          <a:p>
            <a:endParaRPr lang="en-US" b="1" dirty="0"/>
          </a:p>
          <a:p>
            <a:r>
              <a:rPr lang="en-US" dirty="0"/>
              <a:t>Fixed assets</a:t>
            </a:r>
            <a:r>
              <a:rPr lang="en-US" b="1" dirty="0"/>
              <a:t> </a:t>
            </a:r>
            <a:r>
              <a:rPr lang="en-US" dirty="0"/>
              <a:t>are </a:t>
            </a:r>
            <a:r>
              <a:rPr lang="en-US" u="sng" dirty="0">
                <a:hlinkClick r:id="rId2"/>
              </a:rPr>
              <a:t>noncurrent assets</a:t>
            </a:r>
            <a:r>
              <a:rPr lang="en-US" dirty="0"/>
              <a:t> that a company uses in its production of goods and services that have a life of more than one year. Fixed assets are recorded on the balance sheet and listed as </a:t>
            </a:r>
            <a:r>
              <a:rPr lang="en-US" u="sng" dirty="0">
                <a:hlinkClick r:id="rId3"/>
              </a:rPr>
              <a:t>property, plant, and equipment (PP&amp;E)</a:t>
            </a:r>
            <a:r>
              <a:rPr lang="en-US" dirty="0"/>
              <a:t>. Fixed assets are </a:t>
            </a:r>
            <a:r>
              <a:rPr lang="en-US" u="sng" dirty="0">
                <a:hlinkClick r:id="rId4"/>
              </a:rPr>
              <a:t>long-term assets</a:t>
            </a:r>
            <a:r>
              <a:rPr lang="en-US" dirty="0"/>
              <a:t> and are referred to as </a:t>
            </a:r>
            <a:r>
              <a:rPr lang="en-US" u="sng" dirty="0">
                <a:hlinkClick r:id="rId5"/>
              </a:rPr>
              <a:t>tangible assets</a:t>
            </a:r>
            <a:r>
              <a:rPr lang="en-US" dirty="0"/>
              <a:t>, meaning they can be physically touched. </a:t>
            </a:r>
          </a:p>
          <a:p>
            <a:r>
              <a:rPr lang="en-US" dirty="0"/>
              <a:t>Examples of fixed assets include:</a:t>
            </a:r>
          </a:p>
          <a:p>
            <a:r>
              <a:rPr lang="en-US" dirty="0"/>
              <a:t>Vehicles like trucks</a:t>
            </a:r>
          </a:p>
          <a:p>
            <a:r>
              <a:rPr lang="en-US" dirty="0"/>
              <a:t>Office furniture</a:t>
            </a:r>
          </a:p>
          <a:p>
            <a:r>
              <a:rPr lang="en-US" dirty="0"/>
              <a:t>Machinery</a:t>
            </a:r>
          </a:p>
          <a:p>
            <a:r>
              <a:rPr lang="en-US" dirty="0"/>
              <a:t>Buildings</a:t>
            </a:r>
          </a:p>
          <a:p>
            <a:r>
              <a:rPr lang="en-US" dirty="0"/>
              <a:t>Land</a:t>
            </a:r>
          </a:p>
          <a:p>
            <a:endParaRPr lang="en-PK" dirty="0"/>
          </a:p>
        </p:txBody>
      </p:sp>
    </p:spTree>
    <p:extLst>
      <p:ext uri="{BB962C8B-B14F-4D97-AF65-F5344CB8AC3E}">
        <p14:creationId xmlns:p14="http://schemas.microsoft.com/office/powerpoint/2010/main" val="15155568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54165-92D6-433B-9FC6-AFA6CD2CA24F}"/>
              </a:ext>
            </a:extLst>
          </p:cNvPr>
          <p:cNvSpPr>
            <a:spLocks noGrp="1"/>
          </p:cNvSpPr>
          <p:nvPr>
            <p:ph type="title"/>
          </p:nvPr>
        </p:nvSpPr>
        <p:spPr/>
        <p:txBody>
          <a:bodyPr/>
          <a:lstStyle/>
          <a:p>
            <a:r>
              <a:rPr lang="en-US" dirty="0"/>
              <a:t>Tangible vs Intangible Assets</a:t>
            </a:r>
            <a:endParaRPr lang="en-PK" dirty="0"/>
          </a:p>
        </p:txBody>
      </p:sp>
      <p:sp>
        <p:nvSpPr>
          <p:cNvPr id="3" name="Content Placeholder 2">
            <a:extLst>
              <a:ext uri="{FF2B5EF4-FFF2-40B4-BE49-F238E27FC236}">
                <a16:creationId xmlns:a16="http://schemas.microsoft.com/office/drawing/2014/main" id="{2A613609-F072-4571-96EF-64157605B595}"/>
              </a:ext>
            </a:extLst>
          </p:cNvPr>
          <p:cNvSpPr>
            <a:spLocks noGrp="1"/>
          </p:cNvSpPr>
          <p:nvPr>
            <p:ph idx="1"/>
          </p:nvPr>
        </p:nvSpPr>
        <p:spPr/>
        <p:txBody>
          <a:bodyPr/>
          <a:lstStyle/>
          <a:p>
            <a:r>
              <a:rPr lang="en-US" dirty="0"/>
              <a:t>Tangible assets are physical items owned by a company, such as equipment, buildings, and inventory.</a:t>
            </a:r>
          </a:p>
          <a:p>
            <a:r>
              <a:rPr lang="en-US" dirty="0"/>
              <a:t>Tangible assets are the main type of asset that companies use to produce their products and services.</a:t>
            </a:r>
          </a:p>
          <a:p>
            <a:r>
              <a:rPr lang="en-US" dirty="0"/>
              <a:t>Intangible assets are nonphysical items that have a monetary value because they represent potential revenue.</a:t>
            </a:r>
          </a:p>
          <a:p>
            <a:r>
              <a:rPr lang="en-US" dirty="0"/>
              <a:t>Intangible assets include patents, copyrights, and a company's brand.</a:t>
            </a:r>
          </a:p>
          <a:p>
            <a:endParaRPr lang="en-PK" dirty="0"/>
          </a:p>
        </p:txBody>
      </p:sp>
    </p:spTree>
    <p:extLst>
      <p:ext uri="{BB962C8B-B14F-4D97-AF65-F5344CB8AC3E}">
        <p14:creationId xmlns:p14="http://schemas.microsoft.com/office/powerpoint/2010/main" val="153467588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A82C8C-A65C-43ED-AE35-4876DCCD61A5}"/>
              </a:ext>
            </a:extLst>
          </p:cNvPr>
          <p:cNvSpPr>
            <a:spLocks noGrp="1"/>
          </p:cNvSpPr>
          <p:nvPr>
            <p:ph type="title"/>
          </p:nvPr>
        </p:nvSpPr>
        <p:spPr/>
        <p:txBody>
          <a:bodyPr/>
          <a:lstStyle/>
          <a:p>
            <a:endParaRPr lang="en-PK"/>
          </a:p>
        </p:txBody>
      </p:sp>
      <p:sp>
        <p:nvSpPr>
          <p:cNvPr id="3" name="Content Placeholder 2">
            <a:extLst>
              <a:ext uri="{FF2B5EF4-FFF2-40B4-BE49-F238E27FC236}">
                <a16:creationId xmlns:a16="http://schemas.microsoft.com/office/drawing/2014/main" id="{CBFED4DC-7D27-477D-AD62-666AE978FC1C}"/>
              </a:ext>
            </a:extLst>
          </p:cNvPr>
          <p:cNvSpPr>
            <a:spLocks noGrp="1"/>
          </p:cNvSpPr>
          <p:nvPr>
            <p:ph idx="1"/>
          </p:nvPr>
        </p:nvSpPr>
        <p:spPr/>
        <p:txBody>
          <a:bodyPr/>
          <a:lstStyle/>
          <a:p>
            <a:r>
              <a:rPr lang="en-US" i="1" dirty="0"/>
              <a:t>Current liabilities are usually considered short-term. They're expected to be concluded within 12 months or less. </a:t>
            </a:r>
          </a:p>
          <a:p>
            <a:r>
              <a:rPr lang="en-US" i="1" dirty="0"/>
              <a:t>Non-current liabilities are long-term. They're expected to last 12 months or longer.</a:t>
            </a:r>
          </a:p>
          <a:p>
            <a:r>
              <a:rPr lang="en-US" i="1" dirty="0"/>
              <a:t>It might signal weak financial stability if a company has had more expenses than revenues for the last three years because it's been losing money for those years.</a:t>
            </a:r>
          </a:p>
          <a:p>
            <a:pPr marL="0" indent="0">
              <a:buNone/>
            </a:pPr>
            <a:br>
              <a:rPr lang="en-US" dirty="0"/>
            </a:br>
            <a:endParaRPr lang="en-PK" dirty="0"/>
          </a:p>
        </p:txBody>
      </p:sp>
    </p:spTree>
    <p:extLst>
      <p:ext uri="{BB962C8B-B14F-4D97-AF65-F5344CB8AC3E}">
        <p14:creationId xmlns:p14="http://schemas.microsoft.com/office/powerpoint/2010/main" val="41322666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12800" y="272716"/>
            <a:ext cx="8463617" cy="463296"/>
          </a:xfrm>
        </p:spPr>
        <p:txBody>
          <a:bodyPr>
            <a:normAutofit fontScale="90000"/>
          </a:bodyPr>
          <a:lstStyle/>
          <a:p>
            <a:r>
              <a:rPr lang="en-US" dirty="0"/>
              <a:t>Balance Sheet </a:t>
            </a:r>
          </a:p>
        </p:txBody>
      </p:sp>
      <p:pic>
        <p:nvPicPr>
          <p:cNvPr id="10" name="Content Placeholder 9"/>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578280" y="-723905"/>
            <a:ext cx="7123759" cy="7581905"/>
          </a:xfrm>
        </p:spPr>
      </p:pic>
    </p:spTree>
    <p:extLst>
      <p:ext uri="{BB962C8B-B14F-4D97-AF65-F5344CB8AC3E}">
        <p14:creationId xmlns:p14="http://schemas.microsoft.com/office/powerpoint/2010/main" val="1032643913"/>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13552</TotalTime>
  <Words>1032</Words>
  <Application>Microsoft Office PowerPoint</Application>
  <PresentationFormat>Widescreen</PresentationFormat>
  <Paragraphs>98</Paragraphs>
  <Slides>22</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22</vt:i4>
      </vt:variant>
    </vt:vector>
  </HeadingPairs>
  <TitlesOfParts>
    <vt:vector size="27" baseType="lpstr">
      <vt:lpstr>Arial</vt:lpstr>
      <vt:lpstr>Calibri</vt:lpstr>
      <vt:lpstr>Trebuchet MS</vt:lpstr>
      <vt:lpstr>Wingdings 3</vt:lpstr>
      <vt:lpstr>Facet</vt:lpstr>
      <vt:lpstr>Course:   Professional Issues in IT</vt:lpstr>
      <vt:lpstr>Financial Accounting</vt:lpstr>
      <vt:lpstr>Annual Report</vt:lpstr>
      <vt:lpstr>THE BALANCE SHEET</vt:lpstr>
      <vt:lpstr>Current Assets</vt:lpstr>
      <vt:lpstr>Fixed Assets</vt:lpstr>
      <vt:lpstr>Tangible vs Intangible Assets</vt:lpstr>
      <vt:lpstr>PowerPoint Presentation</vt:lpstr>
      <vt:lpstr>Balance Sheet </vt:lpstr>
      <vt:lpstr>Balance sheet</vt:lpstr>
      <vt:lpstr>THE PROFIT AND LOSS ACCOUNT</vt:lpstr>
      <vt:lpstr>Profit and Loss Account</vt:lpstr>
      <vt:lpstr>Profit loss account</vt:lpstr>
      <vt:lpstr>Income expenditure account</vt:lpstr>
      <vt:lpstr>THE CASH FLOW STATEMENT</vt:lpstr>
      <vt:lpstr>Cash flow</vt:lpstr>
      <vt:lpstr>Cash Flow</vt:lpstr>
      <vt:lpstr>PowerPoint Presentation</vt:lpstr>
      <vt:lpstr>THE OVERALL PICTURE</vt:lpstr>
      <vt:lpstr>PowerPoint Presentation</vt:lpstr>
      <vt:lpstr>The relationship between the three financial statements</vt:lpstr>
      <vt:lpstr>Some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Course:   Professional Issues in IT</dc:title>
  <dc:creator>SHAHAR BANO</dc:creator>
  <cp:lastModifiedBy>Kashan Hussain</cp:lastModifiedBy>
  <cp:revision>76</cp:revision>
  <dcterms:created xsi:type="dcterms:W3CDTF">2015-08-31T04:34:19Z</dcterms:created>
  <dcterms:modified xsi:type="dcterms:W3CDTF">2024-09-10T14:58:00Z</dcterms:modified>
</cp:coreProperties>
</file>