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7" r:id="rId2"/>
    <p:sldId id="258" r:id="rId3"/>
    <p:sldId id="259" r:id="rId4"/>
    <p:sldId id="260" r:id="rId5"/>
    <p:sldId id="261" r:id="rId6"/>
    <p:sldId id="262" r:id="rId7"/>
    <p:sldId id="264" r:id="rId8"/>
    <p:sldId id="263" r:id="rId9"/>
    <p:sldId id="265" r:id="rId10"/>
    <p:sldId id="266" r:id="rId11"/>
    <p:sldId id="269" r:id="rId12"/>
    <p:sldId id="267" r:id="rId13"/>
    <p:sldId id="268" r:id="rId14"/>
    <p:sldId id="270" r:id="rId15"/>
    <p:sldId id="271" r:id="rId16"/>
    <p:sldId id="272"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85" d="100"/>
          <a:sy n="85" d="100"/>
        </p:scale>
        <p:origin x="547" y="6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443800-BB7D-4C2E-8E3B-0980E51D9A71}" type="datetimeFigureOut">
              <a:rPr lang="en-US" smtClean="0">
                <a:solidFill>
                  <a:prstClr val="black">
                    <a:tint val="75000"/>
                  </a:prstClr>
                </a:solidFill>
              </a:rPr>
              <a:pPr/>
              <a:t>8/19/2024</a:t>
            </a:fld>
            <a:endParaRPr lang="en-US">
              <a:solidFill>
                <a:prstClr val="black">
                  <a:tint val="75000"/>
                </a:prstClr>
              </a:solidFill>
            </a:endParaRPr>
          </a:p>
        </p:txBody>
      </p:sp>
      <p:sp>
        <p:nvSpPr>
          <p:cNvPr id="5" name="Footer Placeholder 4"/>
          <p:cNvSpPr>
            <a:spLocks noGrp="1"/>
          </p:cNvSpPr>
          <p:nvPr>
            <p:ph type="ftr" sz="quarter" idx="11"/>
          </p:nvPr>
        </p:nvSpPr>
        <p:spPr>
          <a:xfrm>
            <a:off x="2416500" y="329307"/>
            <a:ext cx="4973915" cy="309201"/>
          </a:xfr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a:xfrm>
            <a:off x="1437664" y="798973"/>
            <a:ext cx="811019" cy="503578"/>
          </a:xfrm>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43695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443800-BB7D-4C2E-8E3B-0980E51D9A71}" type="datetimeFigureOut">
              <a:rPr lang="en-US" smtClean="0">
                <a:solidFill>
                  <a:prstClr val="black">
                    <a:tint val="75000"/>
                  </a:prstClr>
                </a:solidFill>
              </a:rPr>
              <a:pPr/>
              <a:t>8/19/2024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6690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443800-BB7D-4C2E-8E3B-0980E51D9A71}" type="datetimeFigureOut">
              <a:rPr lang="en-US" smtClean="0">
                <a:solidFill>
                  <a:prstClr val="black">
                    <a:tint val="75000"/>
                  </a:prstClr>
                </a:solidFill>
              </a:rPr>
              <a:pPr/>
              <a:t>8/19/2024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2328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443800-BB7D-4C2E-8E3B-0980E51D9A71}" type="datetimeFigureOut">
              <a:rPr lang="en-US" smtClean="0">
                <a:solidFill>
                  <a:prstClr val="black">
                    <a:tint val="75000"/>
                  </a:prstClr>
                </a:solidFill>
              </a:rPr>
              <a:pPr/>
              <a:t>8/19/2024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47352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443800-BB7D-4C2E-8E3B-0980E51D9A71}" type="datetimeFigureOut">
              <a:rPr lang="en-US" smtClean="0">
                <a:solidFill>
                  <a:prstClr val="black">
                    <a:tint val="75000"/>
                  </a:prstClr>
                </a:solidFill>
              </a:rPr>
              <a:pPr/>
              <a:t>8/19/2024</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77486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443800-BB7D-4C2E-8E3B-0980E51D9A71}" type="datetimeFigureOut">
              <a:rPr lang="en-US" smtClean="0">
                <a:solidFill>
                  <a:prstClr val="black">
                    <a:tint val="75000"/>
                  </a:prstClr>
                </a:solidFill>
              </a:rPr>
              <a:pPr/>
              <a:t>8/19/2024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738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443800-BB7D-4C2E-8E3B-0980E51D9A71}" type="datetimeFigureOut">
              <a:rPr lang="en-US" smtClean="0">
                <a:solidFill>
                  <a:prstClr val="black">
                    <a:tint val="75000"/>
                  </a:prstClr>
                </a:solidFill>
              </a:rPr>
              <a:pPr/>
              <a:t>8/19/2024</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20500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443800-BB7D-4C2E-8E3B-0980E51D9A71}" type="datetimeFigureOut">
              <a:rPr lang="en-US" smtClean="0">
                <a:solidFill>
                  <a:prstClr val="black">
                    <a:tint val="75000"/>
                  </a:prstClr>
                </a:solidFill>
              </a:rPr>
              <a:pPr/>
              <a:t>8/19/2024</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71024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443800-BB7D-4C2E-8E3B-0980E51D9A71}" type="datetimeFigureOut">
              <a:rPr lang="en-US" smtClean="0">
                <a:solidFill>
                  <a:prstClr val="black">
                    <a:tint val="75000"/>
                  </a:prstClr>
                </a:solidFill>
              </a:rPr>
              <a:pPr/>
              <a:t>8/19/2024</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43045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443800-BB7D-4C2E-8E3B-0980E51D9A71}" type="datetimeFigureOut">
              <a:rPr lang="en-US" smtClean="0">
                <a:solidFill>
                  <a:prstClr val="black">
                    <a:tint val="75000"/>
                  </a:prstClr>
                </a:solidFill>
              </a:rPr>
              <a:pPr/>
              <a:t>8/19/2024</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8430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B443800-BB7D-4C2E-8E3B-0980E51D9A71}" type="datetimeFigureOut">
              <a:rPr lang="en-US" smtClean="0">
                <a:solidFill>
                  <a:prstClr val="black">
                    <a:tint val="75000"/>
                  </a:prstClr>
                </a:solidFill>
              </a:rPr>
              <a:pPr/>
              <a:t>8/19/2024</a:t>
            </a:fld>
            <a:endParaRPr lang="en-US">
              <a:solidFill>
                <a:prstClr val="black">
                  <a:tint val="75000"/>
                </a:prstClr>
              </a:solidFill>
            </a:endParaRPr>
          </a:p>
        </p:txBody>
      </p:sp>
      <p:sp>
        <p:nvSpPr>
          <p:cNvPr id="6" name="Footer Placeholder 5"/>
          <p:cNvSpPr>
            <a:spLocks noGrp="1"/>
          </p:cNvSpPr>
          <p:nvPr>
            <p:ph type="ftr" sz="quarter" idx="11"/>
          </p:nvPr>
        </p:nvSpPr>
        <p:spPr>
          <a:xfrm>
            <a:off x="1447382" y="318640"/>
            <a:ext cx="5541004" cy="320931"/>
          </a:xfrm>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88004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B443800-BB7D-4C2E-8E3B-0980E51D9A71}" type="datetimeFigureOut">
              <a:rPr lang="en-US" smtClean="0">
                <a:solidFill>
                  <a:prstClr val="black">
                    <a:tint val="75000"/>
                  </a:prstClr>
                </a:solidFill>
              </a:rPr>
              <a:pPr/>
              <a:t>8/19/2024</a:t>
            </a:fld>
            <a:endParaRPr lang="en-US">
              <a:solidFill>
                <a:prstClr val="black">
                  <a:tint val="75000"/>
                </a:prstClr>
              </a:solidFill>
            </a:endParaRPr>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92FAD31-D558-4DD1-9A1C-2C0B6F2759D2}" type="slidenum">
              <a:rPr lang="en-US" smtClean="0">
                <a:solidFill>
                  <a:prstClr val="black">
                    <a:tint val="75000"/>
                  </a:prstClr>
                </a:solidFill>
              </a:rPr>
              <a:pPr/>
              <a:t>‹#›</a:t>
            </a:fld>
            <a:endParaRPr lang="en-US">
              <a:solidFill>
                <a:prstClr val="black">
                  <a:tint val="75000"/>
                </a:prstClr>
              </a:solidFill>
            </a:endParaRPr>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839039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calcivilrights.ca.gov/ComplaintProcess/"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eb.hr/blog/labour-laws-in-pakistan" TargetMode="External"/><Relationship Id="rId2" Type="http://schemas.openxmlformats.org/officeDocument/2006/relationships/hyperlink" Target="https://www.hr-inform.co.uk/employment_law/employment-law-in-pakista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91" y="1353814"/>
            <a:ext cx="9561688" cy="1470025"/>
          </a:xfrm>
        </p:spPr>
        <p:txBody>
          <a:bodyPr>
            <a:normAutofit fontScale="90000"/>
          </a:bodyPr>
          <a:lstStyle/>
          <a:p>
            <a:r>
              <a:rPr lang="en-US" dirty="0"/>
              <a:t>Course: Professional Practices in IT</a:t>
            </a:r>
          </a:p>
        </p:txBody>
      </p:sp>
      <p:sp>
        <p:nvSpPr>
          <p:cNvPr id="5" name="Subtitle 4"/>
          <p:cNvSpPr>
            <a:spLocks noGrp="1"/>
          </p:cNvSpPr>
          <p:nvPr>
            <p:ph type="subTitle" idx="1"/>
          </p:nvPr>
        </p:nvSpPr>
        <p:spPr>
          <a:xfrm>
            <a:off x="2212532" y="4463141"/>
            <a:ext cx="7766936" cy="436238"/>
          </a:xfrm>
        </p:spPr>
        <p:txBody>
          <a:bodyPr>
            <a:normAutofit fontScale="85000" lnSpcReduction="10000"/>
          </a:bodyPr>
          <a:lstStyle/>
          <a:p>
            <a:pPr algn="ctr"/>
            <a:r>
              <a:rPr lang="en-US" dirty="0"/>
              <a:t>Course Instructor</a:t>
            </a:r>
            <a:r>
              <a:rPr lang="en-US"/>
              <a:t>: KASHAN HUSSAIN</a:t>
            </a:r>
            <a:endParaRPr lang="en-US" dirty="0"/>
          </a:p>
          <a:p>
            <a:endParaRPr lang="en-US" dirty="0"/>
          </a:p>
        </p:txBody>
      </p:sp>
    </p:spTree>
    <p:extLst>
      <p:ext uri="{BB962C8B-B14F-4D97-AF65-F5344CB8AC3E}">
        <p14:creationId xmlns:p14="http://schemas.microsoft.com/office/powerpoint/2010/main" val="36847928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Moral vs Legal</a:t>
            </a:r>
          </a:p>
        </p:txBody>
      </p:sp>
      <p:sp>
        <p:nvSpPr>
          <p:cNvPr id="3" name="Content Placeholder 2"/>
          <p:cNvSpPr>
            <a:spLocks noGrp="1"/>
          </p:cNvSpPr>
          <p:nvPr>
            <p:ph idx="1"/>
          </p:nvPr>
        </p:nvSpPr>
        <p:spPr/>
        <p:txBody>
          <a:bodyPr/>
          <a:lstStyle/>
          <a:p>
            <a:r>
              <a:rPr lang="en-US" b="1" dirty="0"/>
              <a:t>Moral status</a:t>
            </a:r>
            <a:r>
              <a:rPr lang="en-US" dirty="0"/>
              <a:t> leads to let you decide on the base of good or bad consciousness, religious training, manners etc. Although it does not involve penalty in violating such rights but a feeling of guilt is always there too follow.</a:t>
            </a:r>
          </a:p>
          <a:p>
            <a:r>
              <a:rPr lang="en-US" b="1" dirty="0"/>
              <a:t>Legal status </a:t>
            </a:r>
            <a:r>
              <a:rPr lang="en-US" dirty="0"/>
              <a:t>enforces your deeds on the grounds of defined law and has a penalty or punishment for those violating such rights or laws.</a:t>
            </a:r>
            <a:endParaRPr lang="en-US" b="1"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48517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Case 1  (Polluting the environment)</a:t>
            </a:r>
            <a:br>
              <a:rPr lang="en-US" dirty="0"/>
            </a:br>
            <a:endParaRPr lang="en-US" dirty="0"/>
          </a:p>
        </p:txBody>
      </p:sp>
      <p:sp>
        <p:nvSpPr>
          <p:cNvPr id="3" name="Content Placeholder 2"/>
          <p:cNvSpPr>
            <a:spLocks noGrp="1"/>
          </p:cNvSpPr>
          <p:nvPr>
            <p:ph idx="1"/>
          </p:nvPr>
        </p:nvSpPr>
        <p:spPr/>
        <p:txBody>
          <a:bodyPr>
            <a:normAutofit/>
          </a:bodyPr>
          <a:lstStyle/>
          <a:p>
            <a:r>
              <a:rPr lang="en-US" sz="2400" dirty="0"/>
              <a:t>Moral status</a:t>
            </a:r>
          </a:p>
          <a:p>
            <a:pPr lvl="1"/>
            <a:r>
              <a:rPr lang="en-US" sz="2000" dirty="0"/>
              <a:t>Don’t throw waste papers on the ground it will pollute the environment</a:t>
            </a:r>
          </a:p>
          <a:p>
            <a:r>
              <a:rPr lang="en-US" sz="2400" dirty="0"/>
              <a:t>Legal status</a:t>
            </a:r>
          </a:p>
          <a:p>
            <a:pPr lvl="1"/>
            <a:r>
              <a:rPr lang="en-US" sz="2000" dirty="0"/>
              <a:t>Making the case legal how????</a:t>
            </a:r>
          </a:p>
        </p:txBody>
      </p:sp>
    </p:spTree>
    <p:extLst>
      <p:ext uri="{BB962C8B-B14F-4D97-AF65-F5344CB8AC3E}">
        <p14:creationId xmlns:p14="http://schemas.microsoft.com/office/powerpoint/2010/main" val="4056159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2 (Oldies get a seat in a loaded bus)</a:t>
            </a:r>
          </a:p>
        </p:txBody>
      </p:sp>
      <p:sp>
        <p:nvSpPr>
          <p:cNvPr id="3" name="Content Placeholder 2"/>
          <p:cNvSpPr>
            <a:spLocks noGrp="1"/>
          </p:cNvSpPr>
          <p:nvPr>
            <p:ph idx="1"/>
          </p:nvPr>
        </p:nvSpPr>
        <p:spPr/>
        <p:txBody>
          <a:bodyPr>
            <a:normAutofit/>
          </a:bodyPr>
          <a:lstStyle/>
          <a:p>
            <a:r>
              <a:rPr lang="en-US" sz="2800" dirty="0"/>
              <a:t>Moral Status</a:t>
            </a:r>
          </a:p>
          <a:p>
            <a:pPr lvl="1"/>
            <a:r>
              <a:rPr lang="en-US" sz="2400" dirty="0"/>
              <a:t>Youngers should give the oldies a seat ; good manners</a:t>
            </a:r>
          </a:p>
          <a:p>
            <a:r>
              <a:rPr lang="en-US" sz="2800" dirty="0"/>
              <a:t>Legal Status</a:t>
            </a:r>
          </a:p>
          <a:p>
            <a:pPr lvl="1"/>
            <a:r>
              <a:rPr lang="en-US" sz="2400" dirty="0"/>
              <a:t>Label some seats for the oldies and fine those youngsters who don’t give away the seats for the oldies</a:t>
            </a:r>
          </a:p>
        </p:txBody>
      </p:sp>
    </p:spTree>
    <p:extLst>
      <p:ext uri="{BB962C8B-B14F-4D97-AF65-F5344CB8AC3E}">
        <p14:creationId xmlns:p14="http://schemas.microsoft.com/office/powerpoint/2010/main" val="24013547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3 (Password privacy in an organization)</a:t>
            </a:r>
          </a:p>
        </p:txBody>
      </p:sp>
      <p:sp>
        <p:nvSpPr>
          <p:cNvPr id="3" name="Content Placeholder 2"/>
          <p:cNvSpPr>
            <a:spLocks noGrp="1"/>
          </p:cNvSpPr>
          <p:nvPr>
            <p:ph idx="1"/>
          </p:nvPr>
        </p:nvSpPr>
        <p:spPr/>
        <p:txBody>
          <a:bodyPr>
            <a:normAutofit/>
          </a:bodyPr>
          <a:lstStyle/>
          <a:p>
            <a:r>
              <a:rPr lang="en-US" sz="2800" dirty="0"/>
              <a:t>Moral status</a:t>
            </a:r>
          </a:p>
          <a:p>
            <a:pPr lvl="1"/>
            <a:r>
              <a:rPr lang="en-US" sz="2400" dirty="0"/>
              <a:t>No one is supposed to share their password else their data can be tampered, stolen etc..</a:t>
            </a:r>
          </a:p>
          <a:p>
            <a:r>
              <a:rPr lang="en-US" sz="2800" dirty="0"/>
              <a:t>Legal status</a:t>
            </a:r>
          </a:p>
          <a:p>
            <a:pPr lvl="1"/>
            <a:r>
              <a:rPr lang="en-US" sz="2400" dirty="0"/>
              <a:t>If any one leaks his/her password he/she should pay a fine and suspended for a day. </a:t>
            </a:r>
          </a:p>
        </p:txBody>
      </p:sp>
    </p:spTree>
    <p:extLst>
      <p:ext uri="{BB962C8B-B14F-4D97-AF65-F5344CB8AC3E}">
        <p14:creationId xmlns:p14="http://schemas.microsoft.com/office/powerpoint/2010/main" val="2380233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698702"/>
          </a:xfrm>
        </p:spPr>
        <p:txBody>
          <a:bodyPr>
            <a:normAutofit/>
          </a:bodyPr>
          <a:lstStyle/>
          <a:p>
            <a:r>
              <a:rPr lang="en-US" dirty="0"/>
              <a:t>Case 4 (An institute giving degrees to those who are not eligible </a:t>
            </a:r>
            <a:r>
              <a:rPr lang="en-US" dirty="0" err="1"/>
              <a:t>vs</a:t>
            </a:r>
            <a:r>
              <a:rPr lang="en-US" dirty="0"/>
              <a:t> giving degrees which are not recognized)</a:t>
            </a:r>
          </a:p>
        </p:txBody>
      </p:sp>
      <p:sp>
        <p:nvSpPr>
          <p:cNvPr id="3" name="Content Placeholder 2"/>
          <p:cNvSpPr>
            <a:spLocks noGrp="1"/>
          </p:cNvSpPr>
          <p:nvPr>
            <p:ph idx="1"/>
          </p:nvPr>
        </p:nvSpPr>
        <p:spPr>
          <a:xfrm>
            <a:off x="677334" y="2439364"/>
            <a:ext cx="8596668" cy="3880773"/>
          </a:xfrm>
        </p:spPr>
        <p:txBody>
          <a:bodyPr>
            <a:normAutofit/>
          </a:bodyPr>
          <a:lstStyle/>
          <a:p>
            <a:r>
              <a:rPr lang="en-US" sz="2800" dirty="0"/>
              <a:t>Moral status</a:t>
            </a:r>
          </a:p>
          <a:p>
            <a:pPr lvl="1"/>
            <a:r>
              <a:rPr lang="en-US" sz="2400" dirty="0"/>
              <a:t>No one is supposed to give degrees unless the requirements are fulfilled. Low standards of required skill are against moral values.</a:t>
            </a:r>
          </a:p>
          <a:p>
            <a:r>
              <a:rPr lang="en-US" sz="2800" dirty="0"/>
              <a:t>Legal status</a:t>
            </a:r>
          </a:p>
          <a:p>
            <a:pPr lvl="1"/>
            <a:r>
              <a:rPr lang="en-US" sz="2400" dirty="0"/>
              <a:t>If some one provides degrees which are not recognized by any higher commission or whose charter is not valid.</a:t>
            </a:r>
          </a:p>
        </p:txBody>
      </p:sp>
    </p:spTree>
    <p:extLst>
      <p:ext uri="{BB962C8B-B14F-4D97-AF65-F5344CB8AC3E}">
        <p14:creationId xmlns:p14="http://schemas.microsoft.com/office/powerpoint/2010/main" val="23802332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70CC9-C31D-4638-AC49-0758149AE378}"/>
              </a:ext>
            </a:extLst>
          </p:cNvPr>
          <p:cNvSpPr>
            <a:spLocks noGrp="1"/>
          </p:cNvSpPr>
          <p:nvPr>
            <p:ph type="title"/>
          </p:nvPr>
        </p:nvSpPr>
        <p:spPr/>
        <p:txBody>
          <a:bodyPr>
            <a:normAutofit fontScale="90000"/>
          </a:bodyPr>
          <a:lstStyle/>
          <a:p>
            <a:r>
              <a:rPr lang="en-US" dirty="0"/>
              <a:t>Employment Law Overview for IT Professionals </a:t>
            </a:r>
            <a:br>
              <a:rPr lang="en-US" b="1" dirty="0"/>
            </a:br>
            <a:br>
              <a:rPr lang="en-US" dirty="0"/>
            </a:br>
            <a:endParaRPr lang="en-PK" dirty="0"/>
          </a:p>
        </p:txBody>
      </p:sp>
      <p:sp>
        <p:nvSpPr>
          <p:cNvPr id="3" name="Content Placeholder 2">
            <a:extLst>
              <a:ext uri="{FF2B5EF4-FFF2-40B4-BE49-F238E27FC236}">
                <a16:creationId xmlns:a16="http://schemas.microsoft.com/office/drawing/2014/main" id="{1832F832-7ADC-4AE4-A1B0-7356AE3CB9B9}"/>
              </a:ext>
            </a:extLst>
          </p:cNvPr>
          <p:cNvSpPr>
            <a:spLocks noGrp="1"/>
          </p:cNvSpPr>
          <p:nvPr>
            <p:ph idx="1"/>
          </p:nvPr>
        </p:nvSpPr>
        <p:spPr/>
        <p:txBody>
          <a:bodyPr>
            <a:normAutofit fontScale="47500" lnSpcReduction="20000"/>
          </a:bodyPr>
          <a:lstStyle/>
          <a:p>
            <a:r>
              <a:rPr lang="en-US" dirty="0"/>
              <a:t>Classification and Overtime</a:t>
            </a:r>
            <a:endParaRPr lang="en-US" b="1" dirty="0"/>
          </a:p>
          <a:p>
            <a:r>
              <a:rPr lang="en-US" dirty="0"/>
              <a:t>Wage and Hour Laws</a:t>
            </a:r>
            <a:endParaRPr lang="en-US" b="1" dirty="0"/>
          </a:p>
          <a:p>
            <a:r>
              <a:rPr lang="en-US" dirty="0"/>
              <a:t>Discrimination and Harassment</a:t>
            </a:r>
            <a:endParaRPr lang="en-US" b="1" dirty="0"/>
          </a:p>
          <a:p>
            <a:r>
              <a:rPr lang="en-US" dirty="0"/>
              <a:t>Retaliation Protections</a:t>
            </a:r>
            <a:endParaRPr lang="en-US" b="1" dirty="0"/>
          </a:p>
          <a:p>
            <a:r>
              <a:rPr lang="en-US" dirty="0"/>
              <a:t>Privacy and Data Security</a:t>
            </a:r>
            <a:endParaRPr lang="en-US" b="1" dirty="0"/>
          </a:p>
          <a:p>
            <a:r>
              <a:rPr lang="en-US" dirty="0"/>
              <a:t>Intellectual Property Rights</a:t>
            </a:r>
            <a:endParaRPr lang="en-US" b="1" dirty="0"/>
          </a:p>
          <a:p>
            <a:r>
              <a:rPr lang="en-US" dirty="0"/>
              <a:t>Whistleblower Protections</a:t>
            </a:r>
            <a:endParaRPr lang="en-US" b="1" dirty="0"/>
          </a:p>
          <a:p>
            <a:br>
              <a:rPr lang="en-US" dirty="0"/>
            </a:br>
            <a:br>
              <a:rPr lang="en-US" dirty="0"/>
            </a:br>
            <a:br>
              <a:rPr lang="en-US" dirty="0"/>
            </a:br>
            <a:br>
              <a:rPr lang="en-US" dirty="0"/>
            </a:br>
            <a:br>
              <a:rPr lang="en-US" dirty="0"/>
            </a:br>
            <a:br>
              <a:rPr lang="en-US" dirty="0"/>
            </a:br>
            <a:br>
              <a:rPr lang="en-US" dirty="0"/>
            </a:br>
            <a:endParaRPr lang="en-PK" dirty="0"/>
          </a:p>
        </p:txBody>
      </p:sp>
    </p:spTree>
    <p:extLst>
      <p:ext uri="{BB962C8B-B14F-4D97-AF65-F5344CB8AC3E}">
        <p14:creationId xmlns:p14="http://schemas.microsoft.com/office/powerpoint/2010/main" val="9007978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B8C14-0C94-4780-8BC9-058950F77962}"/>
              </a:ext>
            </a:extLst>
          </p:cNvPr>
          <p:cNvSpPr>
            <a:spLocks noGrp="1"/>
          </p:cNvSpPr>
          <p:nvPr>
            <p:ph type="title"/>
          </p:nvPr>
        </p:nvSpPr>
        <p:spPr/>
        <p:txBody>
          <a:bodyPr>
            <a:normAutofit fontScale="90000"/>
          </a:bodyPr>
          <a:lstStyle/>
          <a:p>
            <a:r>
              <a:rPr lang="en-US" dirty="0"/>
              <a:t>What if Your Rights Are Violated as an IT Professional? </a:t>
            </a:r>
            <a:br>
              <a:rPr lang="en-US" b="1" dirty="0"/>
            </a:br>
            <a:br>
              <a:rPr lang="en-US" dirty="0"/>
            </a:br>
            <a:endParaRPr lang="en-PK" dirty="0"/>
          </a:p>
        </p:txBody>
      </p:sp>
      <p:sp>
        <p:nvSpPr>
          <p:cNvPr id="3" name="Content Placeholder 2">
            <a:extLst>
              <a:ext uri="{FF2B5EF4-FFF2-40B4-BE49-F238E27FC236}">
                <a16:creationId xmlns:a16="http://schemas.microsoft.com/office/drawing/2014/main" id="{9E47166F-26E1-4956-8CC1-6A15243505C1}"/>
              </a:ext>
            </a:extLst>
          </p:cNvPr>
          <p:cNvSpPr>
            <a:spLocks noGrp="1"/>
          </p:cNvSpPr>
          <p:nvPr>
            <p:ph idx="1"/>
          </p:nvPr>
        </p:nvSpPr>
        <p:spPr/>
        <p:txBody>
          <a:bodyPr/>
          <a:lstStyle/>
          <a:p>
            <a:r>
              <a:rPr lang="en-US" dirty="0"/>
              <a:t>Document the violation</a:t>
            </a:r>
          </a:p>
          <a:p>
            <a:r>
              <a:rPr lang="en-US" dirty="0"/>
              <a:t>Review employment contracts and policies </a:t>
            </a:r>
          </a:p>
          <a:p>
            <a:r>
              <a:rPr lang="en-US" dirty="0"/>
              <a:t>Report the violation internally </a:t>
            </a:r>
          </a:p>
          <a:p>
            <a:r>
              <a:rPr lang="en-US" dirty="0"/>
              <a:t>Seek legal counsel </a:t>
            </a:r>
          </a:p>
          <a:p>
            <a:r>
              <a:rPr lang="en-US" dirty="0">
                <a:hlinkClick r:id="rId2"/>
              </a:rPr>
              <a:t>File a complaint</a:t>
            </a:r>
            <a:r>
              <a:rPr lang="en-US" dirty="0"/>
              <a:t> with the Civil Rights Department </a:t>
            </a:r>
          </a:p>
          <a:p>
            <a:r>
              <a:rPr lang="en-US" dirty="0"/>
              <a:t>Explore alternative dispute resolutions</a:t>
            </a:r>
          </a:p>
          <a:p>
            <a:r>
              <a:rPr lang="en-US" dirty="0"/>
              <a:t>Consider legal action if an alternative resolution fails </a:t>
            </a:r>
          </a:p>
          <a:p>
            <a:endParaRPr lang="en-PK" dirty="0"/>
          </a:p>
        </p:txBody>
      </p:sp>
    </p:spTree>
    <p:extLst>
      <p:ext uri="{BB962C8B-B14F-4D97-AF65-F5344CB8AC3E}">
        <p14:creationId xmlns:p14="http://schemas.microsoft.com/office/powerpoint/2010/main" val="6090744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5C57B-8C19-4E7A-8757-EF38F5B21E50}"/>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099DE9C9-CC46-4839-A5B6-6A0C293126D0}"/>
              </a:ext>
            </a:extLst>
          </p:cNvPr>
          <p:cNvSpPr>
            <a:spLocks noGrp="1"/>
          </p:cNvSpPr>
          <p:nvPr>
            <p:ph idx="1"/>
          </p:nvPr>
        </p:nvSpPr>
        <p:spPr/>
        <p:txBody>
          <a:bodyPr/>
          <a:lstStyle/>
          <a:p>
            <a:r>
              <a:rPr lang="en-US" dirty="0">
                <a:hlinkClick r:id="rId2"/>
              </a:rPr>
              <a:t>Employment Law in Pakistan | CIPD HR-inform</a:t>
            </a:r>
            <a:endParaRPr lang="en-US" dirty="0"/>
          </a:p>
          <a:p>
            <a:r>
              <a:rPr lang="en-US" dirty="0" err="1">
                <a:hlinkClick r:id="rId3"/>
              </a:rPr>
              <a:t>Labour</a:t>
            </a:r>
            <a:r>
              <a:rPr lang="en-US" dirty="0">
                <a:hlinkClick r:id="rId3"/>
              </a:rPr>
              <a:t> Laws in Pakistan | </a:t>
            </a:r>
            <a:r>
              <a:rPr lang="en-US" dirty="0" err="1">
                <a:hlinkClick r:id="rId3"/>
              </a:rPr>
              <a:t>WebHR</a:t>
            </a:r>
            <a:endParaRPr lang="en-PK" dirty="0"/>
          </a:p>
        </p:txBody>
      </p:sp>
    </p:spTree>
    <p:extLst>
      <p:ext uri="{BB962C8B-B14F-4D97-AF65-F5344CB8AC3E}">
        <p14:creationId xmlns:p14="http://schemas.microsoft.com/office/powerpoint/2010/main" val="4109648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Rights</a:t>
            </a:r>
          </a:p>
        </p:txBody>
      </p:sp>
      <p:sp>
        <p:nvSpPr>
          <p:cNvPr id="3" name="Content Placeholder 2"/>
          <p:cNvSpPr>
            <a:spLocks noGrp="1"/>
          </p:cNvSpPr>
          <p:nvPr>
            <p:ph idx="1"/>
          </p:nvPr>
        </p:nvSpPr>
        <p:spPr/>
        <p:txBody>
          <a:bodyPr>
            <a:normAutofit/>
          </a:bodyPr>
          <a:lstStyle/>
          <a:p>
            <a:r>
              <a:rPr lang="en-US" sz="4800" dirty="0"/>
              <a:t>Legal/Illegal</a:t>
            </a:r>
          </a:p>
          <a:p>
            <a:r>
              <a:rPr lang="en-US" sz="4800" dirty="0"/>
              <a:t>Moral/Immoral</a:t>
            </a:r>
          </a:p>
        </p:txBody>
      </p:sp>
    </p:spTree>
    <p:extLst>
      <p:ext uri="{BB962C8B-B14F-4D97-AF65-F5344CB8AC3E}">
        <p14:creationId xmlns:p14="http://schemas.microsoft.com/office/powerpoint/2010/main" val="28587267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Rights</a:t>
            </a:r>
          </a:p>
        </p:txBody>
      </p:sp>
      <p:sp>
        <p:nvSpPr>
          <p:cNvPr id="3" name="Content Placeholder 2"/>
          <p:cNvSpPr>
            <a:spLocks noGrp="1"/>
          </p:cNvSpPr>
          <p:nvPr>
            <p:ph idx="1"/>
          </p:nvPr>
        </p:nvSpPr>
        <p:spPr/>
        <p:txBody>
          <a:bodyPr>
            <a:normAutofit/>
          </a:bodyPr>
          <a:lstStyle/>
          <a:p>
            <a:r>
              <a:rPr lang="en-US" sz="2800" dirty="0"/>
              <a:t>What are rights?</a:t>
            </a:r>
          </a:p>
          <a:p>
            <a:endParaRPr lang="en-US" sz="2800" dirty="0"/>
          </a:p>
          <a:p>
            <a:pPr marL="0" indent="0">
              <a:buNone/>
            </a:pPr>
            <a:r>
              <a:rPr lang="en-US" sz="2800" dirty="0"/>
              <a:t>Examples:</a:t>
            </a:r>
          </a:p>
          <a:p>
            <a:pPr marL="0" indent="0">
              <a:buNone/>
            </a:pPr>
            <a:r>
              <a:rPr lang="en-US" sz="2800" dirty="0"/>
              <a:t>“You have no right to tell me what to do”</a:t>
            </a:r>
          </a:p>
          <a:p>
            <a:pPr marL="0" indent="0">
              <a:buNone/>
            </a:pPr>
            <a:r>
              <a:rPr lang="en-US" sz="2800" dirty="0"/>
              <a:t>“ I have the right to do that”</a:t>
            </a:r>
          </a:p>
        </p:txBody>
      </p:sp>
    </p:spTree>
    <p:extLst>
      <p:ext uri="{BB962C8B-B14F-4D97-AF65-F5344CB8AC3E}">
        <p14:creationId xmlns:p14="http://schemas.microsoft.com/office/powerpoint/2010/main" val="2067982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Categorizing Rights</a:t>
            </a:r>
          </a:p>
        </p:txBody>
      </p:sp>
      <p:sp>
        <p:nvSpPr>
          <p:cNvPr id="3" name="Content Placeholder 2"/>
          <p:cNvSpPr>
            <a:spLocks noGrp="1"/>
          </p:cNvSpPr>
          <p:nvPr>
            <p:ph idx="1"/>
          </p:nvPr>
        </p:nvSpPr>
        <p:spPr/>
        <p:txBody>
          <a:bodyPr/>
          <a:lstStyle/>
          <a:p>
            <a:pPr marL="0" indent="0">
              <a:buNone/>
            </a:pPr>
            <a:r>
              <a:rPr lang="en-US" sz="2800" dirty="0"/>
              <a:t>Philosophers often make an important distinction in the nature and type of (how to consider) rights as:</a:t>
            </a:r>
          </a:p>
          <a:p>
            <a:endParaRPr lang="en-US" sz="2800" dirty="0"/>
          </a:p>
          <a:p>
            <a:r>
              <a:rPr lang="en-US" sz="2800" dirty="0"/>
              <a:t>Negative Rights</a:t>
            </a:r>
          </a:p>
          <a:p>
            <a:r>
              <a:rPr lang="en-US" sz="2800" dirty="0"/>
              <a:t>Positive Rights</a:t>
            </a:r>
          </a:p>
          <a:p>
            <a:endParaRPr lang="en-US" dirty="0"/>
          </a:p>
        </p:txBody>
      </p:sp>
    </p:spTree>
    <p:extLst>
      <p:ext uri="{BB962C8B-B14F-4D97-AF65-F5344CB8AC3E}">
        <p14:creationId xmlns:p14="http://schemas.microsoft.com/office/powerpoint/2010/main" val="46502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Negative Rights</a:t>
            </a:r>
          </a:p>
        </p:txBody>
      </p:sp>
      <p:sp>
        <p:nvSpPr>
          <p:cNvPr id="3" name="Content Placeholder 2"/>
          <p:cNvSpPr>
            <a:spLocks noGrp="1"/>
          </p:cNvSpPr>
          <p:nvPr>
            <p:ph idx="1"/>
          </p:nvPr>
        </p:nvSpPr>
        <p:spPr/>
        <p:txBody>
          <a:bodyPr/>
          <a:lstStyle/>
          <a:p>
            <a:r>
              <a:rPr lang="en-US" sz="2800" dirty="0"/>
              <a:t>Negative rights are those rights which require restraint by others.</a:t>
            </a:r>
          </a:p>
          <a:p>
            <a:pPr marL="400050" lvl="1" indent="0">
              <a:buNone/>
            </a:pPr>
            <a:r>
              <a:rPr lang="en-US" sz="1400" dirty="0"/>
              <a:t>Examples:</a:t>
            </a:r>
          </a:p>
          <a:p>
            <a:pPr marL="400050" lvl="1" indent="0">
              <a:buNone/>
            </a:pPr>
            <a:r>
              <a:rPr lang="en-US" sz="1400" dirty="0"/>
              <a:t>My right of not to be killed, robbed, poisoned, harmed and so on. It requires others refrain from killing, robbing, poisoning me…….</a:t>
            </a:r>
          </a:p>
          <a:p>
            <a:r>
              <a:rPr lang="en-US" sz="2400" dirty="0"/>
              <a:t>However negative rights does not require that others take action to keep me alive, putting locks and guards to save me from being robbed …………..</a:t>
            </a:r>
          </a:p>
        </p:txBody>
      </p:sp>
    </p:spTree>
    <p:extLst>
      <p:ext uri="{BB962C8B-B14F-4D97-AF65-F5344CB8AC3E}">
        <p14:creationId xmlns:p14="http://schemas.microsoft.com/office/powerpoint/2010/main" val="28474587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Positive Rights </a:t>
            </a:r>
          </a:p>
        </p:txBody>
      </p:sp>
      <p:sp>
        <p:nvSpPr>
          <p:cNvPr id="3" name="Content Placeholder 2"/>
          <p:cNvSpPr>
            <a:spLocks noGrp="1"/>
          </p:cNvSpPr>
          <p:nvPr>
            <p:ph idx="1"/>
          </p:nvPr>
        </p:nvSpPr>
        <p:spPr/>
        <p:txBody>
          <a:bodyPr>
            <a:normAutofit/>
          </a:bodyPr>
          <a:lstStyle/>
          <a:p>
            <a:r>
              <a:rPr lang="en-US" sz="3600" dirty="0"/>
              <a:t>Positive rights are those which implies others have a duty towards the right holder.</a:t>
            </a:r>
          </a:p>
          <a:p>
            <a:pPr marL="457200" lvl="1" indent="0">
              <a:buNone/>
            </a:pPr>
            <a:r>
              <a:rPr lang="en-US" sz="2000" dirty="0"/>
              <a:t>Example:</a:t>
            </a:r>
          </a:p>
          <a:p>
            <a:pPr marL="0" indent="0">
              <a:buNone/>
            </a:pPr>
            <a:r>
              <a:rPr lang="en-US" sz="2000" dirty="0"/>
              <a:t>	If I have a right to live then not only others have to refrain from killing me but 	also they need to feed me, keep me safe etc.</a:t>
            </a:r>
          </a:p>
        </p:txBody>
      </p:sp>
    </p:spTree>
    <p:extLst>
      <p:ext uri="{BB962C8B-B14F-4D97-AF65-F5344CB8AC3E}">
        <p14:creationId xmlns:p14="http://schemas.microsoft.com/office/powerpoint/2010/main" val="1427658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Further classes of Rights</a:t>
            </a:r>
          </a:p>
        </p:txBody>
      </p:sp>
      <p:sp>
        <p:nvSpPr>
          <p:cNvPr id="3" name="Content Placeholder 2"/>
          <p:cNvSpPr>
            <a:spLocks noGrp="1"/>
          </p:cNvSpPr>
          <p:nvPr>
            <p:ph idx="1"/>
          </p:nvPr>
        </p:nvSpPr>
        <p:spPr/>
        <p:txBody>
          <a:bodyPr/>
          <a:lstStyle/>
          <a:p>
            <a:r>
              <a:rPr lang="en-US" dirty="0"/>
              <a:t>Legal Rights</a:t>
            </a:r>
          </a:p>
          <a:p>
            <a:r>
              <a:rPr lang="en-US" dirty="0"/>
              <a:t>Moral Rights</a:t>
            </a:r>
          </a:p>
        </p:txBody>
      </p:sp>
    </p:spTree>
    <p:extLst>
      <p:ext uri="{BB962C8B-B14F-4D97-AF65-F5344CB8AC3E}">
        <p14:creationId xmlns:p14="http://schemas.microsoft.com/office/powerpoint/2010/main" val="4057545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Legal Rights</a:t>
            </a:r>
          </a:p>
        </p:txBody>
      </p:sp>
      <p:sp>
        <p:nvSpPr>
          <p:cNvPr id="3" name="Content Placeholder 2"/>
          <p:cNvSpPr>
            <a:spLocks noGrp="1"/>
          </p:cNvSpPr>
          <p:nvPr>
            <p:ph idx="1"/>
          </p:nvPr>
        </p:nvSpPr>
        <p:spPr/>
        <p:txBody>
          <a:bodyPr/>
          <a:lstStyle/>
          <a:p>
            <a:r>
              <a:rPr lang="en-US" dirty="0"/>
              <a:t>Legal rights are rights created and applied by the law. The law enforces a statement or code of conduct, a deed to be done or rule to follow and fixes a punishment against violating the law.</a:t>
            </a:r>
          </a:p>
        </p:txBody>
      </p:sp>
    </p:spTree>
    <p:extLst>
      <p:ext uri="{BB962C8B-B14F-4D97-AF65-F5344CB8AC3E}">
        <p14:creationId xmlns:p14="http://schemas.microsoft.com/office/powerpoint/2010/main" val="1048050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Moral Rights</a:t>
            </a:r>
          </a:p>
        </p:txBody>
      </p:sp>
      <p:sp>
        <p:nvSpPr>
          <p:cNvPr id="3" name="Content Placeholder 2"/>
          <p:cNvSpPr>
            <a:spLocks noGrp="1"/>
          </p:cNvSpPr>
          <p:nvPr>
            <p:ph idx="1"/>
          </p:nvPr>
        </p:nvSpPr>
        <p:spPr/>
        <p:txBody>
          <a:bodyPr/>
          <a:lstStyle/>
          <a:p>
            <a:r>
              <a:rPr lang="en-US" dirty="0"/>
              <a:t>Moral , natural or human rights are independent from the law.</a:t>
            </a:r>
          </a:p>
          <a:p>
            <a:r>
              <a:rPr lang="en-US" dirty="0"/>
              <a:t>A civilized society’s first line of defense is not the law, police and courts but customs, traditions and moral values. Behavioral norms, mostly transmitted by example, word of mouth and religious teachings, represent a body of wisdom distilled over the ages through experience and trial and error.</a:t>
            </a:r>
          </a:p>
          <a:p>
            <a:endParaRPr lang="en-US" dirty="0"/>
          </a:p>
        </p:txBody>
      </p:sp>
    </p:spTree>
    <p:extLst>
      <p:ext uri="{BB962C8B-B14F-4D97-AF65-F5344CB8AC3E}">
        <p14:creationId xmlns:p14="http://schemas.microsoft.com/office/powerpoint/2010/main" val="394145917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8893</TotalTime>
  <Words>680</Words>
  <Application>Microsoft Office PowerPoint</Application>
  <PresentationFormat>Widescreen</PresentationFormat>
  <Paragraphs>75</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Gill Sans MT</vt:lpstr>
      <vt:lpstr>Gallery</vt:lpstr>
      <vt:lpstr>Course: Professional Practices in IT</vt:lpstr>
      <vt:lpstr>Rights</vt:lpstr>
      <vt:lpstr>Rights</vt:lpstr>
      <vt:lpstr>Categorizing Rights</vt:lpstr>
      <vt:lpstr>Negative Rights</vt:lpstr>
      <vt:lpstr>Positive Rights </vt:lpstr>
      <vt:lpstr>Further classes of Rights</vt:lpstr>
      <vt:lpstr>Legal Rights</vt:lpstr>
      <vt:lpstr>Moral Rights</vt:lpstr>
      <vt:lpstr>Moral vs Legal</vt:lpstr>
      <vt:lpstr>Case 1  (Polluting the environment) </vt:lpstr>
      <vt:lpstr>Case 2 (Oldies get a seat in a loaded bus)</vt:lpstr>
      <vt:lpstr>Case 3 (Password privacy in an organization)</vt:lpstr>
      <vt:lpstr>Case 4 (An institute giving degrees to those who are not eligible vs giving degrees which are not recognized)</vt:lpstr>
      <vt:lpstr>Employment Law Overview for IT Professionals   </vt:lpstr>
      <vt:lpstr>What if Your Rights Are Violated as an IT Professional?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Professional Issues in IT</dc:title>
  <dc:creator>SHAHAR BANO</dc:creator>
  <cp:lastModifiedBy>Kashan Hussain</cp:lastModifiedBy>
  <cp:revision>35</cp:revision>
  <dcterms:created xsi:type="dcterms:W3CDTF">2015-08-13T04:26:07Z</dcterms:created>
  <dcterms:modified xsi:type="dcterms:W3CDTF">2024-08-19T15:58:05Z</dcterms:modified>
</cp:coreProperties>
</file>