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Barlow ExtraLight"/>
      <p:regular r:id="rId21"/>
      <p:bold r:id="rId22"/>
      <p:italic r:id="rId23"/>
      <p:boldItalic r:id="rId24"/>
    </p:embeddedFont>
    <p:embeddedFont>
      <p:font typeface="Hepta Slab Medium"/>
      <p:regular r:id="rId25"/>
      <p:bold r:id="rId26"/>
    </p:embeddedFont>
    <p:embeddedFont>
      <p:font typeface="Hepta Slab Light"/>
      <p:regular r:id="rId27"/>
      <p:bold r:id="rId28"/>
    </p:embeddedFont>
    <p:embeddedFont>
      <p:font typeface="Hepta Slab"/>
      <p:regular r:id="rId29"/>
      <p:bold r:id="rId30"/>
    </p:embeddedFont>
    <p:embeddedFont>
      <p:font typeface="Barlow Medium"/>
      <p:regular r:id="rId31"/>
      <p:bold r:id="rId32"/>
      <p:italic r:id="rId33"/>
      <p:boldItalic r:id="rId34"/>
    </p:embeddedFont>
    <p:embeddedFont>
      <p:font typeface="Barlow Light"/>
      <p:regular r:id="rId35"/>
      <p:bold r:id="rId36"/>
      <p:italic r:id="rId37"/>
      <p:boldItalic r:id="rId38"/>
    </p:embeddedFont>
    <p:embeddedFont>
      <p:font typeface="Barlow"/>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bold.fntdata"/><Relationship Id="rId20" Type="http://schemas.openxmlformats.org/officeDocument/2006/relationships/slide" Target="slides/slide14.xml"/><Relationship Id="rId42" Type="http://schemas.openxmlformats.org/officeDocument/2006/relationships/font" Target="fonts/Barlow-boldItalic.fntdata"/><Relationship Id="rId41" Type="http://schemas.openxmlformats.org/officeDocument/2006/relationships/font" Target="fonts/Barlow-italic.fntdata"/><Relationship Id="rId22" Type="http://schemas.openxmlformats.org/officeDocument/2006/relationships/font" Target="fonts/BarlowExtraLight-bold.fntdata"/><Relationship Id="rId21" Type="http://schemas.openxmlformats.org/officeDocument/2006/relationships/font" Target="fonts/BarlowExtraLight-regular.fntdata"/><Relationship Id="rId24" Type="http://schemas.openxmlformats.org/officeDocument/2006/relationships/font" Target="fonts/BarlowExtraLight-boldItalic.fntdata"/><Relationship Id="rId23" Type="http://schemas.openxmlformats.org/officeDocument/2006/relationships/font" Target="fonts/BarlowExtraLight-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ptaSlabMedium-bold.fntdata"/><Relationship Id="rId25" Type="http://schemas.openxmlformats.org/officeDocument/2006/relationships/font" Target="fonts/HeptaSlabMedium-regular.fntdata"/><Relationship Id="rId28" Type="http://schemas.openxmlformats.org/officeDocument/2006/relationships/font" Target="fonts/HeptaSlabLight-bold.fntdata"/><Relationship Id="rId27" Type="http://schemas.openxmlformats.org/officeDocument/2006/relationships/font" Target="fonts/HeptaSlabLigh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ptaSlab-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Medium-regular.fntdata"/><Relationship Id="rId30" Type="http://schemas.openxmlformats.org/officeDocument/2006/relationships/font" Target="fonts/HeptaSlab-bold.fntdata"/><Relationship Id="rId11" Type="http://schemas.openxmlformats.org/officeDocument/2006/relationships/slide" Target="slides/slide5.xml"/><Relationship Id="rId33" Type="http://schemas.openxmlformats.org/officeDocument/2006/relationships/font" Target="fonts/BarlowMedium-italic.fntdata"/><Relationship Id="rId10" Type="http://schemas.openxmlformats.org/officeDocument/2006/relationships/slide" Target="slides/slide4.xml"/><Relationship Id="rId32" Type="http://schemas.openxmlformats.org/officeDocument/2006/relationships/font" Target="fonts/BarlowMedium-bold.fntdata"/><Relationship Id="rId13" Type="http://schemas.openxmlformats.org/officeDocument/2006/relationships/slide" Target="slides/slide7.xml"/><Relationship Id="rId35" Type="http://schemas.openxmlformats.org/officeDocument/2006/relationships/font" Target="fonts/BarlowLight-regular.fntdata"/><Relationship Id="rId12" Type="http://schemas.openxmlformats.org/officeDocument/2006/relationships/slide" Target="slides/slide6.xml"/><Relationship Id="rId34" Type="http://schemas.openxmlformats.org/officeDocument/2006/relationships/font" Target="fonts/BarlowMedium-boldItalic.fntdata"/><Relationship Id="rId15" Type="http://schemas.openxmlformats.org/officeDocument/2006/relationships/slide" Target="slides/slide9.xml"/><Relationship Id="rId37" Type="http://schemas.openxmlformats.org/officeDocument/2006/relationships/font" Target="fonts/BarlowLight-italic.fntdata"/><Relationship Id="rId14" Type="http://schemas.openxmlformats.org/officeDocument/2006/relationships/slide" Target="slides/slide8.xml"/><Relationship Id="rId36" Type="http://schemas.openxmlformats.org/officeDocument/2006/relationships/font" Target="fonts/BarlowLight-bold.fntdata"/><Relationship Id="rId17" Type="http://schemas.openxmlformats.org/officeDocument/2006/relationships/slide" Target="slides/slide11.xml"/><Relationship Id="rId39" Type="http://schemas.openxmlformats.org/officeDocument/2006/relationships/font" Target="fonts/Barlow-regular.fntdata"/><Relationship Id="rId16" Type="http://schemas.openxmlformats.org/officeDocument/2006/relationships/slide" Target="slides/slide10.xml"/><Relationship Id="rId38" Type="http://schemas.openxmlformats.org/officeDocument/2006/relationships/font" Target="fonts/BarlowLigh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1effb0bb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1effb0bb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1effb0bb3e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1effb0bb3e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1effb0bb3e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1effb0bb3e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1effb0bb3e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1effb0bb3e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1effb0bb3e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1effb0bb3e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1effb0bb3e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1effb0bb3e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1effb0bb3e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1effb0bb3e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1b671becb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1b671bec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1effb0bb3e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1effb0bb3e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1b671becb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1b671becb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1effb0bb3e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1effb0bb3e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1effb0bb3e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1effb0bb3e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1effb0bb3e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1effb0bb3e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1effb0bb3e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1effb0bb3e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76" name="Shape 176"/>
        <p:cNvGrpSpPr/>
        <p:nvPr/>
      </p:nvGrpSpPr>
      <p:grpSpPr>
        <a:xfrm>
          <a:off x="0" y="0"/>
          <a:ext cx="0" cy="0"/>
          <a:chOff x="0" y="0"/>
          <a:chExt cx="0" cy="0"/>
        </a:xfrm>
      </p:grpSpPr>
      <p:sp>
        <p:nvSpPr>
          <p:cNvPr id="177" name="Google Shape;177;p3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78" name="Google Shape;178;p3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79" name="Google Shape;1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80" name="Shape 180"/>
        <p:cNvGrpSpPr/>
        <p:nvPr/>
      </p:nvGrpSpPr>
      <p:grpSpPr>
        <a:xfrm>
          <a:off x="0" y="0"/>
          <a:ext cx="0" cy="0"/>
          <a:chOff x="0" y="0"/>
          <a:chExt cx="0" cy="0"/>
        </a:xfrm>
      </p:grpSpPr>
      <p:sp>
        <p:nvSpPr>
          <p:cNvPr id="181" name="Google Shape;181;p36"/>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6"/>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83" name="Google Shape;183;p36"/>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84" name="Google Shape;18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85" name="Shape 185"/>
        <p:cNvGrpSpPr/>
        <p:nvPr/>
      </p:nvGrpSpPr>
      <p:grpSpPr>
        <a:xfrm>
          <a:off x="0" y="0"/>
          <a:ext cx="0" cy="0"/>
          <a:chOff x="0" y="0"/>
          <a:chExt cx="0" cy="0"/>
        </a:xfrm>
      </p:grpSpPr>
      <p:sp>
        <p:nvSpPr>
          <p:cNvPr id="186" name="Google Shape;186;p37"/>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87" name="Google Shape;187;p37"/>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88" name="Google Shape;188;p37"/>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89" name="Google Shape;189;p37"/>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0" name="Google Shape;190;p37"/>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1" name="Google Shape;191;p37"/>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2" name="Google Shape;192;p37"/>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3" name="Google Shape;193;p37"/>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4" name="Google Shape;194;p37"/>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5" name="Google Shape;195;p37"/>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6" name="Google Shape;196;p37"/>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7" name="Google Shape;197;p37"/>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8" name="Google Shape;198;p37"/>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9" name="Google Shape;199;p37"/>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0" name="Google Shape;200;p37"/>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1" name="Google Shape;201;p37"/>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2" name="Google Shape;202;p37"/>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3" name="Google Shape;203;p37"/>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4" name="Google Shape;204;p37"/>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5" name="Google Shape;205;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206" name="Shape 206"/>
        <p:cNvGrpSpPr/>
        <p:nvPr/>
      </p:nvGrpSpPr>
      <p:grpSpPr>
        <a:xfrm>
          <a:off x="0" y="0"/>
          <a:ext cx="0" cy="0"/>
          <a:chOff x="0" y="0"/>
          <a:chExt cx="0" cy="0"/>
        </a:xfrm>
      </p:grpSpPr>
      <p:sp>
        <p:nvSpPr>
          <p:cNvPr id="207" name="Google Shape;207;p38"/>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209" name="Google Shape;209;p38"/>
          <p:cNvSpPr/>
          <p:nvPr>
            <p:ph idx="2" type="pic"/>
          </p:nvPr>
        </p:nvSpPr>
        <p:spPr>
          <a:xfrm>
            <a:off x="3915225" y="1631250"/>
            <a:ext cx="4441200" cy="3009900"/>
          </a:xfrm>
          <a:prstGeom prst="roundRect">
            <a:avLst>
              <a:gd fmla="val 16667" name="adj"/>
            </a:avLst>
          </a:prstGeom>
          <a:noFill/>
          <a:ln>
            <a:noFill/>
          </a:ln>
        </p:spPr>
      </p:sp>
      <p:sp>
        <p:nvSpPr>
          <p:cNvPr id="210" name="Google Shape;210;p38"/>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11" name="Google Shape;211;p38"/>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2" name="Google Shape;212;p3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213" name="Shape 213"/>
        <p:cNvGrpSpPr/>
        <p:nvPr/>
      </p:nvGrpSpPr>
      <p:grpSpPr>
        <a:xfrm>
          <a:off x="0" y="0"/>
          <a:ext cx="0" cy="0"/>
          <a:chOff x="0" y="0"/>
          <a:chExt cx="0" cy="0"/>
        </a:xfrm>
      </p:grpSpPr>
      <p:sp>
        <p:nvSpPr>
          <p:cNvPr id="214" name="Google Shape;214;p39"/>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6" name="Google Shape;216;p39"/>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7" name="Google Shape;217;p39"/>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8" name="Google Shape;218;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219" name="Shape 219"/>
        <p:cNvGrpSpPr/>
        <p:nvPr/>
      </p:nvGrpSpPr>
      <p:grpSpPr>
        <a:xfrm>
          <a:off x="0" y="0"/>
          <a:ext cx="0" cy="0"/>
          <a:chOff x="0" y="0"/>
          <a:chExt cx="0" cy="0"/>
        </a:xfrm>
      </p:grpSpPr>
      <p:sp>
        <p:nvSpPr>
          <p:cNvPr id="220" name="Google Shape;220;p40"/>
          <p:cNvSpPr/>
          <p:nvPr>
            <p:ph idx="2" type="pic"/>
          </p:nvPr>
        </p:nvSpPr>
        <p:spPr>
          <a:xfrm>
            <a:off x="791150" y="522900"/>
            <a:ext cx="1294800" cy="1918500"/>
          </a:xfrm>
          <a:prstGeom prst="rect">
            <a:avLst/>
          </a:prstGeom>
          <a:noFill/>
          <a:ln>
            <a:noFill/>
          </a:ln>
        </p:spPr>
      </p:sp>
      <p:sp>
        <p:nvSpPr>
          <p:cNvPr id="221" name="Google Shape;221;p40"/>
          <p:cNvSpPr/>
          <p:nvPr>
            <p:ph idx="3" type="pic"/>
          </p:nvPr>
        </p:nvSpPr>
        <p:spPr>
          <a:xfrm>
            <a:off x="2355375" y="522900"/>
            <a:ext cx="1294800" cy="1918500"/>
          </a:xfrm>
          <a:prstGeom prst="rect">
            <a:avLst/>
          </a:prstGeom>
          <a:noFill/>
          <a:ln>
            <a:noFill/>
          </a:ln>
        </p:spPr>
      </p:sp>
      <p:sp>
        <p:nvSpPr>
          <p:cNvPr id="222" name="Google Shape;222;p40"/>
          <p:cNvSpPr/>
          <p:nvPr>
            <p:ph idx="4" type="pic"/>
          </p:nvPr>
        </p:nvSpPr>
        <p:spPr>
          <a:xfrm>
            <a:off x="3921313" y="522900"/>
            <a:ext cx="1294800" cy="1918500"/>
          </a:xfrm>
          <a:prstGeom prst="rect">
            <a:avLst/>
          </a:prstGeom>
          <a:noFill/>
          <a:ln>
            <a:noFill/>
          </a:ln>
        </p:spPr>
      </p:sp>
      <p:sp>
        <p:nvSpPr>
          <p:cNvPr id="223" name="Google Shape;223;p40"/>
          <p:cNvSpPr/>
          <p:nvPr>
            <p:ph idx="5" type="pic"/>
          </p:nvPr>
        </p:nvSpPr>
        <p:spPr>
          <a:xfrm>
            <a:off x="5491588" y="522900"/>
            <a:ext cx="1294800" cy="1918500"/>
          </a:xfrm>
          <a:prstGeom prst="rect">
            <a:avLst/>
          </a:prstGeom>
          <a:noFill/>
          <a:ln>
            <a:noFill/>
          </a:ln>
        </p:spPr>
      </p:sp>
      <p:sp>
        <p:nvSpPr>
          <p:cNvPr id="224" name="Google Shape;224;p40"/>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225" name="Google Shape;225;p40"/>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6" name="Google Shape;226;p40"/>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7" name="Google Shape;227;p40"/>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8" name="Google Shape;228;p40"/>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9" name="Google Shape;229;p40"/>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30" name="Google Shape;230;p40"/>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1" name="Google Shape;231;p40"/>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2" name="Google Shape;232;p40"/>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3" name="Google Shape;233;p40"/>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4" name="Google Shape;234;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235" name="Shape 235"/>
        <p:cNvGrpSpPr/>
        <p:nvPr/>
      </p:nvGrpSpPr>
      <p:grpSpPr>
        <a:xfrm>
          <a:off x="0" y="0"/>
          <a:ext cx="0" cy="0"/>
          <a:chOff x="0" y="0"/>
          <a:chExt cx="0" cy="0"/>
        </a:xfrm>
      </p:grpSpPr>
      <p:sp>
        <p:nvSpPr>
          <p:cNvPr id="236" name="Google Shape;236;p41"/>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237" name="Google Shape;237;p41"/>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38" name="Google Shape;238;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239" name="Shape 239"/>
        <p:cNvGrpSpPr/>
        <p:nvPr/>
      </p:nvGrpSpPr>
      <p:grpSpPr>
        <a:xfrm>
          <a:off x="0" y="0"/>
          <a:ext cx="0" cy="0"/>
          <a:chOff x="0" y="0"/>
          <a:chExt cx="0" cy="0"/>
        </a:xfrm>
      </p:grpSpPr>
      <p:sp>
        <p:nvSpPr>
          <p:cNvPr id="240" name="Google Shape;240;p42"/>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41" name="Google Shape;241;p42"/>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242" name="Google Shape;242;p42"/>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43" name="Google Shape;243;p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244" name="Shape 244"/>
        <p:cNvGrpSpPr/>
        <p:nvPr/>
      </p:nvGrpSpPr>
      <p:grpSpPr>
        <a:xfrm>
          <a:off x="0" y="0"/>
          <a:ext cx="0" cy="0"/>
          <a:chOff x="0" y="0"/>
          <a:chExt cx="0" cy="0"/>
        </a:xfrm>
      </p:grpSpPr>
      <p:sp>
        <p:nvSpPr>
          <p:cNvPr id="245" name="Google Shape;245;p43"/>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6" name="Google Shape;246;p43"/>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7" name="Google Shape;247;p43"/>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8" name="Google Shape;248;p43"/>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9" name="Google Shape;249;p43"/>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50" name="Google Shape;250;p43"/>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51" name="Google Shape;251;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52" name="Shape 252"/>
        <p:cNvGrpSpPr/>
        <p:nvPr/>
      </p:nvGrpSpPr>
      <p:grpSpPr>
        <a:xfrm>
          <a:off x="0" y="0"/>
          <a:ext cx="0" cy="0"/>
          <a:chOff x="0" y="0"/>
          <a:chExt cx="0" cy="0"/>
        </a:xfrm>
      </p:grpSpPr>
      <p:sp>
        <p:nvSpPr>
          <p:cNvPr id="253" name="Google Shape;253;p44"/>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54" name="Google Shape;254;p44"/>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55" name="Google Shape;25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56" name="Shape 256"/>
        <p:cNvGrpSpPr/>
        <p:nvPr/>
      </p:nvGrpSpPr>
      <p:grpSpPr>
        <a:xfrm>
          <a:off x="0" y="0"/>
          <a:ext cx="0" cy="0"/>
          <a:chOff x="0" y="0"/>
          <a:chExt cx="0" cy="0"/>
        </a:xfrm>
      </p:grpSpPr>
      <p:sp>
        <p:nvSpPr>
          <p:cNvPr id="257" name="Google Shape;257;p4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58" name="Google Shape;258;p4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59" name="Google Shape;25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60" name="Shape 260"/>
        <p:cNvGrpSpPr/>
        <p:nvPr/>
      </p:nvGrpSpPr>
      <p:grpSpPr>
        <a:xfrm>
          <a:off x="0" y="0"/>
          <a:ext cx="0" cy="0"/>
          <a:chOff x="0" y="0"/>
          <a:chExt cx="0" cy="0"/>
        </a:xfrm>
      </p:grpSpPr>
      <p:sp>
        <p:nvSpPr>
          <p:cNvPr id="261" name="Google Shape;261;p46"/>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6"/>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63" name="Google Shape;263;p46"/>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64" name="Google Shape;264;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46"/>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67" name="Shape 267"/>
        <p:cNvGrpSpPr/>
        <p:nvPr/>
      </p:nvGrpSpPr>
      <p:grpSpPr>
        <a:xfrm>
          <a:off x="0" y="0"/>
          <a:ext cx="0" cy="0"/>
          <a:chOff x="0" y="0"/>
          <a:chExt cx="0" cy="0"/>
        </a:xfrm>
      </p:grpSpPr>
      <p:sp>
        <p:nvSpPr>
          <p:cNvPr id="268" name="Google Shape;268;p47"/>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69" name="Google Shape;269;p47"/>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70" name="Google Shape;270;p47"/>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71" name="Google Shape;271;p47"/>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72" name="Google Shape;272;p47"/>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73" name="Google Shape;273;p47"/>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4" name="Google Shape;274;p4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75" name="Shape 275"/>
        <p:cNvGrpSpPr/>
        <p:nvPr/>
      </p:nvGrpSpPr>
      <p:grpSpPr>
        <a:xfrm>
          <a:off x="0" y="0"/>
          <a:ext cx="0" cy="0"/>
          <a:chOff x="0" y="0"/>
          <a:chExt cx="0" cy="0"/>
        </a:xfrm>
      </p:grpSpPr>
      <p:sp>
        <p:nvSpPr>
          <p:cNvPr id="276" name="Google Shape;276;p4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7" name="Google Shape;277;p4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78" name="Google Shape;2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79" name="Shape 279"/>
        <p:cNvGrpSpPr/>
        <p:nvPr/>
      </p:nvGrpSpPr>
      <p:grpSpPr>
        <a:xfrm>
          <a:off x="0" y="0"/>
          <a:ext cx="0" cy="0"/>
          <a:chOff x="0" y="0"/>
          <a:chExt cx="0" cy="0"/>
        </a:xfrm>
      </p:grpSpPr>
      <p:sp>
        <p:nvSpPr>
          <p:cNvPr id="280" name="Google Shape;280;p49"/>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9"/>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2" name="Google Shape;282;p49"/>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83" name="Google Shape;283;p4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84" name="Shape 284"/>
        <p:cNvGrpSpPr/>
        <p:nvPr/>
      </p:nvGrpSpPr>
      <p:grpSpPr>
        <a:xfrm>
          <a:off x="0" y="0"/>
          <a:ext cx="0" cy="0"/>
          <a:chOff x="0" y="0"/>
          <a:chExt cx="0" cy="0"/>
        </a:xfrm>
      </p:grpSpPr>
      <p:sp>
        <p:nvSpPr>
          <p:cNvPr id="285" name="Google Shape;285;p50"/>
          <p:cNvSpPr/>
          <p:nvPr>
            <p:ph idx="2" type="pic"/>
          </p:nvPr>
        </p:nvSpPr>
        <p:spPr>
          <a:xfrm>
            <a:off x="0" y="0"/>
            <a:ext cx="9144000" cy="5143500"/>
          </a:xfrm>
          <a:prstGeom prst="rect">
            <a:avLst/>
          </a:prstGeom>
          <a:noFill/>
          <a:ln>
            <a:noFill/>
          </a:ln>
        </p:spPr>
      </p:sp>
      <p:sp>
        <p:nvSpPr>
          <p:cNvPr id="286" name="Google Shape;286;p50"/>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87" name="Google Shape;287;p50"/>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8" name="Google Shape;288;p50"/>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89" name="Google Shape;28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90" name="Shape 290"/>
        <p:cNvGrpSpPr/>
        <p:nvPr/>
      </p:nvGrpSpPr>
      <p:grpSpPr>
        <a:xfrm>
          <a:off x="0" y="0"/>
          <a:ext cx="0" cy="0"/>
          <a:chOff x="0" y="0"/>
          <a:chExt cx="0" cy="0"/>
        </a:xfrm>
      </p:grpSpPr>
      <p:sp>
        <p:nvSpPr>
          <p:cNvPr id="291" name="Google Shape;291;p51"/>
          <p:cNvSpPr/>
          <p:nvPr>
            <p:ph idx="2" type="pic"/>
          </p:nvPr>
        </p:nvSpPr>
        <p:spPr>
          <a:xfrm>
            <a:off x="5485725" y="523025"/>
            <a:ext cx="3135300" cy="4097700"/>
          </a:xfrm>
          <a:prstGeom prst="roundRect">
            <a:avLst>
              <a:gd fmla="val 16667" name="adj"/>
            </a:avLst>
          </a:prstGeom>
          <a:noFill/>
          <a:ln>
            <a:noFill/>
          </a:ln>
        </p:spPr>
      </p:sp>
      <p:sp>
        <p:nvSpPr>
          <p:cNvPr id="292" name="Google Shape;292;p51"/>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3" name="Google Shape;293;p51"/>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94" name="Google Shape;294;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95" name="Shape 295"/>
        <p:cNvGrpSpPr/>
        <p:nvPr/>
      </p:nvGrpSpPr>
      <p:grpSpPr>
        <a:xfrm>
          <a:off x="0" y="0"/>
          <a:ext cx="0" cy="0"/>
          <a:chOff x="0" y="0"/>
          <a:chExt cx="0" cy="0"/>
        </a:xfrm>
      </p:grpSpPr>
      <p:sp>
        <p:nvSpPr>
          <p:cNvPr id="296" name="Google Shape;296;p52"/>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7" name="Google Shape;297;p52"/>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8" name="Google Shape;298;p52"/>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9" name="Google Shape;299;p52"/>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00" name="Google Shape;300;p52"/>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1" name="Google Shape;301;p52"/>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02" name="Google Shape;302;p52"/>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303" name="Google Shape;303;p52"/>
          <p:cNvSpPr/>
          <p:nvPr>
            <p:ph idx="7" type="pic"/>
          </p:nvPr>
        </p:nvSpPr>
        <p:spPr>
          <a:xfrm>
            <a:off x="7049625" y="523025"/>
            <a:ext cx="1305900" cy="1918500"/>
          </a:xfrm>
          <a:prstGeom prst="roundRect">
            <a:avLst>
              <a:gd fmla="val 16667" name="adj"/>
            </a:avLst>
          </a:prstGeom>
          <a:noFill/>
          <a:ln>
            <a:noFill/>
          </a:ln>
        </p:spPr>
      </p:sp>
      <p:sp>
        <p:nvSpPr>
          <p:cNvPr id="304" name="Google Shape;304;p52"/>
          <p:cNvSpPr/>
          <p:nvPr>
            <p:ph idx="8" type="pic"/>
          </p:nvPr>
        </p:nvSpPr>
        <p:spPr>
          <a:xfrm>
            <a:off x="784775" y="522100"/>
            <a:ext cx="1305900" cy="1918500"/>
          </a:xfrm>
          <a:prstGeom prst="roundRect">
            <a:avLst>
              <a:gd fmla="val 16667" name="adj"/>
            </a:avLst>
          </a:prstGeom>
          <a:noFill/>
          <a:ln>
            <a:noFill/>
          </a:ln>
        </p:spPr>
      </p:sp>
      <p:sp>
        <p:nvSpPr>
          <p:cNvPr id="305" name="Google Shape;305;p52"/>
          <p:cNvSpPr/>
          <p:nvPr>
            <p:ph idx="9" type="pic"/>
          </p:nvPr>
        </p:nvSpPr>
        <p:spPr>
          <a:xfrm>
            <a:off x="2343950" y="523500"/>
            <a:ext cx="1305900" cy="1918500"/>
          </a:xfrm>
          <a:prstGeom prst="roundRect">
            <a:avLst>
              <a:gd fmla="val 16667" name="adj"/>
            </a:avLst>
          </a:prstGeom>
          <a:noFill/>
          <a:ln>
            <a:noFill/>
          </a:ln>
        </p:spPr>
      </p:sp>
      <p:sp>
        <p:nvSpPr>
          <p:cNvPr id="306" name="Google Shape;306;p52"/>
          <p:cNvSpPr/>
          <p:nvPr>
            <p:ph idx="13" type="pic"/>
          </p:nvPr>
        </p:nvSpPr>
        <p:spPr>
          <a:xfrm>
            <a:off x="3915213" y="523500"/>
            <a:ext cx="1305900" cy="1918500"/>
          </a:xfrm>
          <a:prstGeom prst="roundRect">
            <a:avLst>
              <a:gd fmla="val 16667" name="adj"/>
            </a:avLst>
          </a:prstGeom>
          <a:noFill/>
          <a:ln>
            <a:noFill/>
          </a:ln>
        </p:spPr>
      </p:sp>
      <p:sp>
        <p:nvSpPr>
          <p:cNvPr id="307" name="Google Shape;307;p52"/>
          <p:cNvSpPr/>
          <p:nvPr>
            <p:ph idx="14" type="pic"/>
          </p:nvPr>
        </p:nvSpPr>
        <p:spPr>
          <a:xfrm>
            <a:off x="5490975" y="523500"/>
            <a:ext cx="1305900" cy="1918500"/>
          </a:xfrm>
          <a:prstGeom prst="roundRect">
            <a:avLst>
              <a:gd fmla="val 16667" name="adj"/>
            </a:avLst>
          </a:prstGeom>
          <a:noFill/>
          <a:ln>
            <a:noFill/>
          </a:ln>
        </p:spPr>
      </p:sp>
      <p:sp>
        <p:nvSpPr>
          <p:cNvPr id="308" name="Google Shape;308;p52"/>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9" name="Google Shape;309;p52"/>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10" name="Google Shape;310;p52"/>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1" name="Google Shape;311;p52"/>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2" name="Google Shape;312;p52"/>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3" name="Google Shape;313;p52"/>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4" name="Google Shape;314;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315" name="Shape 315"/>
        <p:cNvGrpSpPr/>
        <p:nvPr/>
      </p:nvGrpSpPr>
      <p:grpSpPr>
        <a:xfrm>
          <a:off x="0" y="0"/>
          <a:ext cx="0" cy="0"/>
          <a:chOff x="0" y="0"/>
          <a:chExt cx="0" cy="0"/>
        </a:xfrm>
      </p:grpSpPr>
      <p:sp>
        <p:nvSpPr>
          <p:cNvPr id="316" name="Google Shape;316;p53"/>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7" name="Google Shape;317;p53"/>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318" name="Google Shape;318;p5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319" name="Shape 319"/>
        <p:cNvGrpSpPr/>
        <p:nvPr/>
      </p:nvGrpSpPr>
      <p:grpSpPr>
        <a:xfrm>
          <a:off x="0" y="0"/>
          <a:ext cx="0" cy="0"/>
          <a:chOff x="0" y="0"/>
          <a:chExt cx="0" cy="0"/>
        </a:xfrm>
      </p:grpSpPr>
      <p:sp>
        <p:nvSpPr>
          <p:cNvPr id="320" name="Google Shape;320;p54"/>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21" name="Google Shape;321;p54"/>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322" name="Google Shape;32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323" name="Shape 323"/>
        <p:cNvGrpSpPr/>
        <p:nvPr/>
      </p:nvGrpSpPr>
      <p:grpSpPr>
        <a:xfrm>
          <a:off x="0" y="0"/>
          <a:ext cx="0" cy="0"/>
          <a:chOff x="0" y="0"/>
          <a:chExt cx="0" cy="0"/>
        </a:xfrm>
      </p:grpSpPr>
      <p:sp>
        <p:nvSpPr>
          <p:cNvPr id="324" name="Google Shape;324;p55"/>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55"/>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6" name="Google Shape;326;p55"/>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7" name="Google Shape;327;p55"/>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8" name="Google Shape;328;p55"/>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9" name="Google Shape;329;p55"/>
          <p:cNvSpPr/>
          <p:nvPr>
            <p:ph idx="5" type="pic"/>
          </p:nvPr>
        </p:nvSpPr>
        <p:spPr>
          <a:xfrm>
            <a:off x="7049625" y="1588125"/>
            <a:ext cx="1305900" cy="1918500"/>
          </a:xfrm>
          <a:prstGeom prst="roundRect">
            <a:avLst>
              <a:gd fmla="val 16667" name="adj"/>
            </a:avLst>
          </a:prstGeom>
          <a:noFill/>
          <a:ln>
            <a:noFill/>
          </a:ln>
        </p:spPr>
      </p:sp>
      <p:sp>
        <p:nvSpPr>
          <p:cNvPr id="330" name="Google Shape;330;p55"/>
          <p:cNvSpPr/>
          <p:nvPr>
            <p:ph idx="6" type="pic"/>
          </p:nvPr>
        </p:nvSpPr>
        <p:spPr>
          <a:xfrm>
            <a:off x="3915213" y="1588600"/>
            <a:ext cx="1305900" cy="1918500"/>
          </a:xfrm>
          <a:prstGeom prst="roundRect">
            <a:avLst>
              <a:gd fmla="val 16667" name="adj"/>
            </a:avLst>
          </a:prstGeom>
          <a:noFill/>
          <a:ln>
            <a:noFill/>
          </a:ln>
        </p:spPr>
      </p:sp>
      <p:sp>
        <p:nvSpPr>
          <p:cNvPr id="331" name="Google Shape;331;p55"/>
          <p:cNvSpPr/>
          <p:nvPr>
            <p:ph idx="7" type="pic"/>
          </p:nvPr>
        </p:nvSpPr>
        <p:spPr>
          <a:xfrm>
            <a:off x="5490975" y="1588600"/>
            <a:ext cx="1305900" cy="1918500"/>
          </a:xfrm>
          <a:prstGeom prst="roundRect">
            <a:avLst>
              <a:gd fmla="val 16667" name="adj"/>
            </a:avLst>
          </a:prstGeom>
          <a:noFill/>
          <a:ln>
            <a:noFill/>
          </a:ln>
        </p:spPr>
      </p:sp>
      <p:sp>
        <p:nvSpPr>
          <p:cNvPr id="332" name="Google Shape;332;p55"/>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3" name="Google Shape;333;p55"/>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4" name="Google Shape;334;p55"/>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5" name="Google Shape;335;p55"/>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336" name="Google Shape;336;p55"/>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37" name="Google Shape;337;p55"/>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38" name="Google Shape;338;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339" name="Shape 339"/>
        <p:cNvGrpSpPr/>
        <p:nvPr/>
      </p:nvGrpSpPr>
      <p:grpSpPr>
        <a:xfrm>
          <a:off x="0" y="0"/>
          <a:ext cx="0" cy="0"/>
          <a:chOff x="0" y="0"/>
          <a:chExt cx="0" cy="0"/>
        </a:xfrm>
      </p:grpSpPr>
      <p:sp>
        <p:nvSpPr>
          <p:cNvPr id="340" name="Google Shape;340;p56"/>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41" name="Google Shape;341;p56"/>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42" name="Google Shape;342;p56"/>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343" name="Google Shape;343;p56"/>
          <p:cNvSpPr/>
          <p:nvPr>
            <p:ph idx="3" type="pic"/>
          </p:nvPr>
        </p:nvSpPr>
        <p:spPr>
          <a:xfrm>
            <a:off x="7049625" y="523025"/>
            <a:ext cx="1305900" cy="1918500"/>
          </a:xfrm>
          <a:prstGeom prst="roundRect">
            <a:avLst>
              <a:gd fmla="val 16667" name="adj"/>
            </a:avLst>
          </a:prstGeom>
          <a:noFill/>
          <a:ln>
            <a:noFill/>
          </a:ln>
        </p:spPr>
      </p:sp>
      <p:sp>
        <p:nvSpPr>
          <p:cNvPr id="344" name="Google Shape;344;p56"/>
          <p:cNvSpPr/>
          <p:nvPr>
            <p:ph idx="4" type="pic"/>
          </p:nvPr>
        </p:nvSpPr>
        <p:spPr>
          <a:xfrm>
            <a:off x="784775" y="522100"/>
            <a:ext cx="1305900" cy="1918500"/>
          </a:xfrm>
          <a:prstGeom prst="roundRect">
            <a:avLst>
              <a:gd fmla="val 16667" name="adj"/>
            </a:avLst>
          </a:prstGeom>
          <a:noFill/>
          <a:ln>
            <a:noFill/>
          </a:ln>
        </p:spPr>
      </p:sp>
      <p:sp>
        <p:nvSpPr>
          <p:cNvPr id="345" name="Google Shape;345;p56"/>
          <p:cNvSpPr/>
          <p:nvPr>
            <p:ph idx="5" type="pic"/>
          </p:nvPr>
        </p:nvSpPr>
        <p:spPr>
          <a:xfrm>
            <a:off x="2343950" y="523500"/>
            <a:ext cx="1305900" cy="1918500"/>
          </a:xfrm>
          <a:prstGeom prst="roundRect">
            <a:avLst>
              <a:gd fmla="val 16667" name="adj"/>
            </a:avLst>
          </a:prstGeom>
          <a:noFill/>
          <a:ln>
            <a:noFill/>
          </a:ln>
        </p:spPr>
      </p:sp>
      <p:sp>
        <p:nvSpPr>
          <p:cNvPr id="346" name="Google Shape;346;p56"/>
          <p:cNvSpPr/>
          <p:nvPr>
            <p:ph idx="6" type="pic"/>
          </p:nvPr>
        </p:nvSpPr>
        <p:spPr>
          <a:xfrm>
            <a:off x="3915213" y="523500"/>
            <a:ext cx="1305900" cy="1918500"/>
          </a:xfrm>
          <a:prstGeom prst="roundRect">
            <a:avLst>
              <a:gd fmla="val 16667" name="adj"/>
            </a:avLst>
          </a:prstGeom>
          <a:noFill/>
          <a:ln>
            <a:noFill/>
          </a:ln>
        </p:spPr>
      </p:sp>
      <p:sp>
        <p:nvSpPr>
          <p:cNvPr id="347" name="Google Shape;347;p56"/>
          <p:cNvSpPr/>
          <p:nvPr>
            <p:ph idx="7" type="pic"/>
          </p:nvPr>
        </p:nvSpPr>
        <p:spPr>
          <a:xfrm>
            <a:off x="5490975" y="523500"/>
            <a:ext cx="1305900" cy="1918500"/>
          </a:xfrm>
          <a:prstGeom prst="roundRect">
            <a:avLst>
              <a:gd fmla="val 16667" name="adj"/>
            </a:avLst>
          </a:prstGeom>
          <a:noFill/>
          <a:ln>
            <a:noFill/>
          </a:ln>
        </p:spPr>
      </p:sp>
      <p:sp>
        <p:nvSpPr>
          <p:cNvPr id="348" name="Google Shape;348;p56"/>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49" name="Google Shape;349;p56"/>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50" name="Google Shape;350;p56"/>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1" name="Google Shape;351;p56"/>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2" name="Google Shape;352;p56"/>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3" name="Google Shape;353;p56"/>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4" name="Google Shape;354;p56"/>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5" name="Google Shape;355;p56"/>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6" name="Google Shape;356;p56"/>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7" name="Google Shape;357;p56"/>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8" name="Google Shape;358;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59" name="Shape 359"/>
        <p:cNvGrpSpPr/>
        <p:nvPr/>
      </p:nvGrpSpPr>
      <p:grpSpPr>
        <a:xfrm>
          <a:off x="0" y="0"/>
          <a:ext cx="0" cy="0"/>
          <a:chOff x="0" y="0"/>
          <a:chExt cx="0" cy="0"/>
        </a:xfrm>
      </p:grpSpPr>
      <p:sp>
        <p:nvSpPr>
          <p:cNvPr id="360" name="Google Shape;360;p57"/>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1" name="Google Shape;361;p57"/>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62" name="Google Shape;362;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63" name="Shape 363"/>
        <p:cNvGrpSpPr/>
        <p:nvPr/>
      </p:nvGrpSpPr>
      <p:grpSpPr>
        <a:xfrm>
          <a:off x="0" y="0"/>
          <a:ext cx="0" cy="0"/>
          <a:chOff x="0" y="0"/>
          <a:chExt cx="0" cy="0"/>
        </a:xfrm>
      </p:grpSpPr>
      <p:sp>
        <p:nvSpPr>
          <p:cNvPr id="364" name="Google Shape;364;p58"/>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5" name="Google Shape;365;p58"/>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66" name="Google Shape;366;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theme" Target="../theme/theme1.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52" name="Google Shape;52;p13"/>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9"/>
          <p:cNvSpPr txBox="1"/>
          <p:nvPr>
            <p:ph type="title"/>
          </p:nvPr>
        </p:nvSpPr>
        <p:spPr>
          <a:xfrm>
            <a:off x="632850" y="1124700"/>
            <a:ext cx="7878300" cy="1741500"/>
          </a:xfrm>
          <a:prstGeom prst="rect">
            <a:avLst/>
          </a:prstGeom>
          <a:solidFill>
            <a:srgbClr val="6FA8DC"/>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t/>
            </a:r>
            <a:endParaRPr b="1" sz="2800">
              <a:solidFill>
                <a:schemeClr val="lt1"/>
              </a:solidFill>
              <a:latin typeface="Arial"/>
              <a:ea typeface="Arial"/>
              <a:cs typeface="Arial"/>
              <a:sym typeface="Arial"/>
            </a:endParaRPr>
          </a:p>
          <a:p>
            <a:pPr indent="0" lvl="0" marL="0" rtl="0" algn="ctr">
              <a:spcBef>
                <a:spcPts val="0"/>
              </a:spcBef>
              <a:spcAft>
                <a:spcPts val="0"/>
              </a:spcAft>
              <a:buClr>
                <a:schemeClr val="lt1"/>
              </a:buClr>
              <a:buSzPts val="1100"/>
              <a:buNone/>
            </a:pPr>
            <a:r>
              <a:rPr b="1" lang="en" sz="2800">
                <a:solidFill>
                  <a:schemeClr val="lt1"/>
                </a:solidFill>
                <a:latin typeface="Arial"/>
                <a:ea typeface="Arial"/>
                <a:cs typeface="Arial"/>
                <a:sym typeface="Arial"/>
              </a:rPr>
              <a:t>Professional Practices in IT Project</a:t>
            </a:r>
            <a:endParaRPr b="1" sz="2800">
              <a:solidFill>
                <a:schemeClr val="lt1"/>
              </a:solidFill>
              <a:latin typeface="Arial"/>
              <a:ea typeface="Arial"/>
              <a:cs typeface="Arial"/>
              <a:sym typeface="Arial"/>
            </a:endParaRPr>
          </a:p>
          <a:p>
            <a:pPr indent="0" lvl="0" marL="0" rtl="0" algn="ctr">
              <a:spcBef>
                <a:spcPts val="0"/>
              </a:spcBef>
              <a:spcAft>
                <a:spcPts val="0"/>
              </a:spcAft>
              <a:buClr>
                <a:schemeClr val="lt1"/>
              </a:buClr>
              <a:buSzPts val="1100"/>
              <a:buNone/>
            </a:pPr>
            <a:r>
              <a:t/>
            </a:r>
            <a:endParaRPr/>
          </a:p>
        </p:txBody>
      </p:sp>
      <p:sp>
        <p:nvSpPr>
          <p:cNvPr id="372" name="Google Shape;372;p59"/>
          <p:cNvSpPr txBox="1"/>
          <p:nvPr>
            <p:ph idx="1" type="body"/>
          </p:nvPr>
        </p:nvSpPr>
        <p:spPr>
          <a:xfrm>
            <a:off x="4046100" y="4236450"/>
            <a:ext cx="1051800" cy="169200"/>
          </a:xfrm>
          <a:prstGeom prst="rect">
            <a:avLst/>
          </a:prstGeom>
        </p:spPr>
        <p:txBody>
          <a:bodyPr anchorCtr="0" anchor="ctr" bIns="0" lIns="0" spcFirstLastPara="1" rIns="0" wrap="square" tIns="0">
            <a:normAutofit/>
          </a:bodyPr>
          <a:lstStyle/>
          <a:p>
            <a:pPr indent="0" lvl="0" marL="0" rtl="0" algn="l">
              <a:spcBef>
                <a:spcPts val="0"/>
              </a:spcBef>
              <a:spcAft>
                <a:spcPts val="0"/>
              </a:spcAft>
              <a:buNone/>
            </a:pPr>
            <a:r>
              <a:rPr lang="en"/>
              <a:t> COMPANY NAME</a:t>
            </a:r>
            <a:endParaRPr/>
          </a:p>
        </p:txBody>
      </p:sp>
      <p:sp>
        <p:nvSpPr>
          <p:cNvPr id="373" name="Google Shape;373;p59"/>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Bilal - 21K-3153</a:t>
            </a:r>
            <a:endParaRPr/>
          </a:p>
          <a:p>
            <a:pPr indent="0" lvl="0" marL="0" rtl="0" algn="ctr">
              <a:spcBef>
                <a:spcPts val="0"/>
              </a:spcBef>
              <a:spcAft>
                <a:spcPts val="0"/>
              </a:spcAft>
              <a:buClr>
                <a:schemeClr val="lt1"/>
              </a:buClr>
              <a:buSzPts val="1100"/>
              <a:buNone/>
            </a:pPr>
            <a:r>
              <a:rPr lang="en"/>
              <a:t>Ehaab - 21K-3372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420">
                <a:latin typeface="Barlow"/>
                <a:ea typeface="Barlow"/>
                <a:cs typeface="Barlow"/>
                <a:sym typeface="Barlow"/>
              </a:rPr>
              <a:t>Q) Being an NGO that has grown on such a large scale, were the development bodies of Pakistan supportive or restrictive in your growth during your expansion? How did the company handle these challenges?</a:t>
            </a:r>
            <a:endParaRPr baseline="-25000" sz="1320">
              <a:latin typeface="Barlow"/>
              <a:ea typeface="Barlow"/>
              <a:cs typeface="Barlow"/>
              <a:sym typeface="Barlow"/>
            </a:endParaRPr>
          </a:p>
        </p:txBody>
      </p:sp>
      <p:sp>
        <p:nvSpPr>
          <p:cNvPr id="430" name="Google Shape;430;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challenging when they were a smaller organization, became easier when the organization expanded. </a:t>
            </a:r>
            <a:endParaRPr/>
          </a:p>
          <a:p>
            <a:pPr indent="0" lvl="0" marL="0" rtl="0" algn="l">
              <a:spcBef>
                <a:spcPts val="1200"/>
              </a:spcBef>
              <a:spcAft>
                <a:spcPts val="0"/>
              </a:spcAft>
              <a:buNone/>
            </a:pPr>
            <a:r>
              <a:rPr lang="en"/>
              <a:t>Pakistan does not have an enabling environment for NGOs and there is still a huge gap in Pakistan for more NGOs.</a:t>
            </a:r>
            <a:endParaRPr/>
          </a:p>
          <a:p>
            <a:pPr indent="0" lvl="0" marL="0" rtl="0" algn="l">
              <a:spcBef>
                <a:spcPts val="1200"/>
              </a:spcBef>
              <a:spcAft>
                <a:spcPts val="1200"/>
              </a:spcAft>
              <a:buNone/>
            </a:pPr>
            <a:r>
              <a:rPr lang="en"/>
              <a:t>Too many restrictions, laws, objection certificates. Federal Government often gets in the way.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420">
                <a:latin typeface="Barlow"/>
                <a:ea typeface="Barlow"/>
                <a:cs typeface="Barlow"/>
                <a:sym typeface="Barlow"/>
              </a:rPr>
              <a:t>Q) Advice for up and coming NGOs who face the same issues?</a:t>
            </a:r>
            <a:endParaRPr sz="2420">
              <a:latin typeface="Barlow"/>
              <a:ea typeface="Barlow"/>
              <a:cs typeface="Barlow"/>
              <a:sym typeface="Barlow"/>
            </a:endParaRPr>
          </a:p>
        </p:txBody>
      </p:sp>
      <p:sp>
        <p:nvSpPr>
          <p:cNvPr id="436" name="Google Shape;436;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They have established a system to train individuals for NGO management.</a:t>
            </a:r>
            <a:endParaRPr/>
          </a:p>
          <a:p>
            <a:pPr indent="0" lvl="0" marL="0" rtl="0" algn="l">
              <a:spcBef>
                <a:spcPts val="1200"/>
              </a:spcBef>
              <a:spcAft>
                <a:spcPts val="0"/>
              </a:spcAft>
              <a:buNone/>
            </a:pPr>
            <a:r>
              <a:rPr lang="en"/>
              <a:t>Have established their own HEC </a:t>
            </a:r>
            <a:r>
              <a:rPr lang="en"/>
              <a:t>accredited university that awards degrees for NGO management. </a:t>
            </a:r>
            <a:endParaRPr/>
          </a:p>
          <a:p>
            <a:pPr indent="0" lvl="0" marL="0" rtl="0" algn="l">
              <a:spcBef>
                <a:spcPts val="1200"/>
              </a:spcBef>
              <a:spcAft>
                <a:spcPts val="1200"/>
              </a:spcAft>
              <a:buNone/>
            </a:pPr>
            <a:r>
              <a:rPr lang="en"/>
              <a:t>Meant to fill these gaps and create new NGOs to further the cause of NGOs in Pakistan.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0"/>
          <p:cNvSpPr txBox="1"/>
          <p:nvPr>
            <p:ph type="title"/>
          </p:nvPr>
        </p:nvSpPr>
        <p:spPr>
          <a:xfrm>
            <a:off x="311700" y="425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arlow"/>
                <a:ea typeface="Barlow"/>
                <a:cs typeface="Barlow"/>
                <a:sym typeface="Barlow"/>
              </a:rPr>
              <a:t>Q) Conflict Resolution	</a:t>
            </a:r>
            <a:endParaRPr>
              <a:latin typeface="Barlow"/>
              <a:ea typeface="Barlow"/>
              <a:cs typeface="Barlow"/>
              <a:sym typeface="Barlow"/>
            </a:endParaRPr>
          </a:p>
        </p:txBody>
      </p:sp>
      <p:sp>
        <p:nvSpPr>
          <p:cNvPr id="442" name="Google Shape;442;p70"/>
          <p:cNvSpPr txBox="1"/>
          <p:nvPr>
            <p:ph idx="1" type="body"/>
          </p:nvPr>
        </p:nvSpPr>
        <p:spPr>
          <a:xfrm>
            <a:off x="311700" y="11328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Clear policies, segregation of job and conflict.</a:t>
            </a:r>
            <a:endParaRPr/>
          </a:p>
          <a:p>
            <a:pPr indent="0" lvl="0" marL="0" rtl="0" algn="l">
              <a:spcBef>
                <a:spcPts val="1200"/>
              </a:spcBef>
              <a:spcAft>
                <a:spcPts val="0"/>
              </a:spcAft>
              <a:buNone/>
            </a:pPr>
            <a:r>
              <a:rPr lang="en"/>
              <a:t>Stakeholders are sat down and grievances are listened to.</a:t>
            </a:r>
            <a:endParaRPr/>
          </a:p>
          <a:p>
            <a:pPr indent="0" lvl="0" marL="0" rtl="0" algn="l">
              <a:spcBef>
                <a:spcPts val="1200"/>
              </a:spcBef>
              <a:spcAft>
                <a:spcPts val="0"/>
              </a:spcAft>
              <a:buNone/>
            </a:pPr>
            <a:r>
              <a:rPr lang="en"/>
              <a:t>If conflict is related to job or a personal event, both are addressed properly. </a:t>
            </a:r>
            <a:endParaRPr/>
          </a:p>
          <a:p>
            <a:pPr indent="0" lvl="0" marL="0" rtl="0" algn="l">
              <a:spcBef>
                <a:spcPts val="1200"/>
              </a:spcBef>
              <a:spcAft>
                <a:spcPts val="1200"/>
              </a:spcAft>
              <a:buNone/>
            </a:pPr>
            <a:r>
              <a:rPr lang="en"/>
              <a:t>Use the Care and Growth Leadership model to resolve conflicts and ensure a healthy environment.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arlow"/>
                <a:ea typeface="Barlow"/>
                <a:cs typeface="Barlow"/>
                <a:sym typeface="Barlow"/>
              </a:rPr>
              <a:t>Suggestions</a:t>
            </a:r>
            <a:endParaRPr>
              <a:latin typeface="Barlow"/>
              <a:ea typeface="Barlow"/>
              <a:cs typeface="Barlow"/>
              <a:sym typeface="Barlow"/>
            </a:endParaRPr>
          </a:p>
        </p:txBody>
      </p:sp>
      <p:sp>
        <p:nvSpPr>
          <p:cNvPr id="448" name="Google Shape;448;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Barlow"/>
                <a:ea typeface="Barlow"/>
                <a:cs typeface="Barlow"/>
                <a:sym typeface="Barlow"/>
              </a:rPr>
              <a:t>Limited Advanced AI and Automation Usage: While HANDS employs GIS and ERP systems, the integration of cutting-edge AI tools like machine learning models for predictive analysis and resource optimization appears to be in early stages.</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Donor Engagement and Transparency Tools: The organization uses dashboards and donor portals, but it could further enhance donor confidence with blockchain-based traceability of funds and real-time impact reporting.</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Tech Access in Rural Areas: Many rural regions where HANDS operates may lack the infrastructure needed for mobile or digital tools. This could hinder effective data collection or beneficiary engagement.</a:t>
            </a:r>
            <a:endParaRPr>
              <a:latin typeface="Barlow"/>
              <a:ea typeface="Barlow"/>
              <a:cs typeface="Barlow"/>
              <a:sym typeface="Barlow"/>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72"/>
          <p:cNvSpPr txBox="1"/>
          <p:nvPr>
            <p:ph type="title"/>
          </p:nvPr>
        </p:nvSpPr>
        <p:spPr>
          <a:xfrm>
            <a:off x="311700" y="508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arlow"/>
                <a:ea typeface="Barlow"/>
                <a:cs typeface="Barlow"/>
                <a:sym typeface="Barlow"/>
              </a:rPr>
              <a:t>Findings</a:t>
            </a:r>
            <a:endParaRPr>
              <a:latin typeface="Barlow"/>
              <a:ea typeface="Barlow"/>
              <a:cs typeface="Barlow"/>
              <a:sym typeface="Barlow"/>
            </a:endParaRPr>
          </a:p>
        </p:txBody>
      </p:sp>
      <p:sp>
        <p:nvSpPr>
          <p:cNvPr id="454" name="Google Shape;454;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79400" lvl="0" marL="457200" rtl="0" algn="l">
              <a:spcBef>
                <a:spcPts val="1200"/>
              </a:spcBef>
              <a:spcAft>
                <a:spcPts val="0"/>
              </a:spcAft>
              <a:buClr>
                <a:schemeClr val="dk1"/>
              </a:buClr>
              <a:buSzPts val="800"/>
              <a:buChar char="●"/>
            </a:pPr>
            <a:r>
              <a:rPr b="1" lang="en" sz="800">
                <a:solidFill>
                  <a:schemeClr val="dk1"/>
                </a:solidFill>
                <a:latin typeface="Barlow"/>
                <a:ea typeface="Barlow"/>
                <a:cs typeface="Barlow"/>
                <a:sym typeface="Barlow"/>
              </a:rPr>
              <a:t>Growth and Impact</a:t>
            </a:r>
            <a:r>
              <a:rPr lang="en" sz="800">
                <a:solidFill>
                  <a:schemeClr val="dk1"/>
                </a:solidFill>
                <a:latin typeface="Barlow"/>
                <a:ea typeface="Barlow"/>
                <a:cs typeface="Barlow"/>
                <a:sym typeface="Barlow"/>
              </a:rPr>
              <a:t>: HANDS started as a one-room organization focusing on rural healthcare and has now expanded to 36 cities and 65 districts across Pakistan, covering multiple development sectors like infrastructure, livelihood, and disaster management.</a:t>
            </a:r>
            <a:br>
              <a:rPr lang="en" sz="800">
                <a:solidFill>
                  <a:schemeClr val="dk1"/>
                </a:solidFill>
                <a:latin typeface="Barlow"/>
                <a:ea typeface="Barlow"/>
                <a:cs typeface="Barlow"/>
                <a:sym typeface="Barlow"/>
              </a:rPr>
            </a:br>
            <a:endParaRPr sz="800">
              <a:solidFill>
                <a:schemeClr val="dk1"/>
              </a:solidFill>
              <a:latin typeface="Barlow"/>
              <a:ea typeface="Barlow"/>
              <a:cs typeface="Barlow"/>
              <a:sym typeface="Barlow"/>
            </a:endParaRPr>
          </a:p>
          <a:p>
            <a:pPr indent="-279400" lvl="0" marL="457200" rtl="0" algn="l">
              <a:spcBef>
                <a:spcPts val="0"/>
              </a:spcBef>
              <a:spcAft>
                <a:spcPts val="0"/>
              </a:spcAft>
              <a:buClr>
                <a:schemeClr val="dk1"/>
              </a:buClr>
              <a:buSzPts val="800"/>
              <a:buChar char="●"/>
            </a:pPr>
            <a:r>
              <a:rPr b="1" lang="en" sz="800">
                <a:solidFill>
                  <a:schemeClr val="dk1"/>
                </a:solidFill>
                <a:latin typeface="Barlow"/>
                <a:ea typeface="Barlow"/>
                <a:cs typeface="Barlow"/>
                <a:sym typeface="Barlow"/>
              </a:rPr>
              <a:t>Technology Adoption</a:t>
            </a:r>
            <a:r>
              <a:rPr lang="en" sz="800">
                <a:solidFill>
                  <a:schemeClr val="dk1"/>
                </a:solidFill>
                <a:latin typeface="Barlow"/>
                <a:ea typeface="Barlow"/>
                <a:cs typeface="Barlow"/>
                <a:sym typeface="Barlow"/>
              </a:rPr>
              <a:t>: The organization is a pioneer in adopting technology, using Microsoft Dynamics 365 for Finance, HR, and Supply Chain management, and Geographic Information Systems (GIS) for monitoring and planning.</a:t>
            </a:r>
            <a:br>
              <a:rPr lang="en" sz="800">
                <a:solidFill>
                  <a:schemeClr val="dk1"/>
                </a:solidFill>
                <a:latin typeface="Barlow"/>
                <a:ea typeface="Barlow"/>
                <a:cs typeface="Barlow"/>
                <a:sym typeface="Barlow"/>
              </a:rPr>
            </a:br>
            <a:endParaRPr sz="800">
              <a:solidFill>
                <a:schemeClr val="dk1"/>
              </a:solidFill>
              <a:latin typeface="Barlow"/>
              <a:ea typeface="Barlow"/>
              <a:cs typeface="Barlow"/>
              <a:sym typeface="Barlow"/>
            </a:endParaRPr>
          </a:p>
          <a:p>
            <a:pPr indent="-279400" lvl="0" marL="457200" rtl="0" algn="l">
              <a:spcBef>
                <a:spcPts val="0"/>
              </a:spcBef>
              <a:spcAft>
                <a:spcPts val="0"/>
              </a:spcAft>
              <a:buClr>
                <a:schemeClr val="dk1"/>
              </a:buClr>
              <a:buSzPts val="800"/>
              <a:buChar char="●"/>
            </a:pPr>
            <a:r>
              <a:rPr b="1" lang="en" sz="800">
                <a:solidFill>
                  <a:schemeClr val="dk1"/>
                </a:solidFill>
                <a:latin typeface="Barlow"/>
                <a:ea typeface="Barlow"/>
                <a:cs typeface="Barlow"/>
                <a:sym typeface="Barlow"/>
              </a:rPr>
              <a:t>Transparency Practices</a:t>
            </a:r>
            <a:r>
              <a:rPr lang="en" sz="800">
                <a:solidFill>
                  <a:schemeClr val="dk1"/>
                </a:solidFill>
                <a:latin typeface="Barlow"/>
                <a:ea typeface="Barlow"/>
                <a:cs typeface="Barlow"/>
                <a:sym typeface="Barlow"/>
              </a:rPr>
              <a:t>: HANDS ensures accountability through audits by leading firms like BDO and collaborations with reputable organizations such as the Bill &amp; Melinda Gates Foundation and UN agencies.</a:t>
            </a:r>
            <a:br>
              <a:rPr lang="en" sz="800">
                <a:solidFill>
                  <a:schemeClr val="dk1"/>
                </a:solidFill>
                <a:latin typeface="Barlow"/>
                <a:ea typeface="Barlow"/>
                <a:cs typeface="Barlow"/>
                <a:sym typeface="Barlow"/>
              </a:rPr>
            </a:br>
            <a:endParaRPr sz="800">
              <a:solidFill>
                <a:schemeClr val="dk1"/>
              </a:solidFill>
              <a:latin typeface="Barlow"/>
              <a:ea typeface="Barlow"/>
              <a:cs typeface="Barlow"/>
              <a:sym typeface="Barlow"/>
            </a:endParaRPr>
          </a:p>
          <a:p>
            <a:pPr indent="-279400" lvl="0" marL="457200" rtl="0" algn="l">
              <a:spcBef>
                <a:spcPts val="0"/>
              </a:spcBef>
              <a:spcAft>
                <a:spcPts val="0"/>
              </a:spcAft>
              <a:buClr>
                <a:schemeClr val="dk1"/>
              </a:buClr>
              <a:buSzPts val="800"/>
              <a:buChar char="●"/>
            </a:pPr>
            <a:r>
              <a:rPr b="1" lang="en" sz="800">
                <a:solidFill>
                  <a:schemeClr val="dk1"/>
                </a:solidFill>
                <a:latin typeface="Barlow"/>
                <a:ea typeface="Barlow"/>
                <a:cs typeface="Barlow"/>
                <a:sym typeface="Barlow"/>
              </a:rPr>
              <a:t>Conflict Resolution</a:t>
            </a:r>
            <a:r>
              <a:rPr lang="en" sz="800">
                <a:solidFill>
                  <a:schemeClr val="dk1"/>
                </a:solidFill>
                <a:latin typeface="Barlow"/>
                <a:ea typeface="Barlow"/>
                <a:cs typeface="Barlow"/>
                <a:sym typeface="Barlow"/>
              </a:rPr>
              <a:t>: The NGO follows clear policies, including job segregation and the Care and Growth Leadership model, to address internal conflicts effectively.</a:t>
            </a:r>
            <a:br>
              <a:rPr lang="en" sz="800">
                <a:solidFill>
                  <a:schemeClr val="dk1"/>
                </a:solidFill>
                <a:latin typeface="Barlow"/>
                <a:ea typeface="Barlow"/>
                <a:cs typeface="Barlow"/>
                <a:sym typeface="Barlow"/>
              </a:rPr>
            </a:br>
            <a:endParaRPr sz="800">
              <a:solidFill>
                <a:schemeClr val="dk1"/>
              </a:solidFill>
              <a:latin typeface="Barlow"/>
              <a:ea typeface="Barlow"/>
              <a:cs typeface="Barlow"/>
              <a:sym typeface="Barlow"/>
            </a:endParaRPr>
          </a:p>
          <a:p>
            <a:pPr indent="-279400" lvl="0" marL="457200" rtl="0" algn="l">
              <a:spcBef>
                <a:spcPts val="0"/>
              </a:spcBef>
              <a:spcAft>
                <a:spcPts val="0"/>
              </a:spcAft>
              <a:buClr>
                <a:schemeClr val="dk1"/>
              </a:buClr>
              <a:buSzPts val="800"/>
              <a:buChar char="●"/>
            </a:pPr>
            <a:r>
              <a:rPr b="1" lang="en" sz="800">
                <a:solidFill>
                  <a:schemeClr val="dk1"/>
                </a:solidFill>
                <a:latin typeface="Barlow"/>
                <a:ea typeface="Barlow"/>
                <a:cs typeface="Barlow"/>
                <a:sym typeface="Barlow"/>
              </a:rPr>
              <a:t>Challenges and Gaps</a:t>
            </a:r>
            <a:r>
              <a:rPr lang="en" sz="800">
                <a:solidFill>
                  <a:schemeClr val="dk1"/>
                </a:solidFill>
                <a:latin typeface="Barlow"/>
                <a:ea typeface="Barlow"/>
                <a:cs typeface="Barlow"/>
                <a:sym typeface="Barlow"/>
              </a:rPr>
              <a:t>: Expansion faced restrictions due to Pakistan's challenging NGO environment. Current gaps include limited AI and automation use, cybersecurity needs, and tech training for staff.</a:t>
            </a:r>
            <a:br>
              <a:rPr lang="en" sz="800">
                <a:solidFill>
                  <a:schemeClr val="dk1"/>
                </a:solidFill>
                <a:latin typeface="Barlow"/>
                <a:ea typeface="Barlow"/>
                <a:cs typeface="Barlow"/>
                <a:sym typeface="Barlow"/>
              </a:rPr>
            </a:br>
            <a:endParaRPr sz="800">
              <a:solidFill>
                <a:schemeClr val="dk1"/>
              </a:solidFill>
              <a:latin typeface="Barlow"/>
              <a:ea typeface="Barlow"/>
              <a:cs typeface="Barlow"/>
              <a:sym typeface="Barlow"/>
            </a:endParaRPr>
          </a:p>
          <a:p>
            <a:pPr indent="-279400" lvl="0" marL="457200" rtl="0" algn="l">
              <a:spcBef>
                <a:spcPts val="0"/>
              </a:spcBef>
              <a:spcAft>
                <a:spcPts val="0"/>
              </a:spcAft>
              <a:buClr>
                <a:schemeClr val="dk1"/>
              </a:buClr>
              <a:buSzPts val="800"/>
              <a:buChar char="●"/>
            </a:pPr>
            <a:r>
              <a:rPr b="1" lang="en" sz="800">
                <a:solidFill>
                  <a:schemeClr val="dk1"/>
                </a:solidFill>
                <a:latin typeface="Barlow"/>
                <a:ea typeface="Barlow"/>
                <a:cs typeface="Barlow"/>
                <a:sym typeface="Barlow"/>
              </a:rPr>
              <a:t>Suggestions for Improvement</a:t>
            </a:r>
            <a:r>
              <a:rPr lang="en" sz="800">
                <a:solidFill>
                  <a:schemeClr val="dk1"/>
                </a:solidFill>
                <a:latin typeface="Barlow"/>
                <a:ea typeface="Barlow"/>
                <a:cs typeface="Barlow"/>
                <a:sym typeface="Barlow"/>
              </a:rPr>
              <a:t>:</a:t>
            </a:r>
            <a:br>
              <a:rPr lang="en" sz="800">
                <a:solidFill>
                  <a:schemeClr val="dk1"/>
                </a:solidFill>
                <a:latin typeface="Barlow"/>
                <a:ea typeface="Barlow"/>
                <a:cs typeface="Barlow"/>
                <a:sym typeface="Barlow"/>
              </a:rPr>
            </a:br>
            <a:endParaRPr sz="800">
              <a:solidFill>
                <a:schemeClr val="dk1"/>
              </a:solidFill>
              <a:latin typeface="Barlow"/>
              <a:ea typeface="Barlow"/>
              <a:cs typeface="Barlow"/>
              <a:sym typeface="Barlow"/>
            </a:endParaRPr>
          </a:p>
          <a:p>
            <a:pPr indent="-279400" lvl="1" marL="914400" rtl="0" algn="l">
              <a:spcBef>
                <a:spcPts val="0"/>
              </a:spcBef>
              <a:spcAft>
                <a:spcPts val="0"/>
              </a:spcAft>
              <a:buClr>
                <a:schemeClr val="dk1"/>
              </a:buClr>
              <a:buSzPts val="800"/>
              <a:buFont typeface="Barlow"/>
              <a:buChar char="○"/>
            </a:pPr>
            <a:r>
              <a:rPr lang="en" sz="800">
                <a:solidFill>
                  <a:schemeClr val="dk1"/>
                </a:solidFill>
                <a:latin typeface="Barlow"/>
                <a:ea typeface="Barlow"/>
                <a:cs typeface="Barlow"/>
                <a:sym typeface="Barlow"/>
              </a:rPr>
              <a:t>Expand AI tools for predictive analysis and logistics.</a:t>
            </a:r>
            <a:endParaRPr sz="800">
              <a:solidFill>
                <a:schemeClr val="dk1"/>
              </a:solidFill>
              <a:latin typeface="Barlow"/>
              <a:ea typeface="Barlow"/>
              <a:cs typeface="Barlow"/>
              <a:sym typeface="Barlow"/>
            </a:endParaRPr>
          </a:p>
          <a:p>
            <a:pPr indent="-279400" lvl="1" marL="914400" rtl="0" algn="l">
              <a:spcBef>
                <a:spcPts val="0"/>
              </a:spcBef>
              <a:spcAft>
                <a:spcPts val="0"/>
              </a:spcAft>
              <a:buClr>
                <a:schemeClr val="dk1"/>
              </a:buClr>
              <a:buSzPts val="800"/>
              <a:buFont typeface="Barlow"/>
              <a:buChar char="○"/>
            </a:pPr>
            <a:r>
              <a:rPr lang="en" sz="800">
                <a:solidFill>
                  <a:schemeClr val="dk1"/>
                </a:solidFill>
                <a:latin typeface="Barlow"/>
                <a:ea typeface="Barlow"/>
                <a:cs typeface="Barlow"/>
                <a:sym typeface="Barlow"/>
              </a:rPr>
              <a:t>Enhance cybersecurity measures with advanced threat detection systems.</a:t>
            </a:r>
            <a:endParaRPr sz="800">
              <a:solidFill>
                <a:schemeClr val="dk1"/>
              </a:solidFill>
              <a:latin typeface="Barlow"/>
              <a:ea typeface="Barlow"/>
              <a:cs typeface="Barlow"/>
              <a:sym typeface="Barlow"/>
            </a:endParaRPr>
          </a:p>
          <a:p>
            <a:pPr indent="-279400" lvl="1" marL="914400" rtl="0" algn="l">
              <a:spcBef>
                <a:spcPts val="0"/>
              </a:spcBef>
              <a:spcAft>
                <a:spcPts val="0"/>
              </a:spcAft>
              <a:buClr>
                <a:schemeClr val="dk1"/>
              </a:buClr>
              <a:buSzPts val="800"/>
              <a:buFont typeface="Barlow"/>
              <a:buChar char="○"/>
            </a:pPr>
            <a:r>
              <a:rPr lang="en" sz="800">
                <a:solidFill>
                  <a:schemeClr val="dk1"/>
                </a:solidFill>
                <a:latin typeface="Barlow"/>
                <a:ea typeface="Barlow"/>
                <a:cs typeface="Barlow"/>
                <a:sym typeface="Barlow"/>
              </a:rPr>
              <a:t>Strengthen rural digital infrastructure and staff tech training programs.</a:t>
            </a:r>
            <a:endParaRPr sz="800">
              <a:solidFill>
                <a:schemeClr val="dk1"/>
              </a:solidFill>
              <a:latin typeface="Barlow"/>
              <a:ea typeface="Barlow"/>
              <a:cs typeface="Barlow"/>
              <a:sym typeface="Barlow"/>
            </a:endParaRPr>
          </a:p>
          <a:p>
            <a:pPr indent="-279400" lvl="1" marL="914400" rtl="0" algn="l">
              <a:spcBef>
                <a:spcPts val="0"/>
              </a:spcBef>
              <a:spcAft>
                <a:spcPts val="0"/>
              </a:spcAft>
              <a:buClr>
                <a:schemeClr val="dk1"/>
              </a:buClr>
              <a:buSzPts val="800"/>
              <a:buFont typeface="Barlow"/>
              <a:buChar char="○"/>
            </a:pPr>
            <a:r>
              <a:rPr lang="en" sz="800">
                <a:solidFill>
                  <a:schemeClr val="dk1"/>
                </a:solidFill>
                <a:latin typeface="Barlow"/>
                <a:ea typeface="Barlow"/>
                <a:cs typeface="Barlow"/>
                <a:sym typeface="Barlow"/>
              </a:rPr>
              <a:t>Use blockchain for donor transparency and establish a tech-focused R&amp;D wing.</a:t>
            </a:r>
            <a:endParaRPr sz="800">
              <a:solidFill>
                <a:schemeClr val="dk1"/>
              </a:solidFill>
              <a:latin typeface="Barlow"/>
              <a:ea typeface="Barlow"/>
              <a:cs typeface="Barlow"/>
              <a:sym typeface="Barlow"/>
            </a:endParaRPr>
          </a:p>
          <a:p>
            <a:pPr indent="0" lvl="0" marL="0" rtl="0" algn="l">
              <a:lnSpc>
                <a:spcPct val="105000"/>
              </a:lnSpc>
              <a:spcBef>
                <a:spcPts val="1200"/>
              </a:spcBef>
              <a:spcAft>
                <a:spcPts val="1200"/>
              </a:spcAft>
              <a:buSzPts val="523"/>
              <a:buNone/>
            </a:pPr>
            <a:r>
              <a:t/>
            </a:r>
            <a:endParaRPr sz="722">
              <a:solidFill>
                <a:schemeClr val="dk1"/>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9" name="Google Shape;379;p60"/>
          <p:cNvSpPr txBox="1"/>
          <p:nvPr/>
        </p:nvSpPr>
        <p:spPr>
          <a:xfrm>
            <a:off x="1604625" y="544700"/>
            <a:ext cx="6332100" cy="58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latin typeface="Barlow"/>
                <a:ea typeface="Barlow"/>
                <a:cs typeface="Barlow"/>
                <a:sym typeface="Barlow"/>
              </a:rPr>
              <a:t>HANDS FOUNDATION</a:t>
            </a:r>
            <a:endParaRPr b="1" sz="3000">
              <a:latin typeface="Barlow"/>
              <a:ea typeface="Barlow"/>
              <a:cs typeface="Barlow"/>
              <a:sym typeface="Barlow"/>
            </a:endParaRPr>
          </a:p>
        </p:txBody>
      </p:sp>
      <p:sp>
        <p:nvSpPr>
          <p:cNvPr id="380" name="Google Shape;380;p60"/>
          <p:cNvSpPr txBox="1"/>
          <p:nvPr/>
        </p:nvSpPr>
        <p:spPr>
          <a:xfrm>
            <a:off x="385425" y="1488600"/>
            <a:ext cx="8454000" cy="343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Barlow Light"/>
                <a:ea typeface="Barlow Light"/>
                <a:cs typeface="Barlow Light"/>
                <a:sym typeface="Barlow Light"/>
              </a:rPr>
              <a:t>HANDS Foundation is one of the top NGOs in Pakistan that is dedicated to empowering communities and transforming lives since 1979. From healthcare, education, food security, livelihood, water and sanitation to resilient infrastructure and social development, they tackle development issues at its core.</a:t>
            </a:r>
            <a:endParaRPr sz="2400">
              <a:latin typeface="Barlow Light"/>
              <a:ea typeface="Barlow Light"/>
              <a:cs typeface="Barlow Light"/>
              <a:sym typeface="Barlow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1"/>
          <p:cNvSpPr txBox="1"/>
          <p:nvPr>
            <p:ph type="title"/>
          </p:nvPr>
        </p:nvSpPr>
        <p:spPr>
          <a:xfrm>
            <a:off x="74788" y="3683238"/>
            <a:ext cx="3777000" cy="769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Dr. Shaikh Tanveer Ahmed</a:t>
            </a:r>
            <a:endParaRPr b="1"/>
          </a:p>
          <a:p>
            <a:pPr indent="0" lvl="0" marL="0" rtl="0" algn="l">
              <a:spcBef>
                <a:spcPts val="0"/>
              </a:spcBef>
              <a:spcAft>
                <a:spcPts val="0"/>
              </a:spcAft>
              <a:buNone/>
            </a:pPr>
            <a:r>
              <a:rPr lang="en"/>
              <a:t>Chief</a:t>
            </a:r>
            <a:r>
              <a:rPr lang="en"/>
              <a:t> Executive HANDS</a:t>
            </a:r>
            <a:endParaRPr/>
          </a:p>
        </p:txBody>
      </p:sp>
      <p:sp>
        <p:nvSpPr>
          <p:cNvPr id="386" name="Google Shape;386;p61"/>
          <p:cNvSpPr txBox="1"/>
          <p:nvPr>
            <p:ph idx="1" type="body"/>
          </p:nvPr>
        </p:nvSpPr>
        <p:spPr>
          <a:xfrm>
            <a:off x="4012150" y="297650"/>
            <a:ext cx="4820100" cy="4914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350">
                <a:solidFill>
                  <a:schemeClr val="dk1"/>
                </a:solidFill>
                <a:highlight>
                  <a:srgbClr val="FFFFFF"/>
                </a:highlight>
              </a:rPr>
              <a:t>Dr. Shaikh Tanveer Ahmed is the Chief Executive of HANDS</a:t>
            </a:r>
            <a:r>
              <a:rPr lang="en" sz="1350">
                <a:solidFill>
                  <a:schemeClr val="dk1"/>
                </a:solidFill>
                <a:highlight>
                  <a:schemeClr val="lt1"/>
                </a:highlight>
              </a:rPr>
              <a:t>, who has been working with HANDS since 1994. He has 30 years of experience in the development sector and has a grip on both management and technical skills for handling organizations in the private as well as public sectors. He earned his Master's in Public Health (MPH) from the University of Karachi, M.B.B.S from DOW Medical College &amp; Civil Hospital Karachi and Training for Diploma in Child from Department of Pediatrics DOW Medical College, fellowship in Reproductive Health and Family Planning Program from Public Health Institute Santa Cruz, University of California, Berkley. His experience in long-term and short strategic programme planning and policy implementation, facilitation in monitoring, evaluation, training, reporting, and project proposal writing and research reflects the success of the organization where he has been working until this time. To date, his excellence in the proposals of projects for funding, as well as raising money &amp; networking with donors, government, UN Agencies, NGOs, and private institutions has always been outstanding.</a:t>
            </a:r>
            <a:endParaRPr sz="1350">
              <a:solidFill>
                <a:schemeClr val="dk1"/>
              </a:solidFill>
              <a:highlight>
                <a:schemeClr val="lt1"/>
              </a:highlight>
            </a:endParaRPr>
          </a:p>
        </p:txBody>
      </p:sp>
      <p:pic>
        <p:nvPicPr>
          <p:cNvPr id="387" name="Google Shape;387;p61"/>
          <p:cNvPicPr preferRelativeResize="0"/>
          <p:nvPr/>
        </p:nvPicPr>
        <p:blipFill rotWithShape="1">
          <a:blip r:embed="rId3">
            <a:alphaModFix/>
          </a:blip>
          <a:srcRect b="0" l="-1190" r="1189" t="0"/>
          <a:stretch/>
        </p:blipFill>
        <p:spPr>
          <a:xfrm>
            <a:off x="168888" y="94475"/>
            <a:ext cx="3588775" cy="3588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2"/>
          <p:cNvSpPr txBox="1"/>
          <p:nvPr/>
        </p:nvSpPr>
        <p:spPr>
          <a:xfrm>
            <a:off x="480425" y="610475"/>
            <a:ext cx="4878300" cy="37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900">
                <a:solidFill>
                  <a:schemeClr val="lt1"/>
                </a:solidFill>
              </a:rPr>
              <a:t>Q: Describe the </a:t>
            </a:r>
            <a:r>
              <a:rPr lang="en" sz="900">
                <a:solidFill>
                  <a:schemeClr val="lt1"/>
                </a:solidFill>
              </a:rPr>
              <a:t>hierarchy</a:t>
            </a:r>
            <a:r>
              <a:rPr lang="en" sz="900">
                <a:solidFill>
                  <a:schemeClr val="lt1"/>
                </a:solidFill>
              </a:rPr>
              <a:t> of your organization.</a:t>
            </a:r>
            <a:endParaRPr sz="900">
              <a:solidFill>
                <a:schemeClr val="lt1"/>
              </a:solidFill>
            </a:endParaRPr>
          </a:p>
          <a:p>
            <a:pPr indent="0" lvl="0" marL="0" rtl="0" algn="l">
              <a:lnSpc>
                <a:spcPct val="115000"/>
              </a:lnSpc>
              <a:spcBef>
                <a:spcPts val="1200"/>
              </a:spcBef>
              <a:spcAft>
                <a:spcPts val="0"/>
              </a:spcAft>
              <a:buClr>
                <a:schemeClr val="lt1"/>
              </a:buClr>
              <a:buSzPts val="1100"/>
              <a:buFont typeface="Arial"/>
              <a:buNone/>
            </a:pPr>
            <a:r>
              <a:rPr lang="en" sz="900">
                <a:solidFill>
                  <a:schemeClr val="lt1"/>
                </a:solidFill>
              </a:rPr>
              <a:t>The HANDS organization in Pakistan follows a structured organizational hierarchy typical of large non-profit organizations</a:t>
            </a:r>
            <a:endParaRPr sz="900">
              <a:solidFill>
                <a:schemeClr val="lt1"/>
              </a:solidFill>
            </a:endParaRPr>
          </a:p>
          <a:p>
            <a:pPr indent="-285750" lvl="0" marL="457200" rtl="0" algn="l">
              <a:lnSpc>
                <a:spcPct val="115000"/>
              </a:lnSpc>
              <a:spcBef>
                <a:spcPts val="1200"/>
              </a:spcBef>
              <a:spcAft>
                <a:spcPts val="0"/>
              </a:spcAft>
              <a:buClr>
                <a:schemeClr val="lt1"/>
              </a:buClr>
              <a:buSzPts val="900"/>
              <a:buAutoNum type="arabicPeriod"/>
            </a:pPr>
            <a:r>
              <a:rPr b="1" lang="en" sz="900">
                <a:solidFill>
                  <a:schemeClr val="lt1"/>
                </a:solidFill>
              </a:rPr>
              <a:t>Leadership</a:t>
            </a:r>
            <a:r>
              <a:rPr lang="en" sz="900">
                <a:solidFill>
                  <a:schemeClr val="lt1"/>
                </a:solidFill>
              </a:rPr>
              <a:t>: The organization is led by a Chief Executive Officer (CEO), Dr. Shaikh Tanveer Ahmed, who oversees the strategic direction and overall operations of the organization.</a:t>
            </a:r>
            <a:br>
              <a:rPr lang="en" sz="900">
                <a:solidFill>
                  <a:schemeClr val="lt1"/>
                </a:solidFill>
              </a:rPr>
            </a:br>
            <a:endParaRPr sz="900">
              <a:solidFill>
                <a:schemeClr val="lt1"/>
              </a:solidFill>
            </a:endParaRPr>
          </a:p>
          <a:p>
            <a:pPr indent="-285750" lvl="0" marL="457200" rtl="0" algn="l">
              <a:lnSpc>
                <a:spcPct val="115000"/>
              </a:lnSpc>
              <a:spcBef>
                <a:spcPts val="0"/>
              </a:spcBef>
              <a:spcAft>
                <a:spcPts val="0"/>
              </a:spcAft>
              <a:buClr>
                <a:schemeClr val="lt1"/>
              </a:buClr>
              <a:buSzPts val="900"/>
              <a:buAutoNum type="arabicPeriod"/>
            </a:pPr>
            <a:r>
              <a:rPr b="1" lang="en" sz="900">
                <a:solidFill>
                  <a:schemeClr val="lt1"/>
                </a:solidFill>
              </a:rPr>
              <a:t>Board of Governors</a:t>
            </a:r>
            <a:r>
              <a:rPr lang="en" sz="900">
                <a:solidFill>
                  <a:schemeClr val="lt1"/>
                </a:solidFill>
              </a:rPr>
              <a:t>: HANDS is guided by a Board of Governors that sets policies and ensures compliance with its mission and objectives.</a:t>
            </a:r>
            <a:br>
              <a:rPr lang="en" sz="900">
                <a:solidFill>
                  <a:schemeClr val="lt1"/>
                </a:solidFill>
              </a:rPr>
            </a:br>
            <a:endParaRPr sz="900">
              <a:solidFill>
                <a:schemeClr val="lt1"/>
              </a:solidFill>
            </a:endParaRPr>
          </a:p>
          <a:p>
            <a:pPr indent="-285750" lvl="0" marL="457200" rtl="0" algn="l">
              <a:lnSpc>
                <a:spcPct val="115000"/>
              </a:lnSpc>
              <a:spcBef>
                <a:spcPts val="0"/>
              </a:spcBef>
              <a:spcAft>
                <a:spcPts val="0"/>
              </a:spcAft>
              <a:buClr>
                <a:schemeClr val="lt1"/>
              </a:buClr>
              <a:buSzPts val="900"/>
              <a:buAutoNum type="arabicPeriod"/>
            </a:pPr>
            <a:r>
              <a:rPr b="1" lang="en" sz="900">
                <a:solidFill>
                  <a:schemeClr val="lt1"/>
                </a:solidFill>
              </a:rPr>
              <a:t>Management Team</a:t>
            </a:r>
            <a:r>
              <a:rPr lang="en" sz="900">
                <a:solidFill>
                  <a:schemeClr val="lt1"/>
                </a:solidFill>
              </a:rPr>
              <a:t>: There is a dedicated management team responsible for different operational areas, such as program development, fundraising, and outreach initiatives. They work under the leadership of the CEO. </a:t>
            </a:r>
            <a:endParaRPr sz="900">
              <a:solidFill>
                <a:schemeClr val="lt1"/>
              </a:solidFill>
            </a:endParaRPr>
          </a:p>
          <a:p>
            <a:pPr indent="-285750" lvl="0" marL="457200" rtl="0" algn="l">
              <a:lnSpc>
                <a:spcPct val="115000"/>
              </a:lnSpc>
              <a:spcBef>
                <a:spcPts val="0"/>
              </a:spcBef>
              <a:spcAft>
                <a:spcPts val="0"/>
              </a:spcAft>
              <a:buClr>
                <a:schemeClr val="lt1"/>
              </a:buClr>
              <a:buSzPts val="900"/>
              <a:buAutoNum type="arabicPeriod"/>
            </a:pPr>
            <a:r>
              <a:rPr b="1" lang="en" sz="900">
                <a:solidFill>
                  <a:schemeClr val="lt1"/>
                </a:solidFill>
              </a:rPr>
              <a:t>Operational Divisions</a:t>
            </a:r>
            <a:r>
              <a:rPr lang="en" sz="900">
                <a:solidFill>
                  <a:schemeClr val="lt1"/>
                </a:solidFill>
              </a:rPr>
              <a:t>: HANDS is organized into various functional areas, including </a:t>
            </a:r>
            <a:r>
              <a:rPr lang="en" sz="900">
                <a:solidFill>
                  <a:schemeClr val="lt1"/>
                </a:solidFill>
              </a:rPr>
              <a:t>health </a:t>
            </a:r>
            <a:r>
              <a:rPr lang="en" sz="900">
                <a:solidFill>
                  <a:schemeClr val="lt1"/>
                </a:solidFill>
              </a:rPr>
              <a:t>services, education, water sanitation and hygiene (WASH), disaster response, and livelihood development. Each area operates as a distinct division with specialized teams. </a:t>
            </a:r>
            <a:r>
              <a:rPr lang="en" sz="900">
                <a:solidFill>
                  <a:schemeClr val="lt1"/>
                </a:solidFill>
              </a:rPr>
              <a:t>E.g </a:t>
            </a:r>
            <a:r>
              <a:rPr b="1" lang="en" sz="1050">
                <a:solidFill>
                  <a:srgbClr val="EE252D"/>
                </a:solidFill>
                <a:highlight>
                  <a:srgbClr val="FFFFFF"/>
                </a:highlight>
              </a:rPr>
              <a:t>HOD- PIT(Physical Infrastructure &amp; Technology), </a:t>
            </a:r>
            <a:r>
              <a:rPr b="1" lang="en" sz="1100">
                <a:solidFill>
                  <a:srgbClr val="EE252D"/>
                </a:solidFill>
                <a:highlight>
                  <a:srgbClr val="FFFFFF"/>
                </a:highlight>
              </a:rPr>
              <a:t>HOD – FSL (Food Security &amp; Livelihood)</a:t>
            </a:r>
            <a:endParaRPr sz="700">
              <a:solidFill>
                <a:schemeClr val="lt1"/>
              </a:solidFill>
            </a:endParaRPr>
          </a:p>
          <a:p>
            <a:pPr indent="-285750" lvl="0" marL="457200" rtl="0" algn="l">
              <a:lnSpc>
                <a:spcPct val="115000"/>
              </a:lnSpc>
              <a:spcBef>
                <a:spcPts val="0"/>
              </a:spcBef>
              <a:spcAft>
                <a:spcPts val="0"/>
              </a:spcAft>
              <a:buClr>
                <a:schemeClr val="lt1"/>
              </a:buClr>
              <a:buSzPts val="900"/>
              <a:buAutoNum type="arabicPeriod"/>
            </a:pPr>
            <a:r>
              <a:rPr b="1" lang="en" sz="900">
                <a:solidFill>
                  <a:schemeClr val="lt1"/>
                </a:solidFill>
              </a:rPr>
              <a:t>Field Teams</a:t>
            </a:r>
            <a:r>
              <a:rPr lang="en" sz="900">
                <a:solidFill>
                  <a:schemeClr val="lt1"/>
                </a:solidFill>
              </a:rPr>
              <a:t>: The organization deploys field teams and community workers who implement programs on the ground, working directly with local communities.</a:t>
            </a:r>
            <a:endParaRPr sz="900">
              <a:solidFill>
                <a:schemeClr val="lt1"/>
              </a:solidFill>
            </a:endParaRPr>
          </a:p>
          <a:p>
            <a:pPr indent="0" lvl="0" marL="0" rtl="0" algn="l">
              <a:lnSpc>
                <a:spcPct val="115000"/>
              </a:lnSpc>
              <a:spcBef>
                <a:spcPts val="1200"/>
              </a:spcBef>
              <a:spcAft>
                <a:spcPts val="1200"/>
              </a:spcAft>
              <a:buNone/>
            </a:pPr>
            <a:r>
              <a:rPr lang="en" sz="900">
                <a:solidFill>
                  <a:schemeClr val="lt1"/>
                </a:solidFill>
              </a:rPr>
              <a:t>This hierarchical setup allows HANDS to manage its extensive network and deliver services effectively across Pakistan. It reflects a mix of </a:t>
            </a:r>
            <a:r>
              <a:rPr b="1" lang="en" sz="900">
                <a:solidFill>
                  <a:schemeClr val="lt1"/>
                </a:solidFill>
              </a:rPr>
              <a:t>functional and divisional organizational structures</a:t>
            </a:r>
            <a:r>
              <a:rPr lang="en" sz="900">
                <a:solidFill>
                  <a:schemeClr val="lt1"/>
                </a:solidFill>
              </a:rPr>
              <a:t>.</a:t>
            </a:r>
            <a:endParaRPr sz="900">
              <a:solidFill>
                <a:schemeClr val="lt1"/>
              </a:solidFill>
              <a:latin typeface="Barlow"/>
              <a:ea typeface="Barlow"/>
              <a:cs typeface="Barlow"/>
              <a:sym typeface="Barlow"/>
            </a:endParaRPr>
          </a:p>
        </p:txBody>
      </p:sp>
      <p:sp>
        <p:nvSpPr>
          <p:cNvPr id="393" name="Google Shape;393;p62"/>
          <p:cNvSpPr txBox="1"/>
          <p:nvPr/>
        </p:nvSpPr>
        <p:spPr>
          <a:xfrm>
            <a:off x="480420" y="290626"/>
            <a:ext cx="3592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Hierarchy</a:t>
            </a:r>
            <a:endParaRPr>
              <a:solidFill>
                <a:schemeClr val="accent3"/>
              </a:solidFill>
              <a:latin typeface="Hepta Slab Medium"/>
              <a:ea typeface="Hepta Slab Medium"/>
              <a:cs typeface="Hepta Slab Medium"/>
              <a:sym typeface="Hepta Slab Medium"/>
            </a:endParaRPr>
          </a:p>
        </p:txBody>
      </p:sp>
      <p:sp>
        <p:nvSpPr>
          <p:cNvPr id="394" name="Google Shape;394;p6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Barlow"/>
                <a:ea typeface="Barlow"/>
                <a:cs typeface="Barlow"/>
                <a:sym typeface="Barlow"/>
              </a:rPr>
              <a:t>Q) Briefly describe your </a:t>
            </a:r>
            <a:r>
              <a:rPr lang="en">
                <a:latin typeface="Barlow"/>
                <a:ea typeface="Barlow"/>
                <a:cs typeface="Barlow"/>
                <a:sym typeface="Barlow"/>
              </a:rPr>
              <a:t>history with HANDS.</a:t>
            </a:r>
            <a:endParaRPr>
              <a:latin typeface="Barlow"/>
              <a:ea typeface="Barlow"/>
              <a:cs typeface="Barlow"/>
              <a:sym typeface="Barlow"/>
            </a:endParaRPr>
          </a:p>
        </p:txBody>
      </p:sp>
      <p:sp>
        <p:nvSpPr>
          <p:cNvPr id="400" name="Google Shape;400;p63"/>
          <p:cNvSpPr txBox="1"/>
          <p:nvPr>
            <p:ph idx="1" type="body"/>
          </p:nvPr>
        </p:nvSpPr>
        <p:spPr>
          <a:xfrm>
            <a:off x="311700" y="1184550"/>
            <a:ext cx="8520600" cy="3802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Barlow"/>
                <a:ea typeface="Barlow"/>
                <a:cs typeface="Barlow"/>
                <a:sym typeface="Barlow"/>
              </a:rPr>
              <a:t>Chief E</a:t>
            </a:r>
            <a:r>
              <a:rPr lang="en" sz="1300">
                <a:latin typeface="Barlow"/>
                <a:ea typeface="Barlow"/>
                <a:cs typeface="Barlow"/>
                <a:sym typeface="Barlow"/>
              </a:rPr>
              <a:t>xecutive of HANDS Pakistan</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HANDS Pakistan is one of the biggest NGOs of the entire country.</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Used to be a Medical student in the DOW medical college, where he met his Professor Dr. Gaffar Billu with </a:t>
            </a:r>
            <a:r>
              <a:rPr lang="en" sz="1300">
                <a:latin typeface="Barlow"/>
                <a:ea typeface="Barlow"/>
                <a:cs typeface="Barlow"/>
                <a:sym typeface="Barlow"/>
              </a:rPr>
              <a:t>whom he used to go to the rural areas of Sindh. 	</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The problem of rural areas not having access to adequate healthcare was identified and HANDS was established to fix this problem. </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Started as a 1-room organization.</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Now in 36 cities of Pakistan, 11000 employees, exist in 65 districts of Pakistan, cover more than 3.5 crore of the population, present in all 4 provinces of Pakistan, mostly prominent in Sindh.</a:t>
            </a:r>
            <a:endParaRPr sz="1300">
              <a:latin typeface="Barlow"/>
              <a:ea typeface="Barlow"/>
              <a:cs typeface="Barlow"/>
              <a:sym typeface="Barlow"/>
            </a:endParaRPr>
          </a:p>
          <a:p>
            <a:pPr indent="0" lvl="0" marL="0" rtl="0" algn="l">
              <a:spcBef>
                <a:spcPts val="1200"/>
              </a:spcBef>
              <a:spcAft>
                <a:spcPts val="0"/>
              </a:spcAft>
              <a:buNone/>
            </a:pPr>
            <a:r>
              <a:rPr lang="en" sz="1300">
                <a:latin typeface="Barlow"/>
                <a:ea typeface="Barlow"/>
                <a:cs typeface="Barlow"/>
                <a:sym typeface="Barlow"/>
              </a:rPr>
              <a:t>Started from healthcare, expanded to infrastructure, livelihood, water sanitation and disaster management.</a:t>
            </a:r>
            <a:endParaRPr sz="1300">
              <a:latin typeface="Barlow"/>
              <a:ea typeface="Barlow"/>
              <a:cs typeface="Barlow"/>
              <a:sym typeface="Barlow"/>
            </a:endParaRPr>
          </a:p>
          <a:p>
            <a:pPr indent="0" lvl="0" marL="0" rtl="0" algn="l">
              <a:spcBef>
                <a:spcPts val="1200"/>
              </a:spcBef>
              <a:spcAft>
                <a:spcPts val="0"/>
              </a:spcAft>
              <a:buNone/>
            </a:pPr>
            <a:r>
              <a:t/>
            </a:r>
            <a:endParaRPr sz="2100">
              <a:latin typeface="Barlow"/>
              <a:ea typeface="Barlow"/>
              <a:cs typeface="Barlow"/>
              <a:sym typeface="Barlow"/>
            </a:endParaRPr>
          </a:p>
          <a:p>
            <a:pPr indent="0" lvl="0" marL="0" rtl="0" algn="l">
              <a:spcBef>
                <a:spcPts val="1200"/>
              </a:spcBef>
              <a:spcAft>
                <a:spcPts val="1200"/>
              </a:spcAft>
              <a:buNone/>
            </a:pPr>
            <a:r>
              <a:t/>
            </a:r>
            <a:endParaRPr sz="2100">
              <a:latin typeface="Barlow"/>
              <a:ea typeface="Barlow"/>
              <a:cs typeface="Barlow"/>
              <a:sym typeface="Barl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aseline="-25000" lang="en" sz="2420">
                <a:latin typeface="Barlow"/>
                <a:ea typeface="Barlow"/>
                <a:cs typeface="Barlow"/>
                <a:sym typeface="Barlow"/>
              </a:rPr>
              <a:t>Q) Approach to adopting tech</a:t>
            </a:r>
            <a:endParaRPr baseline="-25000" sz="2420">
              <a:latin typeface="Barlow"/>
              <a:ea typeface="Barlow"/>
              <a:cs typeface="Barlow"/>
              <a:sym typeface="Barlow"/>
            </a:endParaRPr>
          </a:p>
        </p:txBody>
      </p:sp>
      <p:sp>
        <p:nvSpPr>
          <p:cNvPr id="406" name="Google Shape;406;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Barlow"/>
                <a:ea typeface="Barlow"/>
                <a:cs typeface="Barlow"/>
                <a:sym typeface="Barlow"/>
              </a:rPr>
              <a:t>40 years old organization, expanded slowly, transparent practices had to be established.</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Focused on system optimization and </a:t>
            </a:r>
            <a:r>
              <a:rPr lang="en">
                <a:latin typeface="Barlow"/>
                <a:ea typeface="Barlow"/>
                <a:cs typeface="Barlow"/>
                <a:sym typeface="Barlow"/>
              </a:rPr>
              <a:t>transparent practices from the start.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Focused on IT systems from the beginning, were an early adopter. Headquarters has been centrally managed from Karachi since the start.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Uses Microsoft 365 Dynamics’ Finance, HR and Supply Chain modules.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Constantly evolving their use of technology in their organization.</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Use a Geographic Information System (GIS) to constantly monitor geographical data.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Since the financial system was so strong, transferred these knowledge to banking system.</a:t>
            </a:r>
            <a:endParaRPr>
              <a:latin typeface="Barlow"/>
              <a:ea typeface="Barlow"/>
              <a:cs typeface="Barlow"/>
              <a:sym typeface="Barlow"/>
            </a:endParaRPr>
          </a:p>
          <a:p>
            <a:pPr indent="0" lvl="0" marL="0" rtl="0" algn="l">
              <a:spcBef>
                <a:spcPts val="1200"/>
              </a:spcBef>
              <a:spcAft>
                <a:spcPts val="1200"/>
              </a:spcAft>
              <a:buNone/>
            </a:pPr>
            <a:r>
              <a:t/>
            </a:r>
            <a:endParaRPr>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1190">
                <a:latin typeface="Barlow"/>
                <a:ea typeface="Barlow"/>
                <a:cs typeface="Barlow"/>
                <a:sym typeface="Barlow"/>
              </a:rPr>
              <a:t>Q) How does HANDS ensure cybersecurity in its tech infrastructure?</a:t>
            </a:r>
            <a:endParaRPr b="1" sz="1190">
              <a:latin typeface="Barlow"/>
              <a:ea typeface="Barlow"/>
              <a:cs typeface="Barlow"/>
              <a:sym typeface="Barlow"/>
            </a:endParaRPr>
          </a:p>
          <a:p>
            <a:pPr indent="0" lvl="0" marL="0" rtl="0" algn="l">
              <a:spcBef>
                <a:spcPts val="0"/>
              </a:spcBef>
              <a:spcAft>
                <a:spcPts val="0"/>
              </a:spcAft>
              <a:buSzPts val="990"/>
              <a:buNone/>
            </a:pPr>
            <a:r>
              <a:t/>
            </a:r>
            <a:endParaRPr sz="2520">
              <a:latin typeface="Barlow"/>
              <a:ea typeface="Barlow"/>
              <a:cs typeface="Barlow"/>
              <a:sym typeface="Barlow"/>
            </a:endParaRPr>
          </a:p>
        </p:txBody>
      </p:sp>
      <p:sp>
        <p:nvSpPr>
          <p:cNvPr id="412" name="Google Shape;412;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Barlow"/>
                <a:ea typeface="Barlow"/>
                <a:cs typeface="Barlow"/>
                <a:sym typeface="Barlow"/>
              </a:rPr>
              <a:t>Regular security audits and penetration testing to identify vulnerabilities.</a:t>
            </a:r>
            <a:endParaRPr>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lang="en">
                <a:latin typeface="Barlow"/>
                <a:ea typeface="Barlow"/>
                <a:cs typeface="Barlow"/>
                <a:sym typeface="Barlow"/>
              </a:rPr>
              <a:t>Multi-factor authentication (MFA) across all critical systems.</a:t>
            </a:r>
            <a:endParaRPr>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lang="en">
                <a:latin typeface="Barlow"/>
                <a:ea typeface="Barlow"/>
                <a:cs typeface="Barlow"/>
                <a:sym typeface="Barlow"/>
              </a:rPr>
              <a:t>Encryption of all data stored in the cloud or transmitted through networks.</a:t>
            </a:r>
            <a:endParaRPr>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lang="en">
                <a:latin typeface="Barlow"/>
                <a:ea typeface="Barlow"/>
                <a:cs typeface="Barlow"/>
                <a:sym typeface="Barlow"/>
              </a:rPr>
              <a:t>Collaboration with cybersecurity firms to keep systems updated against threats.</a:t>
            </a:r>
            <a:endParaRPr>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lang="en">
                <a:latin typeface="Barlow"/>
                <a:ea typeface="Barlow"/>
                <a:cs typeface="Barlow"/>
                <a:sym typeface="Barlow"/>
              </a:rPr>
              <a:t>Employee training programs to recognize phishing and other cyber risks.</a:t>
            </a:r>
            <a:endParaRPr>
              <a:latin typeface="Barlow"/>
              <a:ea typeface="Barlow"/>
              <a:cs typeface="Barlow"/>
              <a:sym typeface="Barlow"/>
            </a:endParaRPr>
          </a:p>
          <a:p>
            <a:pPr indent="0" lvl="0" marL="0" rtl="0" algn="l">
              <a:spcBef>
                <a:spcPts val="1200"/>
              </a:spcBef>
              <a:spcAft>
                <a:spcPts val="1200"/>
              </a:spcAft>
              <a:buNone/>
            </a:pPr>
            <a:r>
              <a:t/>
            </a:r>
            <a:endParaRPr>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1290">
                <a:latin typeface="Barlow"/>
                <a:ea typeface="Barlow"/>
                <a:cs typeface="Barlow"/>
                <a:sym typeface="Barlow"/>
              </a:rPr>
              <a:t>Q) How does HANDS leverage technology for disaster management?</a:t>
            </a:r>
            <a:endParaRPr b="1" sz="1290">
              <a:latin typeface="Barlow"/>
              <a:ea typeface="Barlow"/>
              <a:cs typeface="Barlow"/>
              <a:sym typeface="Barlow"/>
            </a:endParaRPr>
          </a:p>
          <a:p>
            <a:pPr indent="0" lvl="0" marL="0" rtl="0" algn="l">
              <a:spcBef>
                <a:spcPts val="0"/>
              </a:spcBef>
              <a:spcAft>
                <a:spcPts val="0"/>
              </a:spcAft>
              <a:buSzPts val="990"/>
              <a:buNone/>
            </a:pPr>
            <a:r>
              <a:t/>
            </a:r>
            <a:endParaRPr sz="2520">
              <a:latin typeface="Barlow"/>
              <a:ea typeface="Barlow"/>
              <a:cs typeface="Barlow"/>
              <a:sym typeface="Barlow"/>
            </a:endParaRPr>
          </a:p>
        </p:txBody>
      </p:sp>
      <p:sp>
        <p:nvSpPr>
          <p:cNvPr id="418" name="Google Shape;418;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Barlow"/>
                <a:ea typeface="Barlow"/>
                <a:cs typeface="Barlow"/>
                <a:sym typeface="Barlow"/>
              </a:rPr>
              <a:t>GIS for Disaster Mapping:</a:t>
            </a:r>
            <a:r>
              <a:rPr lang="en" sz="1400">
                <a:solidFill>
                  <a:schemeClr val="dk1"/>
                </a:solidFill>
                <a:latin typeface="Barlow"/>
                <a:ea typeface="Barlow"/>
                <a:cs typeface="Barlow"/>
                <a:sym typeface="Barlow"/>
              </a:rPr>
              <a:t> Real-time tracking of disaster-prone areas, enabling efficient resource deployment.</a:t>
            </a:r>
            <a:endParaRPr sz="1400">
              <a:solidFill>
                <a:schemeClr val="dk1"/>
              </a:solidFill>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b="1" lang="en" sz="1400">
                <a:solidFill>
                  <a:schemeClr val="dk1"/>
                </a:solidFill>
                <a:latin typeface="Barlow"/>
                <a:ea typeface="Barlow"/>
                <a:cs typeface="Barlow"/>
                <a:sym typeface="Barlow"/>
              </a:rPr>
              <a:t>Early Warning Systems:</a:t>
            </a:r>
            <a:r>
              <a:rPr lang="en" sz="1400">
                <a:solidFill>
                  <a:schemeClr val="dk1"/>
                </a:solidFill>
                <a:latin typeface="Barlow"/>
                <a:ea typeface="Barlow"/>
                <a:cs typeface="Barlow"/>
                <a:sym typeface="Barlow"/>
              </a:rPr>
              <a:t> Integrated with weather forecasting tools to inform communities proactively.</a:t>
            </a:r>
            <a:endParaRPr sz="1400">
              <a:solidFill>
                <a:schemeClr val="dk1"/>
              </a:solidFill>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b="1" lang="en" sz="1400">
                <a:solidFill>
                  <a:schemeClr val="dk1"/>
                </a:solidFill>
                <a:latin typeface="Barlow"/>
                <a:ea typeface="Barlow"/>
                <a:cs typeface="Barlow"/>
                <a:sym typeface="Barlow"/>
              </a:rPr>
              <a:t>Drones:</a:t>
            </a:r>
            <a:r>
              <a:rPr lang="en" sz="1400">
                <a:solidFill>
                  <a:schemeClr val="dk1"/>
                </a:solidFill>
                <a:latin typeface="Barlow"/>
                <a:ea typeface="Barlow"/>
                <a:cs typeface="Barlow"/>
                <a:sym typeface="Barlow"/>
              </a:rPr>
              <a:t> Used for aerial surveys of affected areas to assess damage and prioritize relief.</a:t>
            </a:r>
            <a:endParaRPr sz="1400">
              <a:solidFill>
                <a:schemeClr val="dk1"/>
              </a:solidFill>
              <a:latin typeface="Barlow"/>
              <a:ea typeface="Barlow"/>
              <a:cs typeface="Barlow"/>
              <a:sym typeface="Barlow"/>
            </a:endParaRPr>
          </a:p>
          <a:p>
            <a:pPr indent="0" lvl="0" marL="0" rtl="0" algn="l">
              <a:spcBef>
                <a:spcPts val="1200"/>
              </a:spcBef>
              <a:spcAft>
                <a:spcPts val="0"/>
              </a:spcAft>
              <a:buClr>
                <a:schemeClr val="dk1"/>
              </a:buClr>
              <a:buSzPts val="1100"/>
              <a:buFont typeface="Arial"/>
              <a:buNone/>
            </a:pPr>
            <a:r>
              <a:rPr b="1" lang="en" sz="1400">
                <a:solidFill>
                  <a:schemeClr val="dk1"/>
                </a:solidFill>
                <a:latin typeface="Barlow"/>
                <a:ea typeface="Barlow"/>
                <a:cs typeface="Barlow"/>
                <a:sym typeface="Barlow"/>
              </a:rPr>
              <a:t>Mobile Response Apps:</a:t>
            </a:r>
            <a:r>
              <a:rPr lang="en" sz="1400">
                <a:solidFill>
                  <a:schemeClr val="dk1"/>
                </a:solidFill>
                <a:latin typeface="Barlow"/>
                <a:ea typeface="Barlow"/>
                <a:cs typeface="Barlow"/>
                <a:sym typeface="Barlow"/>
              </a:rPr>
              <a:t> These allow teams to coordinate efforts, track distributed aid, and report challenges from the field.</a:t>
            </a:r>
            <a:endParaRPr sz="1400">
              <a:solidFill>
                <a:schemeClr val="dk1"/>
              </a:solidFill>
              <a:latin typeface="Barlow"/>
              <a:ea typeface="Barlow"/>
              <a:cs typeface="Barlow"/>
              <a:sym typeface="Barlow"/>
            </a:endParaRPr>
          </a:p>
          <a:p>
            <a:pPr indent="0" lvl="0" marL="0" rtl="0" algn="l">
              <a:spcBef>
                <a:spcPts val="1200"/>
              </a:spcBef>
              <a:spcAft>
                <a:spcPts val="1200"/>
              </a:spcAft>
              <a:buNone/>
            </a:pPr>
            <a:r>
              <a:t/>
            </a:r>
            <a:endParaRPr sz="2100">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aseline="-25000" lang="en" sz="2820">
                <a:latin typeface="Barlow"/>
                <a:ea typeface="Barlow"/>
                <a:cs typeface="Barlow"/>
                <a:sym typeface="Barlow"/>
              </a:rPr>
              <a:t>Q) Ways to ensure transparency and accountability in such a large NGO?</a:t>
            </a:r>
            <a:endParaRPr baseline="-25000" sz="2820">
              <a:latin typeface="Barlow"/>
              <a:ea typeface="Barlow"/>
              <a:cs typeface="Barlow"/>
              <a:sym typeface="Barlow"/>
            </a:endParaRPr>
          </a:p>
        </p:txBody>
      </p:sp>
      <p:sp>
        <p:nvSpPr>
          <p:cNvPr id="424" name="Google Shape;424;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latin typeface="Barlow"/>
                <a:ea typeface="Barlow"/>
                <a:cs typeface="Barlow"/>
                <a:sym typeface="Barlow"/>
              </a:rPr>
              <a:t>Use major auditing firms to ensure transparency and good work, such as BDO, which is the 5th largest audit system in the world.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All projects are audited by multiple firms sometimes to ensure quality.</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Credibility built on agreements as well, such as collaboration with the Bill and Melinda Gates Foundation. </a:t>
            </a:r>
            <a:endParaRPr>
              <a:latin typeface="Barlow"/>
              <a:ea typeface="Barlow"/>
              <a:cs typeface="Barlow"/>
              <a:sym typeface="Barlow"/>
            </a:endParaRPr>
          </a:p>
          <a:p>
            <a:pPr indent="0" lvl="0" marL="0" rtl="0" algn="l">
              <a:spcBef>
                <a:spcPts val="1200"/>
              </a:spcBef>
              <a:spcAft>
                <a:spcPts val="0"/>
              </a:spcAft>
              <a:buNone/>
            </a:pPr>
            <a:r>
              <a:rPr lang="en">
                <a:latin typeface="Barlow"/>
                <a:ea typeface="Barlow"/>
                <a:cs typeface="Barlow"/>
                <a:sym typeface="Barlow"/>
              </a:rPr>
              <a:t>Collaboration with UN agencies like UNICEF, CSR (Corporate Social Responsibility Fund), government agencies of all 4 provinces etc.</a:t>
            </a:r>
            <a:endParaRPr>
              <a:latin typeface="Barlow"/>
              <a:ea typeface="Barlow"/>
              <a:cs typeface="Barlow"/>
              <a:sym typeface="Barlow"/>
            </a:endParaRPr>
          </a:p>
          <a:p>
            <a:pPr indent="0" lvl="0" marL="0" rtl="0" algn="l">
              <a:spcBef>
                <a:spcPts val="1200"/>
              </a:spcBef>
              <a:spcAft>
                <a:spcPts val="0"/>
              </a:spcAft>
              <a:buNone/>
            </a:pPr>
            <a:r>
              <a:t/>
            </a:r>
            <a:endParaRPr>
              <a:latin typeface="Barlow"/>
              <a:ea typeface="Barlow"/>
              <a:cs typeface="Barlow"/>
              <a:sym typeface="Barlow"/>
            </a:endParaRPr>
          </a:p>
          <a:p>
            <a:pPr indent="0" lvl="0" marL="0" rtl="0" algn="l">
              <a:spcBef>
                <a:spcPts val="1200"/>
              </a:spcBef>
              <a:spcAft>
                <a:spcPts val="0"/>
              </a:spcAft>
              <a:buNone/>
            </a:pPr>
            <a:r>
              <a:t/>
            </a:r>
            <a:endParaRPr>
              <a:latin typeface="Barlow"/>
              <a:ea typeface="Barlow"/>
              <a:cs typeface="Barlow"/>
              <a:sym typeface="Barlow"/>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