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Barlow ExtraLight"/>
      <p:regular r:id="rId19"/>
      <p:bold r:id="rId20"/>
      <p:italic r:id="rId21"/>
      <p:boldItalic r:id="rId22"/>
    </p:embeddedFont>
    <p:embeddedFont>
      <p:font typeface="Hepta Slab Medium"/>
      <p:regular r:id="rId23"/>
      <p:bold r:id="rId24"/>
    </p:embeddedFont>
    <p:embeddedFont>
      <p:font typeface="Hepta Slab Light"/>
      <p:regular r:id="rId25"/>
      <p:bold r:id="rId26"/>
    </p:embeddedFont>
    <p:embeddedFont>
      <p:font typeface="Hepta Slab"/>
      <p:regular r:id="rId27"/>
      <p:bold r:id="rId28"/>
    </p:embeddedFont>
    <p:embeddedFont>
      <p:font typeface="Barlow Medium"/>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font" Target="fonts/BarlowExtraLight-bold.fntdata"/><Relationship Id="rId22" Type="http://schemas.openxmlformats.org/officeDocument/2006/relationships/font" Target="fonts/BarlowExtraLight-boldItalic.fntdata"/><Relationship Id="rId21" Type="http://schemas.openxmlformats.org/officeDocument/2006/relationships/font" Target="fonts/BarlowExtraLight-italic.fntdata"/><Relationship Id="rId24" Type="http://schemas.openxmlformats.org/officeDocument/2006/relationships/font" Target="fonts/HeptaSlabMedium-bold.fntdata"/><Relationship Id="rId23" Type="http://schemas.openxmlformats.org/officeDocument/2006/relationships/font" Target="fonts/HeptaSlabMedium-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bold.fntdata"/><Relationship Id="rId25" Type="http://schemas.openxmlformats.org/officeDocument/2006/relationships/font" Target="fonts/HeptaSlabLight-regular.fntdata"/><Relationship Id="rId28" Type="http://schemas.openxmlformats.org/officeDocument/2006/relationships/font" Target="fonts/HeptaSlab-bold.fntdata"/><Relationship Id="rId27" Type="http://schemas.openxmlformats.org/officeDocument/2006/relationships/font" Target="fonts/HeptaSlab-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italic.fntdata"/><Relationship Id="rId30" Type="http://schemas.openxmlformats.org/officeDocument/2006/relationships/font" Target="fonts/BarlowMedium-bold.fntdata"/><Relationship Id="rId11" Type="http://schemas.openxmlformats.org/officeDocument/2006/relationships/slide" Target="slides/slide5.xml"/><Relationship Id="rId33" Type="http://schemas.openxmlformats.org/officeDocument/2006/relationships/font" Target="fonts/BarlowLight-regular.fntdata"/><Relationship Id="rId10" Type="http://schemas.openxmlformats.org/officeDocument/2006/relationships/slide" Target="slides/slide4.xml"/><Relationship Id="rId32" Type="http://schemas.openxmlformats.org/officeDocument/2006/relationships/font" Target="fonts/BarlowMedium-boldItalic.fntdata"/><Relationship Id="rId13" Type="http://schemas.openxmlformats.org/officeDocument/2006/relationships/slide" Target="slides/slide7.xml"/><Relationship Id="rId35" Type="http://schemas.openxmlformats.org/officeDocument/2006/relationships/font" Target="fonts/BarlowLight-italic.fntdata"/><Relationship Id="rId12" Type="http://schemas.openxmlformats.org/officeDocument/2006/relationships/slide" Target="slides/slide6.xml"/><Relationship Id="rId34" Type="http://schemas.openxmlformats.org/officeDocument/2006/relationships/font" Target="fonts/BarlowLight-bold.fntdata"/><Relationship Id="rId15" Type="http://schemas.openxmlformats.org/officeDocument/2006/relationships/slide" Target="slides/slide9.xml"/><Relationship Id="rId37" Type="http://schemas.openxmlformats.org/officeDocument/2006/relationships/font" Target="fonts/Barlow-regular.fntdata"/><Relationship Id="rId14" Type="http://schemas.openxmlformats.org/officeDocument/2006/relationships/slide" Target="slides/slide8.xml"/><Relationship Id="rId36" Type="http://schemas.openxmlformats.org/officeDocument/2006/relationships/font" Target="fonts/BarlowLight-boldItalic.fntdata"/><Relationship Id="rId17" Type="http://schemas.openxmlformats.org/officeDocument/2006/relationships/slide" Target="slides/slide11.xml"/><Relationship Id="rId39" Type="http://schemas.openxmlformats.org/officeDocument/2006/relationships/font" Target="fonts/Barlow-italic.fntdata"/><Relationship Id="rId16" Type="http://schemas.openxmlformats.org/officeDocument/2006/relationships/slide" Target="slides/slide10.xml"/><Relationship Id="rId38" Type="http://schemas.openxmlformats.org/officeDocument/2006/relationships/font" Target="fonts/Barlow-bold.fntdata"/><Relationship Id="rId19" Type="http://schemas.openxmlformats.org/officeDocument/2006/relationships/font" Target="fonts/BarlowExtraLight-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ffb0b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ffb0b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effb0bb3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effb0bb3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effb0bb3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effb0bb3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effb0bb3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effb0bb3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ffb0bb3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effb0bb3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b671bec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b671bec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ffb0bb3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ffb0bb3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b671be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b671be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effb0bb3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effb0bb3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effb0bb3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effb0bb3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effb0bb3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effb0bb3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effb0bb3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effb0bb3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a:solidFill>
            <a:srgbClr val="6FA8DC"/>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rPr b="1" lang="en" sz="2800">
                <a:solidFill>
                  <a:schemeClr val="lt1"/>
                </a:solidFill>
                <a:latin typeface="Arial"/>
                <a:ea typeface="Arial"/>
                <a:cs typeface="Arial"/>
                <a:sym typeface="Arial"/>
              </a:rPr>
              <a:t>Professional Practices in IT Project</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 COMPANY NAME</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Bilal - 21K-3153</a:t>
            </a:r>
            <a:endParaRPr/>
          </a:p>
          <a:p>
            <a:pPr indent="0" lvl="0" marL="0" rtl="0" algn="ctr">
              <a:spcBef>
                <a:spcPts val="0"/>
              </a:spcBef>
              <a:spcAft>
                <a:spcPts val="0"/>
              </a:spcAft>
              <a:buClr>
                <a:schemeClr val="lt1"/>
              </a:buClr>
              <a:buSzPts val="1100"/>
              <a:buNone/>
            </a:pPr>
            <a:r>
              <a:rPr lang="en"/>
              <a:t>Ehaab - 21K-3372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latin typeface="Barlow"/>
                <a:ea typeface="Barlow"/>
                <a:cs typeface="Barlow"/>
                <a:sym typeface="Barlow"/>
              </a:rPr>
              <a:t>Q) Being an NGO that has grown on such a large scale, were the development bodies of Pakistan supportive or restrictive in your growth during your expansion? How did the company handle these challenges?</a:t>
            </a:r>
            <a:endParaRPr baseline="-25000" sz="1320">
              <a:latin typeface="Barlow"/>
              <a:ea typeface="Barlow"/>
              <a:cs typeface="Barlow"/>
              <a:sym typeface="Barlow"/>
            </a:endParaRPr>
          </a:p>
        </p:txBody>
      </p:sp>
      <p:sp>
        <p:nvSpPr>
          <p:cNvPr id="430" name="Google Shape;43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challenging when they were a smaller organization, became easier when the organization expanded. </a:t>
            </a:r>
            <a:endParaRPr/>
          </a:p>
          <a:p>
            <a:pPr indent="0" lvl="0" marL="0" rtl="0" algn="l">
              <a:spcBef>
                <a:spcPts val="1200"/>
              </a:spcBef>
              <a:spcAft>
                <a:spcPts val="0"/>
              </a:spcAft>
              <a:buNone/>
            </a:pPr>
            <a:r>
              <a:rPr lang="en"/>
              <a:t>Pakistan does not have an enabling environment for NGOs and there is still a huge gap in Pakistan for more NGOs.</a:t>
            </a:r>
            <a:endParaRPr/>
          </a:p>
          <a:p>
            <a:pPr indent="0" lvl="0" marL="0" rtl="0" algn="l">
              <a:spcBef>
                <a:spcPts val="1200"/>
              </a:spcBef>
              <a:spcAft>
                <a:spcPts val="1200"/>
              </a:spcAft>
              <a:buNone/>
            </a:pPr>
            <a:r>
              <a:rPr lang="en"/>
              <a:t>Too many restrictions, laws, objection certificates. Federal Government often gets in the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Barlow"/>
                <a:ea typeface="Barlow"/>
                <a:cs typeface="Barlow"/>
                <a:sym typeface="Barlow"/>
              </a:rPr>
              <a:t>Q) Advice for up and coming NGOs who face the same issues?</a:t>
            </a:r>
            <a:endParaRPr sz="2420">
              <a:latin typeface="Barlow"/>
              <a:ea typeface="Barlow"/>
              <a:cs typeface="Barlow"/>
              <a:sym typeface="Barlow"/>
            </a:endParaRPr>
          </a:p>
        </p:txBody>
      </p:sp>
      <p:sp>
        <p:nvSpPr>
          <p:cNvPr id="436" name="Google Shape;43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have established a system to train individuals for NGO management.</a:t>
            </a:r>
            <a:endParaRPr/>
          </a:p>
          <a:p>
            <a:pPr indent="0" lvl="0" marL="0" rtl="0" algn="l">
              <a:spcBef>
                <a:spcPts val="1200"/>
              </a:spcBef>
              <a:spcAft>
                <a:spcPts val="0"/>
              </a:spcAft>
              <a:buNone/>
            </a:pPr>
            <a:r>
              <a:rPr lang="en"/>
              <a:t>Have established their own HEC </a:t>
            </a:r>
            <a:r>
              <a:rPr lang="en"/>
              <a:t>accredited university that awards degrees for NGO management. </a:t>
            </a:r>
            <a:endParaRPr/>
          </a:p>
          <a:p>
            <a:pPr indent="0" lvl="0" marL="0" rtl="0" algn="l">
              <a:spcBef>
                <a:spcPts val="1200"/>
              </a:spcBef>
              <a:spcAft>
                <a:spcPts val="1200"/>
              </a:spcAft>
              <a:buNone/>
            </a:pPr>
            <a:r>
              <a:rPr lang="en"/>
              <a:t>Meant to fill these gaps and create new NGOs to further the cause of NGOs in Pakistan.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0"/>
          <p:cNvSpPr txBox="1"/>
          <p:nvPr>
            <p:ph type="title"/>
          </p:nvPr>
        </p:nvSpPr>
        <p:spPr>
          <a:xfrm>
            <a:off x="311700" y="42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Conflict Resolution	</a:t>
            </a:r>
            <a:endParaRPr>
              <a:latin typeface="Barlow"/>
              <a:ea typeface="Barlow"/>
              <a:cs typeface="Barlow"/>
              <a:sym typeface="Barlow"/>
            </a:endParaRPr>
          </a:p>
        </p:txBody>
      </p:sp>
      <p:sp>
        <p:nvSpPr>
          <p:cNvPr id="442" name="Google Shape;442;p70"/>
          <p:cNvSpPr txBox="1"/>
          <p:nvPr>
            <p:ph idx="1" type="body"/>
          </p:nvPr>
        </p:nvSpPr>
        <p:spPr>
          <a:xfrm>
            <a:off x="311700" y="1132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 policies, segregation of job and conflict.</a:t>
            </a:r>
            <a:endParaRPr/>
          </a:p>
          <a:p>
            <a:pPr indent="0" lvl="0" marL="0" rtl="0" algn="l">
              <a:spcBef>
                <a:spcPts val="1200"/>
              </a:spcBef>
              <a:spcAft>
                <a:spcPts val="0"/>
              </a:spcAft>
              <a:buNone/>
            </a:pPr>
            <a:r>
              <a:rPr lang="en"/>
              <a:t>Stakeholders are sat down and grievances are listened to.</a:t>
            </a:r>
            <a:endParaRPr/>
          </a:p>
          <a:p>
            <a:pPr indent="0" lvl="0" marL="0" rtl="0" algn="l">
              <a:spcBef>
                <a:spcPts val="1200"/>
              </a:spcBef>
              <a:spcAft>
                <a:spcPts val="0"/>
              </a:spcAft>
              <a:buNone/>
            </a:pPr>
            <a:r>
              <a:rPr lang="en"/>
              <a:t>If conflict is related to job or a personal event, both are addressed properly. </a:t>
            </a:r>
            <a:endParaRPr/>
          </a:p>
          <a:p>
            <a:pPr indent="0" lvl="0" marL="0" rtl="0" algn="l">
              <a:spcBef>
                <a:spcPts val="1200"/>
              </a:spcBef>
              <a:spcAft>
                <a:spcPts val="1200"/>
              </a:spcAft>
              <a:buNone/>
            </a:pPr>
            <a:r>
              <a:rPr lang="en"/>
              <a:t>Use the Care and Growth Leadership model to resolve conflicts and ensure a healthy environment.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60"/>
          <p:cNvSpPr txBox="1"/>
          <p:nvPr/>
        </p:nvSpPr>
        <p:spPr>
          <a:xfrm>
            <a:off x="1604625" y="544700"/>
            <a:ext cx="63321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Barlow"/>
                <a:ea typeface="Barlow"/>
                <a:cs typeface="Barlow"/>
                <a:sym typeface="Barlow"/>
              </a:rPr>
              <a:t>HANDS FOUNDATION</a:t>
            </a:r>
            <a:endParaRPr b="1" sz="3000">
              <a:latin typeface="Barlow"/>
              <a:ea typeface="Barlow"/>
              <a:cs typeface="Barlow"/>
              <a:sym typeface="Barlow"/>
            </a:endParaRPr>
          </a:p>
        </p:txBody>
      </p:sp>
      <p:sp>
        <p:nvSpPr>
          <p:cNvPr id="380" name="Google Shape;380;p60"/>
          <p:cNvSpPr txBox="1"/>
          <p:nvPr/>
        </p:nvSpPr>
        <p:spPr>
          <a:xfrm>
            <a:off x="385425" y="1488600"/>
            <a:ext cx="8454000" cy="3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Light"/>
                <a:ea typeface="Barlow Light"/>
                <a:cs typeface="Barlow Light"/>
                <a:sym typeface="Barlow Light"/>
              </a:rPr>
              <a:t>HANDS Foundation is one of the top NGOs in Pakistan that is dedicated to empowering communities and transforming lives since 1979. From healthcare, education, food security, livelihood, water and sanitation to resilient infrastructure and social development, they tackle development issues at its core.</a:t>
            </a:r>
            <a:endParaRPr sz="24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74788" y="3683238"/>
            <a:ext cx="3777000" cy="7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 Shaikh Tanveer Ahmed</a:t>
            </a:r>
            <a:endParaRPr b="1"/>
          </a:p>
          <a:p>
            <a:pPr indent="0" lvl="0" marL="0" rtl="0" algn="l">
              <a:spcBef>
                <a:spcPts val="0"/>
              </a:spcBef>
              <a:spcAft>
                <a:spcPts val="0"/>
              </a:spcAft>
              <a:buNone/>
            </a:pPr>
            <a:r>
              <a:rPr lang="en"/>
              <a:t>Chief</a:t>
            </a:r>
            <a:r>
              <a:rPr lang="en"/>
              <a:t> Executive HANDS</a:t>
            </a:r>
            <a:endParaRPr/>
          </a:p>
        </p:txBody>
      </p:sp>
      <p:sp>
        <p:nvSpPr>
          <p:cNvPr id="386" name="Google Shape;386;p61"/>
          <p:cNvSpPr txBox="1"/>
          <p:nvPr>
            <p:ph idx="1" type="body"/>
          </p:nvPr>
        </p:nvSpPr>
        <p:spPr>
          <a:xfrm>
            <a:off x="4012150" y="297650"/>
            <a:ext cx="48201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50">
                <a:solidFill>
                  <a:schemeClr val="dk1"/>
                </a:solidFill>
                <a:highlight>
                  <a:srgbClr val="FFFFFF"/>
                </a:highlight>
              </a:rPr>
              <a:t>Dr. Shaikh Tanveer Ahmed is the Chief Executive of HANDS</a:t>
            </a:r>
            <a:r>
              <a:rPr lang="en" sz="1350">
                <a:solidFill>
                  <a:schemeClr val="dk1"/>
                </a:solidFill>
                <a:highlight>
                  <a:schemeClr val="lt1"/>
                </a:highlight>
              </a:rPr>
              <a:t>, who has been working with HANDS since 1994. He has 30 years of experience in the development sector and has a grip on both management and technical skills for handling organizations in the private as well as public sectors. He earned his Master's in Public Health (MPH) from the University of Karachi, M.B.B.S from DOW Medical College &amp; Civil Hospital Karachi and Training for Diploma in Child from Department of Pediatrics DOW Medical College, fellowship in Reproductive Health and Family Planning Program from Public Health Institute Santa Cruz, University of California, Berkley. His experience in long-term and short strategic programme planning and policy implementation, facilitation in monitoring, evaluation, training, reporting, and project proposal writing and research reflects the success of the organization where he has been working until this time. To date, his excellence in the proposals of projects for funding, as well as raising money &amp; networking with donors, government, UN Agencies, NGOs, and private institutions has always been outstanding.</a:t>
            </a:r>
            <a:endParaRPr sz="1350">
              <a:solidFill>
                <a:schemeClr val="dk1"/>
              </a:solidFill>
              <a:highlight>
                <a:schemeClr val="lt1"/>
              </a:highlight>
            </a:endParaRPr>
          </a:p>
        </p:txBody>
      </p:sp>
      <p:pic>
        <p:nvPicPr>
          <p:cNvPr id="387" name="Google Shape;387;p61"/>
          <p:cNvPicPr preferRelativeResize="0"/>
          <p:nvPr/>
        </p:nvPicPr>
        <p:blipFill rotWithShape="1">
          <a:blip r:embed="rId3">
            <a:alphaModFix/>
          </a:blip>
          <a:srcRect b="0" l="-1190" r="1189" t="0"/>
          <a:stretch/>
        </p:blipFill>
        <p:spPr>
          <a:xfrm>
            <a:off x="168888" y="94475"/>
            <a:ext cx="3588775" cy="358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lt1"/>
                </a:solidFill>
              </a:rPr>
              <a:t>Q: Describe the </a:t>
            </a:r>
            <a:r>
              <a:rPr lang="en" sz="900">
                <a:solidFill>
                  <a:schemeClr val="lt1"/>
                </a:solidFill>
              </a:rPr>
              <a:t>hierarchy</a:t>
            </a:r>
            <a:r>
              <a:rPr lang="en" sz="900">
                <a:solidFill>
                  <a:schemeClr val="lt1"/>
                </a:solidFill>
              </a:rPr>
              <a:t> of your organization.</a:t>
            </a:r>
            <a:endParaRPr sz="9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lt1"/>
                </a:solidFill>
              </a:rPr>
              <a:t>The HANDS organization in Pakistan follows a structured organizational hierarchy typical of large non-profit organizations</a:t>
            </a:r>
            <a:endParaRPr sz="900">
              <a:solidFill>
                <a:schemeClr val="lt1"/>
              </a:solidFill>
            </a:endParaRPr>
          </a:p>
          <a:p>
            <a:pPr indent="-285750" lvl="0" marL="457200" rtl="0" algn="l">
              <a:lnSpc>
                <a:spcPct val="115000"/>
              </a:lnSpc>
              <a:spcBef>
                <a:spcPts val="1200"/>
              </a:spcBef>
              <a:spcAft>
                <a:spcPts val="0"/>
              </a:spcAft>
              <a:buClr>
                <a:schemeClr val="lt1"/>
              </a:buClr>
              <a:buSzPts val="900"/>
              <a:buAutoNum type="arabicPeriod"/>
            </a:pPr>
            <a:r>
              <a:rPr b="1" lang="en" sz="900">
                <a:solidFill>
                  <a:schemeClr val="lt1"/>
                </a:solidFill>
              </a:rPr>
              <a:t>Leadership</a:t>
            </a:r>
            <a:r>
              <a:rPr lang="en" sz="900">
                <a:solidFill>
                  <a:schemeClr val="lt1"/>
                </a:solidFill>
              </a:rPr>
              <a:t>: The organization is led by a Chief Executive Officer (CEO), Dr. Shaikh Tanveer Ahmed, who oversees the strategic direction and overall operations of the organization.</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Board of Governors</a:t>
            </a:r>
            <a:r>
              <a:rPr lang="en" sz="900">
                <a:solidFill>
                  <a:schemeClr val="lt1"/>
                </a:solidFill>
              </a:rPr>
              <a:t>: HANDS is guided by a Board of Governors that sets policies and ensures compliance with its mission and objectives.</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Management Team</a:t>
            </a:r>
            <a:r>
              <a:rPr lang="en" sz="900">
                <a:solidFill>
                  <a:schemeClr val="lt1"/>
                </a:solidFill>
              </a:rPr>
              <a:t>: There is a dedicated management team responsible for different operational areas, such as program development, fundraising, and outreach initiatives. They work under the leadership of the CEO. </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Operational Divisions</a:t>
            </a:r>
            <a:r>
              <a:rPr lang="en" sz="900">
                <a:solidFill>
                  <a:schemeClr val="lt1"/>
                </a:solidFill>
              </a:rPr>
              <a:t>: HANDS is organized into various functional areas, including </a:t>
            </a:r>
            <a:r>
              <a:rPr lang="en" sz="900">
                <a:solidFill>
                  <a:schemeClr val="lt1"/>
                </a:solidFill>
              </a:rPr>
              <a:t>health </a:t>
            </a:r>
            <a:r>
              <a:rPr lang="en" sz="900">
                <a:solidFill>
                  <a:schemeClr val="lt1"/>
                </a:solidFill>
              </a:rPr>
              <a:t>services, education, water sanitation and hygiene (WASH), disaster response, and livelihood development. Each area operates as a distinct division with specialized teams. </a:t>
            </a:r>
            <a:r>
              <a:rPr lang="en" sz="900">
                <a:solidFill>
                  <a:schemeClr val="lt1"/>
                </a:solidFill>
              </a:rPr>
              <a:t>E.g </a:t>
            </a:r>
            <a:r>
              <a:rPr b="1" lang="en" sz="1050">
                <a:solidFill>
                  <a:srgbClr val="EE252D"/>
                </a:solidFill>
                <a:highlight>
                  <a:srgbClr val="FFFFFF"/>
                </a:highlight>
              </a:rPr>
              <a:t>HOD- PIT(Physical Infrastructure &amp; Technology), </a:t>
            </a:r>
            <a:r>
              <a:rPr b="1" lang="en" sz="1100">
                <a:solidFill>
                  <a:srgbClr val="EE252D"/>
                </a:solidFill>
                <a:highlight>
                  <a:srgbClr val="FFFFFF"/>
                </a:highlight>
              </a:rPr>
              <a:t>HOD – FSL (Food Security &amp; Livelihood)</a:t>
            </a:r>
            <a:endParaRPr sz="7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Field Teams</a:t>
            </a:r>
            <a:r>
              <a:rPr lang="en" sz="900">
                <a:solidFill>
                  <a:schemeClr val="lt1"/>
                </a:solidFill>
              </a:rPr>
              <a:t>: The organization deploys field teams and community workers who implement programs on the ground, working directly with local communities.</a:t>
            </a:r>
            <a:endParaRPr sz="900">
              <a:solidFill>
                <a:schemeClr val="lt1"/>
              </a:solidFill>
            </a:endParaRPr>
          </a:p>
          <a:p>
            <a:pPr indent="0" lvl="0" marL="0" rtl="0" algn="l">
              <a:lnSpc>
                <a:spcPct val="115000"/>
              </a:lnSpc>
              <a:spcBef>
                <a:spcPts val="1200"/>
              </a:spcBef>
              <a:spcAft>
                <a:spcPts val="1200"/>
              </a:spcAft>
              <a:buNone/>
            </a:pPr>
            <a:r>
              <a:rPr lang="en" sz="900">
                <a:solidFill>
                  <a:schemeClr val="lt1"/>
                </a:solidFill>
              </a:rPr>
              <a:t>This hierarchical setup allows HANDS to manage its extensive network and deliver services effectively across Pakistan. It reflects a mix of </a:t>
            </a:r>
            <a:r>
              <a:rPr b="1" lang="en" sz="900">
                <a:solidFill>
                  <a:schemeClr val="lt1"/>
                </a:solidFill>
              </a:rPr>
              <a:t>functional and divisional organizational structures</a:t>
            </a:r>
            <a:r>
              <a:rPr lang="en" sz="900">
                <a:solidFill>
                  <a:schemeClr val="lt1"/>
                </a:solidFill>
              </a:rPr>
              <a:t>.</a:t>
            </a:r>
            <a:endParaRPr sz="900">
              <a:solidFill>
                <a:schemeClr val="lt1"/>
              </a:solidFill>
              <a:latin typeface="Barlow"/>
              <a:ea typeface="Barlow"/>
              <a:cs typeface="Barlow"/>
              <a:sym typeface="Barlow"/>
            </a:endParaRPr>
          </a:p>
        </p:txBody>
      </p:sp>
      <p:sp>
        <p:nvSpPr>
          <p:cNvPr id="393" name="Google Shape;393;p62"/>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Hierarchy</a:t>
            </a:r>
            <a:endParaRPr>
              <a:solidFill>
                <a:schemeClr val="accent3"/>
              </a:solidFill>
              <a:latin typeface="Hepta Slab Medium"/>
              <a:ea typeface="Hepta Slab Medium"/>
              <a:cs typeface="Hepta Slab Medium"/>
              <a:sym typeface="Hepta Slab Medium"/>
            </a:endParaRPr>
          </a:p>
        </p:txBody>
      </p:sp>
      <p:sp>
        <p:nvSpPr>
          <p:cNvPr id="394" name="Google Shape;39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Briefly describe your </a:t>
            </a:r>
            <a:r>
              <a:rPr lang="en">
                <a:latin typeface="Barlow"/>
                <a:ea typeface="Barlow"/>
                <a:cs typeface="Barlow"/>
                <a:sym typeface="Barlow"/>
              </a:rPr>
              <a:t>history with HANDS.</a:t>
            </a:r>
            <a:endParaRPr>
              <a:latin typeface="Barlow"/>
              <a:ea typeface="Barlow"/>
              <a:cs typeface="Barlow"/>
              <a:sym typeface="Barlow"/>
            </a:endParaRPr>
          </a:p>
        </p:txBody>
      </p:sp>
      <p:sp>
        <p:nvSpPr>
          <p:cNvPr id="400" name="Google Shape;400;p63"/>
          <p:cNvSpPr txBox="1"/>
          <p:nvPr>
            <p:ph idx="1" type="body"/>
          </p:nvPr>
        </p:nvSpPr>
        <p:spPr>
          <a:xfrm>
            <a:off x="311700" y="1184550"/>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arlow"/>
                <a:ea typeface="Barlow"/>
                <a:cs typeface="Barlow"/>
                <a:sym typeface="Barlow"/>
              </a:rPr>
              <a:t>Chief E</a:t>
            </a:r>
            <a:r>
              <a:rPr lang="en" sz="1300">
                <a:latin typeface="Barlow"/>
                <a:ea typeface="Barlow"/>
                <a:cs typeface="Barlow"/>
                <a:sym typeface="Barlow"/>
              </a:rPr>
              <a:t>xecutive of HANDS Pakistan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HANDS Pakistan is one of the biggest NGOs of the entire country.</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Used to be a Medical student in the DOW medical college, where he met his Professor Dr. Gaffar Billu with </a:t>
            </a:r>
            <a:r>
              <a:rPr lang="en" sz="1300">
                <a:latin typeface="Barlow"/>
                <a:ea typeface="Barlow"/>
                <a:cs typeface="Barlow"/>
                <a:sym typeface="Barlow"/>
              </a:rPr>
              <a:t>whom he used to go to the rural areas of Sindh.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The problem of rural areas not having access to adequate healthcare was identified and HANDS was established to fix this problem.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as a 1-room organization.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Now in 36 cities of Pakistan, 11000 employees, exist in 65 districts of Pakistan, cover more than 3.5 crore of the population, present in all 4 provinces of Pakistan, mostly prominent in Sindh.</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from healthcare, expanded to infrastructure, livelihood, water sanitation and disaster management.</a:t>
            </a:r>
            <a:endParaRPr sz="1300">
              <a:latin typeface="Barlow"/>
              <a:ea typeface="Barlow"/>
              <a:cs typeface="Barlow"/>
              <a:sym typeface="Barlow"/>
            </a:endParaRPr>
          </a:p>
          <a:p>
            <a:pPr indent="0" lvl="0" marL="0" rtl="0" algn="l">
              <a:spcBef>
                <a:spcPts val="1200"/>
              </a:spcBef>
              <a:spcAft>
                <a:spcPts val="0"/>
              </a:spcAft>
              <a:buNone/>
            </a:pPr>
            <a:r>
              <a:t/>
            </a:r>
            <a:endParaRPr sz="2100">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420">
                <a:latin typeface="Barlow"/>
                <a:ea typeface="Barlow"/>
                <a:cs typeface="Barlow"/>
                <a:sym typeface="Barlow"/>
              </a:rPr>
              <a:t>Q) Approach to adopting tech</a:t>
            </a:r>
            <a:endParaRPr baseline="-25000" sz="2420">
              <a:latin typeface="Barlow"/>
              <a:ea typeface="Barlow"/>
              <a:cs typeface="Barlow"/>
              <a:sym typeface="Barlow"/>
            </a:endParaRPr>
          </a:p>
        </p:txBody>
      </p:sp>
      <p:sp>
        <p:nvSpPr>
          <p:cNvPr id="406" name="Google Shape;40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40 years old organization, expanded slowly, transparent practices had to be established.</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system optimization and </a:t>
            </a:r>
            <a:r>
              <a:rPr lang="en">
                <a:latin typeface="Barlow"/>
                <a:ea typeface="Barlow"/>
                <a:cs typeface="Barlow"/>
                <a:sym typeface="Barlow"/>
              </a:rPr>
              <a:t>transparent practices from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IT systems from the beginning, were an early adopter. Headquarters has been centrally managed from Karachi since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Uses Microsoft 365 Dynamics’ Finance, HR and Supply Chain modules.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Constantly evolving their use of technology in their organization.</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 a Geographic Information System (GIS) to constantly monitor geographical data.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Since the financial system was so strong, transferred these knowledge to banking system.</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190">
                <a:latin typeface="Barlow"/>
                <a:ea typeface="Barlow"/>
                <a:cs typeface="Barlow"/>
                <a:sym typeface="Barlow"/>
              </a:rPr>
              <a:t>Q) How does HANDS ensure cybersecurity in its tech infrastructure?</a:t>
            </a:r>
            <a:endParaRPr b="1" sz="11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2" name="Google Shape;41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Barlow"/>
                <a:ea typeface="Barlow"/>
                <a:cs typeface="Barlow"/>
                <a:sym typeface="Barlow"/>
              </a:rPr>
              <a:t>Regular security audits and penetration testing to identify vulnerabilities.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Multi-factor authentication (MFA) across all critical systems.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Encryption of all data stored in the cloud or transmitted through networks.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Collaboration with cybersecurity firms to keep systems updated against threats.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Employee training programs to recognize phishing and other cyber risks.</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290">
                <a:latin typeface="Barlow"/>
                <a:ea typeface="Barlow"/>
                <a:cs typeface="Barlow"/>
                <a:sym typeface="Barlow"/>
              </a:rPr>
              <a:t>Q) How does HANDS leverage technology for disaster management?</a:t>
            </a:r>
            <a:endParaRPr b="1" sz="12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8" name="Google Shape;41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Barlow"/>
                <a:ea typeface="Barlow"/>
                <a:cs typeface="Barlow"/>
                <a:sym typeface="Barlow"/>
              </a:rPr>
              <a:t>GIS for Disaster Mapping:</a:t>
            </a:r>
            <a:r>
              <a:rPr lang="en" sz="1400">
                <a:solidFill>
                  <a:schemeClr val="dk1"/>
                </a:solidFill>
                <a:latin typeface="Barlow"/>
                <a:ea typeface="Barlow"/>
                <a:cs typeface="Barlow"/>
                <a:sym typeface="Barlow"/>
              </a:rPr>
              <a:t> Real-time tracking of disaster-prone areas, enabling efficient resource deployment.</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Early Warning Systems:</a:t>
            </a:r>
            <a:r>
              <a:rPr lang="en" sz="1400">
                <a:solidFill>
                  <a:schemeClr val="dk1"/>
                </a:solidFill>
                <a:latin typeface="Barlow"/>
                <a:ea typeface="Barlow"/>
                <a:cs typeface="Barlow"/>
                <a:sym typeface="Barlow"/>
              </a:rPr>
              <a:t> Integrated with weather forecasting tools to inform communities proactively.</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Drones:</a:t>
            </a:r>
            <a:r>
              <a:rPr lang="en" sz="1400">
                <a:solidFill>
                  <a:schemeClr val="dk1"/>
                </a:solidFill>
                <a:latin typeface="Barlow"/>
                <a:ea typeface="Barlow"/>
                <a:cs typeface="Barlow"/>
                <a:sym typeface="Barlow"/>
              </a:rPr>
              <a:t> Used for aerial surveys of affected areas to assess damage and prioritize relief.</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Mobile Response Apps:</a:t>
            </a:r>
            <a:r>
              <a:rPr lang="en" sz="1400">
                <a:solidFill>
                  <a:schemeClr val="dk1"/>
                </a:solidFill>
                <a:latin typeface="Barlow"/>
                <a:ea typeface="Barlow"/>
                <a:cs typeface="Barlow"/>
                <a:sym typeface="Barlow"/>
              </a:rPr>
              <a:t> These allow teams to coordinate efforts, track distributed aid, and report challenges from the field.</a:t>
            </a:r>
            <a:endParaRPr sz="1400">
              <a:solidFill>
                <a:schemeClr val="dk1"/>
              </a:solidFill>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820">
                <a:latin typeface="Barlow"/>
                <a:ea typeface="Barlow"/>
                <a:cs typeface="Barlow"/>
                <a:sym typeface="Barlow"/>
              </a:rPr>
              <a:t>Q) Ways to ensure transparency and accountability in such a large NGO?</a:t>
            </a:r>
            <a:endParaRPr baseline="-25000" sz="2820">
              <a:latin typeface="Barlow"/>
              <a:ea typeface="Barlow"/>
              <a:cs typeface="Barlow"/>
              <a:sym typeface="Barlow"/>
            </a:endParaRPr>
          </a:p>
        </p:txBody>
      </p:sp>
      <p:sp>
        <p:nvSpPr>
          <p:cNvPr id="424" name="Google Shape;42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Use major auditing firms to ensure transparency and good work, such as BDO, which is the 5th largest audit system in the world.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All projects are audited by multiple firms sometimes to ensure quality.</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Credibility built on agreements as well, such as collaboration with the Bill and Melinda Gates Foundation.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Collaboration with UN agencies like UNICEF, CSR (Corporate Social Responsibility Fund), government agencies of all 4 provinces etc.</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