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6" r:id="rId1"/>
  </p:sldMasterIdLst>
  <p:notesMasterIdLst>
    <p:notesMasterId r:id="rId38"/>
  </p:notesMasterIdLst>
  <p:handoutMasterIdLst>
    <p:handoutMasterId r:id="rId39"/>
  </p:handoutMasterIdLst>
  <p:sldIdLst>
    <p:sldId id="368" r:id="rId2"/>
    <p:sldId id="277" r:id="rId3"/>
    <p:sldId id="332" r:id="rId4"/>
    <p:sldId id="288" r:id="rId5"/>
    <p:sldId id="336" r:id="rId6"/>
    <p:sldId id="278" r:id="rId7"/>
    <p:sldId id="289" r:id="rId8"/>
    <p:sldId id="348" r:id="rId9"/>
    <p:sldId id="279" r:id="rId10"/>
    <p:sldId id="290" r:id="rId11"/>
    <p:sldId id="367" r:id="rId12"/>
    <p:sldId id="293" r:id="rId13"/>
    <p:sldId id="380" r:id="rId14"/>
    <p:sldId id="296" r:id="rId15"/>
    <p:sldId id="369" r:id="rId16"/>
    <p:sldId id="370" r:id="rId17"/>
    <p:sldId id="371" r:id="rId18"/>
    <p:sldId id="372" r:id="rId19"/>
    <p:sldId id="373" r:id="rId20"/>
    <p:sldId id="335" r:id="rId21"/>
    <p:sldId id="344" r:id="rId22"/>
    <p:sldId id="345" r:id="rId23"/>
    <p:sldId id="298" r:id="rId24"/>
    <p:sldId id="302" r:id="rId25"/>
    <p:sldId id="329" r:id="rId26"/>
    <p:sldId id="351" r:id="rId27"/>
    <p:sldId id="282" r:id="rId28"/>
    <p:sldId id="333" r:id="rId29"/>
    <p:sldId id="374" r:id="rId30"/>
    <p:sldId id="375" r:id="rId31"/>
    <p:sldId id="376" r:id="rId32"/>
    <p:sldId id="377" r:id="rId33"/>
    <p:sldId id="378" r:id="rId34"/>
    <p:sldId id="379" r:id="rId35"/>
    <p:sldId id="342" r:id="rId36"/>
    <p:sldId id="285" r:id="rId37"/>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450" y="48"/>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2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itchFamily="-84" charset="0"/>
              </a:defRPr>
            </a:lvl1pPr>
          </a:lstStyle>
          <a:p>
            <a:pPr>
              <a:defRPr/>
            </a:pPr>
            <a:fld id="{B93B6F84-2E84-42D3-A71E-68324412A32C}" type="slidenum">
              <a:rPr lang="en-US"/>
              <a:pPr>
                <a:defRPr/>
              </a:pPr>
              <a:t>‹#›</a:t>
            </a:fld>
            <a:endParaRPr lang="en-US"/>
          </a:p>
        </p:txBody>
      </p:sp>
    </p:spTree>
    <p:extLst>
      <p:ext uri="{BB962C8B-B14F-4D97-AF65-F5344CB8AC3E}">
        <p14:creationId xmlns:p14="http://schemas.microsoft.com/office/powerpoint/2010/main" val="3140749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59396"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itchFamily="18" charset="0"/>
              </a:defRPr>
            </a:lvl1pPr>
          </a:lstStyle>
          <a:p>
            <a:pPr>
              <a:defRPr/>
            </a:pPr>
            <a:fld id="{C76905E4-E158-41BA-A2E5-165F10B422EA}" type="slidenum">
              <a:rPr lang="en-US"/>
              <a:pPr>
                <a:defRPr/>
              </a:pPr>
              <a:t>‹#›</a:t>
            </a:fld>
            <a:endParaRPr lang="en-US"/>
          </a:p>
        </p:txBody>
      </p:sp>
    </p:spTree>
    <p:extLst>
      <p:ext uri="{BB962C8B-B14F-4D97-AF65-F5344CB8AC3E}">
        <p14:creationId xmlns:p14="http://schemas.microsoft.com/office/powerpoint/2010/main" val="33338307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D9B9B22-7AF6-4D51-9F29-01B09671F49D}" type="slidenum">
              <a:rPr lang="en-US" smtClean="0">
                <a:latin typeface="Times New Roman" pitchFamily="18" charset="0"/>
              </a:rPr>
              <a:pPr/>
              <a:t>2</a:t>
            </a:fld>
            <a:endParaRPr 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E92887-C3D0-463A-98A2-8BA4A26D08D6}" type="slidenum">
              <a:rPr lang="en-US" smtClean="0">
                <a:latin typeface="Times New Roman" pitchFamily="18" charset="0"/>
              </a:rPr>
              <a:pPr/>
              <a:t>11</a:t>
            </a:fld>
            <a:endParaRPr lang="en-US"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EC13DFB-72C4-4221-B838-DB11376A3421}" type="slidenum">
              <a:rPr lang="en-US" smtClean="0">
                <a:latin typeface="Times New Roman" pitchFamily="18" charset="0"/>
              </a:rPr>
              <a:pPr/>
              <a:t>12</a:t>
            </a:fld>
            <a:endParaRPr lang="en-US"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06">
              <a:defRPr>
                <a:solidFill>
                  <a:schemeClr val="tx1"/>
                </a:solidFill>
                <a:latin typeface="Verdana" pitchFamily="34" charset="0"/>
                <a:ea typeface="MS PGothic" pitchFamily="34" charset="-128"/>
              </a:defRPr>
            </a:lvl1pPr>
            <a:lvl2pPr marL="742935" indent="-285744" defTabSz="923906">
              <a:defRPr>
                <a:solidFill>
                  <a:schemeClr val="tx1"/>
                </a:solidFill>
                <a:latin typeface="Verdana" pitchFamily="34" charset="0"/>
                <a:ea typeface="MS PGothic" pitchFamily="34" charset="-128"/>
              </a:defRPr>
            </a:lvl2pPr>
            <a:lvl3pPr marL="1142977" indent="-228595" defTabSz="923906">
              <a:defRPr>
                <a:solidFill>
                  <a:schemeClr val="tx1"/>
                </a:solidFill>
                <a:latin typeface="Verdana" pitchFamily="34" charset="0"/>
                <a:ea typeface="MS PGothic" pitchFamily="34" charset="-128"/>
              </a:defRPr>
            </a:lvl3pPr>
            <a:lvl4pPr marL="1600168" indent="-228595" defTabSz="923906">
              <a:defRPr>
                <a:solidFill>
                  <a:schemeClr val="tx1"/>
                </a:solidFill>
                <a:latin typeface="Verdana" pitchFamily="34" charset="0"/>
                <a:ea typeface="MS PGothic" pitchFamily="34" charset="-128"/>
              </a:defRPr>
            </a:lvl4pPr>
            <a:lvl5pPr marL="2057359" indent="-228595" defTabSz="923906">
              <a:defRPr>
                <a:solidFill>
                  <a:schemeClr val="tx1"/>
                </a:solidFill>
                <a:latin typeface="Verdana" pitchFamily="34" charset="0"/>
                <a:ea typeface="MS PGothic" pitchFamily="34" charset="-128"/>
              </a:defRPr>
            </a:lvl5pPr>
            <a:lvl6pPr marL="2514550" indent="-228595" defTabSz="923906" eaLnBrk="0" fontAlgn="base" hangingPunct="0">
              <a:spcBef>
                <a:spcPct val="0"/>
              </a:spcBef>
              <a:spcAft>
                <a:spcPct val="0"/>
              </a:spcAft>
              <a:defRPr>
                <a:solidFill>
                  <a:schemeClr val="tx1"/>
                </a:solidFill>
                <a:latin typeface="Verdana" pitchFamily="34" charset="0"/>
                <a:ea typeface="MS PGothic" pitchFamily="34" charset="-128"/>
              </a:defRPr>
            </a:lvl6pPr>
            <a:lvl7pPr marL="2971740" indent="-228595" defTabSz="923906" eaLnBrk="0" fontAlgn="base" hangingPunct="0">
              <a:spcBef>
                <a:spcPct val="0"/>
              </a:spcBef>
              <a:spcAft>
                <a:spcPct val="0"/>
              </a:spcAft>
              <a:defRPr>
                <a:solidFill>
                  <a:schemeClr val="tx1"/>
                </a:solidFill>
                <a:latin typeface="Verdana" pitchFamily="34" charset="0"/>
                <a:ea typeface="MS PGothic" pitchFamily="34" charset="-128"/>
              </a:defRPr>
            </a:lvl7pPr>
            <a:lvl8pPr marL="3428932" indent="-228595" defTabSz="923906" eaLnBrk="0" fontAlgn="base" hangingPunct="0">
              <a:spcBef>
                <a:spcPct val="0"/>
              </a:spcBef>
              <a:spcAft>
                <a:spcPct val="0"/>
              </a:spcAft>
              <a:defRPr>
                <a:solidFill>
                  <a:schemeClr val="tx1"/>
                </a:solidFill>
                <a:latin typeface="Verdana" pitchFamily="34" charset="0"/>
                <a:ea typeface="MS PGothic" pitchFamily="34" charset="-128"/>
              </a:defRPr>
            </a:lvl8pPr>
            <a:lvl9pPr marL="3886122" indent="-228595" defTabSz="923906" eaLnBrk="0" fontAlgn="base" hangingPunct="0">
              <a:spcBef>
                <a:spcPct val="0"/>
              </a:spcBef>
              <a:spcAft>
                <a:spcPct val="0"/>
              </a:spcAft>
              <a:defRPr>
                <a:solidFill>
                  <a:schemeClr val="tx1"/>
                </a:solidFill>
                <a:latin typeface="Verdana" pitchFamily="34" charset="0"/>
                <a:ea typeface="MS PGothic" pitchFamily="34" charset="-128"/>
              </a:defRPr>
            </a:lvl9pPr>
          </a:lstStyle>
          <a:p>
            <a:fld id="{B94B9875-122A-445B-98DB-4EAC8EDAF0C0}" type="slidenum">
              <a:rPr lang="en-US" smtClean="0">
                <a:latin typeface="Times New Roman" pitchFamily="18" charset="0"/>
              </a:rPr>
              <a:pPr/>
              <a:t>13</a:t>
            </a:fld>
            <a:endParaRPr lang="en-US" dirty="0"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2A37382-6DD3-4C08-97A6-7B54DD3CFC77}" type="slidenum">
              <a:rPr lang="en-US" smtClean="0">
                <a:latin typeface="Times New Roman" pitchFamily="18" charset="0"/>
              </a:rPr>
              <a:pPr/>
              <a:t>14</a:t>
            </a:fld>
            <a:endParaRPr lang="en-US"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DA54C24-4F75-4EDA-8C35-F82BBD788714}" type="slidenum">
              <a:rPr lang="en-US" smtClean="0">
                <a:latin typeface="Times New Roman" pitchFamily="18" charset="0"/>
              </a:rPr>
              <a:pPr/>
              <a:t>20</a:t>
            </a:fld>
            <a:endParaRPr lang="en-US" smtClean="0">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2BA83C9-AF03-40EC-9C04-A5B7EF93598E}" type="slidenum">
              <a:rPr lang="en-US" smtClean="0">
                <a:latin typeface="Times New Roman" pitchFamily="18" charset="0"/>
              </a:rPr>
              <a:pPr/>
              <a:t>23</a:t>
            </a:fld>
            <a:endParaRPr lang="en-US" smtClean="0">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02BF39B-025B-433D-A4F7-5A6EBB817C6E}" type="slidenum">
              <a:rPr lang="en-US" smtClean="0">
                <a:latin typeface="Times New Roman" pitchFamily="18" charset="0"/>
              </a:rPr>
              <a:pPr/>
              <a:t>24</a:t>
            </a:fld>
            <a:endParaRPr lang="en-US" smtClean="0">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4A38306E-05F0-4ED6-A562-80B21EEABCE8}" type="slidenum">
              <a:rPr lang="en-US" smtClean="0">
                <a:latin typeface="Times New Roman" pitchFamily="18" charset="0"/>
              </a:rPr>
              <a:pPr/>
              <a:t>25</a:t>
            </a:fld>
            <a:endParaRPr lang="en-US" smtClean="0">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55B08369-C08D-40F0-8D86-046E0B0B9A36}" type="slidenum">
              <a:rPr lang="en-US" smtClean="0">
                <a:latin typeface="Times New Roman" pitchFamily="18" charset="0"/>
              </a:rPr>
              <a:pPr/>
              <a:t>26</a:t>
            </a:fld>
            <a:endParaRPr lang="en-US" smtClean="0">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93925330-A298-4194-9FD0-3F52364DA493}" type="slidenum">
              <a:rPr lang="en-US" smtClean="0">
                <a:latin typeface="Times New Roman" pitchFamily="18" charset="0"/>
              </a:rPr>
              <a:pPr/>
              <a:t>27</a:t>
            </a:fld>
            <a:endParaRPr lang="en-US" smtClean="0">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0F0FA2EA-B1A8-4FF0-8CAA-BF5D19257C08}" type="slidenum">
              <a:rPr lang="en-US" smtClean="0">
                <a:latin typeface="Times New Roman" pitchFamily="18" charset="0"/>
              </a:rPr>
              <a:pPr/>
              <a:t>3</a:t>
            </a:fld>
            <a:endParaRPr 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7A106CB-1F96-4FCC-A6FF-9D60A9F99C20}" type="slidenum">
              <a:rPr lang="en-US" smtClean="0">
                <a:latin typeface="Times New Roman" pitchFamily="18" charset="0"/>
              </a:rPr>
              <a:pPr/>
              <a:t>28</a:t>
            </a:fld>
            <a:endParaRPr lang="en-US" smtClean="0">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1C4D56F1-30D3-42D3-A036-869549E02E46}" type="slidenum">
              <a:rPr lang="en-US" smtClean="0">
                <a:latin typeface="Times New Roman" pitchFamily="18" charset="0"/>
              </a:rPr>
              <a:pPr/>
              <a:t>36</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73BCA559-6B4F-4B17-A174-4CD0F177AC46}" type="slidenum">
              <a:rPr lang="en-US" smtClean="0">
                <a:latin typeface="Times New Roman" pitchFamily="18" charset="0"/>
              </a:rPr>
              <a:pPr/>
              <a:t>4</a:t>
            </a:fld>
            <a:endParaRPr 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C5F50B82-5AA8-46F3-9786-300E65BA1AB7}" type="slidenum">
              <a:rPr lang="en-US" smtClean="0">
                <a:latin typeface="Times New Roman" pitchFamily="18" charset="0"/>
              </a:rPr>
              <a:pPr/>
              <a:t>6</a:t>
            </a:fld>
            <a:endParaRPr 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B8E1402-0BB9-4C4F-9C57-0CF616A83E35}" type="slidenum">
              <a:rPr lang="en-US" smtClean="0">
                <a:latin typeface="Times New Roman" pitchFamily="18" charset="0"/>
              </a:rPr>
              <a:pPr/>
              <a:t>7</a:t>
            </a:fld>
            <a:endParaRPr 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622CF7D3-F8BC-42BD-A860-B6960CA5246F}" type="slidenum">
              <a:rPr lang="en-US" smtClean="0">
                <a:latin typeface="Times New Roman" pitchFamily="18" charset="0"/>
              </a:rPr>
              <a:pPr/>
              <a:t>8</a:t>
            </a:fld>
            <a:endParaRPr 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36D7113D-53EE-42C8-AFDA-84AE90DB7C04}" type="slidenum">
              <a:rPr lang="en-US" smtClean="0">
                <a:latin typeface="Times New Roman" pitchFamily="18" charset="0"/>
              </a:rPr>
              <a:pPr/>
              <a:t>9</a:t>
            </a:fld>
            <a:endParaRPr 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itchFamily="34" charset="0"/>
                <a:ea typeface="MS PGothic" pitchFamily="34" charset="-128"/>
              </a:defRPr>
            </a:lvl1pPr>
            <a:lvl2pPr marL="742950" indent="-285750" defTabSz="923925">
              <a:defRPr>
                <a:solidFill>
                  <a:schemeClr val="tx1"/>
                </a:solidFill>
                <a:latin typeface="Verdana" pitchFamily="34" charset="0"/>
                <a:ea typeface="MS PGothic" pitchFamily="34" charset="-128"/>
              </a:defRPr>
            </a:lvl2pPr>
            <a:lvl3pPr marL="1143000" indent="-228600" defTabSz="923925">
              <a:defRPr>
                <a:solidFill>
                  <a:schemeClr val="tx1"/>
                </a:solidFill>
                <a:latin typeface="Verdana" pitchFamily="34" charset="0"/>
                <a:ea typeface="MS PGothic" pitchFamily="34" charset="-128"/>
              </a:defRPr>
            </a:lvl3pPr>
            <a:lvl4pPr marL="1600200" indent="-228600" defTabSz="923925">
              <a:defRPr>
                <a:solidFill>
                  <a:schemeClr val="tx1"/>
                </a:solidFill>
                <a:latin typeface="Verdana" pitchFamily="34" charset="0"/>
                <a:ea typeface="MS PGothic" pitchFamily="34" charset="-128"/>
              </a:defRPr>
            </a:lvl4pPr>
            <a:lvl5pPr marL="2057400" indent="-228600" defTabSz="923925">
              <a:defRPr>
                <a:solidFill>
                  <a:schemeClr val="tx1"/>
                </a:solidFill>
                <a:latin typeface="Verdana" pitchFamily="34" charset="0"/>
                <a:ea typeface="MS PGothic" pitchFamily="34" charset="-128"/>
              </a:defRPr>
            </a:lvl5pPr>
            <a:lvl6pPr marL="2514600" indent="-228600" defTabSz="923925"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defTabSz="923925"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defTabSz="923925"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defTabSz="923925" eaLnBrk="0" fontAlgn="base" hangingPunct="0">
              <a:spcBef>
                <a:spcPct val="0"/>
              </a:spcBef>
              <a:spcAft>
                <a:spcPct val="0"/>
              </a:spcAft>
              <a:defRPr>
                <a:solidFill>
                  <a:schemeClr val="tx1"/>
                </a:solidFill>
                <a:latin typeface="Verdana" pitchFamily="34" charset="0"/>
                <a:ea typeface="MS PGothic" pitchFamily="34" charset="-128"/>
              </a:defRPr>
            </a:lvl9pPr>
          </a:lstStyle>
          <a:p>
            <a:fld id="{8A188BF8-8C63-4B63-BD1A-2AB899C40911}" type="slidenum">
              <a:rPr lang="en-US" smtClean="0">
                <a:latin typeface="Times New Roman" pitchFamily="18" charset="0"/>
              </a:rPr>
              <a:pPr/>
              <a:t>10</a:t>
            </a:fld>
            <a:endParaRPr lang="en-US" smtClean="0">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1/14/2023</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eaLnBrk="1" latinLnBrk="0" hangingPunct="1"/>
              <a:t>‹#›</a:t>
            </a:fld>
            <a:endParaRPr kumimoji="0" lang="en-US">
              <a:solidFill>
                <a:schemeClr val="tx1"/>
              </a:solidFill>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eaLnBrk="1" latinLnBrk="0" hangingPunct="1"/>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Structures </a:t>
            </a:r>
            <a:endParaRPr lang="en-US" dirty="0"/>
          </a:p>
        </p:txBody>
      </p:sp>
      <p:sp>
        <p:nvSpPr>
          <p:cNvPr id="4" name="TextBox 3"/>
          <p:cNvSpPr txBox="1"/>
          <p:nvPr/>
        </p:nvSpPr>
        <p:spPr>
          <a:xfrm>
            <a:off x="3048000" y="3810000"/>
            <a:ext cx="3148619" cy="707886"/>
          </a:xfrm>
          <a:prstGeom prst="rect">
            <a:avLst/>
          </a:prstGeom>
          <a:noFill/>
        </p:spPr>
        <p:txBody>
          <a:bodyPr wrap="none" rtlCol="0">
            <a:spAutoFit/>
          </a:bodyPr>
          <a:lstStyle/>
          <a:p>
            <a:r>
              <a:rPr lang="en-US" sz="4000" dirty="0" smtClean="0"/>
              <a:t>Chapter #2</a:t>
            </a:r>
            <a:endParaRPr lang="en-US" sz="40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43585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5"/>
          <p:cNvSpPr>
            <a:spLocks noGrp="1" noChangeArrowheads="1"/>
          </p:cNvSpPr>
          <p:nvPr>
            <p:ph idx="1"/>
          </p:nvPr>
        </p:nvSpPr>
        <p:spPr/>
        <p:txBody>
          <a:bodyPr/>
          <a:lstStyle/>
          <a:p>
            <a:r>
              <a:rPr lang="en-US" smtClean="0"/>
              <a:t>System call sequence to copy the contents of one file to another file</a:t>
            </a:r>
          </a:p>
        </p:txBody>
      </p:sp>
      <p:sp>
        <p:nvSpPr>
          <p:cNvPr id="16386"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smtClean="0"/>
              <a:t>Example of System Calls</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1965325"/>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Line 6"/>
          <p:cNvSpPr>
            <a:spLocks noChangeShapeType="1"/>
          </p:cNvSpPr>
          <p:nvPr/>
        </p:nvSpPr>
        <p:spPr bwMode="auto">
          <a:xfrm>
            <a:off x="7358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6390" name="Line 7"/>
          <p:cNvSpPr>
            <a:spLocks noChangeShapeType="1"/>
          </p:cNvSpPr>
          <p:nvPr/>
        </p:nvSpPr>
        <p:spPr bwMode="auto">
          <a:xfrm>
            <a:off x="1503363" y="2012950"/>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smtClean="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0738" y="1066800"/>
            <a:ext cx="5094287" cy="519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normAutofit fontScale="90000"/>
          </a:bodyPr>
          <a:lstStyle/>
          <a:p>
            <a:pPr eaLnBrk="1" hangingPunct="1"/>
            <a:r>
              <a:rPr lang="en-US" smtClean="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425575"/>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2663" y="198438"/>
            <a:ext cx="7704137" cy="576262"/>
          </a:xfrm>
        </p:spPr>
        <p:txBody>
          <a:bodyPr>
            <a:normAutofit fontScale="90000"/>
          </a:bodyPr>
          <a:lstStyle/>
          <a:p>
            <a:pPr eaLnBrk="1" hangingPunct="1"/>
            <a:r>
              <a:rPr lang="en-US" dirty="0" smtClean="0"/>
              <a:t>System Call Parameter Passing</a:t>
            </a:r>
          </a:p>
        </p:txBody>
      </p:sp>
      <p:sp>
        <p:nvSpPr>
          <p:cNvPr id="20483" name="Rectangle 3"/>
          <p:cNvSpPr>
            <a:spLocks noGrp="1" noChangeArrowheads="1"/>
          </p:cNvSpPr>
          <p:nvPr>
            <p:ph type="body" idx="1"/>
          </p:nvPr>
        </p:nvSpPr>
        <p:spPr>
          <a:xfrm>
            <a:off x="806450" y="1233488"/>
            <a:ext cx="7297738" cy="4530725"/>
          </a:xfrm>
        </p:spPr>
        <p:txBody>
          <a:bodyPr>
            <a:normAutofit/>
          </a:bodyPr>
          <a:lstStyle/>
          <a:p>
            <a:pPr>
              <a:lnSpc>
                <a:spcPct val="90000"/>
              </a:lnSpc>
            </a:pPr>
            <a:r>
              <a:rPr lang="en-US" dirty="0" smtClean="0"/>
              <a:t>Three general methods used to pass parameters to the OS</a:t>
            </a:r>
          </a:p>
          <a:p>
            <a:pPr lvl="1">
              <a:lnSpc>
                <a:spcPct val="90000"/>
              </a:lnSpc>
              <a:buFont typeface="Wingdings" pitchFamily="2" charset="2"/>
              <a:buChar char="v"/>
            </a:pPr>
            <a:r>
              <a:rPr lang="en-US" dirty="0" smtClean="0"/>
              <a:t>Simplest:  pass the parameters in registers</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stored in a block</a:t>
            </a:r>
            <a:r>
              <a:rPr lang="en-US" i="1" dirty="0" smtClean="0"/>
              <a:t>, </a:t>
            </a:r>
            <a:r>
              <a:rPr lang="en-US" dirty="0" smtClean="0"/>
              <a:t>or table, in memory, and address of block passed as a parameter in a register </a:t>
            </a:r>
          </a:p>
          <a:p>
            <a:pPr lvl="1">
              <a:lnSpc>
                <a:spcPct val="90000"/>
              </a:lnSpc>
              <a:buFont typeface="Wingdings" pitchFamily="2" charset="2"/>
              <a:buChar char="v"/>
            </a:pPr>
            <a:endParaRPr lang="en-US" dirty="0" smtClean="0"/>
          </a:p>
          <a:p>
            <a:pPr lvl="1">
              <a:lnSpc>
                <a:spcPct val="90000"/>
              </a:lnSpc>
              <a:buFont typeface="Wingdings" pitchFamily="2" charset="2"/>
              <a:buChar char="v"/>
            </a:pPr>
            <a:r>
              <a:rPr lang="en-US" dirty="0" smtClean="0"/>
              <a:t>Parameters placed, or </a:t>
            </a:r>
            <a:r>
              <a:rPr lang="en-US" b="1" dirty="0" smtClean="0">
                <a:solidFill>
                  <a:srgbClr val="3366FF"/>
                </a:solidFill>
              </a:rPr>
              <a:t>pushed</a:t>
            </a:r>
            <a:r>
              <a:rPr lang="en-US" i="1" dirty="0" smtClean="0"/>
              <a:t>, </a:t>
            </a:r>
            <a:r>
              <a:rPr lang="en-US" dirty="0" smtClean="0"/>
              <a:t>onto the </a:t>
            </a:r>
            <a:r>
              <a:rPr lang="en-US" b="1" dirty="0" smtClean="0">
                <a:solidFill>
                  <a:srgbClr val="3366FF"/>
                </a:solidFill>
              </a:rPr>
              <a:t>stack</a:t>
            </a:r>
            <a:r>
              <a:rPr lang="en-US" i="1" dirty="0" smtClean="0"/>
              <a:t> </a:t>
            </a:r>
            <a:r>
              <a:rPr lang="en-US" dirty="0" smtClean="0"/>
              <a:t>by the program and </a:t>
            </a:r>
            <a:r>
              <a:rPr lang="en-US" b="1" dirty="0" smtClean="0">
                <a:solidFill>
                  <a:srgbClr val="3366FF"/>
                </a:solidFill>
              </a:rPr>
              <a:t>popped</a:t>
            </a:r>
            <a:r>
              <a:rPr lang="en-US" i="1" dirty="0" smtClean="0"/>
              <a:t> </a:t>
            </a:r>
            <a:r>
              <a:rPr lang="en-US" dirty="0" smtClean="0"/>
              <a:t>off the stack by the operating system</a:t>
            </a:r>
          </a:p>
          <a:p>
            <a:pPr lvl="1">
              <a:lnSpc>
                <a:spcPct val="90000"/>
              </a:lnSpc>
            </a:pPr>
            <a:endParaRPr lang="en-US" dirty="0" smtClean="0"/>
          </a:p>
        </p:txBody>
      </p:sp>
    </p:spTree>
    <p:extLst>
      <p:ext uri="{BB962C8B-B14F-4D97-AF65-F5344CB8AC3E}">
        <p14:creationId xmlns:p14="http://schemas.microsoft.com/office/powerpoint/2010/main" val="1724788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438"/>
            <a:ext cx="8229600" cy="576262"/>
          </a:xfrm>
        </p:spPr>
        <p:txBody>
          <a:bodyPr>
            <a:noAutofit/>
          </a:bodyPr>
          <a:lstStyle/>
          <a:p>
            <a:r>
              <a:rPr lang="en-US" sz="3600" dirty="0"/>
              <a:t>System Call Parameter </a:t>
            </a:r>
            <a:r>
              <a:rPr lang="en-US" sz="3600" dirty="0" smtClean="0"/>
              <a:t>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338" y="1865313"/>
            <a:ext cx="65738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000" dirty="0" smtClean="0"/>
              <a:t>System calls can be roughly grouped into </a:t>
            </a:r>
          </a:p>
          <a:p>
            <a:pPr>
              <a:buNone/>
            </a:pPr>
            <a:r>
              <a:rPr lang="en-US" sz="3000" dirty="0" smtClean="0"/>
              <a:t>five major categories:</a:t>
            </a:r>
          </a:p>
          <a:p>
            <a:pPr>
              <a:buNone/>
            </a:pPr>
            <a:endParaRPr lang="en-US" sz="3000" dirty="0" smtClean="0"/>
          </a:p>
          <a:p>
            <a:pPr marL="514350" indent="-514350">
              <a:buFont typeface="+mj-lt"/>
              <a:buAutoNum type="arabicPeriod"/>
            </a:pPr>
            <a:r>
              <a:rPr lang="en-US" sz="3000" dirty="0" smtClean="0"/>
              <a:t>Process Control</a:t>
            </a:r>
          </a:p>
          <a:p>
            <a:pPr marL="514350" indent="-514350">
              <a:buFont typeface="+mj-lt"/>
              <a:buAutoNum type="arabicPeriod"/>
            </a:pPr>
            <a:r>
              <a:rPr lang="en-US" sz="3000" dirty="0" smtClean="0"/>
              <a:t>File management </a:t>
            </a:r>
          </a:p>
          <a:p>
            <a:pPr marL="514350" indent="-514350">
              <a:buFont typeface="+mj-lt"/>
              <a:buAutoNum type="arabicPeriod"/>
            </a:pPr>
            <a:r>
              <a:rPr lang="en-US" sz="3000" dirty="0" smtClean="0"/>
              <a:t>Device Management </a:t>
            </a:r>
          </a:p>
          <a:p>
            <a:pPr marL="514350" indent="-514350">
              <a:buFont typeface="+mj-lt"/>
              <a:buAutoNum type="arabicPeriod"/>
            </a:pPr>
            <a:r>
              <a:rPr lang="en-US" sz="3000" dirty="0" smtClean="0"/>
              <a:t>Information Maintenance</a:t>
            </a:r>
          </a:p>
          <a:p>
            <a:pPr marL="514350" indent="-514350">
              <a:buFont typeface="+mj-lt"/>
              <a:buAutoNum type="arabicPeriod"/>
            </a:pPr>
            <a:r>
              <a:rPr lang="en-US" sz="3000" dirty="0" smtClean="0"/>
              <a:t>Communication</a:t>
            </a:r>
          </a:p>
          <a:p>
            <a:endParaRPr lang="en-US" dirty="0"/>
          </a:p>
        </p:txBody>
      </p:sp>
      <p:sp>
        <p:nvSpPr>
          <p:cNvPr id="4"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187712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600" b="1" dirty="0" smtClean="0"/>
              <a:t>1.Process Control</a:t>
            </a:r>
          </a:p>
          <a:p>
            <a:r>
              <a:rPr lang="en-US" sz="2600" dirty="0" smtClean="0"/>
              <a:t> load</a:t>
            </a:r>
          </a:p>
          <a:p>
            <a:r>
              <a:rPr lang="en-US" sz="2600" dirty="0" smtClean="0"/>
              <a:t>execute</a:t>
            </a:r>
          </a:p>
          <a:p>
            <a:r>
              <a:rPr lang="en-US" sz="2600" dirty="0" smtClean="0"/>
              <a:t>create process (for example, fork on Unix-like systems or </a:t>
            </a:r>
            <a:r>
              <a:rPr lang="en-US" sz="2600" dirty="0" err="1" smtClean="0"/>
              <a:t>NtCreateProcess</a:t>
            </a:r>
            <a:r>
              <a:rPr lang="en-US" sz="2600" dirty="0" smtClean="0"/>
              <a:t> in the Windows NT Native API)</a:t>
            </a:r>
          </a:p>
          <a:p>
            <a:r>
              <a:rPr lang="en-US" sz="2600" dirty="0" smtClean="0"/>
              <a:t>terminate process</a:t>
            </a:r>
          </a:p>
          <a:p>
            <a:r>
              <a:rPr lang="en-US" sz="2600" dirty="0" smtClean="0"/>
              <a:t>get/set process attributes</a:t>
            </a:r>
          </a:p>
          <a:p>
            <a:r>
              <a:rPr lang="en-US" sz="2600" dirty="0" smtClean="0"/>
              <a:t>wait for time, wait event, signal event</a:t>
            </a:r>
          </a:p>
          <a:p>
            <a:r>
              <a:rPr lang="en-US" sz="2600" dirty="0" smtClean="0"/>
              <a:t>allocate free memory</a:t>
            </a:r>
          </a:p>
          <a:p>
            <a:pPr>
              <a:buNone/>
            </a:pPr>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2325622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200" b="1" dirty="0" smtClean="0"/>
              <a:t>2.File management </a:t>
            </a:r>
          </a:p>
          <a:p>
            <a:r>
              <a:rPr lang="en-US" sz="2200" dirty="0" smtClean="0"/>
              <a:t>create file, delete file</a:t>
            </a:r>
          </a:p>
          <a:p>
            <a:r>
              <a:rPr lang="en-US" sz="2200" dirty="0" smtClean="0"/>
              <a:t>open, close</a:t>
            </a:r>
          </a:p>
          <a:p>
            <a:r>
              <a:rPr lang="en-US" sz="2200" dirty="0" smtClean="0"/>
              <a:t>read, write, reposition</a:t>
            </a:r>
          </a:p>
          <a:p>
            <a:r>
              <a:rPr lang="en-US" sz="2200" dirty="0" smtClean="0"/>
              <a:t>get/set file attributes</a:t>
            </a:r>
          </a:p>
          <a:p>
            <a:pPr>
              <a:buNone/>
            </a:pPr>
            <a:r>
              <a:rPr lang="en-US" sz="2200" b="1" dirty="0"/>
              <a:t>3</a:t>
            </a:r>
            <a:r>
              <a:rPr lang="en-US" sz="2200" b="1" dirty="0" smtClean="0"/>
              <a:t>.Device Management </a:t>
            </a:r>
          </a:p>
          <a:p>
            <a:r>
              <a:rPr lang="en-US" sz="2200" dirty="0" smtClean="0"/>
              <a:t>request device, release device</a:t>
            </a:r>
          </a:p>
          <a:p>
            <a:r>
              <a:rPr lang="en-US" sz="2200" dirty="0" smtClean="0"/>
              <a:t>read, write, reposition</a:t>
            </a:r>
          </a:p>
          <a:p>
            <a:r>
              <a:rPr lang="en-US" sz="2200" dirty="0" smtClean="0"/>
              <a:t>get/set device attributes</a:t>
            </a:r>
          </a:p>
          <a:p>
            <a:r>
              <a:rPr lang="en-US" sz="2200" dirty="0" smtClean="0"/>
              <a:t>logically attach or detach devices</a:t>
            </a:r>
          </a:p>
          <a:p>
            <a:pPr>
              <a:buNone/>
            </a:pPr>
            <a:endParaRPr lang="en-US" sz="2200" dirty="0" smtClean="0"/>
          </a:p>
          <a:p>
            <a:endParaRPr lang="en-US" dirty="0"/>
          </a:p>
        </p:txBody>
      </p:sp>
      <p:sp>
        <p:nvSpPr>
          <p:cNvPr id="6"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3496510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b="1" dirty="0" smtClean="0"/>
              <a:t>4.Information Maintenance</a:t>
            </a:r>
          </a:p>
          <a:p>
            <a:r>
              <a:rPr lang="en-US" sz="2400" dirty="0" smtClean="0"/>
              <a:t> get/set time or date</a:t>
            </a:r>
          </a:p>
          <a:p>
            <a:r>
              <a:rPr lang="en-US" sz="2400" dirty="0" smtClean="0"/>
              <a:t>get/set system data</a:t>
            </a:r>
          </a:p>
          <a:p>
            <a:r>
              <a:rPr lang="en-US" sz="2400" dirty="0" smtClean="0"/>
              <a:t>get/set process, file, or device attributes</a:t>
            </a:r>
          </a:p>
          <a:p>
            <a:pPr>
              <a:buNone/>
            </a:pPr>
            <a:r>
              <a:rPr lang="en-US" sz="2400" b="1" dirty="0" smtClean="0"/>
              <a:t>5.Communication </a:t>
            </a:r>
          </a:p>
          <a:p>
            <a:r>
              <a:rPr lang="en-US" sz="2400" dirty="0" smtClean="0"/>
              <a:t>create, delete communication connection</a:t>
            </a:r>
          </a:p>
          <a:p>
            <a:r>
              <a:rPr lang="en-US" sz="2400" dirty="0" smtClean="0"/>
              <a:t>send, receive messages</a:t>
            </a:r>
          </a:p>
          <a:p>
            <a:r>
              <a:rPr lang="en-US" sz="2400" dirty="0" smtClean="0"/>
              <a:t>transfer status information</a:t>
            </a:r>
          </a:p>
          <a:p>
            <a:r>
              <a:rPr lang="en-US" sz="2400" dirty="0" smtClean="0"/>
              <a:t>attach or detach remote device</a:t>
            </a:r>
          </a:p>
          <a:p>
            <a:pPr>
              <a:buNone/>
            </a:pPr>
            <a:endParaRPr lang="en-US" dirty="0"/>
          </a:p>
        </p:txBody>
      </p:sp>
      <p:sp>
        <p:nvSpPr>
          <p:cNvPr id="5" name="Title 1"/>
          <p:cNvSpPr>
            <a:spLocks noGrp="1"/>
          </p:cNvSpPr>
          <p:nvPr>
            <p:ph type="title"/>
          </p:nvPr>
        </p:nvSpPr>
        <p:spPr/>
        <p:txBody>
          <a:bodyPr/>
          <a:lstStyle/>
          <a:p>
            <a:r>
              <a:rPr lang="en-US" dirty="0" smtClean="0"/>
              <a:t>Types of System Calls	</a:t>
            </a:r>
            <a:endParaRPr lang="en-US" dirty="0"/>
          </a:p>
        </p:txBody>
      </p:sp>
    </p:spTree>
    <p:extLst>
      <p:ext uri="{BB962C8B-B14F-4D97-AF65-F5344CB8AC3E}">
        <p14:creationId xmlns:p14="http://schemas.microsoft.com/office/powerpoint/2010/main" val="988934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152400"/>
            <a:ext cx="7543800" cy="6172200"/>
          </a:xfrm>
          <a:prstGeom prst="rect">
            <a:avLst/>
          </a:prstGeom>
          <a:noFill/>
          <a:ln w="9525">
            <a:noFill/>
            <a:miter lim="800000"/>
            <a:headEnd/>
            <a:tailEnd/>
          </a:ln>
          <a:effectLst/>
        </p:spPr>
      </p:pic>
    </p:spTree>
    <p:extLst>
      <p:ext uri="{BB962C8B-B14F-4D97-AF65-F5344CB8AC3E}">
        <p14:creationId xmlns:p14="http://schemas.microsoft.com/office/powerpoint/2010/main" val="1069968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846138" y="1143000"/>
            <a:ext cx="6862762" cy="4865688"/>
          </a:xfrm>
          <a:noFill/>
        </p:spPr>
        <p:txBody>
          <a:bodyPr>
            <a:normAutofit/>
          </a:bodyPr>
          <a:lstStyle/>
          <a:p>
            <a:endParaRPr lang="en-US" sz="1900" dirty="0" smtClean="0"/>
          </a:p>
          <a:p>
            <a:r>
              <a:rPr lang="en-US" sz="1900" dirty="0" smtClean="0"/>
              <a:t>One set of operating-system services provides functions that are helpful to the user:</a:t>
            </a:r>
          </a:p>
          <a:p>
            <a:pPr lvl="1"/>
            <a:r>
              <a:rPr lang="en-US" sz="1900" b="1" dirty="0" smtClean="0"/>
              <a:t>User interface </a:t>
            </a:r>
            <a:r>
              <a:rPr lang="en-US" sz="1900" dirty="0" smtClean="0"/>
              <a:t>- Almost all operating systems have a user interface (</a:t>
            </a:r>
            <a:r>
              <a:rPr lang="en-US" sz="1900" b="1" dirty="0" smtClean="0">
                <a:solidFill>
                  <a:srgbClr val="3366FF"/>
                </a:solidFill>
              </a:rPr>
              <a:t>UI</a:t>
            </a:r>
            <a:r>
              <a:rPr lang="en-US" sz="1900" dirty="0" smtClean="0"/>
              <a:t>).</a:t>
            </a:r>
          </a:p>
          <a:p>
            <a:pPr lvl="2"/>
            <a:r>
              <a:rPr lang="en-US" sz="1900" dirty="0" smtClean="0"/>
              <a:t>Varies between </a:t>
            </a:r>
            <a:r>
              <a:rPr lang="en-US" sz="1900" b="1" dirty="0" smtClean="0">
                <a:solidFill>
                  <a:srgbClr val="3366FF"/>
                </a:solidFill>
              </a:rPr>
              <a:t>Command-Line </a:t>
            </a:r>
            <a:r>
              <a:rPr lang="en-US" sz="1900" b="1" dirty="0" smtClean="0"/>
              <a:t>(</a:t>
            </a:r>
            <a:r>
              <a:rPr lang="en-US" sz="1900" b="1" dirty="0" smtClean="0">
                <a:solidFill>
                  <a:srgbClr val="3366FF"/>
                </a:solidFill>
              </a:rPr>
              <a:t>CLI</a:t>
            </a:r>
            <a:r>
              <a:rPr lang="en-US" sz="1900" b="1" dirty="0" smtClean="0">
                <a:solidFill>
                  <a:srgbClr val="000000"/>
                </a:solidFill>
              </a:rPr>
              <a:t>)</a:t>
            </a:r>
            <a:r>
              <a:rPr lang="en-US" sz="1900" dirty="0" smtClean="0">
                <a:solidFill>
                  <a:srgbClr val="000000"/>
                </a:solidFill>
              </a:rPr>
              <a:t>, </a:t>
            </a:r>
            <a:r>
              <a:rPr lang="en-US" sz="1900" b="1" dirty="0" smtClean="0">
                <a:solidFill>
                  <a:srgbClr val="3366FF"/>
                </a:solidFill>
              </a:rPr>
              <a:t>Graphics User Interface </a:t>
            </a:r>
            <a:r>
              <a:rPr lang="en-US" sz="1900" b="1" dirty="0" smtClean="0">
                <a:solidFill>
                  <a:srgbClr val="000000"/>
                </a:solidFill>
              </a:rPr>
              <a:t>(</a:t>
            </a:r>
            <a:r>
              <a:rPr lang="en-US" sz="1900" b="1" dirty="0" smtClean="0">
                <a:solidFill>
                  <a:srgbClr val="3366FF"/>
                </a:solidFill>
              </a:rPr>
              <a:t>GUI</a:t>
            </a:r>
            <a:r>
              <a:rPr lang="en-US" sz="1900" b="1" dirty="0" smtClean="0">
                <a:solidFill>
                  <a:srgbClr val="000000"/>
                </a:solidFill>
              </a:rPr>
              <a:t>)</a:t>
            </a:r>
            <a:r>
              <a:rPr lang="en-US" sz="1900" dirty="0" smtClean="0">
                <a:solidFill>
                  <a:srgbClr val="000000"/>
                </a:solidFill>
              </a:rPr>
              <a:t>,</a:t>
            </a:r>
            <a:r>
              <a:rPr lang="en-US" sz="1900" b="1" dirty="0" smtClean="0">
                <a:solidFill>
                  <a:srgbClr val="3366FF"/>
                </a:solidFill>
              </a:rPr>
              <a:t>   Batch</a:t>
            </a:r>
          </a:p>
          <a:p>
            <a:pPr lvl="1"/>
            <a:endParaRPr lang="en-US" sz="1900" b="1" dirty="0" smtClean="0"/>
          </a:p>
          <a:p>
            <a:pPr lvl="1"/>
            <a:r>
              <a:rPr lang="en-US" sz="1900" b="1" dirty="0" smtClean="0"/>
              <a:t>Program execution </a:t>
            </a:r>
            <a:r>
              <a:rPr lang="en-US" sz="1900" dirty="0" smtClean="0"/>
              <a:t>- The system must be able to load a program into memory and to run that program, end execution, either normally or abnormally (indicating error)</a:t>
            </a:r>
          </a:p>
          <a:p>
            <a:pPr lvl="1"/>
            <a:endParaRPr lang="en-US" sz="1900" b="1" dirty="0" smtClean="0"/>
          </a:p>
          <a:p>
            <a:pPr lvl="1"/>
            <a:r>
              <a:rPr lang="en-US" sz="1900" b="1" dirty="0" smtClean="0"/>
              <a:t>I/O operations </a:t>
            </a:r>
            <a:r>
              <a:rPr lang="en-US" sz="1900" dirty="0" smtClean="0"/>
              <a:t>-  A running program may require I/O, which may involve a file or an I/O device</a:t>
            </a:r>
          </a:p>
        </p:txBody>
      </p:sp>
      <p:sp>
        <p:nvSpPr>
          <p:cNvPr id="6146" name="Rectangle 2"/>
          <p:cNvSpPr>
            <a:spLocks noGrp="1" noChangeArrowheads="1"/>
          </p:cNvSpPr>
          <p:nvPr>
            <p:ph type="title"/>
          </p:nvPr>
        </p:nvSpPr>
        <p:spPr>
          <a:xfrm>
            <a:off x="1050925" y="198438"/>
            <a:ext cx="7635875" cy="576262"/>
          </a:xfrm>
        </p:spPr>
        <p:txBody>
          <a:bodyPr>
            <a:normAutofit fontScale="90000"/>
          </a:bodyPr>
          <a:lstStyle/>
          <a:p>
            <a:pPr eaLnBrk="1" hangingPunct="1"/>
            <a:r>
              <a:rPr lang="en-US" smtClean="0"/>
              <a:t>Operating System Services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sp>
        <p:nvSpPr>
          <p:cNvPr id="27650" name="Rectangle 2"/>
          <p:cNvSpPr>
            <a:spLocks noGrp="1" noChangeArrowheads="1"/>
          </p:cNvSpPr>
          <p:nvPr>
            <p:ph type="title"/>
          </p:nvPr>
        </p:nvSpPr>
        <p:spPr>
          <a:xfrm>
            <a:off x="457200" y="184150"/>
            <a:ext cx="8229600" cy="576263"/>
          </a:xfrm>
        </p:spPr>
        <p:txBody>
          <a:bodyPr>
            <a:normAutofit fontScale="90000"/>
          </a:bodyPr>
          <a:lstStyle/>
          <a:p>
            <a:pPr eaLnBrk="1" hangingPunct="1"/>
            <a:r>
              <a:rPr lang="en-US" smtClean="0"/>
              <a:t>Standard C Library Example</a:t>
            </a:r>
          </a:p>
        </p:txBody>
      </p:sp>
      <p:pic>
        <p:nvPicPr>
          <p:cNvPr id="27652" name="Picture 1" descr="Screen Shot 2012-12-01 at 1.12.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1852613"/>
            <a:ext cx="416877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806450" y="1233488"/>
            <a:ext cx="3525838" cy="4594225"/>
          </a:xfrm>
        </p:spPr>
        <p:txBody>
          <a:bodyPr>
            <a:normAutofit fontScale="85000" lnSpcReduction="10000"/>
          </a:bodyPr>
          <a:lstStyle/>
          <a:p>
            <a:r>
              <a:rPr lang="en-US" smtClean="0"/>
              <a:t>Single-tasking</a:t>
            </a:r>
          </a:p>
          <a:p>
            <a:r>
              <a:rPr lang="en-US" smtClean="0"/>
              <a:t>Shell invoked when system booted</a:t>
            </a:r>
          </a:p>
          <a:p>
            <a:r>
              <a:rPr lang="en-US" smtClean="0"/>
              <a:t>Simple method to run program</a:t>
            </a:r>
          </a:p>
          <a:p>
            <a:pPr lvl="1"/>
            <a:r>
              <a:rPr lang="en-US" smtClean="0"/>
              <a:t>No process created</a:t>
            </a:r>
          </a:p>
          <a:p>
            <a:r>
              <a:rPr lang="en-US" smtClean="0"/>
              <a:t>Single memory space</a:t>
            </a:r>
          </a:p>
          <a:p>
            <a:r>
              <a:rPr lang="en-US" smtClean="0"/>
              <a:t>Loads program into memory, overwriting all but the kernel</a:t>
            </a:r>
          </a:p>
          <a:p>
            <a:r>
              <a:rPr lang="en-US" smtClean="0"/>
              <a:t>Program exit -&gt; shell reloaded</a:t>
            </a:r>
          </a:p>
        </p:txBody>
      </p:sp>
      <p:sp>
        <p:nvSpPr>
          <p:cNvPr id="28674" name="Title 1"/>
          <p:cNvSpPr>
            <a:spLocks noGrp="1"/>
          </p:cNvSpPr>
          <p:nvPr>
            <p:ph type="title"/>
          </p:nvPr>
        </p:nvSpPr>
        <p:spPr>
          <a:xfrm>
            <a:off x="457200" y="141288"/>
            <a:ext cx="8229600" cy="576262"/>
          </a:xfrm>
        </p:spPr>
        <p:txBody>
          <a:bodyPr>
            <a:normAutofit fontScale="90000"/>
          </a:bodyPr>
          <a:lstStyle/>
          <a:p>
            <a:r>
              <a:rPr lang="en-US" smtClean="0"/>
              <a:t>Example: MS-DOS</a:t>
            </a:r>
          </a:p>
        </p:txBody>
      </p:sp>
      <p:pic>
        <p:nvPicPr>
          <p:cNvPr id="28676" name="Picture 9"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1704975"/>
            <a:ext cx="4127500"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5"/>
          <p:cNvSpPr>
            <a:spLocks noChangeArrowheads="1"/>
          </p:cNvSpPr>
          <p:nvPr/>
        </p:nvSpPr>
        <p:spPr bwMode="auto">
          <a:xfrm>
            <a:off x="4397375" y="5307013"/>
            <a:ext cx="50292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buClr>
                <a:srgbClr val="993300"/>
              </a:buClr>
              <a:buSzPct val="90000"/>
              <a:buFont typeface="Monotype Sorts" pitchFamily="-84" charset="2"/>
              <a:buNone/>
            </a:pPr>
            <a:r>
              <a:rPr kumimoji="1" lang="en-US">
                <a:latin typeface="Helvetica" pitchFamily="-84" charset="0"/>
              </a:rPr>
              <a:t>At system startup          running a program</a:t>
            </a:r>
          </a:p>
          <a:p>
            <a:pPr>
              <a:spcBef>
                <a:spcPct val="50000"/>
              </a:spcBef>
              <a:buClr>
                <a:srgbClr val="993300"/>
              </a:buClr>
              <a:buSzPct val="90000"/>
              <a:buFont typeface="Monotype Sorts" pitchFamily="-84" charset="2"/>
              <a:buNone/>
            </a:pPr>
            <a:endParaRPr kumimoji="1" lang="en-US">
              <a:latin typeface="Helvetica" pitchFamily="-8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869950" y="1044575"/>
            <a:ext cx="4781550" cy="4530725"/>
          </a:xfrm>
        </p:spPr>
        <p:txBody>
          <a:bodyPr>
            <a:normAutofit fontScale="85000" lnSpcReduction="20000"/>
          </a:bodyPr>
          <a:lstStyle/>
          <a:p>
            <a:r>
              <a:rPr lang="en-US" smtClean="0"/>
              <a:t>Unix variant</a:t>
            </a:r>
          </a:p>
          <a:p>
            <a:r>
              <a:rPr lang="en-US" smtClean="0"/>
              <a:t>Multitasking</a:t>
            </a:r>
          </a:p>
          <a:p>
            <a:r>
              <a:rPr lang="en-US" smtClean="0"/>
              <a:t>User login -&gt; invoke user</a:t>
            </a:r>
            <a:r>
              <a:rPr lang="ja-JP" altLang="en-US" smtClean="0"/>
              <a:t>’</a:t>
            </a:r>
            <a:r>
              <a:rPr lang="en-US" altLang="ja-JP" smtClean="0"/>
              <a:t>s choice of shell</a:t>
            </a:r>
          </a:p>
          <a:p>
            <a:r>
              <a:rPr lang="en-US" smtClean="0"/>
              <a:t>Shell executes fork() system call to create process</a:t>
            </a:r>
          </a:p>
          <a:p>
            <a:pPr lvl="1"/>
            <a:r>
              <a:rPr lang="en-US" smtClean="0"/>
              <a:t>Executes exec() to load program into process</a:t>
            </a:r>
          </a:p>
          <a:p>
            <a:pPr lvl="1"/>
            <a:r>
              <a:rPr lang="en-US" smtClean="0"/>
              <a:t>Shell waits for process to terminate or continues with user commands</a:t>
            </a:r>
          </a:p>
          <a:p>
            <a:r>
              <a:rPr lang="en-US" smtClean="0"/>
              <a:t>Process exits with:</a:t>
            </a:r>
          </a:p>
          <a:p>
            <a:pPr lvl="1"/>
            <a:r>
              <a:rPr lang="en-US" smtClean="0"/>
              <a:t> code = 0 – no error </a:t>
            </a:r>
          </a:p>
          <a:p>
            <a:pPr lvl="1"/>
            <a:r>
              <a:rPr lang="en-US" smtClean="0"/>
              <a:t> code &gt; 0 – error code</a:t>
            </a:r>
          </a:p>
          <a:p>
            <a:endParaRPr lang="en-US" smtClean="0"/>
          </a:p>
        </p:txBody>
      </p:sp>
      <p:sp>
        <p:nvSpPr>
          <p:cNvPr id="29698" name="Title 1"/>
          <p:cNvSpPr>
            <a:spLocks noGrp="1"/>
          </p:cNvSpPr>
          <p:nvPr>
            <p:ph type="title"/>
          </p:nvPr>
        </p:nvSpPr>
        <p:spPr>
          <a:xfrm>
            <a:off x="457200" y="141288"/>
            <a:ext cx="8229600" cy="576262"/>
          </a:xfrm>
        </p:spPr>
        <p:txBody>
          <a:bodyPr>
            <a:normAutofit fontScale="90000"/>
          </a:bodyPr>
          <a:lstStyle/>
          <a:p>
            <a:r>
              <a:rPr lang="en-US" smtClean="0"/>
              <a:t>Example: FreeBSD</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31691" t="500" r="31691" b="500"/>
          <a:stretch>
            <a:fillRect/>
          </a:stretch>
        </p:blipFill>
        <p:spPr bwMode="auto">
          <a:xfrm>
            <a:off x="6146800" y="1163638"/>
            <a:ext cx="2305050" cy="467677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881063" y="1122363"/>
            <a:ext cx="7326312" cy="4683125"/>
          </a:xfrm>
        </p:spPr>
        <p:txBody>
          <a:bodyPr>
            <a:normAutofit lnSpcReduction="10000"/>
          </a:bodyPr>
          <a:lstStyle/>
          <a:p>
            <a:r>
              <a:rPr lang="en-US" dirty="0" smtClean="0"/>
              <a:t>System programs provide a convenient environment for program development and execution.  They can be divided into:</a:t>
            </a:r>
          </a:p>
          <a:p>
            <a:pPr lvl="1"/>
            <a:r>
              <a:rPr lang="en-US" dirty="0" smtClean="0"/>
              <a:t>File manipulation </a:t>
            </a:r>
          </a:p>
          <a:p>
            <a:pPr lvl="1"/>
            <a:r>
              <a:rPr lang="en-US" dirty="0" smtClean="0"/>
              <a:t>Status information sometimes stored in a File modification</a:t>
            </a:r>
          </a:p>
          <a:p>
            <a:pPr lvl="1"/>
            <a:r>
              <a:rPr lang="en-US" dirty="0" smtClean="0"/>
              <a:t>Programming language support</a:t>
            </a:r>
          </a:p>
          <a:p>
            <a:pPr lvl="1"/>
            <a:r>
              <a:rPr lang="en-US" dirty="0" smtClean="0"/>
              <a:t>Program loading and execution</a:t>
            </a:r>
          </a:p>
          <a:p>
            <a:pPr lvl="1"/>
            <a:r>
              <a:rPr lang="en-US" dirty="0" smtClean="0"/>
              <a:t>Communications</a:t>
            </a:r>
          </a:p>
          <a:p>
            <a:pPr lvl="1"/>
            <a:r>
              <a:rPr lang="en-US" dirty="0" smtClean="0"/>
              <a:t>Background services</a:t>
            </a:r>
          </a:p>
          <a:p>
            <a:pPr lvl="1"/>
            <a:r>
              <a:rPr lang="en-US" dirty="0" smtClean="0"/>
              <a:t>Application programs</a:t>
            </a:r>
          </a:p>
        </p:txBody>
      </p:sp>
      <p:sp>
        <p:nvSpPr>
          <p:cNvPr id="30722"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806450" y="1092200"/>
            <a:ext cx="7359650" cy="5027613"/>
          </a:xfrm>
          <a:noFill/>
        </p:spPr>
        <p:txBody>
          <a:bodyPr>
            <a:normAutofit/>
          </a:bodyPr>
          <a:lstStyle/>
          <a:p>
            <a:pPr lvl="1">
              <a:lnSpc>
                <a:spcPct val="90000"/>
              </a:lnSpc>
            </a:pPr>
            <a:endParaRPr lang="en-US" sz="800" dirty="0" smtClean="0"/>
          </a:p>
          <a:p>
            <a:pPr>
              <a:lnSpc>
                <a:spcPct val="90000"/>
              </a:lnSpc>
            </a:pPr>
            <a:r>
              <a:rPr lang="en-US" b="1" dirty="0" smtClean="0"/>
              <a:t>File management </a:t>
            </a:r>
            <a:r>
              <a:rPr lang="en-US" dirty="0" smtClean="0"/>
              <a:t>- Create, delete, copy, rename, print, dump, list, and generally manipulate files and directories</a:t>
            </a:r>
          </a:p>
          <a:p>
            <a:pPr>
              <a:lnSpc>
                <a:spcPct val="90000"/>
              </a:lnSpc>
            </a:pPr>
            <a:endParaRPr lang="en-US" sz="800" dirty="0" smtClean="0"/>
          </a:p>
          <a:p>
            <a:pPr>
              <a:lnSpc>
                <a:spcPct val="90000"/>
              </a:lnSpc>
            </a:pPr>
            <a:r>
              <a:rPr lang="en-US" b="1" dirty="0" smtClean="0"/>
              <a:t>Status information</a:t>
            </a:r>
          </a:p>
          <a:p>
            <a:pPr lvl="1">
              <a:lnSpc>
                <a:spcPct val="90000"/>
              </a:lnSpc>
            </a:pPr>
            <a:r>
              <a:rPr lang="en-US" dirty="0" smtClean="0"/>
              <a:t>Some ask the system for info - date, time, amount of available memory, disk space, number of users</a:t>
            </a:r>
          </a:p>
          <a:p>
            <a:pPr lvl="1">
              <a:lnSpc>
                <a:spcPct val="90000"/>
              </a:lnSpc>
            </a:pPr>
            <a:r>
              <a:rPr lang="en-US" dirty="0" smtClean="0"/>
              <a:t>Others provide detailed performance, logging, and debugging information</a:t>
            </a:r>
          </a:p>
          <a:p>
            <a:pPr>
              <a:lnSpc>
                <a:spcPct val="90000"/>
              </a:lnSpc>
              <a:buFont typeface="Monotype Sorts" pitchFamily="-84" charset="2"/>
              <a:buNone/>
            </a:pPr>
            <a:endParaRPr lang="en-US" dirty="0" smtClean="0"/>
          </a:p>
        </p:txBody>
      </p:sp>
      <p:sp>
        <p:nvSpPr>
          <p:cNvPr id="3174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smtClean="0"/>
              <a:t>System Programs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854075" y="1122363"/>
            <a:ext cx="7138988" cy="5187950"/>
          </a:xfrm>
        </p:spPr>
        <p:txBody>
          <a:bodyPr>
            <a:normAutofit fontScale="92500" lnSpcReduction="10000"/>
          </a:bodyPr>
          <a:lstStyle/>
          <a:p>
            <a:pPr>
              <a:lnSpc>
                <a:spcPct val="90000"/>
              </a:lnSpc>
            </a:pPr>
            <a:r>
              <a:rPr lang="en-US" b="1" dirty="0" smtClean="0"/>
              <a:t>File modification</a:t>
            </a:r>
          </a:p>
          <a:p>
            <a:pPr lvl="1">
              <a:lnSpc>
                <a:spcPct val="90000"/>
              </a:lnSpc>
            </a:pPr>
            <a:r>
              <a:rPr lang="en-US" dirty="0" smtClean="0"/>
              <a:t>Text editors to create and modify files</a:t>
            </a:r>
          </a:p>
          <a:p>
            <a:pPr lvl="1">
              <a:lnSpc>
                <a:spcPct val="90000"/>
              </a:lnSpc>
            </a:pPr>
            <a:r>
              <a:rPr lang="en-US" dirty="0" smtClean="0"/>
              <a:t>Special commands to search contents of files or perform transformations of the text</a:t>
            </a:r>
            <a:endParaRPr lang="en-US" sz="800" dirty="0" smtClean="0"/>
          </a:p>
          <a:p>
            <a:pPr>
              <a:lnSpc>
                <a:spcPct val="90000"/>
              </a:lnSpc>
            </a:pPr>
            <a:endParaRPr lang="en-US" b="1" dirty="0" smtClean="0"/>
          </a:p>
          <a:p>
            <a:pPr>
              <a:lnSpc>
                <a:spcPct val="90000"/>
              </a:lnSpc>
            </a:pPr>
            <a:r>
              <a:rPr lang="en-US" b="1" dirty="0" smtClean="0"/>
              <a:t>Programming-language support </a:t>
            </a:r>
            <a:r>
              <a:rPr lang="en-US" dirty="0" smtClean="0"/>
              <a:t>- Compilers, assemblers, debuggers and interpreters sometimes provided</a:t>
            </a:r>
            <a:endParaRPr lang="en-US" sz="800" dirty="0" smtClean="0"/>
          </a:p>
          <a:p>
            <a:pPr>
              <a:lnSpc>
                <a:spcPct val="90000"/>
              </a:lnSpc>
            </a:pPr>
            <a:endParaRPr lang="en-US" b="1" dirty="0" smtClean="0"/>
          </a:p>
          <a:p>
            <a:pPr>
              <a:lnSpc>
                <a:spcPct val="90000"/>
              </a:lnSpc>
            </a:pPr>
            <a:r>
              <a:rPr lang="en-US" b="1" dirty="0" smtClean="0"/>
              <a:t>Program loading and execution</a:t>
            </a:r>
            <a:r>
              <a:rPr lang="en-US" dirty="0" smtClean="0"/>
              <a:t>-  debugging systems for higher-level and machine language</a:t>
            </a:r>
          </a:p>
          <a:p>
            <a:pPr>
              <a:lnSpc>
                <a:spcPct val="90000"/>
              </a:lnSpc>
            </a:pPr>
            <a:endParaRPr lang="en-US" sz="800" dirty="0" smtClean="0"/>
          </a:p>
          <a:p>
            <a:pPr>
              <a:lnSpc>
                <a:spcPct val="90000"/>
              </a:lnSpc>
            </a:pPr>
            <a:r>
              <a:rPr lang="en-US" b="1" dirty="0" smtClean="0"/>
              <a:t>Communications</a:t>
            </a:r>
            <a:r>
              <a:rPr lang="en-US" dirty="0" smtClean="0"/>
              <a:t> - Provide the mechanism for creating virtual connections among processes, users, and computer systems</a:t>
            </a:r>
          </a:p>
          <a:p>
            <a:pPr>
              <a:lnSpc>
                <a:spcPct val="90000"/>
              </a:lnSpc>
            </a:pPr>
            <a:endParaRPr lang="en-US" dirty="0" smtClean="0"/>
          </a:p>
        </p:txBody>
      </p:sp>
      <p:sp>
        <p:nvSpPr>
          <p:cNvPr id="32770"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06450" y="1108075"/>
            <a:ext cx="7675563" cy="5187950"/>
          </a:xfrm>
        </p:spPr>
        <p:txBody>
          <a:bodyPr/>
          <a:lstStyle/>
          <a:p>
            <a:pPr>
              <a:lnSpc>
                <a:spcPct val="90000"/>
              </a:lnSpc>
            </a:pPr>
            <a:r>
              <a:rPr lang="en-US" b="1" dirty="0" smtClean="0"/>
              <a:t>Background Services</a:t>
            </a:r>
          </a:p>
          <a:p>
            <a:pPr lvl="1">
              <a:lnSpc>
                <a:spcPct val="90000"/>
              </a:lnSpc>
            </a:pPr>
            <a:r>
              <a:rPr lang="en-US" dirty="0" smtClean="0"/>
              <a:t>Launch at boot time</a:t>
            </a:r>
          </a:p>
          <a:p>
            <a:pPr lvl="1">
              <a:lnSpc>
                <a:spcPct val="90000"/>
              </a:lnSpc>
            </a:pPr>
            <a:r>
              <a:rPr lang="en-US" dirty="0" smtClean="0"/>
              <a:t>Provide facilities like disk checking, process scheduling, error logging, printing</a:t>
            </a:r>
          </a:p>
          <a:p>
            <a:pPr lvl="1">
              <a:lnSpc>
                <a:spcPct val="90000"/>
              </a:lnSpc>
            </a:pPr>
            <a:r>
              <a:rPr lang="en-US" dirty="0" smtClean="0"/>
              <a:t>Run in user context not kernel context</a:t>
            </a:r>
          </a:p>
          <a:p>
            <a:pPr lvl="1">
              <a:lnSpc>
                <a:spcPct val="90000"/>
              </a:lnSpc>
            </a:pPr>
            <a:r>
              <a:rPr lang="en-US" dirty="0" smtClean="0"/>
              <a:t>Known as </a:t>
            </a:r>
            <a:r>
              <a:rPr lang="en-US" b="1" dirty="0" smtClean="0">
                <a:solidFill>
                  <a:srgbClr val="3366FF"/>
                </a:solidFill>
              </a:rPr>
              <a:t>services</a:t>
            </a:r>
            <a:r>
              <a:rPr lang="en-US" dirty="0" smtClean="0"/>
              <a:t>, </a:t>
            </a:r>
            <a:r>
              <a:rPr lang="en-US" b="1" dirty="0" smtClean="0">
                <a:solidFill>
                  <a:srgbClr val="3366FF"/>
                </a:solidFill>
              </a:rPr>
              <a:t>subsystems</a:t>
            </a:r>
            <a:r>
              <a:rPr lang="en-US" dirty="0" smtClean="0"/>
              <a:t>, </a:t>
            </a:r>
            <a:r>
              <a:rPr lang="en-US" b="1" dirty="0" smtClean="0">
                <a:solidFill>
                  <a:srgbClr val="3366FF"/>
                </a:solidFill>
              </a:rPr>
              <a:t>daemons</a:t>
            </a:r>
            <a:r>
              <a:rPr lang="en-US" dirty="0" smtClean="0"/>
              <a:t> </a:t>
            </a:r>
            <a:endParaRPr lang="en-US" b="1" dirty="0" smtClean="0"/>
          </a:p>
          <a:p>
            <a:pPr lvl="1">
              <a:lnSpc>
                <a:spcPct val="90000"/>
              </a:lnSpc>
              <a:buFont typeface="Monotype Sorts" pitchFamily="-84" charset="2"/>
              <a:buNone/>
            </a:pPr>
            <a:endParaRPr lang="en-US" sz="800" dirty="0" smtClean="0"/>
          </a:p>
          <a:p>
            <a:pPr>
              <a:lnSpc>
                <a:spcPct val="90000"/>
              </a:lnSpc>
            </a:pPr>
            <a:r>
              <a:rPr lang="en-US" b="1" dirty="0" smtClean="0"/>
              <a:t>Application programs</a:t>
            </a:r>
          </a:p>
          <a:p>
            <a:pPr lvl="1">
              <a:lnSpc>
                <a:spcPct val="90000"/>
              </a:lnSpc>
            </a:pPr>
            <a:r>
              <a:rPr lang="en-US" dirty="0" smtClean="0"/>
              <a:t>Run by users</a:t>
            </a:r>
          </a:p>
        </p:txBody>
      </p:sp>
      <p:sp>
        <p:nvSpPr>
          <p:cNvPr id="33794" name="Rectangle 2"/>
          <p:cNvSpPr>
            <a:spLocks noGrp="1" noChangeArrowheads="1"/>
          </p:cNvSpPr>
          <p:nvPr>
            <p:ph type="title"/>
          </p:nvPr>
        </p:nvSpPr>
        <p:spPr>
          <a:xfrm>
            <a:off x="1019175" y="198438"/>
            <a:ext cx="7667625" cy="576262"/>
          </a:xfrm>
        </p:spPr>
        <p:txBody>
          <a:bodyPr>
            <a:normAutofit fontScale="90000"/>
          </a:bodyPr>
          <a:lstStyle/>
          <a:p>
            <a:pPr eaLnBrk="1" hangingPunct="1"/>
            <a:r>
              <a:rPr lang="en-US" smtClean="0"/>
              <a:t>System Programs (Cont.)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9" name="Rectangle 1027"/>
          <p:cNvSpPr>
            <a:spLocks noGrp="1" noChangeArrowheads="1"/>
          </p:cNvSpPr>
          <p:nvPr>
            <p:ph idx="1"/>
          </p:nvPr>
        </p:nvSpPr>
        <p:spPr>
          <a:xfrm>
            <a:off x="838200" y="1108075"/>
            <a:ext cx="7375525" cy="5497677"/>
          </a:xfrm>
        </p:spPr>
        <p:txBody>
          <a:bodyPr>
            <a:normAutofit fontScale="92500"/>
          </a:bodyPr>
          <a:lstStyle/>
          <a:p>
            <a:endParaRPr lang="en-US" sz="800" dirty="0" smtClean="0"/>
          </a:p>
          <a:p>
            <a:r>
              <a:rPr lang="en-US" dirty="0" smtClean="0"/>
              <a:t>Start the design by defining goals and specifications </a:t>
            </a:r>
          </a:p>
          <a:p>
            <a:endParaRPr lang="en-US" sz="800" dirty="0" smtClean="0"/>
          </a:p>
          <a:p>
            <a:r>
              <a:rPr lang="en-US" dirty="0" smtClean="0"/>
              <a:t>Affected by choice of hardware, type of system</a:t>
            </a:r>
          </a:p>
          <a:p>
            <a:endParaRPr lang="en-US" sz="800" dirty="0" smtClean="0"/>
          </a:p>
          <a:p>
            <a:r>
              <a:rPr lang="en-US" b="1" dirty="0" smtClean="0">
                <a:solidFill>
                  <a:srgbClr val="3366FF"/>
                </a:solidFill>
              </a:rPr>
              <a:t>User </a:t>
            </a:r>
            <a:r>
              <a:rPr lang="en-US" dirty="0" smtClean="0"/>
              <a:t>goals and </a:t>
            </a:r>
            <a:r>
              <a:rPr lang="en-US" b="1" dirty="0" smtClean="0">
                <a:solidFill>
                  <a:srgbClr val="3366FF"/>
                </a:solidFill>
              </a:rPr>
              <a:t>System </a:t>
            </a:r>
            <a:r>
              <a:rPr lang="en-US" dirty="0" smtClean="0"/>
              <a:t>goals</a:t>
            </a:r>
          </a:p>
          <a:p>
            <a:pPr lvl="1"/>
            <a:endParaRPr lang="en-US" dirty="0" smtClean="0"/>
          </a:p>
          <a:p>
            <a:pPr lvl="1"/>
            <a:r>
              <a:rPr lang="en-US" dirty="0" smtClean="0"/>
              <a:t>User goals – operating system should be convenient to use, easy to learn, reliable, safe, and fast</a:t>
            </a:r>
          </a:p>
          <a:p>
            <a:pPr lvl="1"/>
            <a:endParaRPr lang="en-US" dirty="0" smtClean="0"/>
          </a:p>
          <a:p>
            <a:pPr lvl="1"/>
            <a:r>
              <a:rPr lang="en-US" dirty="0" smtClean="0"/>
              <a:t>System goals – operating system should be easy to design, implement, and maintain, as well as flexible, reliable, error-free, and efficient</a:t>
            </a:r>
          </a:p>
        </p:txBody>
      </p:sp>
      <p:sp>
        <p:nvSpPr>
          <p:cNvPr id="34818" name="Rectangle 1026"/>
          <p:cNvSpPr>
            <a:spLocks noGrp="1" noChangeArrowheads="1"/>
          </p:cNvSpPr>
          <p:nvPr>
            <p:ph type="title"/>
          </p:nvPr>
        </p:nvSpPr>
        <p:spPr>
          <a:xfrm>
            <a:off x="1079500" y="65088"/>
            <a:ext cx="7712075" cy="576262"/>
          </a:xfrm>
        </p:spPr>
        <p:txBody>
          <a:bodyPr/>
          <a:lstStyle/>
          <a:p>
            <a:pPr eaLnBrk="1" hangingPunct="1"/>
            <a:r>
              <a:rPr lang="en-US" sz="2400" smtClean="0"/>
              <a:t>Operating System Design and Implementation</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917575" y="1076325"/>
            <a:ext cx="7737694" cy="5403303"/>
          </a:xfrm>
        </p:spPr>
        <p:txBody>
          <a:bodyPr>
            <a:normAutofit/>
          </a:bodyPr>
          <a:lstStyle/>
          <a:p>
            <a:r>
              <a:rPr lang="en-US" dirty="0" smtClean="0"/>
              <a:t>Important principle to separate</a:t>
            </a:r>
          </a:p>
          <a:p>
            <a:pPr>
              <a:buFont typeface="Monotype Sorts" pitchFamily="-84" charset="2"/>
              <a:buNone/>
            </a:pPr>
            <a:r>
              <a:rPr lang="en-US" b="1" dirty="0" smtClean="0"/>
              <a:t>	</a:t>
            </a:r>
            <a:r>
              <a:rPr lang="en-US" b="1" dirty="0" smtClean="0">
                <a:solidFill>
                  <a:srgbClr val="3366FF"/>
                </a:solidFill>
              </a:rPr>
              <a:t>Policy</a:t>
            </a:r>
            <a:r>
              <a:rPr lang="en-US" b="1" dirty="0" smtClean="0"/>
              <a:t>:   </a:t>
            </a:r>
            <a:r>
              <a:rPr lang="en-US" b="1" i="1" dirty="0" smtClean="0"/>
              <a:t>What</a:t>
            </a:r>
            <a:r>
              <a:rPr lang="en-US" dirty="0" smtClean="0"/>
              <a:t> will be done?</a:t>
            </a:r>
            <a:r>
              <a:rPr lang="en-US" b="1" dirty="0" smtClean="0"/>
              <a:t> </a:t>
            </a:r>
            <a:br>
              <a:rPr lang="en-US" b="1" dirty="0" smtClean="0"/>
            </a:br>
            <a:r>
              <a:rPr lang="en-US" b="1" dirty="0" smtClean="0">
                <a:solidFill>
                  <a:srgbClr val="3366FF"/>
                </a:solidFill>
              </a:rPr>
              <a:t>Mechanism</a:t>
            </a:r>
            <a:r>
              <a:rPr lang="en-US" b="1" dirty="0" smtClean="0"/>
              <a:t>:  </a:t>
            </a:r>
            <a:r>
              <a:rPr lang="en-US" b="1" i="1" dirty="0" smtClean="0"/>
              <a:t>How</a:t>
            </a:r>
            <a:r>
              <a:rPr lang="en-US" dirty="0" smtClean="0"/>
              <a:t> to do it?</a:t>
            </a:r>
          </a:p>
          <a:p>
            <a:pPr>
              <a:buFont typeface="Monotype Sorts" pitchFamily="-84" charset="2"/>
              <a:buNone/>
            </a:pPr>
            <a:endParaRPr lang="en-US" dirty="0" smtClean="0"/>
          </a:p>
          <a:p>
            <a:r>
              <a:rPr lang="en-US" dirty="0" smtClean="0"/>
              <a:t>Mechanisms determine how to do something, policies decide what will be done</a:t>
            </a:r>
          </a:p>
          <a:p>
            <a:endParaRPr lang="en-US" dirty="0" smtClean="0"/>
          </a:p>
          <a:p>
            <a:r>
              <a:rPr lang="en-US" dirty="0" smtClean="0"/>
              <a:t>The separation of policy from mechanism is a very important principle, it allows maximum flexibility if policy decisions are to be changed later (example – timer)</a:t>
            </a:r>
          </a:p>
          <a:p>
            <a:pPr>
              <a:buFont typeface="Monotype Sorts" pitchFamily="-84" charset="2"/>
              <a:buNone/>
            </a:pPr>
            <a:endParaRPr lang="en-US" dirty="0" smtClean="0"/>
          </a:p>
          <a:p>
            <a:pPr>
              <a:buFont typeface="Monotype Sorts" pitchFamily="-84" charset="2"/>
              <a:buNone/>
            </a:pPr>
            <a:endParaRPr lang="en-US" dirty="0" smtClean="0"/>
          </a:p>
        </p:txBody>
      </p:sp>
      <p:sp>
        <p:nvSpPr>
          <p:cNvPr id="35842" name="Rectangle 2"/>
          <p:cNvSpPr>
            <a:spLocks noGrp="1" noChangeArrowheads="1"/>
          </p:cNvSpPr>
          <p:nvPr>
            <p:ph type="title"/>
          </p:nvPr>
        </p:nvSpPr>
        <p:spPr>
          <a:xfrm>
            <a:off x="1069975" y="106363"/>
            <a:ext cx="8229600" cy="576262"/>
          </a:xfrm>
        </p:spPr>
        <p:txBody>
          <a:bodyPr/>
          <a:lstStyle/>
          <a:p>
            <a:pPr eaLnBrk="1" hangingPunct="1"/>
            <a:r>
              <a:rPr lang="en-US" sz="2400" smtClean="0"/>
              <a:t>Operating System Design and Implementation (Cont.)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There are six different structures:</a:t>
            </a:r>
          </a:p>
          <a:p>
            <a:pPr>
              <a:buNone/>
            </a:pPr>
            <a:endParaRPr lang="en-US" dirty="0" smtClean="0"/>
          </a:p>
          <a:p>
            <a:pPr marL="514350" indent="-514350">
              <a:buFont typeface="+mj-lt"/>
              <a:buAutoNum type="arabicPeriod"/>
            </a:pPr>
            <a:r>
              <a:rPr lang="en-US" dirty="0" smtClean="0"/>
              <a:t>Simple Structure</a:t>
            </a:r>
          </a:p>
          <a:p>
            <a:pPr marL="514350" indent="-514350">
              <a:buFont typeface="+mj-lt"/>
              <a:buAutoNum type="arabicPeriod"/>
            </a:pPr>
            <a:r>
              <a:rPr lang="en-US" dirty="0" smtClean="0"/>
              <a:t>Layered Systems</a:t>
            </a:r>
          </a:p>
          <a:p>
            <a:pPr marL="514350" indent="-514350">
              <a:buFont typeface="+mj-lt"/>
              <a:buAutoNum type="arabicPeriod"/>
            </a:pPr>
            <a:r>
              <a:rPr lang="en-US" dirty="0" err="1" smtClean="0"/>
              <a:t>Microkernels</a:t>
            </a:r>
            <a:endParaRPr lang="en-US" dirty="0" smtClean="0"/>
          </a:p>
          <a:p>
            <a:pPr marL="514350" indent="-514350">
              <a:buFont typeface="+mj-lt"/>
              <a:buAutoNum type="arabicPeriod"/>
            </a:pPr>
            <a:r>
              <a:rPr lang="en-US" dirty="0" smtClean="0"/>
              <a:t>Modules</a:t>
            </a:r>
          </a:p>
          <a:p>
            <a:pPr marL="514350" indent="-514350">
              <a:buFont typeface="+mj-lt"/>
              <a:buAutoNum type="arabicPeriod"/>
            </a:pPr>
            <a:r>
              <a:rPr lang="en-US" dirty="0" smtClean="0"/>
              <a:t>Hybrid Machines</a:t>
            </a:r>
          </a:p>
          <a:p>
            <a:pPr>
              <a:buNone/>
            </a:pPr>
            <a:endParaRPr lang="en-US" dirty="0"/>
          </a:p>
        </p:txBody>
      </p:sp>
      <p:sp>
        <p:nvSpPr>
          <p:cNvPr id="2" name="Title 1"/>
          <p:cNvSpPr>
            <a:spLocks noGrp="1"/>
          </p:cNvSpPr>
          <p:nvPr>
            <p:ph type="title"/>
          </p:nvPr>
        </p:nvSpPr>
        <p:spPr/>
        <p:txBody>
          <a:bodyPr/>
          <a:lstStyle/>
          <a:p>
            <a:r>
              <a:rPr lang="en-US" dirty="0" smtClean="0"/>
              <a:t>Operating System Structure</a:t>
            </a:r>
            <a:endParaRPr lang="en-US" dirty="0"/>
          </a:p>
        </p:txBody>
      </p:sp>
    </p:spTree>
    <p:extLst>
      <p:ext uri="{BB962C8B-B14F-4D97-AF65-F5344CB8AC3E}">
        <p14:creationId xmlns:p14="http://schemas.microsoft.com/office/powerpoint/2010/main" val="314053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82638" y="892175"/>
            <a:ext cx="7542212" cy="5729288"/>
          </a:xfrm>
          <a:noFill/>
        </p:spPr>
        <p:txBody>
          <a:bodyPr>
            <a:normAutofit/>
          </a:bodyPr>
          <a:lstStyle/>
          <a:p>
            <a:pPr lvl="1"/>
            <a:endParaRPr lang="en-US" sz="1800" b="1" dirty="0" smtClean="0"/>
          </a:p>
          <a:p>
            <a:pPr lvl="1"/>
            <a:r>
              <a:rPr lang="en-US" sz="1800" b="1" dirty="0" smtClean="0"/>
              <a:t>File-system manipulation </a:t>
            </a:r>
            <a:r>
              <a:rPr lang="en-US" sz="1800" dirty="0" smtClean="0"/>
              <a:t>-  The file system is of particular interest. Programs need to read and write files and directories, create and delete them, search them, list file Information, permission management.</a:t>
            </a:r>
            <a:endParaRPr lang="en-US" sz="1800" b="1" dirty="0" smtClean="0"/>
          </a:p>
          <a:p>
            <a:pPr lvl="1"/>
            <a:endParaRPr lang="en-US" sz="1800" b="1" dirty="0" smtClean="0"/>
          </a:p>
          <a:p>
            <a:pPr lvl="1"/>
            <a:r>
              <a:rPr lang="en-US" sz="1800" b="1" dirty="0" smtClean="0"/>
              <a:t>Communications</a:t>
            </a:r>
            <a:r>
              <a:rPr lang="en-US" sz="1800" dirty="0" smtClean="0"/>
              <a:t> – Processes may exchange information, on the same computer or between computers over a network</a:t>
            </a:r>
          </a:p>
          <a:p>
            <a:pPr lvl="2"/>
            <a:r>
              <a:rPr lang="en-US" sz="1800" dirty="0" smtClean="0"/>
              <a:t>Communications may be via shared memory or through message passing (packets moved by the OS)</a:t>
            </a:r>
          </a:p>
          <a:p>
            <a:pPr lvl="1"/>
            <a:endParaRPr lang="en-US" sz="1800" b="1" dirty="0" smtClean="0"/>
          </a:p>
          <a:p>
            <a:pPr lvl="1"/>
            <a:r>
              <a:rPr lang="en-US" sz="1800" b="1" dirty="0" smtClean="0"/>
              <a:t>Error detection </a:t>
            </a:r>
            <a:r>
              <a:rPr lang="en-US" sz="1800" dirty="0" smtClean="0"/>
              <a:t>– OS needs to be constantly aware of possible errors</a:t>
            </a:r>
          </a:p>
          <a:p>
            <a:pPr lvl="2"/>
            <a:r>
              <a:rPr lang="en-US" sz="1800" dirty="0" smtClean="0"/>
              <a:t>May occur in the CPU and memory hardware, in I/O devices, in user program</a:t>
            </a:r>
          </a:p>
          <a:p>
            <a:pPr lvl="2"/>
            <a:r>
              <a:rPr lang="en-US" sz="1800" dirty="0" smtClean="0"/>
              <a:t>For each type of error, OS should take the appropriate action</a:t>
            </a:r>
          </a:p>
        </p:txBody>
      </p:sp>
      <p:sp>
        <p:nvSpPr>
          <p:cNvPr id="7170" name="Rectangle 2"/>
          <p:cNvSpPr>
            <a:spLocks noGrp="1" noChangeArrowheads="1"/>
          </p:cNvSpPr>
          <p:nvPr>
            <p:ph type="title"/>
          </p:nvPr>
        </p:nvSpPr>
        <p:spPr>
          <a:xfrm>
            <a:off x="946150" y="182563"/>
            <a:ext cx="7869238" cy="576262"/>
          </a:xfrm>
        </p:spPr>
        <p:txBody>
          <a:bodyPr>
            <a:normAutofit fontScale="90000"/>
          </a:bodyPr>
          <a:lstStyle/>
          <a:p>
            <a:pPr eaLnBrk="1" hangingPunct="1"/>
            <a:r>
              <a:rPr lang="en-US" smtClean="0"/>
              <a:t>Operating System Services (Cont.)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66928" indent="-457200">
              <a:buNone/>
            </a:pPr>
            <a:r>
              <a:rPr lang="en-US" sz="2400" b="1" dirty="0" smtClean="0"/>
              <a:t>1.Simple Structure:</a:t>
            </a:r>
          </a:p>
          <a:p>
            <a:pPr marL="566928" indent="-457200"/>
            <a:r>
              <a:rPr lang="en-US" sz="2200" dirty="0" smtClean="0"/>
              <a:t>DOS has no modern software engineering techniques, </a:t>
            </a:r>
          </a:p>
          <a:p>
            <a:pPr marL="566928" indent="-457200"/>
            <a:r>
              <a:rPr lang="en-US" sz="2200" dirty="0" smtClean="0"/>
              <a:t>Does not break the system into subsystems, and has no distinction between user and kernel modes. </a:t>
            </a:r>
          </a:p>
          <a:p>
            <a:pPr marL="566928" indent="-457200"/>
            <a:r>
              <a:rPr lang="en-US" sz="2200" dirty="0" smtClean="0"/>
              <a:t>Allow all programs direct access to hardware. </a:t>
            </a:r>
            <a:endParaRPr lang="en-US" sz="2200" b="1" dirty="0" smtClean="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0" name="Picture 2"/>
          <p:cNvPicPr>
            <a:picLocks noChangeAspect="1" noChangeArrowheads="1"/>
          </p:cNvPicPr>
          <p:nvPr/>
        </p:nvPicPr>
        <p:blipFill>
          <a:blip r:embed="rId2"/>
          <a:srcRect/>
          <a:stretch>
            <a:fillRect/>
          </a:stretch>
        </p:blipFill>
        <p:spPr bwMode="auto">
          <a:xfrm>
            <a:off x="1066800" y="3505200"/>
            <a:ext cx="3429000" cy="26670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800600" y="3505200"/>
            <a:ext cx="4114800" cy="2667000"/>
          </a:xfrm>
          <a:prstGeom prst="rect">
            <a:avLst/>
          </a:prstGeom>
          <a:noFill/>
          <a:ln w="9525">
            <a:noFill/>
            <a:miter lim="800000"/>
            <a:headEnd/>
            <a:tailEnd/>
          </a:ln>
          <a:effectLst/>
        </p:spPr>
      </p:pic>
      <p:sp>
        <p:nvSpPr>
          <p:cNvPr id="6" name="Rectangle 5"/>
          <p:cNvSpPr/>
          <p:nvPr/>
        </p:nvSpPr>
        <p:spPr>
          <a:xfrm>
            <a:off x="1524000" y="6172200"/>
            <a:ext cx="2784737" cy="276999"/>
          </a:xfrm>
          <a:prstGeom prst="rect">
            <a:avLst/>
          </a:prstGeom>
        </p:spPr>
        <p:txBody>
          <a:bodyPr wrap="none">
            <a:spAutoFit/>
          </a:bodyPr>
          <a:lstStyle/>
          <a:p>
            <a:r>
              <a:rPr lang="en-US" sz="1200" b="1" dirty="0" smtClean="0"/>
              <a:t>          Fig: MS-DOS layer structure</a:t>
            </a:r>
            <a:endParaRPr lang="en-US" sz="1200" dirty="0"/>
          </a:p>
        </p:txBody>
      </p:sp>
      <p:sp>
        <p:nvSpPr>
          <p:cNvPr id="7" name="Rectangle 6"/>
          <p:cNvSpPr/>
          <p:nvPr/>
        </p:nvSpPr>
        <p:spPr>
          <a:xfrm>
            <a:off x="5587015" y="6172200"/>
            <a:ext cx="3023585" cy="276999"/>
          </a:xfrm>
          <a:prstGeom prst="rect">
            <a:avLst/>
          </a:prstGeom>
        </p:spPr>
        <p:txBody>
          <a:bodyPr wrap="none">
            <a:spAutoFit/>
          </a:bodyPr>
          <a:lstStyle/>
          <a:p>
            <a:r>
              <a:rPr lang="en-US" sz="1200" b="1" dirty="0" smtClean="0"/>
              <a:t>Fig: Traditional UNIX system structure</a:t>
            </a:r>
            <a:endParaRPr lang="en-US" sz="1200" b="1" dirty="0"/>
          </a:p>
        </p:txBody>
      </p:sp>
    </p:spTree>
    <p:extLst>
      <p:ext uri="{BB962C8B-B14F-4D97-AF65-F5344CB8AC3E}">
        <p14:creationId xmlns:p14="http://schemas.microsoft.com/office/powerpoint/2010/main" val="42854999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sz="2200" b="1" dirty="0" smtClean="0"/>
              <a:t>2.Layered Approach:</a:t>
            </a:r>
          </a:p>
          <a:p>
            <a:r>
              <a:rPr lang="en-US" sz="2200" dirty="0" smtClean="0"/>
              <a:t>Another approach is to break the OS  into </a:t>
            </a:r>
          </a:p>
          <a:p>
            <a:pPr>
              <a:buNone/>
            </a:pPr>
            <a:r>
              <a:rPr lang="en-US" sz="2200" dirty="0" smtClean="0"/>
              <a:t>   number of smaller layers and relies on the </a:t>
            </a:r>
          </a:p>
          <a:p>
            <a:pPr>
              <a:buNone/>
            </a:pPr>
            <a:r>
              <a:rPr lang="en-US" sz="2200" dirty="0" smtClean="0"/>
              <a:t>   services provided by next lower layer.</a:t>
            </a:r>
          </a:p>
          <a:p>
            <a:endParaRPr lang="en-US" sz="2200" dirty="0" smtClean="0"/>
          </a:p>
          <a:p>
            <a:r>
              <a:rPr lang="en-US" sz="2200" dirty="0" smtClean="0"/>
              <a:t>allows each layer to be developed and </a:t>
            </a:r>
          </a:p>
          <a:p>
            <a:pPr>
              <a:buNone/>
            </a:pPr>
            <a:r>
              <a:rPr lang="en-US" sz="2200" dirty="0" smtClean="0"/>
              <a:t>   debugged independently, with assumption </a:t>
            </a:r>
          </a:p>
          <a:p>
            <a:pPr>
              <a:buNone/>
            </a:pPr>
            <a:r>
              <a:rPr lang="en-US" sz="2200" dirty="0" smtClean="0"/>
              <a:t>   that all lower layers is already debugged.</a:t>
            </a:r>
          </a:p>
          <a:p>
            <a:endParaRPr lang="en-US" sz="2200" dirty="0" smtClean="0"/>
          </a:p>
          <a:p>
            <a:r>
              <a:rPr lang="en-US" sz="2200" dirty="0" smtClean="0"/>
              <a:t>The problem is deciding what order in which</a:t>
            </a:r>
          </a:p>
          <a:p>
            <a:pPr>
              <a:buNone/>
            </a:pPr>
            <a:r>
              <a:rPr lang="en-US" sz="2200" dirty="0" smtClean="0"/>
              <a:t>    to place the layers, as no layer can call upon the services of any higher layer.</a:t>
            </a:r>
          </a:p>
          <a:p>
            <a:pPr>
              <a:buNone/>
            </a:pPr>
            <a:endParaRPr lang="en-US" sz="2200" dirty="0" smtClean="0"/>
          </a:p>
          <a:p>
            <a:r>
              <a:rPr lang="en-US" sz="2200" dirty="0" smtClean="0"/>
              <a:t>Layered approaches can also be less efficient, as a request for service from a higher layer has to filter through all lower layers before it reaches the HW, possibly with significant processing at each step.</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3074" name="Picture 2"/>
          <p:cNvPicPr>
            <a:picLocks noChangeAspect="1" noChangeArrowheads="1"/>
          </p:cNvPicPr>
          <p:nvPr/>
        </p:nvPicPr>
        <p:blipFill>
          <a:blip r:embed="rId2"/>
          <a:srcRect/>
          <a:stretch>
            <a:fillRect/>
          </a:stretch>
        </p:blipFill>
        <p:spPr bwMode="auto">
          <a:xfrm>
            <a:off x="6400800" y="1676400"/>
            <a:ext cx="2233613" cy="2362200"/>
          </a:xfrm>
          <a:prstGeom prst="rect">
            <a:avLst/>
          </a:prstGeom>
          <a:noFill/>
          <a:ln w="9525">
            <a:noFill/>
            <a:miter lim="800000"/>
            <a:headEnd/>
            <a:tailEnd/>
          </a:ln>
          <a:effectLst/>
        </p:spPr>
      </p:pic>
    </p:spTree>
    <p:extLst>
      <p:ext uri="{BB962C8B-B14F-4D97-AF65-F5344CB8AC3E}">
        <p14:creationId xmlns:p14="http://schemas.microsoft.com/office/powerpoint/2010/main" val="1621843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a:buNone/>
            </a:pPr>
            <a:r>
              <a:rPr lang="en-US" sz="3500" b="1" dirty="0" smtClean="0"/>
              <a:t>3.Microkernels:</a:t>
            </a:r>
          </a:p>
          <a:p>
            <a:r>
              <a:rPr lang="en-US" sz="2900" dirty="0" smtClean="0"/>
              <a:t>micro kernels is to remove all non-essential services from the kernel, and implement them as system applications</a:t>
            </a:r>
          </a:p>
          <a:p>
            <a:endParaRPr lang="en-US" sz="2900" dirty="0" smtClean="0"/>
          </a:p>
          <a:p>
            <a:r>
              <a:rPr lang="en-US" sz="2900" dirty="0" smtClean="0"/>
              <a:t>provide basic process and </a:t>
            </a:r>
          </a:p>
          <a:p>
            <a:pPr>
              <a:buNone/>
            </a:pPr>
            <a:r>
              <a:rPr lang="en-US" sz="2900" dirty="0" smtClean="0"/>
              <a:t>memory management, and message</a:t>
            </a:r>
          </a:p>
          <a:p>
            <a:pPr>
              <a:buNone/>
            </a:pPr>
            <a:r>
              <a:rPr lang="en-US" sz="2900" dirty="0" smtClean="0"/>
              <a:t> passing between other services</a:t>
            </a:r>
          </a:p>
          <a:p>
            <a:endParaRPr lang="en-US" sz="2900" dirty="0" smtClean="0"/>
          </a:p>
          <a:p>
            <a:r>
              <a:rPr lang="en-US" sz="2900" dirty="0" smtClean="0"/>
              <a:t>Security and protection can be </a:t>
            </a:r>
          </a:p>
          <a:p>
            <a:pPr>
              <a:buNone/>
            </a:pPr>
            <a:r>
              <a:rPr lang="en-US" sz="2900" dirty="0" smtClean="0"/>
              <a:t>    enhanced, as most services are</a:t>
            </a:r>
          </a:p>
          <a:p>
            <a:pPr>
              <a:buNone/>
            </a:pPr>
            <a:r>
              <a:rPr lang="en-US" sz="2900" dirty="0" smtClean="0"/>
              <a:t>    performed in user mode, not kernel </a:t>
            </a:r>
          </a:p>
          <a:p>
            <a:pPr>
              <a:buNone/>
            </a:pPr>
            <a:r>
              <a:rPr lang="en-US" sz="2900" dirty="0" smtClean="0"/>
              <a:t>    mode. </a:t>
            </a:r>
          </a:p>
          <a:p>
            <a:endParaRPr lang="en-US" sz="2900" dirty="0" smtClean="0"/>
          </a:p>
          <a:p>
            <a:r>
              <a:rPr lang="en-US" sz="2900" dirty="0" smtClean="0"/>
              <a:t>System expansion can also be easier, because it only involves adding more system applications, not rebuilding a new kernel. </a:t>
            </a:r>
          </a:p>
          <a:p>
            <a:endParaRPr lang="en-US" sz="2900" dirty="0" smtClean="0"/>
          </a:p>
          <a:p>
            <a:r>
              <a:rPr lang="en-US" sz="2900" dirty="0" smtClean="0"/>
              <a:t>Mach, Windows NT are examples of kernel</a:t>
            </a:r>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4876799" y="2286000"/>
            <a:ext cx="3711575" cy="2438400"/>
          </a:xfrm>
          <a:prstGeom prst="rect">
            <a:avLst/>
          </a:prstGeom>
          <a:noFill/>
          <a:ln w="9525">
            <a:noFill/>
            <a:miter lim="800000"/>
            <a:headEnd/>
            <a:tailEnd/>
          </a:ln>
          <a:effectLst/>
        </p:spPr>
      </p:pic>
    </p:spTree>
    <p:extLst>
      <p:ext uri="{BB962C8B-B14F-4D97-AF65-F5344CB8AC3E}">
        <p14:creationId xmlns:p14="http://schemas.microsoft.com/office/powerpoint/2010/main" val="1078432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4.Modules</a:t>
            </a:r>
          </a:p>
          <a:p>
            <a:r>
              <a:rPr lang="en-US" sz="1900" dirty="0" smtClean="0"/>
              <a:t>Modern OS development is object-oriented, with a relatively small core kernel and a set of </a:t>
            </a:r>
            <a:r>
              <a:rPr lang="en-US" sz="1900" b="1" i="1" dirty="0" smtClean="0"/>
              <a:t>modules</a:t>
            </a:r>
            <a:r>
              <a:rPr lang="en-US" sz="1900" dirty="0" smtClean="0"/>
              <a:t> which can be linked in dynamically. </a:t>
            </a:r>
          </a:p>
          <a:p>
            <a:endParaRPr lang="en-US" sz="1900" dirty="0" smtClean="0"/>
          </a:p>
          <a:p>
            <a:r>
              <a:rPr lang="en-US" sz="1900" dirty="0" smtClean="0"/>
              <a:t>Modules are similar to layers</a:t>
            </a:r>
          </a:p>
          <a:p>
            <a:pPr>
              <a:buNone/>
            </a:pPr>
            <a:r>
              <a:rPr lang="en-US" sz="1900" dirty="0" smtClean="0"/>
              <a:t>   in that each subsystem has </a:t>
            </a:r>
          </a:p>
          <a:p>
            <a:pPr>
              <a:buNone/>
            </a:pPr>
            <a:r>
              <a:rPr lang="en-US" sz="1900" dirty="0" smtClean="0"/>
              <a:t>   clearly defined tasks and </a:t>
            </a:r>
          </a:p>
          <a:p>
            <a:pPr>
              <a:buNone/>
            </a:pPr>
            <a:r>
              <a:rPr lang="en-US" sz="1900" dirty="0" smtClean="0"/>
              <a:t>   interfaces.</a:t>
            </a:r>
          </a:p>
          <a:p>
            <a:endParaRPr lang="en-US" sz="1900" dirty="0" smtClean="0"/>
          </a:p>
          <a:p>
            <a:r>
              <a:rPr lang="en-US" sz="1900" dirty="0" smtClean="0"/>
              <a:t>The kernel is relatively small in this architecture, similar to </a:t>
            </a:r>
            <a:r>
              <a:rPr lang="en-US" sz="1900" dirty="0" err="1" smtClean="0"/>
              <a:t>microkernels</a:t>
            </a:r>
            <a:r>
              <a:rPr lang="en-US" sz="1900" dirty="0" smtClean="0"/>
              <a:t>, but the kernel does not have to implement message passing since modules are free to contact each other directly</a:t>
            </a:r>
            <a:r>
              <a:rPr lang="en-US" dirty="0" smtClean="0"/>
              <a:t>. </a:t>
            </a:r>
          </a:p>
          <a:p>
            <a:pPr>
              <a:buNone/>
            </a:pPr>
            <a:endParaRPr lang="en-US" b="1" dirty="0" smtClean="0"/>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2051" name="Picture 3"/>
          <p:cNvPicPr>
            <a:picLocks noChangeAspect="1" noChangeArrowheads="1"/>
          </p:cNvPicPr>
          <p:nvPr/>
        </p:nvPicPr>
        <p:blipFill>
          <a:blip r:embed="rId2"/>
          <a:srcRect/>
          <a:stretch>
            <a:fillRect/>
          </a:stretch>
        </p:blipFill>
        <p:spPr bwMode="auto">
          <a:xfrm>
            <a:off x="4572000" y="2590800"/>
            <a:ext cx="3644900" cy="1712913"/>
          </a:xfrm>
          <a:prstGeom prst="rect">
            <a:avLst/>
          </a:prstGeom>
          <a:noFill/>
          <a:ln w="9525">
            <a:noFill/>
            <a:miter lim="800000"/>
            <a:headEnd/>
            <a:tailEnd/>
          </a:ln>
          <a:effectLst/>
        </p:spPr>
      </p:pic>
    </p:spTree>
    <p:extLst>
      <p:ext uri="{BB962C8B-B14F-4D97-AF65-F5344CB8AC3E}">
        <p14:creationId xmlns:p14="http://schemas.microsoft.com/office/powerpoint/2010/main" val="36244844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b="1" dirty="0" smtClean="0"/>
              <a:t>5.Hybrid Systems:</a:t>
            </a:r>
            <a:r>
              <a:rPr lang="en-US" dirty="0" smtClean="0"/>
              <a:t>Most OS today do not strictly </a:t>
            </a:r>
          </a:p>
          <a:p>
            <a:pPr>
              <a:buNone/>
            </a:pPr>
            <a:r>
              <a:rPr lang="en-US" dirty="0" smtClean="0"/>
              <a:t>adhere to one architecture, but are hybrids of </a:t>
            </a:r>
          </a:p>
          <a:p>
            <a:pPr>
              <a:buNone/>
            </a:pPr>
            <a:r>
              <a:rPr lang="en-US" dirty="0" smtClean="0"/>
              <a:t>several.</a:t>
            </a:r>
          </a:p>
          <a:p>
            <a:pPr>
              <a:buNone/>
            </a:pPr>
            <a:r>
              <a:rPr lang="en-US" b="1" dirty="0" smtClean="0"/>
              <a:t>Android:</a:t>
            </a:r>
          </a:p>
          <a:p>
            <a:r>
              <a:rPr lang="en-US" dirty="0" smtClean="0"/>
              <a:t>open-source OS</a:t>
            </a:r>
          </a:p>
          <a:p>
            <a:r>
              <a:rPr lang="en-US" dirty="0" smtClean="0"/>
              <a:t>includes versions of Linux </a:t>
            </a:r>
          </a:p>
          <a:p>
            <a:pPr>
              <a:buNone/>
            </a:pPr>
            <a:r>
              <a:rPr lang="en-US" dirty="0" smtClean="0"/>
              <a:t>   and a JVM</a:t>
            </a:r>
          </a:p>
          <a:p>
            <a:r>
              <a:rPr lang="en-US" dirty="0" smtClean="0"/>
              <a:t>apps are developed using </a:t>
            </a:r>
          </a:p>
          <a:p>
            <a:pPr>
              <a:buNone/>
            </a:pPr>
            <a:r>
              <a:rPr lang="en-US" dirty="0" smtClean="0"/>
              <a:t> Java</a:t>
            </a:r>
          </a:p>
          <a:p>
            <a:endParaRPr lang="en-US" dirty="0"/>
          </a:p>
        </p:txBody>
      </p:sp>
      <p:sp>
        <p:nvSpPr>
          <p:cNvPr id="4" name="Title 1"/>
          <p:cNvSpPr>
            <a:spLocks noGrp="1"/>
          </p:cNvSpPr>
          <p:nvPr>
            <p:ph type="title"/>
          </p:nvPr>
        </p:nvSpPr>
        <p:spPr/>
        <p:txBody>
          <a:bodyPr/>
          <a:lstStyle/>
          <a:p>
            <a:r>
              <a:rPr lang="en-US" dirty="0" smtClean="0"/>
              <a:t>Operating System Structure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5562600" y="2438400"/>
            <a:ext cx="3194050" cy="3810000"/>
          </a:xfrm>
          <a:prstGeom prst="rect">
            <a:avLst/>
          </a:prstGeom>
          <a:noFill/>
          <a:ln w="9525">
            <a:noFill/>
            <a:miter lim="800000"/>
            <a:headEnd/>
            <a:tailEnd/>
          </a:ln>
          <a:effectLst/>
        </p:spPr>
      </p:pic>
    </p:spTree>
    <p:extLst>
      <p:ext uri="{BB962C8B-B14F-4D97-AF65-F5344CB8AC3E}">
        <p14:creationId xmlns:p14="http://schemas.microsoft.com/office/powerpoint/2010/main" val="24046428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a:xfrm>
            <a:off x="806450" y="1233488"/>
            <a:ext cx="7753350" cy="4910137"/>
          </a:xfrm>
        </p:spPr>
        <p:txBody>
          <a:bodyPr>
            <a:normAutofit fontScale="92500" lnSpcReduction="10000"/>
          </a:bodyPr>
          <a:lstStyle/>
          <a:p>
            <a:r>
              <a:rPr lang="en-US" b="1" dirty="0" smtClean="0">
                <a:solidFill>
                  <a:srgbClr val="3366FF"/>
                </a:solidFill>
              </a:rPr>
              <a:t>Debugging</a:t>
            </a:r>
            <a:r>
              <a:rPr lang="en-US" dirty="0" smtClean="0">
                <a:solidFill>
                  <a:srgbClr val="3366FF"/>
                </a:solidFill>
              </a:rPr>
              <a:t> </a:t>
            </a:r>
            <a:r>
              <a:rPr lang="en-US" dirty="0" smtClean="0"/>
              <a:t>is finding and fixing errors, or </a:t>
            </a:r>
            <a:r>
              <a:rPr lang="en-US" b="1" dirty="0" smtClean="0">
                <a:solidFill>
                  <a:srgbClr val="3366FF"/>
                </a:solidFill>
              </a:rPr>
              <a:t>bugs</a:t>
            </a:r>
          </a:p>
          <a:p>
            <a:r>
              <a:rPr lang="en-US" dirty="0" smtClean="0"/>
              <a:t>OS generate </a:t>
            </a:r>
            <a:r>
              <a:rPr lang="en-US" b="1" dirty="0" smtClean="0">
                <a:solidFill>
                  <a:srgbClr val="3366FF"/>
                </a:solidFill>
              </a:rPr>
              <a:t>log files</a:t>
            </a:r>
            <a:r>
              <a:rPr lang="en-US" dirty="0" smtClean="0">
                <a:solidFill>
                  <a:srgbClr val="3366FF"/>
                </a:solidFill>
              </a:rPr>
              <a:t> </a:t>
            </a:r>
            <a:r>
              <a:rPr lang="en-US" dirty="0" smtClean="0">
                <a:solidFill>
                  <a:srgbClr val="000000"/>
                </a:solidFill>
              </a:rPr>
              <a:t>containing error information</a:t>
            </a:r>
          </a:p>
          <a:p>
            <a:r>
              <a:rPr lang="en-US" dirty="0" smtClean="0">
                <a:solidFill>
                  <a:srgbClr val="000000"/>
                </a:solidFill>
              </a:rPr>
              <a:t>Failure of an application can generate </a:t>
            </a:r>
            <a:r>
              <a:rPr lang="en-US" b="1" dirty="0" smtClean="0">
                <a:solidFill>
                  <a:srgbClr val="3366FF"/>
                </a:solidFill>
              </a:rPr>
              <a:t>core dump</a:t>
            </a:r>
            <a:r>
              <a:rPr lang="en-US" dirty="0" smtClean="0">
                <a:solidFill>
                  <a:srgbClr val="3366FF"/>
                </a:solidFill>
              </a:rPr>
              <a:t> </a:t>
            </a:r>
            <a:r>
              <a:rPr lang="en-US" dirty="0" smtClean="0">
                <a:solidFill>
                  <a:srgbClr val="000000"/>
                </a:solidFill>
              </a:rPr>
              <a:t>file capturing memory of the process</a:t>
            </a:r>
          </a:p>
          <a:p>
            <a:r>
              <a:rPr lang="en-US" dirty="0" smtClean="0">
                <a:solidFill>
                  <a:srgbClr val="000000"/>
                </a:solidFill>
              </a:rPr>
              <a:t>Operating system failure can generate </a:t>
            </a:r>
            <a:r>
              <a:rPr lang="en-US" b="1" dirty="0" smtClean="0">
                <a:solidFill>
                  <a:srgbClr val="3366FF"/>
                </a:solidFill>
              </a:rPr>
              <a:t>crash dump</a:t>
            </a:r>
            <a:r>
              <a:rPr lang="en-US" dirty="0" smtClean="0">
                <a:solidFill>
                  <a:srgbClr val="3366FF"/>
                </a:solidFill>
              </a:rPr>
              <a:t> </a:t>
            </a:r>
            <a:r>
              <a:rPr lang="en-US" dirty="0" smtClean="0">
                <a:solidFill>
                  <a:srgbClr val="000000"/>
                </a:solidFill>
              </a:rPr>
              <a:t>file containing kernel memory</a:t>
            </a:r>
          </a:p>
          <a:p>
            <a:pPr>
              <a:buFont typeface="Monotype Sorts" pitchFamily="-84" charset="2"/>
              <a:buNone/>
            </a:pPr>
            <a:r>
              <a:rPr lang="en-US" dirty="0" smtClean="0">
                <a:solidFill>
                  <a:srgbClr val="000000"/>
                </a:solidFill>
              </a:rPr>
              <a:t>Kernighan</a:t>
            </a:r>
            <a:r>
              <a:rPr lang="ja-JP" altLang="en-US" dirty="0" smtClean="0">
                <a:solidFill>
                  <a:srgbClr val="000000"/>
                </a:solidFill>
              </a:rPr>
              <a:t>’</a:t>
            </a:r>
            <a:r>
              <a:rPr lang="en-US" altLang="ja-JP" dirty="0" smtClean="0">
                <a:solidFill>
                  <a:srgbClr val="000000"/>
                </a:solidFill>
              </a:rPr>
              <a:t>s Law: </a:t>
            </a:r>
            <a:r>
              <a:rPr lang="ja-JP" altLang="en-US" dirty="0" smtClean="0"/>
              <a:t>“</a:t>
            </a:r>
            <a:r>
              <a:rPr lang="en-US" altLang="ja-JP" dirty="0" smtClean="0"/>
              <a:t>Debugging is twice as hard as writing the code in the first place. Therefore, if you write the code as cleverly as possible, you are, by definition, not smart enough to debug it.</a:t>
            </a:r>
            <a:r>
              <a:rPr lang="ja-JP" altLang="en-US" dirty="0" smtClean="0"/>
              <a:t>”</a:t>
            </a:r>
            <a:endParaRPr lang="en-US" dirty="0" smtClean="0"/>
          </a:p>
        </p:txBody>
      </p:sp>
      <p:sp>
        <p:nvSpPr>
          <p:cNvPr id="52226" name="Title 1"/>
          <p:cNvSpPr>
            <a:spLocks noGrp="1"/>
          </p:cNvSpPr>
          <p:nvPr>
            <p:ph type="title"/>
          </p:nvPr>
        </p:nvSpPr>
        <p:spPr>
          <a:xfrm>
            <a:off x="1090613" y="198438"/>
            <a:ext cx="7596187" cy="576262"/>
          </a:xfrm>
        </p:spPr>
        <p:txBody>
          <a:bodyPr>
            <a:normAutofit fontScale="90000"/>
          </a:bodyPr>
          <a:lstStyle/>
          <a:p>
            <a:pPr eaLnBrk="1" hangingPunct="1"/>
            <a:r>
              <a:rPr lang="en-US" smtClean="0"/>
              <a:t>Operating-System Debugging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806450" y="1233488"/>
            <a:ext cx="6854825" cy="4530725"/>
          </a:xfrm>
        </p:spPr>
        <p:txBody>
          <a:bodyPr/>
          <a:lstStyle/>
          <a:p>
            <a:pPr>
              <a:buFont typeface="Monotype Sorts" charset="0"/>
              <a:buChar char="n"/>
              <a:defRPr/>
            </a:pPr>
            <a:r>
              <a:rPr lang="en-US" b="1" kern="1200" dirty="0" smtClean="0">
                <a:solidFill>
                  <a:srgbClr val="3366FF"/>
                </a:solidFill>
                <a:ea typeface="ＭＳ Ｐゴシック" charset="-128"/>
                <a:cs typeface="ＭＳ Ｐゴシック" charset="0"/>
              </a:rPr>
              <a:t>SYSGEN</a:t>
            </a:r>
            <a:r>
              <a:rPr lang="en-US" dirty="0" smtClean="0">
                <a:ea typeface="ＭＳ Ｐゴシック" charset="0"/>
                <a:cs typeface="ＭＳ Ｐゴシック" charset="0"/>
              </a:rPr>
              <a:t> </a:t>
            </a:r>
            <a:r>
              <a:rPr lang="en-US" dirty="0">
                <a:ea typeface="ＭＳ Ｐゴシック" charset="0"/>
                <a:cs typeface="ＭＳ Ｐゴシック" charset="0"/>
              </a:rPr>
              <a:t>program obtains information concerning the specific configuration of the hardware </a:t>
            </a:r>
            <a:r>
              <a:rPr lang="en-US" dirty="0" smtClean="0">
                <a:ea typeface="ＭＳ Ｐゴシック" charset="0"/>
                <a:cs typeface="ＭＳ Ｐゴシック" charset="0"/>
              </a:rPr>
              <a:t>system</a:t>
            </a:r>
          </a:p>
          <a:p>
            <a:pPr lvl="1">
              <a:buFont typeface="Monotype Sorts" charset="0"/>
              <a:buChar char="l"/>
              <a:defRPr/>
            </a:pPr>
            <a:r>
              <a:rPr lang="en-US" dirty="0" smtClean="0">
                <a:ea typeface="ＭＳ Ｐゴシック" charset="0"/>
                <a:cs typeface="ＭＳ Ｐゴシック" charset="0"/>
              </a:rPr>
              <a:t>Used to build system-specific compiled kernel or system-tuned</a:t>
            </a:r>
          </a:p>
          <a:p>
            <a:pPr>
              <a:buFont typeface="Monotype Sorts" charset="0"/>
              <a:buChar char="n"/>
              <a:defRPr/>
            </a:pPr>
            <a:endParaRPr lang="en-US" dirty="0">
              <a:ea typeface="ＭＳ Ｐゴシック" charset="0"/>
              <a:cs typeface="ＭＳ Ｐゴシック" charset="0"/>
            </a:endParaRPr>
          </a:p>
          <a:p>
            <a:pPr marL="0" indent="0">
              <a:buFont typeface="Monotype Sorts" charset="0"/>
              <a:buNone/>
              <a:defRPr/>
            </a:pPr>
            <a:endParaRPr lang="en-US" dirty="0">
              <a:ea typeface="ＭＳ Ｐゴシック" charset="0"/>
              <a:cs typeface="ＭＳ Ｐゴシック" charset="0"/>
            </a:endParaRPr>
          </a:p>
        </p:txBody>
      </p:sp>
      <p:sp>
        <p:nvSpPr>
          <p:cNvPr id="56322" name="Rectangle 2"/>
          <p:cNvSpPr>
            <a:spLocks noGrp="1" noChangeArrowheads="1"/>
          </p:cNvSpPr>
          <p:nvPr>
            <p:ph type="title"/>
          </p:nvPr>
        </p:nvSpPr>
        <p:spPr>
          <a:xfrm>
            <a:off x="1108075" y="166688"/>
            <a:ext cx="7578725" cy="576262"/>
          </a:xfrm>
        </p:spPr>
        <p:txBody>
          <a:bodyPr>
            <a:normAutofit fontScale="90000"/>
          </a:bodyPr>
          <a:lstStyle/>
          <a:p>
            <a:pPr eaLnBrk="1" hangingPunct="1"/>
            <a:r>
              <a:rPr lang="en-US" smtClean="0"/>
              <a:t>Operating System Generation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742950" y="963442"/>
            <a:ext cx="7404100" cy="5689600"/>
          </a:xfrm>
        </p:spPr>
        <p:txBody>
          <a:bodyPr>
            <a:normAutofit/>
          </a:bodyPr>
          <a:lstStyle/>
          <a:p>
            <a:pPr>
              <a:lnSpc>
                <a:spcPct val="90000"/>
              </a:lnSpc>
            </a:pPr>
            <a:endParaRPr lang="en-US" sz="1800" dirty="0" smtClean="0"/>
          </a:p>
          <a:p>
            <a:pPr lvl="1">
              <a:lnSpc>
                <a:spcPct val="90000"/>
              </a:lnSpc>
            </a:pPr>
            <a:r>
              <a:rPr lang="en-US" sz="1800" b="1" dirty="0" smtClean="0"/>
              <a:t>Resource allocation - </a:t>
            </a:r>
            <a:r>
              <a:rPr lang="en-US" sz="1800" dirty="0" smtClean="0"/>
              <a:t>When  multiple users or multiple jobs running concurrently, resources must be allocated to each of them</a:t>
            </a:r>
          </a:p>
          <a:p>
            <a:pPr lvl="2">
              <a:lnSpc>
                <a:spcPct val="90000"/>
              </a:lnSpc>
            </a:pPr>
            <a:r>
              <a:rPr lang="en-US" sz="1800" dirty="0" smtClean="0"/>
              <a:t>Many types of resources -   CPU cycles, main memory, file storage, I/O devices.</a:t>
            </a:r>
          </a:p>
          <a:p>
            <a:pPr lvl="1">
              <a:lnSpc>
                <a:spcPct val="90000"/>
              </a:lnSpc>
            </a:pPr>
            <a:endParaRPr lang="en-US" sz="1800" b="1" dirty="0" smtClean="0"/>
          </a:p>
          <a:p>
            <a:pPr lvl="1">
              <a:lnSpc>
                <a:spcPct val="90000"/>
              </a:lnSpc>
            </a:pPr>
            <a:r>
              <a:rPr lang="en-US" sz="1800" b="1" dirty="0" smtClean="0"/>
              <a:t>Accounting -</a:t>
            </a:r>
            <a:r>
              <a:rPr lang="en-US" sz="1800" dirty="0" smtClean="0"/>
              <a:t> To keep track of which users use how much and what kinds of computer resources</a:t>
            </a:r>
          </a:p>
          <a:p>
            <a:pPr lvl="1">
              <a:lnSpc>
                <a:spcPct val="90000"/>
              </a:lnSpc>
            </a:pPr>
            <a:endParaRPr lang="en-US" sz="1800" b="1" dirty="0" smtClean="0"/>
          </a:p>
          <a:p>
            <a:pPr lvl="1">
              <a:lnSpc>
                <a:spcPct val="90000"/>
              </a:lnSpc>
            </a:pPr>
            <a:r>
              <a:rPr lang="en-US" sz="1800" b="1" dirty="0" smtClean="0"/>
              <a:t>Protection and security - </a:t>
            </a:r>
            <a:r>
              <a:rPr lang="en-US" sz="1800" dirty="0" smtClean="0"/>
              <a:t>The owners of information stored in a multiuser or networked computer system may want to control use of that information, concurrent processes should not interfere with each other</a:t>
            </a:r>
          </a:p>
          <a:p>
            <a:pPr lvl="2">
              <a:lnSpc>
                <a:spcPct val="90000"/>
              </a:lnSpc>
            </a:pPr>
            <a:endParaRPr lang="en-US" sz="1800" b="1" dirty="0" smtClean="0"/>
          </a:p>
          <a:p>
            <a:pPr lvl="2">
              <a:lnSpc>
                <a:spcPct val="90000"/>
              </a:lnSpc>
            </a:pPr>
            <a:r>
              <a:rPr lang="en-US" sz="1800" b="1" dirty="0" smtClean="0"/>
              <a:t>Protection</a:t>
            </a:r>
            <a:r>
              <a:rPr lang="en-US" sz="1800" dirty="0" smtClean="0"/>
              <a:t> involves ensuring that all access to system resources is controlled</a:t>
            </a:r>
          </a:p>
          <a:p>
            <a:pPr lvl="2">
              <a:lnSpc>
                <a:spcPct val="90000"/>
              </a:lnSpc>
            </a:pPr>
            <a:r>
              <a:rPr lang="en-US" sz="1800" b="1" dirty="0" smtClean="0"/>
              <a:t>Security</a:t>
            </a:r>
            <a:r>
              <a:rPr lang="en-US" sz="1800" dirty="0" smtClean="0"/>
              <a:t> of the system from outsiders requires user authentication, extends to defending external I/O devices from invalid access attempts</a:t>
            </a:r>
          </a:p>
          <a:p>
            <a:pPr>
              <a:lnSpc>
                <a:spcPct val="90000"/>
              </a:lnSpc>
              <a:buFont typeface="Monotype Sorts" pitchFamily="-84" charset="2"/>
              <a:buNone/>
            </a:pPr>
            <a:endParaRPr lang="en-US" sz="1800" dirty="0" smtClean="0"/>
          </a:p>
        </p:txBody>
      </p:sp>
      <p:sp>
        <p:nvSpPr>
          <p:cNvPr id="8194" name="Rectangle 2"/>
          <p:cNvSpPr>
            <a:spLocks noGrp="1" noChangeArrowheads="1"/>
          </p:cNvSpPr>
          <p:nvPr>
            <p:ph type="title"/>
          </p:nvPr>
        </p:nvSpPr>
        <p:spPr>
          <a:xfrm>
            <a:off x="1003300" y="182563"/>
            <a:ext cx="7812088" cy="576262"/>
          </a:xfrm>
        </p:spPr>
        <p:txBody>
          <a:bodyPr>
            <a:normAutofit fontScale="90000"/>
          </a:bodyPr>
          <a:lstStyle/>
          <a:p>
            <a:pPr eaLnBrk="1" hangingPunct="1"/>
            <a:r>
              <a:rPr lang="en-US" smtClean="0"/>
              <a:t>Operating System Services (Cont.)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92188" y="141288"/>
            <a:ext cx="8229600" cy="576262"/>
          </a:xfrm>
        </p:spPr>
        <p:txBody>
          <a:bodyPr>
            <a:normAutofit fontScale="90000"/>
          </a:bodyPr>
          <a:lstStyle/>
          <a:p>
            <a:pPr eaLnBrk="1" hangingPunct="1"/>
            <a:r>
              <a:rPr lang="en-US" smtClean="0"/>
              <a:t>A View of Operating System Services</a:t>
            </a:r>
          </a:p>
        </p:txBody>
      </p:sp>
      <p:pic>
        <p:nvPicPr>
          <p:cNvPr id="921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17" y="1601788"/>
            <a:ext cx="8529145" cy="4467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762000" y="1223963"/>
            <a:ext cx="7121525" cy="4483100"/>
          </a:xfrm>
        </p:spPr>
        <p:txBody>
          <a:bodyPr>
            <a:normAutofit/>
          </a:bodyPr>
          <a:lstStyle/>
          <a:p>
            <a:pPr>
              <a:buFont typeface="Monotype Sorts" pitchFamily="-84" charset="2"/>
              <a:buNone/>
            </a:pPr>
            <a:r>
              <a:rPr lang="en-US" dirty="0" smtClean="0"/>
              <a:t>CLI or </a:t>
            </a:r>
            <a:r>
              <a:rPr lang="en-US" b="1" dirty="0" smtClean="0">
                <a:solidFill>
                  <a:srgbClr val="3366FF"/>
                </a:solidFill>
              </a:rPr>
              <a:t>command interpreter</a:t>
            </a:r>
            <a:r>
              <a:rPr lang="en-US" dirty="0" smtClean="0">
                <a:solidFill>
                  <a:srgbClr val="3366FF"/>
                </a:solidFill>
              </a:rPr>
              <a:t> </a:t>
            </a:r>
            <a:r>
              <a:rPr lang="en-US" dirty="0" smtClean="0"/>
              <a:t>allows direct command entry</a:t>
            </a:r>
          </a:p>
          <a:p>
            <a:pPr lvl="1"/>
            <a:endParaRPr lang="en-US" dirty="0" smtClean="0"/>
          </a:p>
          <a:p>
            <a:pPr lvl="1"/>
            <a:r>
              <a:rPr lang="en-US" dirty="0" smtClean="0"/>
              <a:t>Sometimes multiple flavors implemented – </a:t>
            </a:r>
            <a:r>
              <a:rPr lang="en-US" b="1" dirty="0" smtClean="0">
                <a:solidFill>
                  <a:srgbClr val="3366FF"/>
                </a:solidFill>
              </a:rPr>
              <a:t>shells</a:t>
            </a:r>
          </a:p>
          <a:p>
            <a:pPr lvl="1"/>
            <a:r>
              <a:rPr lang="en-US" dirty="0" smtClean="0"/>
              <a:t>Primarily fetches a command from user and executes it</a:t>
            </a:r>
          </a:p>
          <a:p>
            <a:pPr lvl="1"/>
            <a:r>
              <a:rPr lang="en-US" dirty="0" smtClean="0"/>
              <a:t>Sometimes commands built-in, sometimes just names of programs</a:t>
            </a:r>
          </a:p>
          <a:p>
            <a:pPr lvl="2"/>
            <a:endParaRPr lang="en-US" dirty="0" smtClean="0"/>
          </a:p>
        </p:txBody>
      </p:sp>
      <p:sp>
        <p:nvSpPr>
          <p:cNvPr id="10242" name="Rectangle 2"/>
          <p:cNvSpPr>
            <a:spLocks noGrp="1" noChangeArrowheads="1"/>
          </p:cNvSpPr>
          <p:nvPr>
            <p:ph type="title"/>
          </p:nvPr>
        </p:nvSpPr>
        <p:spPr>
          <a:xfrm>
            <a:off x="1008063" y="146050"/>
            <a:ext cx="8229600" cy="576263"/>
          </a:xfrm>
        </p:spPr>
        <p:txBody>
          <a:bodyPr/>
          <a:lstStyle/>
          <a:p>
            <a:pPr eaLnBrk="1" hangingPunct="1"/>
            <a:r>
              <a:rPr lang="en-US" sz="2800" smtClean="0"/>
              <a:t>User Operating System Interface - CLI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838200" y="1154113"/>
            <a:ext cx="7327900" cy="4530725"/>
          </a:xfrm>
        </p:spPr>
        <p:txBody>
          <a:bodyPr>
            <a:normAutofit lnSpcReduction="10000"/>
          </a:bodyPr>
          <a:lstStyle/>
          <a:p>
            <a:r>
              <a:rPr lang="en-US" dirty="0" smtClean="0"/>
              <a:t>User-friendly </a:t>
            </a:r>
            <a:r>
              <a:rPr lang="en-US" b="1" dirty="0" smtClean="0">
                <a:solidFill>
                  <a:srgbClr val="3366FF"/>
                </a:solidFill>
              </a:rPr>
              <a:t>desktop</a:t>
            </a:r>
            <a:r>
              <a:rPr lang="en-US" dirty="0" smtClean="0"/>
              <a:t> metaphor interface</a:t>
            </a:r>
          </a:p>
          <a:p>
            <a:pPr lvl="1"/>
            <a:r>
              <a:rPr lang="en-US" dirty="0" smtClean="0"/>
              <a:t>Usually mouse, keyboard, and monitor</a:t>
            </a:r>
          </a:p>
          <a:p>
            <a:pPr lvl="1"/>
            <a:r>
              <a:rPr lang="en-US" b="1" dirty="0" smtClean="0">
                <a:solidFill>
                  <a:srgbClr val="3366FF"/>
                </a:solidFill>
              </a:rPr>
              <a:t>Icons</a:t>
            </a:r>
            <a:r>
              <a:rPr lang="en-US" dirty="0" smtClean="0"/>
              <a:t> represent files, programs, actions, </a:t>
            </a:r>
            <a:r>
              <a:rPr lang="en-US" dirty="0" err="1" smtClean="0"/>
              <a:t>etc</a:t>
            </a:r>
            <a:endParaRPr lang="en-US" dirty="0" smtClean="0"/>
          </a:p>
          <a:p>
            <a:pPr lvl="1"/>
            <a:r>
              <a:rPr lang="en-US" dirty="0" smtClean="0"/>
              <a:t>Various mouse buttons over objects in the interface cause various actions (provide information, options, execute function, open directory (known as a </a:t>
            </a:r>
            <a:r>
              <a:rPr lang="en-US" b="1" dirty="0" smtClean="0">
                <a:solidFill>
                  <a:srgbClr val="3366FF"/>
                </a:solidFill>
              </a:rPr>
              <a:t>folder</a:t>
            </a:r>
            <a:r>
              <a:rPr lang="en-US" dirty="0" smtClean="0"/>
              <a:t>)</a:t>
            </a:r>
          </a:p>
          <a:p>
            <a:r>
              <a:rPr lang="en-US" dirty="0" smtClean="0"/>
              <a:t>Many systems now include both CLI and GUI interfaces</a:t>
            </a:r>
          </a:p>
          <a:p>
            <a:pPr lvl="1"/>
            <a:r>
              <a:rPr lang="en-US" dirty="0" smtClean="0"/>
              <a:t>Unix and Linux have CLI with optional GUI interfaces (CDE, KDE, GNOME)</a:t>
            </a:r>
          </a:p>
          <a:p>
            <a:pPr lvl="1"/>
            <a:endParaRPr lang="en-US" dirty="0" smtClean="0"/>
          </a:p>
        </p:txBody>
      </p:sp>
      <p:sp>
        <p:nvSpPr>
          <p:cNvPr id="12290" name="Rectangle 2"/>
          <p:cNvSpPr>
            <a:spLocks noGrp="1" noChangeArrowheads="1"/>
          </p:cNvSpPr>
          <p:nvPr>
            <p:ph type="title"/>
          </p:nvPr>
        </p:nvSpPr>
        <p:spPr>
          <a:xfrm>
            <a:off x="1036638" y="168275"/>
            <a:ext cx="8229600" cy="576263"/>
          </a:xfrm>
        </p:spPr>
        <p:txBody>
          <a:bodyPr/>
          <a:lstStyle/>
          <a:p>
            <a:pPr eaLnBrk="1" hangingPunct="1"/>
            <a:r>
              <a:rPr lang="en-US" sz="3000" smtClean="0"/>
              <a:t>User Operating System Interface - GUI</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806450" y="1233488"/>
            <a:ext cx="4121150" cy="4530725"/>
          </a:xfrm>
        </p:spPr>
        <p:txBody>
          <a:bodyPr/>
          <a:lstStyle/>
          <a:p>
            <a:pPr>
              <a:buFont typeface="Monotype Sorts" charset="0"/>
              <a:buChar char="n"/>
              <a:defRPr/>
            </a:pPr>
            <a:r>
              <a:rPr lang="en-US" dirty="0" smtClean="0">
                <a:ea typeface="ＭＳ Ｐゴシック" charset="-128"/>
              </a:rPr>
              <a:t>Touchscreen devices require new interfaces</a:t>
            </a:r>
          </a:p>
          <a:p>
            <a:pPr lvl="1">
              <a:buFont typeface="Monotype Sorts" charset="0"/>
              <a:buChar char="l"/>
              <a:defRPr/>
            </a:pPr>
            <a:r>
              <a:rPr lang="en-US" sz="1600" dirty="0" smtClean="0">
                <a:ea typeface="ＭＳ Ｐゴシック" charset="-128"/>
              </a:rPr>
              <a:t>Mouse </a:t>
            </a:r>
            <a:r>
              <a:rPr lang="en-US" sz="1600" dirty="0">
                <a:ea typeface="ＭＳ Ｐゴシック" charset="-128"/>
              </a:rPr>
              <a:t>not possible or not </a:t>
            </a:r>
            <a:r>
              <a:rPr lang="en-US" sz="1600" dirty="0" smtClean="0">
                <a:ea typeface="ＭＳ Ｐゴシック" charset="-128"/>
              </a:rPr>
              <a:t>desired</a:t>
            </a:r>
          </a:p>
          <a:p>
            <a:pPr lvl="1">
              <a:buFont typeface="Monotype Sorts" charset="0"/>
              <a:buChar char="l"/>
              <a:defRPr/>
            </a:pPr>
            <a:r>
              <a:rPr lang="en-US" sz="1600" dirty="0" smtClean="0">
                <a:ea typeface="ＭＳ Ｐゴシック" charset="-128"/>
              </a:rPr>
              <a:t>Actions and selection based on gestures</a:t>
            </a:r>
          </a:p>
          <a:p>
            <a:pPr lvl="1">
              <a:buFont typeface="Monotype Sorts" charset="0"/>
              <a:buChar char="l"/>
              <a:defRPr/>
            </a:pPr>
            <a:r>
              <a:rPr lang="en-US" sz="1600" dirty="0" smtClean="0">
                <a:ea typeface="ＭＳ Ｐゴシック" charset="-128"/>
              </a:rPr>
              <a:t>Virtual keyboard for text entry</a:t>
            </a:r>
          </a:p>
          <a:p>
            <a:pPr>
              <a:buFont typeface="Monotype Sorts" charset="0"/>
              <a:buChar char="l"/>
              <a:defRPr/>
            </a:pPr>
            <a:r>
              <a:rPr lang="en-US" sz="1600" dirty="0" smtClean="0">
                <a:ea typeface="ＭＳ Ｐゴシック" charset="-128"/>
              </a:rPr>
              <a:t>Voice commands.</a:t>
            </a:r>
            <a:endParaRPr lang="en-US" sz="1600" dirty="0">
              <a:ea typeface="ＭＳ Ｐゴシック" charset="-128"/>
            </a:endParaRPr>
          </a:p>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sp>
        <p:nvSpPr>
          <p:cNvPr id="13314" name="Rectangle 2"/>
          <p:cNvSpPr>
            <a:spLocks noGrp="1" noChangeArrowheads="1"/>
          </p:cNvSpPr>
          <p:nvPr>
            <p:ph type="title"/>
          </p:nvPr>
        </p:nvSpPr>
        <p:spPr>
          <a:xfrm>
            <a:off x="822325" y="182563"/>
            <a:ext cx="8229600" cy="576262"/>
          </a:xfrm>
        </p:spPr>
        <p:txBody>
          <a:bodyPr/>
          <a:lstStyle/>
          <a:p>
            <a:pPr eaLnBrk="1" hangingPunct="1"/>
            <a:r>
              <a:rPr lang="en-US" sz="3000" smtClean="0"/>
              <a:t>Touchscreen Interfaces</a:t>
            </a:r>
          </a:p>
        </p:txBody>
      </p:sp>
      <p:pic>
        <p:nvPicPr>
          <p:cNvPr id="13316" name="Picture 3" descr="ipa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65713" y="1343025"/>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949325" y="1106487"/>
            <a:ext cx="7422165" cy="4726753"/>
          </a:xfrm>
        </p:spPr>
        <p:txBody>
          <a:bodyPr>
            <a:noAutofit/>
          </a:bodyPr>
          <a:lstStyle/>
          <a:p>
            <a:pPr>
              <a:lnSpc>
                <a:spcPct val="90000"/>
              </a:lnSpc>
            </a:pPr>
            <a:r>
              <a:rPr lang="en-US" sz="1800" dirty="0" smtClean="0"/>
              <a:t>Programming interface to the services provided by the OS</a:t>
            </a:r>
          </a:p>
          <a:p>
            <a:pPr>
              <a:lnSpc>
                <a:spcPct val="90000"/>
              </a:lnSpc>
            </a:pPr>
            <a:endParaRPr lang="en-US" sz="1800" dirty="0" smtClean="0"/>
          </a:p>
          <a:p>
            <a:pPr>
              <a:lnSpc>
                <a:spcPct val="90000"/>
              </a:lnSpc>
            </a:pPr>
            <a:r>
              <a:rPr lang="en-US" sz="1800" dirty="0" smtClean="0"/>
              <a:t>Typically written in a high-level language (C or C++)</a:t>
            </a:r>
          </a:p>
          <a:p>
            <a:pPr>
              <a:lnSpc>
                <a:spcPct val="90000"/>
              </a:lnSpc>
            </a:pPr>
            <a:endParaRPr lang="en-US" sz="1800" dirty="0" smtClean="0"/>
          </a:p>
          <a:p>
            <a:pPr>
              <a:lnSpc>
                <a:spcPct val="90000"/>
              </a:lnSpc>
            </a:pPr>
            <a:r>
              <a:rPr lang="en-US" sz="1800" dirty="0" smtClean="0"/>
              <a:t>Mostly accessed by programs via a high-level </a:t>
            </a:r>
            <a:r>
              <a:rPr lang="en-US" sz="1800" b="1" dirty="0" smtClean="0">
                <a:solidFill>
                  <a:srgbClr val="3366FF"/>
                </a:solidFill>
              </a:rPr>
              <a:t>Application Programming Interface </a:t>
            </a:r>
            <a:r>
              <a:rPr lang="en-US" sz="1800" b="1" dirty="0" smtClean="0">
                <a:solidFill>
                  <a:srgbClr val="000000"/>
                </a:solidFill>
              </a:rPr>
              <a:t>(</a:t>
            </a:r>
            <a:r>
              <a:rPr lang="en-US" sz="1800" b="1" dirty="0" smtClean="0">
                <a:solidFill>
                  <a:srgbClr val="3366FF"/>
                </a:solidFill>
              </a:rPr>
              <a:t>API</a:t>
            </a:r>
            <a:r>
              <a:rPr lang="en-US" sz="1800" b="1" dirty="0" smtClean="0">
                <a:solidFill>
                  <a:srgbClr val="000000"/>
                </a:solidFill>
              </a:rPr>
              <a:t>)</a:t>
            </a:r>
            <a:r>
              <a:rPr lang="en-US" sz="1800" dirty="0" smtClean="0">
                <a:solidFill>
                  <a:srgbClr val="3366FF"/>
                </a:solidFill>
              </a:rPr>
              <a:t> </a:t>
            </a:r>
            <a:r>
              <a:rPr lang="en-US" sz="1800" dirty="0" smtClean="0"/>
              <a:t>rather than direct system call use</a:t>
            </a:r>
          </a:p>
          <a:p>
            <a:pPr>
              <a:lnSpc>
                <a:spcPct val="90000"/>
              </a:lnSpc>
            </a:pPr>
            <a:endParaRPr lang="en-US" sz="1800" dirty="0" smtClean="0"/>
          </a:p>
          <a:p>
            <a:pPr>
              <a:lnSpc>
                <a:spcPct val="90000"/>
              </a:lnSpc>
            </a:pPr>
            <a:r>
              <a:rPr lang="en-US" sz="1800" dirty="0" smtClean="0"/>
              <a:t>Three most common APIs are Win32 API for Windows, POSIX API for POSIX-based systems (including virtually all versions of UNIX, Linux, and Mac OS X), and Java API for the Java virtual machine (JVM)</a:t>
            </a:r>
          </a:p>
        </p:txBody>
      </p:sp>
      <p:sp>
        <p:nvSpPr>
          <p:cNvPr id="15362" name="Rectangle 2"/>
          <p:cNvSpPr>
            <a:spLocks noGrp="1" noChangeArrowheads="1"/>
          </p:cNvSpPr>
          <p:nvPr>
            <p:ph type="title"/>
          </p:nvPr>
        </p:nvSpPr>
        <p:spPr>
          <a:xfrm>
            <a:off x="457200" y="155575"/>
            <a:ext cx="8229600" cy="576263"/>
          </a:xfrm>
        </p:spPr>
        <p:txBody>
          <a:bodyPr>
            <a:normAutofit fontScale="90000"/>
          </a:bodyPr>
          <a:lstStyle/>
          <a:p>
            <a:pPr eaLnBrk="1" hangingPunct="1"/>
            <a:r>
              <a:rPr lang="en-US" smtClean="0"/>
              <a:t>System Calls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9014</TotalTime>
  <Words>1831</Words>
  <Application>Microsoft Office PowerPoint</Application>
  <PresentationFormat>On-screen Show (4:3)</PresentationFormat>
  <Paragraphs>279</Paragraphs>
  <Slides>36</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MS PGothic</vt:lpstr>
      <vt:lpstr>MS PGothic</vt:lpstr>
      <vt:lpstr>Helvetica</vt:lpstr>
      <vt:lpstr>Lucida Sans Unicode</vt:lpstr>
      <vt:lpstr>Monotype Sorts</vt:lpstr>
      <vt:lpstr>Times New Roman</vt:lpstr>
      <vt:lpstr>Verdana</vt:lpstr>
      <vt:lpstr>Wingdings</vt:lpstr>
      <vt:lpstr>Wingdings 2</vt:lpstr>
      <vt:lpstr>Wingdings 3</vt:lpstr>
      <vt:lpstr>Concourse</vt:lpstr>
      <vt:lpstr>Operating System Structures </vt:lpstr>
      <vt:lpstr>Operating System Services</vt:lpstr>
      <vt:lpstr>Operating System Services (Cont.)</vt:lpstr>
      <vt:lpstr>Operating System Services (Cont.)</vt:lpstr>
      <vt:lpstr>A View of Operating System Services</vt:lpstr>
      <vt:lpstr>User Operating System Interface - CLI</vt:lpstr>
      <vt:lpstr>User Operating System Interface - GUI</vt:lpstr>
      <vt:lpstr>Touchscreen Interfaces</vt:lpstr>
      <vt:lpstr>System Calls</vt:lpstr>
      <vt:lpstr>Example of System Calls</vt:lpstr>
      <vt:lpstr>Example of Standard API</vt:lpstr>
      <vt:lpstr>API – System Call – OS Relationship</vt:lpstr>
      <vt:lpstr>System Call Parameter Passing</vt:lpstr>
      <vt:lpstr>System Call Parameter Passing via Table</vt:lpstr>
      <vt:lpstr>Types of System Calls </vt:lpstr>
      <vt:lpstr>Types of System Calls </vt:lpstr>
      <vt:lpstr>Types of System Calls </vt:lpstr>
      <vt:lpstr>Types of System Calls </vt:lpstr>
      <vt:lpstr>PowerPoint Presentation</vt:lpstr>
      <vt:lpstr>Standard C Library Example</vt:lpstr>
      <vt:lpstr>Example: MS-DOS</vt:lpstr>
      <vt:lpstr>Example: FreeBSD</vt:lpstr>
      <vt:lpstr>System Programs</vt:lpstr>
      <vt:lpstr>System Programs</vt:lpstr>
      <vt:lpstr>System Programs (Cont.)</vt:lpstr>
      <vt:lpstr>System Programs (Cont.)</vt:lpstr>
      <vt:lpstr>Operating System Design and Implementation</vt:lpstr>
      <vt:lpstr>Operating System Design and Implementation (Cont.)</vt:lpstr>
      <vt:lpstr>Operating System Structure</vt:lpstr>
      <vt:lpstr>Operating System Structure</vt:lpstr>
      <vt:lpstr>Operating System Structure</vt:lpstr>
      <vt:lpstr>Operating System Structure</vt:lpstr>
      <vt:lpstr>Operating System Structure</vt:lpstr>
      <vt:lpstr>Operating System Structure</vt:lpstr>
      <vt:lpstr>Operating-System Debugging</vt:lpstr>
      <vt:lpstr>Operating System Generation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Abdual Rehman</cp:lastModifiedBy>
  <cp:revision>202</cp:revision>
  <cp:lastPrinted>2001-06-14T13:58:17Z</cp:lastPrinted>
  <dcterms:created xsi:type="dcterms:W3CDTF">2011-01-13T23:43:38Z</dcterms:created>
  <dcterms:modified xsi:type="dcterms:W3CDTF">2023-01-14T09:14:15Z</dcterms:modified>
</cp:coreProperties>
</file>