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12192000" cy="6858000"/>
  <p:notesSz cx="6858000" cy="9144000"/>
  <p:embeddedFontLst>
    <p:embeddedFont>
      <p:font typeface="Arial Black" panose="020B0A04020102020204" pitchFamily="34" charset="0"/>
      <p:regular r:id="rId57"/>
      <p:bold r:id="rId58"/>
    </p:embeddedFont>
    <p:embeddedFont>
      <p:font typeface="Calibri" panose="020F050202020403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joGlesJVDjJ73SkJWbwMrveRwL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E8A9C8-8A85-46D6-97C3-7CC04BD52D51}">
  <a:tblStyle styleId="{6DE8A9C8-8A85-46D6-97C3-7CC04BD52D5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a:t>
            </a:r>
            <a:r>
              <a:rPr lang="en-US" sz="1200" b="1" i="0">
                <a:solidFill>
                  <a:schemeClr val="dk1"/>
                </a:solidFill>
                <a:latin typeface="Calibri"/>
                <a:ea typeface="Calibri"/>
                <a:cs typeface="Calibri"/>
                <a:sym typeface="Calibri"/>
              </a:rPr>
              <a:t>level of significance </a:t>
            </a:r>
            <a:r>
              <a:rPr lang="en-US" sz="1200" b="0" i="0">
                <a:solidFill>
                  <a:schemeClr val="dk1"/>
                </a:solidFill>
                <a:latin typeface="Calibri"/>
                <a:ea typeface="Calibri"/>
                <a:cs typeface="Calibri"/>
                <a:sym typeface="Calibri"/>
              </a:rPr>
              <a:t>is the maximum probability of committing a type I error. </a:t>
            </a:r>
            <a:br>
              <a:rPr lang="en-US"/>
            </a:br>
            <a:endParaRPr/>
          </a:p>
          <a:p>
            <a:pPr marL="0" lvl="0" indent="0" algn="l" rtl="0">
              <a:lnSpc>
                <a:spcPct val="100000"/>
              </a:lnSpc>
              <a:spcBef>
                <a:spcPts val="0"/>
              </a:spcBef>
              <a:spcAft>
                <a:spcPts val="0"/>
              </a:spcAft>
              <a:buSzPts val="1400"/>
              <a:buNone/>
            </a:pPr>
            <a:endParaRPr/>
          </a:p>
        </p:txBody>
      </p:sp>
      <p:sp>
        <p:nvSpPr>
          <p:cNvPr id="149" name="Google Shape;14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04310169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b04310169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gb043101697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Z=-1.56, </a:t>
            </a:r>
            <a:r>
              <a:rPr lang="en-US" b="1"/>
              <a:t>Reject Ho. </a:t>
            </a:r>
            <a:r>
              <a:rPr lang="en-US"/>
              <a:t>Xbar=75 ; p-value=0.0594 </a:t>
            </a:r>
            <a:endParaRPr/>
          </a:p>
        </p:txBody>
      </p:sp>
      <p:sp>
        <p:nvSpPr>
          <p:cNvPr id="219" name="Google Shape;219;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Z=2.28 p-value=1 – 0.9887 = 0.0113, Reject Ho </a:t>
            </a:r>
            <a:endParaRPr/>
          </a:p>
        </p:txBody>
      </p:sp>
      <p:sp>
        <p:nvSpPr>
          <p:cNvPr id="228" name="Google Shape;22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Z=1.89; p-value= 1 – 0.9706 = 0.0294 ; since two tail test therefore 2(0..0294) = 0.0588 </a:t>
            </a:r>
            <a:r>
              <a:rPr lang="en-US" b="1"/>
              <a:t>Accept Ho</a:t>
            </a:r>
            <a:endParaRPr b="1"/>
          </a:p>
        </p:txBody>
      </p:sp>
      <p:sp>
        <p:nvSpPr>
          <p:cNvPr id="237" name="Google Shape;23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Z=7.45, Reject Ho, </a:t>
            </a:r>
            <a:endParaRPr/>
          </a:p>
          <a:p>
            <a:pPr marL="0" lvl="0" indent="0" algn="l" rtl="0">
              <a:lnSpc>
                <a:spcPct val="100000"/>
              </a:lnSpc>
              <a:spcBef>
                <a:spcPts val="0"/>
              </a:spcBef>
              <a:spcAft>
                <a:spcPts val="0"/>
              </a:spcAft>
              <a:buSzPts val="1400"/>
              <a:buNone/>
            </a:pPr>
            <a:r>
              <a:rPr lang="en-US"/>
              <a:t>95% CI: z(alpha/2) = 1.96; </a:t>
            </a:r>
            <a:r>
              <a:rPr lang="en-US" b="1"/>
              <a:t>[5.76 &lt; u1 – u2 &gt; 9.86]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Since the confidence interval does not contain zero, the decision is to reject the null</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hypothesis, </a:t>
            </a:r>
            <a:br>
              <a:rPr lang="en-US"/>
            </a:br>
            <a:endParaRPr b="1"/>
          </a:p>
        </p:txBody>
      </p:sp>
      <p:sp>
        <p:nvSpPr>
          <p:cNvPr id="269" name="Google Shape;26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 u1=u2; H1: u1&gt;u2, z=1.06 (1 -- 0.8554=0.1446); Xbar1=8.6, Xbar2=7.9 </a:t>
            </a:r>
            <a:endParaRPr/>
          </a:p>
          <a:p>
            <a:pPr marL="0" lvl="0" indent="0" algn="l" rtl="0">
              <a:lnSpc>
                <a:spcPct val="100000"/>
              </a:lnSpc>
              <a:spcBef>
                <a:spcPts val="0"/>
              </a:spcBef>
              <a:spcAft>
                <a:spcPts val="0"/>
              </a:spcAft>
              <a:buSzPts val="1400"/>
              <a:buNone/>
            </a:pPr>
            <a:r>
              <a:rPr lang="en-US"/>
              <a:t> Do not reject Ho. </a:t>
            </a:r>
            <a:endParaRPr/>
          </a:p>
        </p:txBody>
      </p:sp>
      <p:sp>
        <p:nvSpPr>
          <p:cNvPr id="276" name="Google Shape;27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Example # 06: Z=-2.6 &amp; Z-critical = (+-)2.33</a:t>
            </a:r>
            <a:endParaRPr/>
          </a:p>
          <a:p>
            <a:pPr marL="0" lvl="0" indent="0" algn="l" rtl="0">
              <a:lnSpc>
                <a:spcPct val="100000"/>
              </a:lnSpc>
              <a:spcBef>
                <a:spcPts val="0"/>
              </a:spcBef>
              <a:spcAft>
                <a:spcPts val="0"/>
              </a:spcAft>
              <a:buSzPts val="1400"/>
              <a:buNone/>
            </a:pPr>
            <a:r>
              <a:rPr lang="en-US"/>
              <a:t>Do not reject Ho </a:t>
            </a:r>
            <a:endParaRPr/>
          </a:p>
        </p:txBody>
      </p:sp>
      <p:sp>
        <p:nvSpPr>
          <p:cNvPr id="284" name="Google Shape;284;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0" name="Google Shape;29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The </a:t>
            </a:r>
            <a:r>
              <a:rPr lang="en-US" sz="1200" b="1" i="0">
                <a:solidFill>
                  <a:schemeClr val="dk1"/>
                </a:solidFill>
                <a:latin typeface="Calibri"/>
                <a:ea typeface="Calibri"/>
                <a:cs typeface="Calibri"/>
                <a:sym typeface="Calibri"/>
              </a:rPr>
              <a:t>DF </a:t>
            </a:r>
            <a:r>
              <a:rPr lang="en-US" sz="1200" b="0" i="0">
                <a:solidFill>
                  <a:schemeClr val="dk1"/>
                </a:solidFill>
                <a:latin typeface="Calibri"/>
                <a:ea typeface="Calibri"/>
                <a:cs typeface="Calibri"/>
                <a:sym typeface="Calibri"/>
              </a:rPr>
              <a:t>are the number of values that are free to vary after a sample statistic has been computed.</a:t>
            </a:r>
            <a:br>
              <a:rPr lang="en-US"/>
            </a:br>
            <a:endParaRPr/>
          </a:p>
        </p:txBody>
      </p:sp>
      <p:sp>
        <p:nvSpPr>
          <p:cNvPr id="304" name="Google Shape;30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T=2.46 , T critical = 2.262, </a:t>
            </a:r>
            <a:r>
              <a:rPr lang="en-US" b="1"/>
              <a:t>Reject Ho </a:t>
            </a:r>
            <a:endParaRPr/>
          </a:p>
          <a:p>
            <a:pPr marL="0" lvl="0" indent="0" algn="l" rtl="0">
              <a:lnSpc>
                <a:spcPct val="100000"/>
              </a:lnSpc>
              <a:spcBef>
                <a:spcPts val="0"/>
              </a:spcBef>
              <a:spcAft>
                <a:spcPts val="0"/>
              </a:spcAft>
              <a:buSzPts val="1400"/>
              <a:buNone/>
            </a:pPr>
            <a:r>
              <a:rPr lang="en-US"/>
              <a:t>T=-0.264; T criticcal =  0.624 ; </a:t>
            </a:r>
            <a:r>
              <a:rPr lang="en-US" b="1"/>
              <a:t>do not reject Ho </a:t>
            </a:r>
            <a:endParaRPr b="1"/>
          </a:p>
        </p:txBody>
      </p:sp>
      <p:sp>
        <p:nvSpPr>
          <p:cNvPr id="319" name="Google Shape;319;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T=2.517 &amp; Reject Ho </a:t>
            </a:r>
            <a:endParaRPr/>
          </a:p>
        </p:txBody>
      </p:sp>
      <p:sp>
        <p:nvSpPr>
          <p:cNvPr id="327" name="Google Shape;327;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2dc5331dcc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22dc5331dcc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g22dc5331dcc_1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dcc899c87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dcc899c87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dcc899c87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T=-0.57, Tcritical= - 2.365. Do not reject Ho. </a:t>
            </a:r>
            <a:endParaRPr/>
          </a:p>
          <a:p>
            <a:pPr marL="0" lvl="0" indent="0" algn="l" rtl="0">
              <a:lnSpc>
                <a:spcPct val="100000"/>
              </a:lnSpc>
              <a:spcBef>
                <a:spcPts val="0"/>
              </a:spcBef>
              <a:spcAft>
                <a:spcPts val="0"/>
              </a:spcAft>
              <a:buSzPts val="1400"/>
              <a:buNone/>
            </a:pPr>
            <a:r>
              <a:rPr lang="en-US"/>
              <a:t>95% CI = [ --41.02, 25.02 ] </a:t>
            </a:r>
            <a:endParaRPr/>
          </a:p>
        </p:txBody>
      </p:sp>
      <p:sp>
        <p:nvSpPr>
          <p:cNvPr id="363" name="Google Shape;363;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dcc899c871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dcc899c871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0" name="Google Shape;370;gdcc899c871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6" name="Google Shape;37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 </a:t>
            </a:r>
            <a:endParaRPr/>
          </a:p>
        </p:txBody>
      </p:sp>
      <p:sp>
        <p:nvSpPr>
          <p:cNvPr id="393" name="Google Shape;393;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6" name="Google Shape;40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T-critical = 1.341 df=15, Sp=7.41, t-calculated=2.63, reject Ho. </a:t>
            </a:r>
            <a:endParaRPr/>
          </a:p>
        </p:txBody>
      </p:sp>
      <p:sp>
        <p:nvSpPr>
          <p:cNvPr id="423" name="Google Shape;423;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2" name="Google Shape;442;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6" name="Google Shape;45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Ho: Ud=0 &amp; H1: Ud &lt; 0 &amp; df=8 &amp; Dbar= -1.081 &amp; SDd= 1.937 </a:t>
            </a:r>
            <a:endParaRPr/>
          </a:p>
          <a:p>
            <a:pPr marL="0" lvl="0" indent="0" algn="l" rtl="0">
              <a:lnSpc>
                <a:spcPct val="100000"/>
              </a:lnSpc>
              <a:spcBef>
                <a:spcPts val="0"/>
              </a:spcBef>
              <a:spcAft>
                <a:spcPts val="0"/>
              </a:spcAft>
              <a:buSzPts val="1400"/>
              <a:buNone/>
            </a:pPr>
            <a:r>
              <a:rPr lang="en-US"/>
              <a:t>T=-1.67; t-critical=-1.860.’ Do not reject Ho </a:t>
            </a:r>
            <a:endParaRPr/>
          </a:p>
        </p:txBody>
      </p:sp>
      <p:sp>
        <p:nvSpPr>
          <p:cNvPr id="457" name="Google Shape;457;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 - 1.67 &amp; t-critical=-1.860; Do not reject Ho Sd=1.937</a:t>
            </a:r>
            <a:endParaRPr/>
          </a:p>
        </p:txBody>
      </p:sp>
      <p:sp>
        <p:nvSpPr>
          <p:cNvPr id="465" name="Google Shape;465;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Dbar=16.7; SDd=25.4	t=1.610	t-criticals= +-(2.015) </a:t>
            </a:r>
            <a:endParaRPr/>
          </a:p>
          <a:p>
            <a:pPr marL="0" lvl="0" indent="0" algn="l" rtl="0">
              <a:lnSpc>
                <a:spcPct val="100000"/>
              </a:lnSpc>
              <a:spcBef>
                <a:spcPts val="0"/>
              </a:spcBef>
              <a:spcAft>
                <a:spcPts val="0"/>
              </a:spcAft>
              <a:buSzPts val="1400"/>
              <a:buNone/>
            </a:pPr>
            <a:r>
              <a:rPr lang="en-US"/>
              <a:t>Do not reject Ho. </a:t>
            </a:r>
            <a:endParaRPr/>
          </a:p>
        </p:txBody>
      </p:sp>
      <p:sp>
        <p:nvSpPr>
          <p:cNvPr id="476" name="Google Shape;476;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cff566644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dcff566644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gdcff566644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dcff56664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dcff56664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2" name="Google Shape;492;gdcff56664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8" name="Google Shape;49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Null: Mean=18 &amp; H1: Mean &lt;18</a:t>
            </a:r>
            <a:endParaRPr/>
          </a:p>
          <a:p>
            <a:pPr marL="0" lvl="0" indent="0" algn="l" rtl="0">
              <a:lnSpc>
                <a:spcPct val="100000"/>
              </a:lnSpc>
              <a:spcBef>
                <a:spcPts val="0"/>
              </a:spcBef>
              <a:spcAft>
                <a:spcPts val="0"/>
              </a:spcAft>
              <a:buSzPts val="1400"/>
              <a:buNone/>
            </a:pPr>
            <a:r>
              <a:rPr lang="en-US"/>
              <a:t>Null: Mean = 73 &amp; H1: Mean not equal to 73 </a:t>
            </a:r>
            <a:endParaRPr/>
          </a:p>
          <a:p>
            <a:pPr marL="0" lvl="0" indent="0" algn="l" rtl="0">
              <a:lnSpc>
                <a:spcPct val="100000"/>
              </a:lnSpc>
              <a:spcBef>
                <a:spcPts val="0"/>
              </a:spcBef>
              <a:spcAft>
                <a:spcPts val="0"/>
              </a:spcAft>
              <a:buSzPts val="1400"/>
              <a:buNone/>
            </a:pPr>
            <a:r>
              <a:rPr lang="en-US"/>
              <a:t>Null: p=0.6 &amp; H1: P not equal to 0.6. </a:t>
            </a:r>
            <a:endParaRPr/>
          </a:p>
        </p:txBody>
      </p:sp>
      <p:sp>
        <p:nvSpPr>
          <p:cNvPr id="128" name="Google Shape;12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5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6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5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5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5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5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8"/>
          <p:cNvSpPr>
            <a:spLocks noGrp="1"/>
          </p:cNvSpPr>
          <p:nvPr>
            <p:ph type="pic" idx="2"/>
          </p:nvPr>
        </p:nvSpPr>
        <p:spPr>
          <a:xfrm>
            <a:off x="5183188" y="987425"/>
            <a:ext cx="6172200" cy="4873625"/>
          </a:xfrm>
          <a:prstGeom prst="rect">
            <a:avLst/>
          </a:prstGeom>
          <a:noFill/>
          <a:ln>
            <a:noFill/>
          </a:ln>
        </p:spPr>
      </p:sp>
      <p:sp>
        <p:nvSpPr>
          <p:cNvPr id="68" name="Google Shape;68;p5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Hypothesis Testing </a:t>
            </a:r>
            <a:endParaRPr>
              <a:solidFill>
                <a:srgbClr val="00B050"/>
              </a:solidFill>
              <a:latin typeface="Arial Black"/>
              <a:ea typeface="Arial Black"/>
              <a:cs typeface="Arial Black"/>
              <a:sym typeface="Arial Black"/>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80000"/>
              </a:lnSpc>
              <a:spcBef>
                <a:spcPts val="1000"/>
              </a:spcBef>
              <a:spcAft>
                <a:spcPts val="0"/>
              </a:spcAft>
              <a:buClr>
                <a:schemeClr val="dk1"/>
              </a:buClr>
              <a:buSzPts val="2220"/>
              <a:buNone/>
            </a:pPr>
            <a:r>
              <a:rPr lang="en-US" sz="3120" u="sng">
                <a:solidFill>
                  <a:srgbClr val="FF0000"/>
                </a:solidFill>
              </a:rPr>
              <a:t>(Teach p-value only for z-test</a:t>
            </a:r>
            <a:endParaRPr sz="3120" u="sng">
              <a:solidFill>
                <a:srgbClr val="FF0000"/>
              </a:solidFill>
            </a:endParaRPr>
          </a:p>
          <a:p>
            <a:pPr marL="0" lvl="0" indent="0" algn="ctr" rtl="0">
              <a:lnSpc>
                <a:spcPct val="80000"/>
              </a:lnSpc>
              <a:spcBef>
                <a:spcPts val="1000"/>
              </a:spcBef>
              <a:spcAft>
                <a:spcPts val="0"/>
              </a:spcAft>
              <a:buClr>
                <a:schemeClr val="dk1"/>
              </a:buClr>
              <a:buSzPts val="2220"/>
              <a:buNone/>
            </a:pPr>
            <a:r>
              <a:rPr lang="en-US" sz="3120" u="sng">
                <a:solidFill>
                  <a:srgbClr val="FF0000"/>
                </a:solidFill>
              </a:rPr>
              <a:t>rule of p-value is same for all hypothesis tests)</a:t>
            </a:r>
            <a:endParaRPr sz="3120" u="sng">
              <a:solidFill>
                <a:srgbClr val="FF0000"/>
              </a:solidFill>
            </a:endParaRPr>
          </a:p>
          <a:p>
            <a:pPr marL="0" lvl="0" indent="0" algn="ctr" rtl="0">
              <a:lnSpc>
                <a:spcPct val="80000"/>
              </a:lnSpc>
              <a:spcBef>
                <a:spcPts val="1000"/>
              </a:spcBef>
              <a:spcAft>
                <a:spcPts val="0"/>
              </a:spcAft>
              <a:buClr>
                <a:schemeClr val="dk1"/>
              </a:buClr>
              <a:buSzPts val="2220"/>
              <a:buNone/>
            </a:pPr>
            <a:r>
              <a:rPr lang="en-US" sz="3120" u="sng">
                <a:solidFill>
                  <a:srgbClr val="0000FF"/>
                </a:solidFill>
              </a:rPr>
              <a:t>if p-value is less than alpha then reject Ho</a:t>
            </a:r>
            <a:endParaRPr sz="3120" u="sng">
              <a:solidFill>
                <a:srgbClr val="0000FF"/>
              </a:solidFill>
            </a:endParaRPr>
          </a:p>
          <a:p>
            <a:pPr marL="0" lvl="0" indent="0" algn="ctr" rtl="0">
              <a:lnSpc>
                <a:spcPct val="80000"/>
              </a:lnSpc>
              <a:spcBef>
                <a:spcPts val="1000"/>
              </a:spcBef>
              <a:spcAft>
                <a:spcPts val="0"/>
              </a:spcAft>
              <a:buClr>
                <a:schemeClr val="dk1"/>
              </a:buClr>
              <a:buSzPts val="2220"/>
              <a:buNone/>
            </a:pPr>
            <a:endParaRPr sz="222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838200" y="238516"/>
            <a:ext cx="10515600" cy="56334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4 types of decisions</a:t>
            </a:r>
            <a:endParaRPr sz="3959" b="1">
              <a:solidFill>
                <a:srgbClr val="00B050"/>
              </a:solidFill>
            </a:endParaRPr>
          </a:p>
        </p:txBody>
      </p:sp>
      <p:sp>
        <p:nvSpPr>
          <p:cNvPr id="152" name="Google Shape;152;p10"/>
          <p:cNvSpPr txBox="1">
            <a:spLocks noGrp="1"/>
          </p:cNvSpPr>
          <p:nvPr>
            <p:ph type="body" idx="1"/>
          </p:nvPr>
        </p:nvSpPr>
        <p:spPr>
          <a:xfrm>
            <a:off x="838200" y="1055077"/>
            <a:ext cx="10515600" cy="512188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the hypothesis-testing situation, there are four possible outcomes. </a:t>
            </a: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153" name="Google Shape;153;p10"/>
          <p:cNvPicPr preferRelativeResize="0"/>
          <p:nvPr/>
        </p:nvPicPr>
        <p:blipFill rotWithShape="1">
          <a:blip r:embed="rId3">
            <a:alphaModFix/>
          </a:blip>
          <a:srcRect/>
          <a:stretch/>
        </p:blipFill>
        <p:spPr>
          <a:xfrm>
            <a:off x="3806703" y="1907424"/>
            <a:ext cx="4578594" cy="4522757"/>
          </a:xfrm>
          <a:prstGeom prst="rect">
            <a:avLst/>
          </a:prstGeom>
          <a:noFill/>
          <a:ln>
            <a:noFill/>
          </a:ln>
        </p:spPr>
      </p:pic>
      <p:sp>
        <p:nvSpPr>
          <p:cNvPr id="154" name="Google Shape;154;p10"/>
          <p:cNvSpPr txBox="1"/>
          <p:nvPr/>
        </p:nvSpPr>
        <p:spPr>
          <a:xfrm>
            <a:off x="4290645" y="2602523"/>
            <a:ext cx="1477108"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Error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(Type – I) </a:t>
            </a:r>
            <a:endParaRPr sz="2400" b="1" i="0" u="none" strike="noStrike" cap="none">
              <a:solidFill>
                <a:schemeClr val="dk1"/>
              </a:solidFill>
              <a:latin typeface="Calibri"/>
              <a:ea typeface="Calibri"/>
              <a:cs typeface="Calibri"/>
              <a:sym typeface="Calibri"/>
            </a:endParaRPr>
          </a:p>
        </p:txBody>
      </p:sp>
      <p:sp>
        <p:nvSpPr>
          <p:cNvPr id="155" name="Google Shape;155;p10"/>
          <p:cNvSpPr txBox="1"/>
          <p:nvPr/>
        </p:nvSpPr>
        <p:spPr>
          <a:xfrm>
            <a:off x="6281809" y="2616591"/>
            <a:ext cx="1603717"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Correct Decision </a:t>
            </a:r>
            <a:endParaRPr sz="2400" b="0" i="0" u="none" strike="noStrike" cap="none">
              <a:solidFill>
                <a:schemeClr val="dk1"/>
              </a:solidFill>
              <a:latin typeface="Calibri"/>
              <a:ea typeface="Calibri"/>
              <a:cs typeface="Calibri"/>
              <a:sym typeface="Calibri"/>
            </a:endParaRPr>
          </a:p>
        </p:txBody>
      </p:sp>
      <p:sp>
        <p:nvSpPr>
          <p:cNvPr id="156" name="Google Shape;156;p10"/>
          <p:cNvSpPr txBox="1"/>
          <p:nvPr/>
        </p:nvSpPr>
        <p:spPr>
          <a:xfrm>
            <a:off x="4290645" y="4763661"/>
            <a:ext cx="1477107"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Correct Decision </a:t>
            </a:r>
            <a:endParaRPr sz="2400" b="0" i="0" u="none" strike="noStrike" cap="none">
              <a:solidFill>
                <a:schemeClr val="dk1"/>
              </a:solidFill>
              <a:latin typeface="Calibri"/>
              <a:ea typeface="Calibri"/>
              <a:cs typeface="Calibri"/>
              <a:sym typeface="Calibri"/>
            </a:endParaRPr>
          </a:p>
        </p:txBody>
      </p:sp>
      <p:sp>
        <p:nvSpPr>
          <p:cNvPr id="157" name="Google Shape;157;p10"/>
          <p:cNvSpPr txBox="1"/>
          <p:nvPr/>
        </p:nvSpPr>
        <p:spPr>
          <a:xfrm>
            <a:off x="6251694" y="4736149"/>
            <a:ext cx="190756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Error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(Type – II) </a:t>
            </a:r>
            <a:endParaRPr sz="2400" b="1" i="0" u="none" strike="noStrike" cap="none">
              <a:solidFill>
                <a:schemeClr val="dk1"/>
              </a:solidFill>
              <a:latin typeface="Calibri"/>
              <a:ea typeface="Calibri"/>
              <a:cs typeface="Calibri"/>
              <a:sym typeface="Calibri"/>
            </a:endParaRPr>
          </a:p>
        </p:txBody>
      </p:sp>
      <p:sp>
        <p:nvSpPr>
          <p:cNvPr id="158" name="Google Shape;158;p10"/>
          <p:cNvSpPr txBox="1"/>
          <p:nvPr/>
        </p:nvSpPr>
        <p:spPr>
          <a:xfrm>
            <a:off x="2166425" y="2799471"/>
            <a:ext cx="1565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Reject Ho</a:t>
            </a:r>
            <a:endParaRPr sz="2400" b="1" i="0" u="none" strike="noStrike" cap="none">
              <a:solidFill>
                <a:schemeClr val="dk1"/>
              </a:solidFill>
              <a:latin typeface="Calibri"/>
              <a:ea typeface="Calibri"/>
              <a:cs typeface="Calibri"/>
              <a:sym typeface="Calibri"/>
            </a:endParaRPr>
          </a:p>
        </p:txBody>
      </p:sp>
      <p:sp>
        <p:nvSpPr>
          <p:cNvPr id="159" name="Google Shape;159;p10"/>
          <p:cNvSpPr txBox="1"/>
          <p:nvPr/>
        </p:nvSpPr>
        <p:spPr>
          <a:xfrm>
            <a:off x="1577009" y="4920814"/>
            <a:ext cx="230146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Do not reject Ho</a:t>
            </a:r>
            <a:endParaRPr sz="2400" b="1" i="0" u="none" strike="noStrike" cap="none">
              <a:solidFill>
                <a:schemeClr val="dk1"/>
              </a:solidFill>
              <a:latin typeface="Calibri"/>
              <a:ea typeface="Calibri"/>
              <a:cs typeface="Calibri"/>
              <a:sym typeface="Calibri"/>
            </a:endParaRPr>
          </a:p>
        </p:txBody>
      </p:sp>
      <p:sp>
        <p:nvSpPr>
          <p:cNvPr id="160" name="Google Shape;160;p10"/>
          <p:cNvSpPr txBox="1"/>
          <p:nvPr/>
        </p:nvSpPr>
        <p:spPr>
          <a:xfrm>
            <a:off x="4439708" y="1520309"/>
            <a:ext cx="1381855"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Ho True</a:t>
            </a:r>
            <a:endParaRPr sz="2400" b="1" i="0" u="none" strike="noStrike" cap="none">
              <a:solidFill>
                <a:schemeClr val="dk1"/>
              </a:solidFill>
              <a:latin typeface="Calibri"/>
              <a:ea typeface="Calibri"/>
              <a:cs typeface="Calibri"/>
              <a:sym typeface="Calibri"/>
            </a:endParaRPr>
          </a:p>
        </p:txBody>
      </p:sp>
      <p:sp>
        <p:nvSpPr>
          <p:cNvPr id="161" name="Google Shape;161;p10"/>
          <p:cNvSpPr txBox="1"/>
          <p:nvPr/>
        </p:nvSpPr>
        <p:spPr>
          <a:xfrm>
            <a:off x="6616540" y="1520309"/>
            <a:ext cx="12689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Ho False </a:t>
            </a:r>
            <a:endParaRPr sz="2400" b="1" i="0" u="none" strike="noStrike" cap="none">
              <a:solidFill>
                <a:schemeClr val="dk1"/>
              </a:solidFill>
              <a:latin typeface="Calibri"/>
              <a:ea typeface="Calibri"/>
              <a:cs typeface="Calibri"/>
              <a:sym typeface="Calibri"/>
            </a:endParaRPr>
          </a:p>
        </p:txBody>
      </p:sp>
      <p:cxnSp>
        <p:nvCxnSpPr>
          <p:cNvPr id="162" name="Google Shape;162;p10"/>
          <p:cNvCxnSpPr>
            <a:stCxn id="154" idx="1"/>
          </p:cNvCxnSpPr>
          <p:nvPr/>
        </p:nvCxnSpPr>
        <p:spPr>
          <a:xfrm rot="10800000">
            <a:off x="1955445" y="1982122"/>
            <a:ext cx="2335200" cy="1035900"/>
          </a:xfrm>
          <a:prstGeom prst="straightConnector1">
            <a:avLst/>
          </a:prstGeom>
          <a:noFill/>
          <a:ln w="28575" cap="flat" cmpd="sng">
            <a:solidFill>
              <a:srgbClr val="FF0000"/>
            </a:solidFill>
            <a:prstDash val="solid"/>
            <a:miter lim="800000"/>
            <a:headEnd type="none" w="sm" len="sm"/>
            <a:tailEnd type="triangle" w="med" len="med"/>
          </a:ln>
        </p:spPr>
      </p:cxnSp>
      <p:sp>
        <p:nvSpPr>
          <p:cNvPr id="163" name="Google Shape;163;p10"/>
          <p:cNvSpPr txBox="1"/>
          <p:nvPr/>
        </p:nvSpPr>
        <p:spPr>
          <a:xfrm>
            <a:off x="98474" y="1520309"/>
            <a:ext cx="4051495"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0000"/>
                </a:solidFill>
                <a:latin typeface="Calibri"/>
                <a:ea typeface="Calibri"/>
                <a:cs typeface="Calibri"/>
                <a:sym typeface="Calibri"/>
              </a:rPr>
              <a:t>P(Type-I) = Level of significance</a:t>
            </a:r>
            <a:endParaRPr sz="2200" b="1" i="0" u="none" strike="noStrike" cap="none">
              <a:solidFill>
                <a:srgbClr val="FF0000"/>
              </a:solidFill>
              <a:latin typeface="Calibri"/>
              <a:ea typeface="Calibri"/>
              <a:cs typeface="Calibri"/>
              <a:sym typeface="Calibri"/>
            </a:endParaRPr>
          </a:p>
        </p:txBody>
      </p:sp>
      <p:sp>
        <p:nvSpPr>
          <p:cNvPr id="164" name="Google Shape;164;p10"/>
          <p:cNvSpPr txBox="1"/>
          <p:nvPr/>
        </p:nvSpPr>
        <p:spPr>
          <a:xfrm>
            <a:off x="9654429" y="4875733"/>
            <a:ext cx="194134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P(Type-II) = β</a:t>
            </a:r>
            <a:endParaRPr sz="2400" b="1" i="0" u="none" strike="noStrike" cap="none">
              <a:solidFill>
                <a:srgbClr val="FF0000"/>
              </a:solidFill>
              <a:latin typeface="Calibri"/>
              <a:ea typeface="Calibri"/>
              <a:cs typeface="Calibri"/>
              <a:sym typeface="Calibri"/>
            </a:endParaRPr>
          </a:p>
        </p:txBody>
      </p:sp>
      <p:cxnSp>
        <p:nvCxnSpPr>
          <p:cNvPr id="165" name="Google Shape;165;p10"/>
          <p:cNvCxnSpPr>
            <a:endCxn id="164" idx="1"/>
          </p:cNvCxnSpPr>
          <p:nvPr/>
        </p:nvCxnSpPr>
        <p:spPr>
          <a:xfrm rot="10800000" flipH="1">
            <a:off x="8159229" y="5106566"/>
            <a:ext cx="1495200" cy="45000"/>
          </a:xfrm>
          <a:prstGeom prst="straightConnector1">
            <a:avLst/>
          </a:prstGeom>
          <a:noFill/>
          <a:ln w="28575"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par>
                                <p:cTn id="8" presetID="10" presetClass="entr" presetSubtype="0" fill="hold" nodeType="withEffect">
                                  <p:stCondLst>
                                    <p:cond delay="0"/>
                                  </p:stCondLst>
                                  <p:childTnLst>
                                    <p:set>
                                      <p:cBhvr>
                                        <p:cTn id="9" dur="1" fill="hold">
                                          <p:stCondLst>
                                            <p:cond delay="0"/>
                                          </p:stCondLst>
                                        </p:cTn>
                                        <p:tgtEl>
                                          <p:spTgt spid="160"/>
                                        </p:tgtEl>
                                        <p:attrNameLst>
                                          <p:attrName>style.visibility</p:attrName>
                                        </p:attrNameLst>
                                      </p:cBhvr>
                                      <p:to>
                                        <p:strVal val="visible"/>
                                      </p:to>
                                    </p:set>
                                    <p:animEffect transition="in" filter="fade">
                                      <p:cBhvr>
                                        <p:cTn id="10" dur="500"/>
                                        <p:tgtEl>
                                          <p:spTgt spid="160"/>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5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9"/>
                                        </p:tgtEl>
                                        <p:attrNameLst>
                                          <p:attrName>style.visibility</p:attrName>
                                        </p:attrNameLst>
                                      </p:cBhvr>
                                      <p:to>
                                        <p:strVal val="visible"/>
                                      </p:to>
                                    </p:set>
                                    <p:animEffect transition="in" filter="fade">
                                      <p:cBhvr>
                                        <p:cTn id="18" dur="500"/>
                                        <p:tgtEl>
                                          <p:spTgt spid="159"/>
                                        </p:tgtEl>
                                      </p:cBhvr>
                                    </p:animEffect>
                                  </p:childTnLst>
                                </p:cTn>
                              </p:par>
                              <p:par>
                                <p:cTn id="19" presetID="10" presetClass="entr" presetSubtype="0"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animEffect transition="in" filter="fade">
                                      <p:cBhvr>
                                        <p:cTn id="21" dur="500"/>
                                        <p:tgtEl>
                                          <p:spTgt spid="161"/>
                                        </p:tgtEl>
                                      </p:cBhvr>
                                    </p:animEffect>
                                  </p:childTnLst>
                                </p:cTn>
                              </p:par>
                              <p:par>
                                <p:cTn id="22" presetID="10" presetClass="entr" presetSubtype="0" fill="hold" nodeType="withEffect">
                                  <p:stCondLst>
                                    <p:cond delay="0"/>
                                  </p:stCondLst>
                                  <p:childTnLst>
                                    <p:set>
                                      <p:cBhvr>
                                        <p:cTn id="23" dur="1" fill="hold">
                                          <p:stCondLst>
                                            <p:cond delay="0"/>
                                          </p:stCondLst>
                                        </p:cTn>
                                        <p:tgtEl>
                                          <p:spTgt spid="157"/>
                                        </p:tgtEl>
                                        <p:attrNameLst>
                                          <p:attrName>style.visibility</p:attrName>
                                        </p:attrNameLst>
                                      </p:cBhvr>
                                      <p:to>
                                        <p:strVal val="visible"/>
                                      </p:to>
                                    </p:set>
                                    <p:animEffect transition="in" filter="fade">
                                      <p:cBhvr>
                                        <p:cTn id="24" dur="500"/>
                                        <p:tgtEl>
                                          <p:spTgt spid="15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6"/>
                                        </p:tgtEl>
                                        <p:attrNameLst>
                                          <p:attrName>style.visibility</p:attrName>
                                        </p:attrNameLst>
                                      </p:cBhvr>
                                      <p:to>
                                        <p:strVal val="visible"/>
                                      </p:to>
                                    </p:set>
                                    <p:animEffect transition="in" filter="fade">
                                      <p:cBhvr>
                                        <p:cTn id="29" dur="500"/>
                                        <p:tgtEl>
                                          <p:spTgt spid="156"/>
                                        </p:tgtEl>
                                      </p:cBhvr>
                                    </p:animEffect>
                                  </p:childTnLst>
                                </p:cTn>
                              </p:par>
                              <p:par>
                                <p:cTn id="30" presetID="10" presetClass="entr" presetSubtype="0" fill="hold" nodeType="withEffect">
                                  <p:stCondLst>
                                    <p:cond delay="0"/>
                                  </p:stCondLst>
                                  <p:childTnLst>
                                    <p:set>
                                      <p:cBhvr>
                                        <p:cTn id="31" dur="1" fill="hold">
                                          <p:stCondLst>
                                            <p:cond delay="0"/>
                                          </p:stCondLst>
                                        </p:cTn>
                                        <p:tgtEl>
                                          <p:spTgt spid="155"/>
                                        </p:tgtEl>
                                        <p:attrNameLst>
                                          <p:attrName>style.visibility</p:attrName>
                                        </p:attrNameLst>
                                      </p:cBhvr>
                                      <p:to>
                                        <p:strVal val="visible"/>
                                      </p:to>
                                    </p:set>
                                    <p:animEffect transition="in" filter="fade">
                                      <p:cBhvr>
                                        <p:cTn id="32" dur="500"/>
                                        <p:tgtEl>
                                          <p:spTgt spid="15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2"/>
                                        </p:tgtEl>
                                        <p:attrNameLst>
                                          <p:attrName>style.visibility</p:attrName>
                                        </p:attrNameLst>
                                      </p:cBhvr>
                                      <p:to>
                                        <p:strVal val="visible"/>
                                      </p:to>
                                    </p:set>
                                    <p:animEffect transition="in" filter="fade">
                                      <p:cBhvr>
                                        <p:cTn id="37" dur="500"/>
                                        <p:tgtEl>
                                          <p:spTgt spid="162"/>
                                        </p:tgtEl>
                                      </p:cBhvr>
                                    </p:animEffect>
                                  </p:childTnLst>
                                </p:cTn>
                              </p:par>
                              <p:par>
                                <p:cTn id="38" presetID="10" presetClass="entr" presetSubtype="0" fill="hold" nodeType="withEffect">
                                  <p:stCondLst>
                                    <p:cond delay="0"/>
                                  </p:stCondLst>
                                  <p:childTnLst>
                                    <p:set>
                                      <p:cBhvr>
                                        <p:cTn id="39" dur="1" fill="hold">
                                          <p:stCondLst>
                                            <p:cond delay="0"/>
                                          </p:stCondLst>
                                        </p:cTn>
                                        <p:tgtEl>
                                          <p:spTgt spid="163"/>
                                        </p:tgtEl>
                                        <p:attrNameLst>
                                          <p:attrName>style.visibility</p:attrName>
                                        </p:attrNameLst>
                                      </p:cBhvr>
                                      <p:to>
                                        <p:strVal val="visible"/>
                                      </p:to>
                                    </p:set>
                                    <p:animEffect transition="in" filter="fade">
                                      <p:cBhvr>
                                        <p:cTn id="40" dur="500"/>
                                        <p:tgtEl>
                                          <p:spTgt spid="16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64"/>
                                        </p:tgtEl>
                                        <p:attrNameLst>
                                          <p:attrName>style.visibility</p:attrName>
                                        </p:attrNameLst>
                                      </p:cBhvr>
                                      <p:to>
                                        <p:strVal val="visible"/>
                                      </p:to>
                                    </p:set>
                                    <p:animEffect transition="in" filter="fade">
                                      <p:cBhvr>
                                        <p:cTn id="45" dur="500"/>
                                        <p:tgtEl>
                                          <p:spTgt spid="164"/>
                                        </p:tgtEl>
                                      </p:cBhvr>
                                    </p:animEffect>
                                  </p:childTnLst>
                                </p:cTn>
                              </p:par>
                              <p:par>
                                <p:cTn id="46" presetID="10" presetClass="entr" presetSubtype="0" fill="hold" nodeType="withEffect">
                                  <p:stCondLst>
                                    <p:cond delay="0"/>
                                  </p:stCondLst>
                                  <p:childTnLst>
                                    <p:set>
                                      <p:cBhvr>
                                        <p:cTn id="47" dur="1" fill="hold">
                                          <p:stCondLst>
                                            <p:cond delay="0"/>
                                          </p:stCondLst>
                                        </p:cTn>
                                        <p:tgtEl>
                                          <p:spTgt spid="165"/>
                                        </p:tgtEl>
                                        <p:attrNameLst>
                                          <p:attrName>style.visibility</p:attrName>
                                        </p:attrNameLst>
                                      </p:cBhvr>
                                      <p:to>
                                        <p:strVal val="visible"/>
                                      </p:to>
                                    </p:set>
                                    <p:animEffect transition="in" filter="fade">
                                      <p:cBhvr>
                                        <p:cTn id="48"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Hypothesis Testing (Contd.) </a:t>
            </a:r>
            <a:endParaRPr>
              <a:solidFill>
                <a:srgbClr val="00B050"/>
              </a:solidFill>
            </a:endParaRPr>
          </a:p>
        </p:txBody>
      </p:sp>
      <p:sp>
        <p:nvSpPr>
          <p:cNvPr id="171" name="Google Shape;171;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72" name="Google Shape;172;p11"/>
          <p:cNvPicPr preferRelativeResize="0"/>
          <p:nvPr/>
        </p:nvPicPr>
        <p:blipFill rotWithShape="1">
          <a:blip r:embed="rId3">
            <a:alphaModFix/>
          </a:blip>
          <a:srcRect/>
          <a:stretch/>
        </p:blipFill>
        <p:spPr>
          <a:xfrm>
            <a:off x="1393617" y="2471297"/>
            <a:ext cx="9404765" cy="256493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Hypothesis-testing situation in a Jury Trial </a:t>
            </a:r>
            <a:endParaRPr>
              <a:solidFill>
                <a:srgbClr val="00B050"/>
              </a:solidFill>
            </a:endParaRPr>
          </a:p>
        </p:txBody>
      </p:sp>
      <p:sp>
        <p:nvSpPr>
          <p:cNvPr id="178" name="Google Shape;17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 jury trial, there are four possible outcomes. The defendant is either guilty or innocent, and he or she will be convicted or acquitted.</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Next, the evidence is presented in court by the prosecutor, and based on this evidence, the jury decides the verdict, innocent or guilty. </a:t>
            </a:r>
            <a:endParaRPr/>
          </a:p>
          <a:p>
            <a:pPr marL="0" lvl="0" indent="0" algn="l" rtl="0">
              <a:lnSpc>
                <a:spcPct val="90000"/>
              </a:lnSpc>
              <a:spcBef>
                <a:spcPts val="1000"/>
              </a:spcBef>
              <a:spcAft>
                <a:spcPts val="0"/>
              </a:spcAft>
              <a:buClr>
                <a:schemeClr val="dk1"/>
              </a:buClr>
              <a:buSzPts val="2800"/>
              <a:buNone/>
            </a:pPr>
            <a:br>
              <a:rPr lang="en-US"/>
            </a:br>
            <a:r>
              <a:rPr lang="en-US"/>
              <a:t> </a:t>
            </a:r>
            <a:br>
              <a:rPr lang="en-US"/>
            </a:br>
            <a:endParaRPr/>
          </a:p>
        </p:txBody>
      </p:sp>
      <p:pic>
        <p:nvPicPr>
          <p:cNvPr id="179" name="Google Shape;179;p12"/>
          <p:cNvPicPr preferRelativeResize="0"/>
          <p:nvPr/>
        </p:nvPicPr>
        <p:blipFill rotWithShape="1">
          <a:blip r:embed="rId3">
            <a:alphaModFix/>
          </a:blip>
          <a:srcRect/>
          <a:stretch/>
        </p:blipFill>
        <p:spPr>
          <a:xfrm>
            <a:off x="3031514" y="2748256"/>
            <a:ext cx="6192817" cy="9656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Jury trial (Results of trial)</a:t>
            </a:r>
            <a:endParaRPr b="1">
              <a:solidFill>
                <a:srgbClr val="00B050"/>
              </a:solidFill>
            </a:endParaRPr>
          </a:p>
        </p:txBody>
      </p:sp>
      <p:sp>
        <p:nvSpPr>
          <p:cNvPr id="185" name="Google Shape;185;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86" name="Google Shape;186;p13"/>
          <p:cNvPicPr preferRelativeResize="0"/>
          <p:nvPr/>
        </p:nvPicPr>
        <p:blipFill rotWithShape="1">
          <a:blip r:embed="rId3">
            <a:alphaModFix/>
          </a:blip>
          <a:srcRect/>
          <a:stretch/>
        </p:blipFill>
        <p:spPr>
          <a:xfrm>
            <a:off x="2579077" y="1887941"/>
            <a:ext cx="7033845" cy="42890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500"/>
                                        <p:tgtEl>
                                          <p:spTgt spid="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Steps in Hypothesis Testing (summary) </a:t>
            </a:r>
            <a:endParaRPr b="1">
              <a:solidFill>
                <a:srgbClr val="00B050"/>
              </a:solidFill>
            </a:endParaRPr>
          </a:p>
        </p:txBody>
      </p:sp>
      <p:sp>
        <p:nvSpPr>
          <p:cNvPr id="192" name="Google Shape;19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3" name="Google Shape;193;p14"/>
          <p:cNvPicPr preferRelativeResize="0"/>
          <p:nvPr/>
        </p:nvPicPr>
        <p:blipFill rotWithShape="1">
          <a:blip r:embed="rId3">
            <a:alphaModFix/>
          </a:blip>
          <a:srcRect/>
          <a:stretch/>
        </p:blipFill>
        <p:spPr>
          <a:xfrm>
            <a:off x="891444" y="1825625"/>
            <a:ext cx="10409112" cy="4311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Z-test for mean </a:t>
            </a:r>
            <a:endParaRPr b="1">
              <a:solidFill>
                <a:srgbClr val="00B050"/>
              </a:solidFill>
            </a:endParaRPr>
          </a:p>
        </p:txBody>
      </p:sp>
      <p:sp>
        <p:nvSpPr>
          <p:cNvPr id="199" name="Google Shape;19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i="1"/>
              <a:t>z </a:t>
            </a:r>
            <a:r>
              <a:rPr lang="en-US" b="1"/>
              <a:t>test </a:t>
            </a:r>
            <a:r>
              <a:rPr lang="en-US"/>
              <a:t>is a statistical test for the mean of a population. It can be used when </a:t>
            </a:r>
            <a:r>
              <a:rPr lang="en-US" i="1">
                <a:solidFill>
                  <a:srgbClr val="00B050"/>
                </a:solidFill>
              </a:rPr>
              <a:t>n &gt; </a:t>
            </a:r>
            <a:r>
              <a:rPr lang="en-US">
                <a:solidFill>
                  <a:srgbClr val="00B050"/>
                </a:solidFill>
              </a:rPr>
              <a:t>30</a:t>
            </a:r>
            <a:r>
              <a:rPr lang="en-US"/>
              <a:t>, or when the population is normally distributed and σ is known. The formula for the </a:t>
            </a:r>
            <a:r>
              <a:rPr lang="en-US" i="1"/>
              <a:t>z </a:t>
            </a:r>
            <a:r>
              <a:rPr lang="en-US"/>
              <a:t>test is </a:t>
            </a:r>
            <a:br>
              <a:rPr lang="en-US"/>
            </a:br>
            <a:endParaRPr/>
          </a:p>
        </p:txBody>
      </p:sp>
      <p:pic>
        <p:nvPicPr>
          <p:cNvPr id="200" name="Google Shape;200;p15"/>
          <p:cNvPicPr preferRelativeResize="0"/>
          <p:nvPr/>
        </p:nvPicPr>
        <p:blipFill rotWithShape="1">
          <a:blip r:embed="rId3">
            <a:alphaModFix/>
          </a:blip>
          <a:srcRect/>
          <a:stretch/>
        </p:blipFill>
        <p:spPr>
          <a:xfrm>
            <a:off x="3601476" y="3040136"/>
            <a:ext cx="6577968" cy="32717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b043101697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207" name="Google Shape;207;gb043101697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pic>
        <p:nvPicPr>
          <p:cNvPr id="208" name="Google Shape;208;gb043101697_0_0"/>
          <p:cNvPicPr preferRelativeResize="0"/>
          <p:nvPr/>
        </p:nvPicPr>
        <p:blipFill rotWithShape="1">
          <a:blip r:embed="rId3">
            <a:alphaModFix/>
          </a:blip>
          <a:srcRect/>
          <a:stretch/>
        </p:blipFill>
        <p:spPr>
          <a:xfrm>
            <a:off x="838200" y="0"/>
            <a:ext cx="10457449"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6"/>
          <p:cNvSpPr txBox="1">
            <a:spLocks noGrp="1"/>
          </p:cNvSpPr>
          <p:nvPr>
            <p:ph type="title"/>
          </p:nvPr>
        </p:nvSpPr>
        <p:spPr>
          <a:xfrm>
            <a:off x="838200" y="365125"/>
            <a:ext cx="9396000" cy="627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ct val="100000"/>
              <a:buFont typeface="Calibri"/>
              <a:buNone/>
            </a:pPr>
            <a:r>
              <a:rPr lang="en-US" b="1">
                <a:solidFill>
                  <a:srgbClr val="00B050"/>
                </a:solidFill>
              </a:rPr>
              <a:t>Example # 01 – 02 </a:t>
            </a:r>
            <a:endParaRPr b="1">
              <a:solidFill>
                <a:srgbClr val="00B050"/>
              </a:solidFill>
            </a:endParaRPr>
          </a:p>
        </p:txBody>
      </p:sp>
      <p:sp>
        <p:nvSpPr>
          <p:cNvPr id="214" name="Google Shape;214;p16"/>
          <p:cNvSpPr txBox="1">
            <a:spLocks noGrp="1"/>
          </p:cNvSpPr>
          <p:nvPr>
            <p:ph type="body" idx="1"/>
          </p:nvPr>
        </p:nvSpPr>
        <p:spPr>
          <a:xfrm>
            <a:off x="691000" y="1124250"/>
            <a:ext cx="10515600" cy="43512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2800"/>
              <a:buChar char="•"/>
            </a:pPr>
            <a:r>
              <a:rPr lang="en-US"/>
              <a:t>An electrical firm manufactures light bulbs that have a length of life that is approximately normally distributed with a mean of 1600 hours and a standard deviation of 80 hours. Test the hypothesis </a:t>
            </a:r>
            <a:r>
              <a:rPr lang="en-US" b="1"/>
              <a:t>that </a:t>
            </a:r>
            <a:r>
              <a:rPr lang="en-US" b="1">
                <a:solidFill>
                  <a:srgbClr val="00B050"/>
                </a:solidFill>
              </a:rPr>
              <a:t>µ = 1600</a:t>
            </a:r>
            <a:r>
              <a:rPr lang="en-US">
                <a:solidFill>
                  <a:srgbClr val="00B050"/>
                </a:solidFill>
              </a:rPr>
              <a:t> </a:t>
            </a:r>
            <a:r>
              <a:rPr lang="en-US"/>
              <a:t>hours against alternative </a:t>
            </a:r>
            <a:r>
              <a:rPr lang="en-US" b="1">
                <a:solidFill>
                  <a:srgbClr val="00B050"/>
                </a:solidFill>
              </a:rPr>
              <a:t>µ ≠ 1600 </a:t>
            </a:r>
            <a:r>
              <a:rPr lang="en-US"/>
              <a:t>hours if a random sample of 30 bulbs has an average life 1576 hours. Use a 0.01 level of significance. </a:t>
            </a:r>
            <a:endParaRPr/>
          </a:p>
          <a:p>
            <a:pPr marL="228600" lvl="0" indent="-228600" algn="just" rtl="0">
              <a:lnSpc>
                <a:spcPct val="90000"/>
              </a:lnSpc>
              <a:spcBef>
                <a:spcPts val="1000"/>
              </a:spcBef>
              <a:spcAft>
                <a:spcPts val="0"/>
              </a:spcAft>
              <a:buClr>
                <a:schemeClr val="dk1"/>
              </a:buClr>
              <a:buSzPts val="2800"/>
              <a:buChar char="•"/>
            </a:pPr>
            <a:r>
              <a:rPr lang="en-US"/>
              <a:t>A sample of 16 observations is taken from a normal population whose standard deviation σ = 30. The mean is computed as 110. Test the hypothesis that µ = 100 against the alternative µ &gt; 100 at 0.05 level of significance. </a:t>
            </a:r>
            <a:endParaRPr/>
          </a:p>
          <a:p>
            <a:pPr marL="228600" lvl="0" indent="-50800" algn="l" rtl="0">
              <a:lnSpc>
                <a:spcPct val="90000"/>
              </a:lnSpc>
              <a:spcBef>
                <a:spcPts val="1000"/>
              </a:spcBef>
              <a:spcAft>
                <a:spcPts val="0"/>
              </a:spcAft>
              <a:buClr>
                <a:schemeClr val="dk1"/>
              </a:buClr>
              <a:buSzPts val="2800"/>
              <a:buNone/>
            </a:pPr>
            <a:endParaRPr/>
          </a:p>
        </p:txBody>
      </p:sp>
      <p:graphicFrame>
        <p:nvGraphicFramePr>
          <p:cNvPr id="215" name="Google Shape;215;p16"/>
          <p:cNvGraphicFramePr/>
          <p:nvPr/>
        </p:nvGraphicFramePr>
        <p:xfrm>
          <a:off x="1219768" y="4837350"/>
          <a:ext cx="7850000" cy="2034482"/>
        </p:xfrm>
        <a:graphic>
          <a:graphicData uri="http://schemas.openxmlformats.org/drawingml/2006/table">
            <a:tbl>
              <a:tblPr firstRow="1" firstCol="1" bandRow="1">
                <a:noFill/>
                <a:tableStyleId>{6DE8A9C8-8A85-46D6-97C3-7CC04BD52D51}</a:tableStyleId>
              </a:tblPr>
              <a:tblGrid>
                <a:gridCol w="2007725">
                  <a:extLst>
                    <a:ext uri="{9D8B030D-6E8A-4147-A177-3AD203B41FA5}">
                      <a16:colId xmlns:a16="http://schemas.microsoft.com/office/drawing/2014/main" val="20000"/>
                    </a:ext>
                  </a:extLst>
                </a:gridCol>
                <a:gridCol w="1947425">
                  <a:extLst>
                    <a:ext uri="{9D8B030D-6E8A-4147-A177-3AD203B41FA5}">
                      <a16:colId xmlns:a16="http://schemas.microsoft.com/office/drawing/2014/main" val="20001"/>
                    </a:ext>
                  </a:extLst>
                </a:gridCol>
                <a:gridCol w="1947425">
                  <a:extLst>
                    <a:ext uri="{9D8B030D-6E8A-4147-A177-3AD203B41FA5}">
                      <a16:colId xmlns:a16="http://schemas.microsoft.com/office/drawing/2014/main" val="20002"/>
                    </a:ext>
                  </a:extLst>
                </a:gridCol>
                <a:gridCol w="1947425">
                  <a:extLst>
                    <a:ext uri="{9D8B030D-6E8A-4147-A177-3AD203B41FA5}">
                      <a16:colId xmlns:a16="http://schemas.microsoft.com/office/drawing/2014/main" val="20003"/>
                    </a:ext>
                  </a:extLst>
                </a:gridCol>
              </a:tblGrid>
              <a:tr h="673550">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Level of Significance</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0.10</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0.05</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0.01</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73550">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H</a:t>
                      </a:r>
                      <a:r>
                        <a:rPr lang="en-US" sz="2000" u="none" strike="noStrike" cap="none" baseline="-25000"/>
                        <a:t>1</a:t>
                      </a:r>
                      <a:r>
                        <a:rPr lang="en-US" sz="2000" u="none" strike="noStrike" cap="none"/>
                        <a:t>: µ &gt; µ</a:t>
                      </a:r>
                      <a:r>
                        <a:rPr lang="en-US" sz="2000" u="none" strike="noStrike" cap="none" baseline="-25000"/>
                        <a:t>o</a:t>
                      </a:r>
                      <a:r>
                        <a:rPr lang="en-US" sz="2000" u="none" strike="noStrike" cap="none"/>
                        <a:t> or µ &lt; µ</a:t>
                      </a:r>
                      <a:r>
                        <a:rPr lang="en-US" sz="2000" u="none" strike="noStrike" cap="none" baseline="-25000"/>
                        <a:t>o</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+1.28, - 1.28</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+1.64, -1.64</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+2.33, -2.33</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673550">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H1: µ ≠ µ</a:t>
                      </a:r>
                      <a:r>
                        <a:rPr lang="en-US" sz="2000" u="none" strike="noStrike" cap="none" baseline="-25000"/>
                        <a:t>o</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+1.64, -1.64</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+1.96, -1.96</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+2.58, - 2.58</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7"/>
          <p:cNvSpPr txBox="1">
            <a:spLocks noGrp="1"/>
          </p:cNvSpPr>
          <p:nvPr>
            <p:ph type="title"/>
          </p:nvPr>
        </p:nvSpPr>
        <p:spPr>
          <a:xfrm>
            <a:off x="838200" y="365126"/>
            <a:ext cx="10515600" cy="76029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b="1">
                <a:solidFill>
                  <a:srgbClr val="00B050"/>
                </a:solidFill>
              </a:rPr>
              <a:t>Example # 03 </a:t>
            </a:r>
            <a:endParaRPr b="1">
              <a:solidFill>
                <a:srgbClr val="00B050"/>
              </a:solidFill>
            </a:endParaRPr>
          </a:p>
        </p:txBody>
      </p:sp>
      <p:sp>
        <p:nvSpPr>
          <p:cNvPr id="222" name="Google Shape;222;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researcher claims that the average cost of men’s athletic shoes is less than $80. He selects a random sample of 36 pairs of shoes from a catalog and finds the following costs (in dollars). (The costs have been rounded to the nearest dollar.) Is there enough evidence to support the researcher’s claim at a 0.10? Assume σ =19.2. </a:t>
            </a:r>
            <a:br>
              <a:rPr lang="en-US"/>
            </a:br>
            <a:endParaRPr/>
          </a:p>
        </p:txBody>
      </p:sp>
      <p:pic>
        <p:nvPicPr>
          <p:cNvPr id="223" name="Google Shape;223;p17"/>
          <p:cNvPicPr preferRelativeResize="0"/>
          <p:nvPr/>
        </p:nvPicPr>
        <p:blipFill rotWithShape="1">
          <a:blip r:embed="rId3">
            <a:alphaModFix/>
          </a:blip>
          <a:srcRect/>
          <a:stretch/>
        </p:blipFill>
        <p:spPr>
          <a:xfrm>
            <a:off x="2404651" y="3848906"/>
            <a:ext cx="7073141" cy="2328057"/>
          </a:xfrm>
          <a:prstGeom prst="rect">
            <a:avLst/>
          </a:prstGeom>
          <a:noFill/>
          <a:ln>
            <a:noFill/>
          </a:ln>
        </p:spPr>
      </p:pic>
      <p:graphicFrame>
        <p:nvGraphicFramePr>
          <p:cNvPr id="224" name="Google Shape;224;p17"/>
          <p:cNvGraphicFramePr/>
          <p:nvPr/>
        </p:nvGraphicFramePr>
        <p:xfrm>
          <a:off x="4009291" y="176288"/>
          <a:ext cx="7990450" cy="1690878"/>
        </p:xfrm>
        <a:graphic>
          <a:graphicData uri="http://schemas.openxmlformats.org/drawingml/2006/table">
            <a:tbl>
              <a:tblPr firstRow="1" firstCol="1" bandRow="1">
                <a:noFill/>
                <a:tableStyleId>{6DE8A9C8-8A85-46D6-97C3-7CC04BD52D51}</a:tableStyleId>
              </a:tblPr>
              <a:tblGrid>
                <a:gridCol w="2043625">
                  <a:extLst>
                    <a:ext uri="{9D8B030D-6E8A-4147-A177-3AD203B41FA5}">
                      <a16:colId xmlns:a16="http://schemas.microsoft.com/office/drawing/2014/main" val="20000"/>
                    </a:ext>
                  </a:extLst>
                </a:gridCol>
                <a:gridCol w="1982275">
                  <a:extLst>
                    <a:ext uri="{9D8B030D-6E8A-4147-A177-3AD203B41FA5}">
                      <a16:colId xmlns:a16="http://schemas.microsoft.com/office/drawing/2014/main" val="20001"/>
                    </a:ext>
                  </a:extLst>
                </a:gridCol>
                <a:gridCol w="1982275">
                  <a:extLst>
                    <a:ext uri="{9D8B030D-6E8A-4147-A177-3AD203B41FA5}">
                      <a16:colId xmlns:a16="http://schemas.microsoft.com/office/drawing/2014/main" val="20002"/>
                    </a:ext>
                  </a:extLst>
                </a:gridCol>
                <a:gridCol w="1982275">
                  <a:extLst>
                    <a:ext uri="{9D8B030D-6E8A-4147-A177-3AD203B41FA5}">
                      <a16:colId xmlns:a16="http://schemas.microsoft.com/office/drawing/2014/main" val="20003"/>
                    </a:ext>
                  </a:extLst>
                </a:gridCol>
              </a:tblGrid>
              <a:tr h="604725">
                <a:tc>
                  <a:txBody>
                    <a:bodyPr/>
                    <a:lstStyle/>
                    <a:p>
                      <a:pPr marL="0" marR="0" lvl="0" indent="0" algn="l" rtl="0">
                        <a:lnSpc>
                          <a:spcPct val="115000"/>
                        </a:lnSpc>
                        <a:spcBef>
                          <a:spcPts val="0"/>
                        </a:spcBef>
                        <a:spcAft>
                          <a:spcPts val="0"/>
                        </a:spcAft>
                        <a:buClr>
                          <a:srgbClr val="000000"/>
                        </a:buClr>
                        <a:buSzPts val="2000"/>
                        <a:buFont typeface="Arial"/>
                        <a:buNone/>
                      </a:pPr>
                      <a:r>
                        <a:rPr lang="en-US" sz="2000" u="none" strike="noStrike" cap="none"/>
                        <a:t>Level of Significance</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0.10</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0.05</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0.01</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r h="604725">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H</a:t>
                      </a:r>
                      <a:r>
                        <a:rPr lang="en-US" sz="2000" u="none" strike="noStrike" cap="none" baseline="-25000"/>
                        <a:t>1</a:t>
                      </a:r>
                      <a:r>
                        <a:rPr lang="en-US" sz="2000" u="none" strike="noStrike" cap="none"/>
                        <a:t>: µ &gt; µ</a:t>
                      </a:r>
                      <a:r>
                        <a:rPr lang="en-US" sz="2000" u="none" strike="noStrike" cap="none" baseline="-25000"/>
                        <a:t>o</a:t>
                      </a:r>
                      <a:r>
                        <a:rPr lang="en-US" sz="2000" u="none" strike="noStrike" cap="none"/>
                        <a:t> or µ &lt; µ</a:t>
                      </a:r>
                      <a:r>
                        <a:rPr lang="en-US" sz="2000" u="none" strike="noStrike" cap="none" baseline="-25000"/>
                        <a:t>o</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+1.28, - 1.28</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+1.64, -1.64</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+2.33, -2.33</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302375">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H1: µ ≠ µ</a:t>
                      </a:r>
                      <a:r>
                        <a:rPr lang="en-US" sz="2000" u="none" strike="noStrike" cap="none" baseline="-25000"/>
                        <a:t>o</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+1.64, -1.64</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+1.96, -1.96</a:t>
                      </a:r>
                      <a:endParaRPr sz="2000" u="none" strike="noStrike" cap="none">
                        <a:latin typeface="Calibri"/>
                        <a:ea typeface="Calibri"/>
                        <a:cs typeface="Calibri"/>
                        <a:sym typeface="Calibri"/>
                      </a:endParaRPr>
                    </a:p>
                  </a:txBody>
                  <a:tcPr marL="68575" marR="68575" marT="0" marB="0"/>
                </a:tc>
                <a:tc>
                  <a:txBody>
                    <a:bodyPr/>
                    <a:lstStyle/>
                    <a:p>
                      <a:pPr marL="0" marR="0" lvl="0" indent="0" algn="ctr" rtl="0">
                        <a:lnSpc>
                          <a:spcPct val="115000"/>
                        </a:lnSpc>
                        <a:spcBef>
                          <a:spcPts val="0"/>
                        </a:spcBef>
                        <a:spcAft>
                          <a:spcPts val="0"/>
                        </a:spcAft>
                        <a:buClr>
                          <a:srgbClr val="000000"/>
                        </a:buClr>
                        <a:buSzPts val="2000"/>
                        <a:buFont typeface="Arial"/>
                        <a:buNone/>
                      </a:pPr>
                      <a:r>
                        <a:rPr lang="en-US" sz="2000" u="none" strike="noStrike" cap="none"/>
                        <a:t>+2.58, - 2.58</a:t>
                      </a:r>
                      <a:endParaRPr sz="2000" u="none" strike="noStrike" cap="none">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500"/>
                                        <p:tgtEl>
                                          <p:spTgt spid="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8"/>
          <p:cNvSpPr txBox="1">
            <a:spLocks noGrp="1"/>
          </p:cNvSpPr>
          <p:nvPr>
            <p:ph type="title"/>
          </p:nvPr>
        </p:nvSpPr>
        <p:spPr>
          <a:xfrm>
            <a:off x="838200" y="365126"/>
            <a:ext cx="10515600" cy="76029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04 </a:t>
            </a:r>
            <a:endParaRPr b="1">
              <a:solidFill>
                <a:srgbClr val="00B050"/>
              </a:solidFill>
            </a:endParaRPr>
          </a:p>
        </p:txBody>
      </p:sp>
      <p:sp>
        <p:nvSpPr>
          <p:cNvPr id="231" name="Google Shape;23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32" name="Google Shape;232;p18"/>
          <p:cNvPicPr preferRelativeResize="0"/>
          <p:nvPr/>
        </p:nvPicPr>
        <p:blipFill rotWithShape="1">
          <a:blip r:embed="rId3">
            <a:alphaModFix/>
          </a:blip>
          <a:srcRect/>
          <a:stretch/>
        </p:blipFill>
        <p:spPr>
          <a:xfrm>
            <a:off x="763258" y="1327211"/>
            <a:ext cx="10665483" cy="1762785"/>
          </a:xfrm>
          <a:prstGeom prst="rect">
            <a:avLst/>
          </a:prstGeom>
          <a:noFill/>
          <a:ln>
            <a:noFill/>
          </a:ln>
        </p:spPr>
      </p:pic>
      <p:pic>
        <p:nvPicPr>
          <p:cNvPr id="233" name="Google Shape;233;p18"/>
          <p:cNvPicPr preferRelativeResize="0"/>
          <p:nvPr/>
        </p:nvPicPr>
        <p:blipFill rotWithShape="1">
          <a:blip r:embed="rId4">
            <a:alphaModFix/>
          </a:blip>
          <a:srcRect/>
          <a:stretch/>
        </p:blipFill>
        <p:spPr>
          <a:xfrm>
            <a:off x="943912" y="3089996"/>
            <a:ext cx="10304174" cy="34606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3"/>
                                        </p:tgtEl>
                                        <p:attrNameLst>
                                          <p:attrName>style.visibility</p:attrName>
                                        </p:attrNameLst>
                                      </p:cBhvr>
                                      <p:to>
                                        <p:strVal val="visible"/>
                                      </p:to>
                                    </p:set>
                                    <p:animEffect transition="in" filter="fade">
                                      <p:cBhvr>
                                        <p:cTn id="7"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6"/>
            <a:ext cx="10515600" cy="79397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Introduction</a:t>
            </a:r>
            <a:endParaRPr b="1">
              <a:solidFill>
                <a:srgbClr val="00B050"/>
              </a:solidFill>
            </a:endParaRPr>
          </a:p>
        </p:txBody>
      </p:sp>
      <p:sp>
        <p:nvSpPr>
          <p:cNvPr id="95" name="Google Shape;95;p2"/>
          <p:cNvSpPr txBox="1">
            <a:spLocks noGrp="1"/>
          </p:cNvSpPr>
          <p:nvPr>
            <p:ph type="body" idx="1"/>
          </p:nvPr>
        </p:nvSpPr>
        <p:spPr>
          <a:xfrm>
            <a:off x="515155" y="1481070"/>
            <a:ext cx="11384924" cy="5048519"/>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590"/>
              <a:buChar char="•"/>
            </a:pPr>
            <a:r>
              <a:rPr lang="en-US" sz="2590"/>
              <a:t>Researchers are interested in answering many types of questions. For example: </a:t>
            </a:r>
            <a:endParaRPr/>
          </a:p>
          <a:p>
            <a:pPr marL="228600" lvl="0" indent="-228600" algn="just" rtl="0">
              <a:lnSpc>
                <a:spcPct val="80000"/>
              </a:lnSpc>
              <a:spcBef>
                <a:spcPts val="1000"/>
              </a:spcBef>
              <a:spcAft>
                <a:spcPts val="0"/>
              </a:spcAft>
              <a:buClr>
                <a:schemeClr val="dk1"/>
              </a:buClr>
              <a:buSzPts val="2590"/>
              <a:buChar char="•"/>
            </a:pPr>
            <a:r>
              <a:rPr lang="en-US" sz="2590"/>
              <a:t>Scientist might want to know whether the earth is warming up. </a:t>
            </a:r>
            <a:endParaRPr sz="2590"/>
          </a:p>
          <a:p>
            <a:pPr marL="228600" lvl="0" indent="-228600" algn="just" rtl="0">
              <a:lnSpc>
                <a:spcPct val="80000"/>
              </a:lnSpc>
              <a:spcBef>
                <a:spcPts val="1000"/>
              </a:spcBef>
              <a:spcAft>
                <a:spcPts val="0"/>
              </a:spcAft>
              <a:buClr>
                <a:schemeClr val="dk1"/>
              </a:buClr>
              <a:buSzPts val="2590"/>
              <a:buChar char="•"/>
            </a:pPr>
            <a:r>
              <a:rPr lang="en-US" sz="2590"/>
              <a:t>A physician might want to know whether a new medication will lower a person’s blood pressure.</a:t>
            </a:r>
            <a:endParaRPr/>
          </a:p>
          <a:p>
            <a:pPr marL="228600" lvl="0" indent="-228600" algn="just" rtl="0">
              <a:lnSpc>
                <a:spcPct val="80000"/>
              </a:lnSpc>
              <a:spcBef>
                <a:spcPts val="1000"/>
              </a:spcBef>
              <a:spcAft>
                <a:spcPts val="0"/>
              </a:spcAft>
              <a:buClr>
                <a:schemeClr val="dk1"/>
              </a:buClr>
              <a:buSzPts val="2590"/>
              <a:buChar char="•"/>
            </a:pPr>
            <a:r>
              <a:rPr lang="en-US" sz="2590"/>
              <a:t> An educator might wish to see whether a new teaching technique is better than a traditional one. </a:t>
            </a:r>
            <a:endParaRPr sz="2590"/>
          </a:p>
          <a:p>
            <a:pPr marL="228600" lvl="0" indent="-228600" algn="just" rtl="0">
              <a:lnSpc>
                <a:spcPct val="80000"/>
              </a:lnSpc>
              <a:spcBef>
                <a:spcPts val="1000"/>
              </a:spcBef>
              <a:spcAft>
                <a:spcPts val="0"/>
              </a:spcAft>
              <a:buClr>
                <a:schemeClr val="dk1"/>
              </a:buClr>
              <a:buSzPts val="2590"/>
              <a:buChar char="•"/>
            </a:pPr>
            <a:r>
              <a:rPr lang="en-US" sz="2590"/>
              <a:t>A retail merchant might want to know whether the public prefers a certain color in a new line of fashion. </a:t>
            </a:r>
            <a:endParaRPr sz="2590"/>
          </a:p>
          <a:p>
            <a:pPr marL="228600" lvl="0" indent="-228600" algn="just" rtl="0">
              <a:lnSpc>
                <a:spcPct val="80000"/>
              </a:lnSpc>
              <a:spcBef>
                <a:spcPts val="1000"/>
              </a:spcBef>
              <a:spcAft>
                <a:spcPts val="0"/>
              </a:spcAft>
              <a:buClr>
                <a:schemeClr val="dk1"/>
              </a:buClr>
              <a:buSzPts val="2590"/>
              <a:buChar char="•"/>
            </a:pPr>
            <a:r>
              <a:rPr lang="en-US" sz="2590"/>
              <a:t>Automobile manufacturers are interested in determining whether seat belts will</a:t>
            </a:r>
            <a:br>
              <a:rPr lang="en-US" sz="2590"/>
            </a:br>
            <a:r>
              <a:rPr lang="en-US" sz="2590"/>
              <a:t>reduce the severity of injuries caused by accidents. </a:t>
            </a:r>
            <a:endParaRPr sz="2590"/>
          </a:p>
          <a:p>
            <a:pPr marL="228600" lvl="0" indent="-228600" algn="just" rtl="0">
              <a:lnSpc>
                <a:spcPct val="80000"/>
              </a:lnSpc>
              <a:spcBef>
                <a:spcPts val="1000"/>
              </a:spcBef>
              <a:spcAft>
                <a:spcPts val="0"/>
              </a:spcAft>
              <a:buClr>
                <a:schemeClr val="dk1"/>
              </a:buClr>
              <a:buSzPts val="2590"/>
              <a:buChar char="•"/>
            </a:pPr>
            <a:r>
              <a:rPr lang="en-US" sz="2590"/>
              <a:t>These types of questions can be addressed through statistical </a:t>
            </a:r>
            <a:r>
              <a:rPr lang="en-US" sz="2590" b="1">
                <a:solidFill>
                  <a:srgbClr val="00B050"/>
                </a:solidFill>
              </a:rPr>
              <a:t>hypothesis testing</a:t>
            </a:r>
            <a:r>
              <a:rPr lang="en-US" sz="2590" b="1"/>
              <a:t>, </a:t>
            </a:r>
            <a:r>
              <a:rPr lang="en-US" sz="2590"/>
              <a:t>which is a </a:t>
            </a:r>
            <a:r>
              <a:rPr lang="en-US" sz="2590" b="1">
                <a:solidFill>
                  <a:srgbClr val="00B050"/>
                </a:solidFill>
              </a:rPr>
              <a:t>decision-making process </a:t>
            </a:r>
            <a:r>
              <a:rPr lang="en-US" sz="2590"/>
              <a:t>for evaluating claims about a population.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animEffect transition="in" filter="fade">
                                      <p:cBhvr>
                                        <p:cTn id="7" dur="500"/>
                                        <p:tgtEl>
                                          <p:spTgt spid="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
                                            <p:txEl>
                                              <p:pRg st="1" end="1"/>
                                            </p:txEl>
                                          </p:spTgt>
                                        </p:tgtEl>
                                        <p:attrNameLst>
                                          <p:attrName>style.visibility</p:attrName>
                                        </p:attrNameLst>
                                      </p:cBhvr>
                                      <p:to>
                                        <p:strVal val="visible"/>
                                      </p:to>
                                    </p:set>
                                    <p:animEffect transition="in" filter="fade">
                                      <p:cBhvr>
                                        <p:cTn id="12" dur="500"/>
                                        <p:tgtEl>
                                          <p:spTgt spid="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5">
                                            <p:txEl>
                                              <p:pRg st="2" end="2"/>
                                            </p:txEl>
                                          </p:spTgt>
                                        </p:tgtEl>
                                        <p:attrNameLst>
                                          <p:attrName>style.visibility</p:attrName>
                                        </p:attrNameLst>
                                      </p:cBhvr>
                                      <p:to>
                                        <p:strVal val="visible"/>
                                      </p:to>
                                    </p:set>
                                    <p:animEffect transition="in" filter="fade">
                                      <p:cBhvr>
                                        <p:cTn id="17" dur="500"/>
                                        <p:tgtEl>
                                          <p:spTgt spid="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5">
                                            <p:txEl>
                                              <p:pRg st="3" end="3"/>
                                            </p:txEl>
                                          </p:spTgt>
                                        </p:tgtEl>
                                        <p:attrNameLst>
                                          <p:attrName>style.visibility</p:attrName>
                                        </p:attrNameLst>
                                      </p:cBhvr>
                                      <p:to>
                                        <p:strVal val="visible"/>
                                      </p:to>
                                    </p:set>
                                    <p:animEffect transition="in" filter="fade">
                                      <p:cBhvr>
                                        <p:cTn id="22" dur="500"/>
                                        <p:tgtEl>
                                          <p:spTgt spid="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5">
                                            <p:txEl>
                                              <p:pRg st="4" end="4"/>
                                            </p:txEl>
                                          </p:spTgt>
                                        </p:tgtEl>
                                        <p:attrNameLst>
                                          <p:attrName>style.visibility</p:attrName>
                                        </p:attrNameLst>
                                      </p:cBhvr>
                                      <p:to>
                                        <p:strVal val="visible"/>
                                      </p:to>
                                    </p:set>
                                    <p:animEffect transition="in" filter="fade">
                                      <p:cBhvr>
                                        <p:cTn id="27" dur="500"/>
                                        <p:tgtEl>
                                          <p:spTgt spid="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5">
                                            <p:txEl>
                                              <p:pRg st="5" end="5"/>
                                            </p:txEl>
                                          </p:spTgt>
                                        </p:tgtEl>
                                        <p:attrNameLst>
                                          <p:attrName>style.visibility</p:attrName>
                                        </p:attrNameLst>
                                      </p:cBhvr>
                                      <p:to>
                                        <p:strVal val="visible"/>
                                      </p:to>
                                    </p:set>
                                    <p:animEffect transition="in" filter="fade">
                                      <p:cBhvr>
                                        <p:cTn id="32" dur="500"/>
                                        <p:tgtEl>
                                          <p:spTgt spid="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5">
                                            <p:txEl>
                                              <p:pRg st="6" end="6"/>
                                            </p:txEl>
                                          </p:spTgt>
                                        </p:tgtEl>
                                        <p:attrNameLst>
                                          <p:attrName>style.visibility</p:attrName>
                                        </p:attrNameLst>
                                      </p:cBhvr>
                                      <p:to>
                                        <p:strVal val="visible"/>
                                      </p:to>
                                    </p:set>
                                    <p:animEffect transition="in" filter="fade">
                                      <p:cBhvr>
                                        <p:cTn id="37" dur="500"/>
                                        <p:tgtEl>
                                          <p:spTgt spid="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9"/>
          <p:cNvSpPr txBox="1">
            <a:spLocks noGrp="1"/>
          </p:cNvSpPr>
          <p:nvPr>
            <p:ph type="title"/>
          </p:nvPr>
        </p:nvSpPr>
        <p:spPr>
          <a:xfrm>
            <a:off x="838200" y="365125"/>
            <a:ext cx="10515600" cy="74622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05 </a:t>
            </a:r>
            <a:endParaRPr b="1">
              <a:solidFill>
                <a:srgbClr val="00B050"/>
              </a:solidFill>
            </a:endParaRPr>
          </a:p>
        </p:txBody>
      </p:sp>
      <p:sp>
        <p:nvSpPr>
          <p:cNvPr id="240" name="Google Shape;24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41" name="Google Shape;241;p19"/>
          <p:cNvPicPr preferRelativeResize="0"/>
          <p:nvPr/>
        </p:nvPicPr>
        <p:blipFill rotWithShape="1">
          <a:blip r:embed="rId3">
            <a:alphaModFix/>
          </a:blip>
          <a:srcRect/>
          <a:stretch/>
        </p:blipFill>
        <p:spPr>
          <a:xfrm>
            <a:off x="297804" y="1280160"/>
            <a:ext cx="11894196" cy="1676840"/>
          </a:xfrm>
          <a:prstGeom prst="rect">
            <a:avLst/>
          </a:prstGeom>
          <a:noFill/>
          <a:ln>
            <a:noFill/>
          </a:ln>
        </p:spPr>
      </p:pic>
      <p:pic>
        <p:nvPicPr>
          <p:cNvPr id="242" name="Google Shape;242;p19"/>
          <p:cNvPicPr preferRelativeResize="0"/>
          <p:nvPr/>
        </p:nvPicPr>
        <p:blipFill rotWithShape="1">
          <a:blip r:embed="rId4">
            <a:alphaModFix/>
          </a:blip>
          <a:srcRect/>
          <a:stretch/>
        </p:blipFill>
        <p:spPr>
          <a:xfrm>
            <a:off x="903694" y="2957000"/>
            <a:ext cx="10450106" cy="365994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500"/>
                                        <p:tgtEl>
                                          <p:spTgt spid="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Confidence Interval on </a:t>
            </a:r>
            <a:r>
              <a:rPr lang="en-US" sz="3600" b="1"/>
              <a:t>µ </a:t>
            </a:r>
            <a:r>
              <a:rPr lang="en-US" sz="3600" b="1">
                <a:solidFill>
                  <a:srgbClr val="00B050"/>
                </a:solidFill>
              </a:rPr>
              <a:t>when </a:t>
            </a:r>
            <a:r>
              <a:rPr lang="en-US" sz="3600" b="1"/>
              <a:t>σ </a:t>
            </a:r>
            <a:r>
              <a:rPr lang="en-US" sz="3600" b="1">
                <a:solidFill>
                  <a:srgbClr val="00B050"/>
                </a:solidFill>
              </a:rPr>
              <a:t>is known</a:t>
            </a:r>
            <a:endParaRPr sz="3600" b="1">
              <a:solidFill>
                <a:srgbClr val="00B050"/>
              </a:solidFill>
            </a:endParaRPr>
          </a:p>
        </p:txBody>
      </p:sp>
      <p:sp>
        <p:nvSpPr>
          <p:cNvPr id="248" name="Google Shape;248;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49" name="Google Shape;249;p20"/>
          <p:cNvPicPr preferRelativeResize="0"/>
          <p:nvPr/>
        </p:nvPicPr>
        <p:blipFill rotWithShape="1">
          <a:blip r:embed="rId3">
            <a:alphaModFix/>
          </a:blip>
          <a:srcRect/>
          <a:stretch/>
        </p:blipFill>
        <p:spPr>
          <a:xfrm>
            <a:off x="1287834" y="2326297"/>
            <a:ext cx="9616332" cy="209095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Test of Difference between two means </a:t>
            </a:r>
            <a:endParaRPr b="1">
              <a:solidFill>
                <a:srgbClr val="00B050"/>
              </a:solidFill>
            </a:endParaRPr>
          </a:p>
        </p:txBody>
      </p:sp>
      <p:sp>
        <p:nvSpPr>
          <p:cNvPr id="255" name="Google Shape;255;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256" name="Google Shape;256;p21"/>
          <p:cNvPicPr preferRelativeResize="0"/>
          <p:nvPr/>
        </p:nvPicPr>
        <p:blipFill rotWithShape="1">
          <a:blip r:embed="rId3">
            <a:alphaModFix/>
          </a:blip>
          <a:srcRect/>
          <a:stretch/>
        </p:blipFill>
        <p:spPr>
          <a:xfrm>
            <a:off x="558270" y="1690688"/>
            <a:ext cx="11075459" cy="3027729"/>
          </a:xfrm>
          <a:prstGeom prst="rect">
            <a:avLst/>
          </a:prstGeom>
          <a:noFill/>
          <a:ln>
            <a:noFill/>
          </a:ln>
        </p:spPr>
      </p:pic>
      <p:pic>
        <p:nvPicPr>
          <p:cNvPr id="257" name="Google Shape;257;p21"/>
          <p:cNvPicPr preferRelativeResize="0"/>
          <p:nvPr/>
        </p:nvPicPr>
        <p:blipFill rotWithShape="1">
          <a:blip r:embed="rId4">
            <a:alphaModFix/>
          </a:blip>
          <a:srcRect/>
          <a:stretch/>
        </p:blipFill>
        <p:spPr>
          <a:xfrm>
            <a:off x="4082108" y="4547748"/>
            <a:ext cx="4027782" cy="16292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Effect transition="in" filter="fade">
                                      <p:cBhvr>
                                        <p:cTn id="7" dur="500"/>
                                        <p:tgtEl>
                                          <p:spTgt spid="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Test of Difference between two means </a:t>
            </a:r>
            <a:br>
              <a:rPr lang="en-US" sz="3600" b="1">
                <a:solidFill>
                  <a:srgbClr val="00B050"/>
                </a:solidFill>
              </a:rPr>
            </a:br>
            <a:r>
              <a:rPr lang="en-US" sz="3600" b="1">
                <a:solidFill>
                  <a:srgbClr val="00B050"/>
                </a:solidFill>
              </a:rPr>
              <a:t>(Contd.) </a:t>
            </a:r>
            <a:endParaRPr sz="3600"/>
          </a:p>
        </p:txBody>
      </p:sp>
      <p:sp>
        <p:nvSpPr>
          <p:cNvPr id="263" name="Google Shape;26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64" name="Google Shape;264;p22"/>
          <p:cNvPicPr preferRelativeResize="0"/>
          <p:nvPr/>
        </p:nvPicPr>
        <p:blipFill rotWithShape="1">
          <a:blip r:embed="rId3">
            <a:alphaModFix/>
          </a:blip>
          <a:srcRect/>
          <a:stretch/>
        </p:blipFill>
        <p:spPr>
          <a:xfrm>
            <a:off x="838200" y="1825625"/>
            <a:ext cx="10515600" cy="1382078"/>
          </a:xfrm>
          <a:prstGeom prst="rect">
            <a:avLst/>
          </a:prstGeom>
          <a:noFill/>
          <a:ln>
            <a:noFill/>
          </a:ln>
        </p:spPr>
      </p:pic>
      <p:pic>
        <p:nvPicPr>
          <p:cNvPr id="265" name="Google Shape;265;p22"/>
          <p:cNvPicPr preferRelativeResize="0"/>
          <p:nvPr/>
        </p:nvPicPr>
        <p:blipFill rotWithShape="1">
          <a:blip r:embed="rId4">
            <a:alphaModFix/>
          </a:blip>
          <a:srcRect/>
          <a:stretch/>
        </p:blipFill>
        <p:spPr>
          <a:xfrm>
            <a:off x="1173242" y="3809153"/>
            <a:ext cx="10412444" cy="1894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06</a:t>
            </a:r>
            <a:endParaRPr>
              <a:solidFill>
                <a:srgbClr val="00B050"/>
              </a:solidFill>
            </a:endParaRPr>
          </a:p>
        </p:txBody>
      </p:sp>
      <p:sp>
        <p:nvSpPr>
          <p:cNvPr id="272" name="Google Shape;27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B050"/>
              </a:buClr>
              <a:buSzPts val="2800"/>
              <a:buChar char="•"/>
            </a:pPr>
            <a:r>
              <a:rPr lang="en-US" b="1">
                <a:solidFill>
                  <a:srgbClr val="00B050"/>
                </a:solidFill>
              </a:rPr>
              <a:t>Hotel Room Cost: </a:t>
            </a:r>
            <a:r>
              <a:rPr lang="en-US"/>
              <a:t>A survey found that the average hotel room rate in New Orleans is $88.42 and the average room rate in Phoenix is $80.61. Assume that the data were obtained from two samples of 50 hotels each and that the standard deviations of the populations are $5.62 and $4.83, respectively. At α = 0.05, can it be concluded that there is a significant difference in the rates? </a:t>
            </a:r>
            <a:endParaRPr/>
          </a:p>
          <a:p>
            <a:pPr marL="228600" lvl="0" indent="-228600" algn="just" rtl="0">
              <a:lnSpc>
                <a:spcPct val="90000"/>
              </a:lnSpc>
              <a:spcBef>
                <a:spcPts val="1000"/>
              </a:spcBef>
              <a:spcAft>
                <a:spcPts val="0"/>
              </a:spcAft>
              <a:buClr>
                <a:schemeClr val="dk1"/>
              </a:buClr>
              <a:buSzPts val="2800"/>
              <a:buChar char="•"/>
            </a:pPr>
            <a:r>
              <a:rPr lang="en-US"/>
              <a:t>Find the 95% confidence interval for the difference between the means.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4"/>
          <p:cNvSpPr txBox="1">
            <a:spLocks noGrp="1"/>
          </p:cNvSpPr>
          <p:nvPr>
            <p:ph type="title"/>
          </p:nvPr>
        </p:nvSpPr>
        <p:spPr>
          <a:xfrm>
            <a:off x="838200" y="154111"/>
            <a:ext cx="10515600" cy="7743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07 </a:t>
            </a:r>
            <a:endParaRPr b="1">
              <a:solidFill>
                <a:srgbClr val="00B050"/>
              </a:solidFill>
            </a:endParaRPr>
          </a:p>
        </p:txBody>
      </p:sp>
      <p:sp>
        <p:nvSpPr>
          <p:cNvPr id="279" name="Google Shape;279;p24"/>
          <p:cNvSpPr txBox="1">
            <a:spLocks noGrp="1"/>
          </p:cNvSpPr>
          <p:nvPr>
            <p:ph type="body" idx="1"/>
          </p:nvPr>
        </p:nvSpPr>
        <p:spPr>
          <a:xfrm>
            <a:off x="838200" y="928469"/>
            <a:ext cx="10515600" cy="5248494"/>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600"/>
              <a:buChar char="•"/>
            </a:pPr>
            <a:r>
              <a:rPr lang="en-US" sz="2600"/>
              <a:t>A researcher hypothesizes that the average number of sports that colleges offer for males is greater than the average number of sports that colleges offer for females. A sample of the number of sports offered by colleges is shown. At α = 0.10, is there enough evidence to support the claim? Assume σ</a:t>
            </a:r>
            <a:r>
              <a:rPr lang="en-US" sz="2600" baseline="-25000"/>
              <a:t>1</a:t>
            </a:r>
            <a:r>
              <a:rPr lang="en-US" sz="2600"/>
              <a:t> and σ</a:t>
            </a:r>
            <a:r>
              <a:rPr lang="en-US" sz="2600" baseline="-25000"/>
              <a:t>2</a:t>
            </a:r>
            <a:r>
              <a:rPr lang="en-US" sz="2600"/>
              <a:t> = 3.3</a:t>
            </a:r>
            <a:r>
              <a:rPr lang="en-US"/>
              <a:t>.</a:t>
            </a:r>
            <a:endParaRPr/>
          </a:p>
          <a:p>
            <a:pPr marL="228600" lvl="0" indent="-228600" algn="just" rtl="0">
              <a:lnSpc>
                <a:spcPct val="90000"/>
              </a:lnSpc>
              <a:spcBef>
                <a:spcPts val="1000"/>
              </a:spcBef>
              <a:spcAft>
                <a:spcPts val="0"/>
              </a:spcAft>
              <a:buClr>
                <a:schemeClr val="dk1"/>
              </a:buClr>
              <a:buSzPts val="2800"/>
              <a:buChar char="•"/>
            </a:pPr>
            <a:r>
              <a:rPr lang="en-US"/>
              <a:t> </a:t>
            </a:r>
            <a:br>
              <a:rPr lang="en-US"/>
            </a:br>
            <a:endParaRPr/>
          </a:p>
        </p:txBody>
      </p:sp>
      <p:pic>
        <p:nvPicPr>
          <p:cNvPr id="280" name="Google Shape;280;p24"/>
          <p:cNvPicPr preferRelativeResize="0"/>
          <p:nvPr/>
        </p:nvPicPr>
        <p:blipFill rotWithShape="1">
          <a:blip r:embed="rId3">
            <a:alphaModFix/>
          </a:blip>
          <a:srcRect/>
          <a:stretch/>
        </p:blipFill>
        <p:spPr>
          <a:xfrm>
            <a:off x="2752101" y="2843784"/>
            <a:ext cx="8860779" cy="40142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5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05 – 06 </a:t>
            </a:r>
            <a:endParaRPr b="1">
              <a:solidFill>
                <a:srgbClr val="00B050"/>
              </a:solidFill>
            </a:endParaRPr>
          </a:p>
        </p:txBody>
      </p:sp>
      <p:sp>
        <p:nvSpPr>
          <p:cNvPr id="287" name="Google Shape;287;p25"/>
          <p:cNvSpPr txBox="1">
            <a:spLocks noGrp="1"/>
          </p:cNvSpPr>
          <p:nvPr>
            <p:ph type="body" idx="1"/>
          </p:nvPr>
        </p:nvSpPr>
        <p:spPr>
          <a:xfrm>
            <a:off x="604911" y="1825625"/>
            <a:ext cx="10748889" cy="4532972"/>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chemeClr val="dk1"/>
              </a:buClr>
              <a:buSzPts val="2800"/>
              <a:buChar char="•"/>
            </a:pPr>
            <a:r>
              <a:rPr lang="en-US"/>
              <a:t>A random of sample of size n</a:t>
            </a:r>
            <a:r>
              <a:rPr lang="en-US" baseline="-25000"/>
              <a:t>1</a:t>
            </a:r>
            <a:r>
              <a:rPr lang="en-US"/>
              <a:t> = 50 taken from normal population with a standard deviation σ1 = 7.35 has sample mean 181. A second sample of size n</a:t>
            </a:r>
            <a:r>
              <a:rPr lang="en-US" baseline="-25000"/>
              <a:t>2</a:t>
            </a:r>
            <a:r>
              <a:rPr lang="en-US"/>
              <a:t> = 72 taken from a different normal population with σ</a:t>
            </a:r>
            <a:r>
              <a:rPr lang="en-US" baseline="-25000"/>
              <a:t>2</a:t>
            </a:r>
            <a:r>
              <a:rPr lang="en-US"/>
              <a:t> = 4.81 has sample mean 176. Test the hypothesis at 0.05 level of significance that µ</a:t>
            </a:r>
            <a:r>
              <a:rPr lang="en-US" baseline="-25000"/>
              <a:t>1</a:t>
            </a:r>
            <a:r>
              <a:rPr lang="en-US"/>
              <a:t> = µ</a:t>
            </a:r>
            <a:r>
              <a:rPr lang="en-US" baseline="-25000"/>
              <a:t>2</a:t>
            </a:r>
            <a:r>
              <a:rPr lang="en-US"/>
              <a:t>, vs. µ</a:t>
            </a:r>
            <a:r>
              <a:rPr lang="en-US" baseline="-25000"/>
              <a:t>1</a:t>
            </a:r>
            <a:r>
              <a:rPr lang="en-US"/>
              <a:t> ≠ µ</a:t>
            </a:r>
            <a:r>
              <a:rPr lang="en-US" baseline="-25000"/>
              <a:t>2</a:t>
            </a:r>
            <a:r>
              <a:rPr lang="en-US"/>
              <a:t>. </a:t>
            </a:r>
            <a:endParaRPr/>
          </a:p>
          <a:p>
            <a:pPr marL="228600" lvl="0" indent="-228600" algn="just" rtl="0">
              <a:lnSpc>
                <a:spcPct val="80000"/>
              </a:lnSpc>
              <a:spcBef>
                <a:spcPts val="1000"/>
              </a:spcBef>
              <a:spcAft>
                <a:spcPts val="0"/>
              </a:spcAft>
              <a:buClr>
                <a:schemeClr val="dk1"/>
              </a:buClr>
              <a:buSzPts val="2800"/>
              <a:buChar char="•"/>
            </a:pPr>
            <a:r>
              <a:rPr lang="en-US"/>
              <a:t>A farmer claims that the average yield of wheat of variety A exceeds the average yield of variety B by at least 12 bushels per acre. To test this claim, 50 acres of each variety are planted and grown under similar conditions. Variety A yielded on the average, 86.7 bushels per acre with a </a:t>
            </a:r>
            <a:r>
              <a:rPr lang="en-US" b="1"/>
              <a:t>standard deviation of 6.28</a:t>
            </a:r>
            <a:r>
              <a:rPr lang="en-US"/>
              <a:t> bushels per acre, while variety B yielded, on the average 77.8 bushels per acre with a </a:t>
            </a:r>
            <a:r>
              <a:rPr lang="en-US" b="1"/>
              <a:t>standard deviation of 5.61</a:t>
            </a:r>
            <a:r>
              <a:rPr lang="en-US"/>
              <a:t> bushels per acre. Test the farmer’s claim at alpha = 0.01. </a:t>
            </a:r>
            <a:endParaRPr/>
          </a:p>
          <a:p>
            <a:pPr marL="228600" lvl="0" indent="-50800" algn="l" rtl="0">
              <a:lnSpc>
                <a:spcPct val="80000"/>
              </a:lnSpc>
              <a:spcBef>
                <a:spcPts val="1000"/>
              </a:spcBef>
              <a:spcAft>
                <a:spcPts val="0"/>
              </a:spcAft>
              <a:buClr>
                <a:schemeClr val="dk1"/>
              </a:buClr>
              <a:buSzPts val="2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07</a:t>
            </a:r>
            <a:endParaRPr b="1">
              <a:solidFill>
                <a:srgbClr val="00B050"/>
              </a:solidFill>
            </a:endParaRPr>
          </a:p>
        </p:txBody>
      </p:sp>
      <p:sp>
        <p:nvSpPr>
          <p:cNvPr id="293" name="Google Shape;293;p26"/>
          <p:cNvSpPr txBox="1">
            <a:spLocks noGrp="1"/>
          </p:cNvSpPr>
          <p:nvPr>
            <p:ph type="body" idx="1"/>
          </p:nvPr>
        </p:nvSpPr>
        <p:spPr>
          <a:xfrm>
            <a:off x="838200" y="1825625"/>
            <a:ext cx="10515600" cy="4351338"/>
          </a:xfrm>
          <a:prstGeom prst="rect">
            <a:avLst/>
          </a:prstGeom>
          <a:blipFill rotWithShape="1">
            <a:blip r:embed="rId3">
              <a:alphaModFix/>
            </a:blip>
            <a:stretch>
              <a:fillRect l="-1041" t="-2239" r="-1156"/>
            </a:stretch>
          </a:blip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2800"/>
              <a:buChar char="•"/>
            </a:pP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838200" y="191819"/>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t-test for a Mean </a:t>
            </a:r>
            <a:br>
              <a:rPr lang="en-US" b="1">
                <a:solidFill>
                  <a:srgbClr val="00B050"/>
                </a:solidFill>
                <a:latin typeface="Arial Black"/>
                <a:ea typeface="Arial Black"/>
                <a:cs typeface="Arial Black"/>
                <a:sym typeface="Arial Black"/>
              </a:rPr>
            </a:br>
            <a:r>
              <a:rPr lang="en-US" sz="3600" b="1">
                <a:solidFill>
                  <a:srgbClr val="00B050"/>
                </a:solidFill>
                <a:latin typeface="Arial Black"/>
                <a:ea typeface="Arial Black"/>
                <a:cs typeface="Arial Black"/>
                <a:sym typeface="Arial Black"/>
              </a:rPr>
              <a:t>(t-distribution) </a:t>
            </a:r>
            <a:endParaRPr sz="3600" b="1">
              <a:solidFill>
                <a:srgbClr val="00B050"/>
              </a:solidFill>
              <a:latin typeface="Arial Black"/>
              <a:ea typeface="Arial Black"/>
              <a:cs typeface="Arial Black"/>
              <a:sym typeface="Arial Black"/>
            </a:endParaRPr>
          </a:p>
        </p:txBody>
      </p:sp>
      <p:sp>
        <p:nvSpPr>
          <p:cNvPr id="299" name="Google Shape;299;p27"/>
          <p:cNvSpPr txBox="1">
            <a:spLocks noGrp="1"/>
          </p:cNvSpPr>
          <p:nvPr>
            <p:ph type="body" idx="1"/>
          </p:nvPr>
        </p:nvSpPr>
        <p:spPr>
          <a:xfrm>
            <a:off x="520505" y="1631852"/>
            <a:ext cx="11226018" cy="45451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t>The </a:t>
            </a:r>
            <a:r>
              <a:rPr lang="en-US" sz="3200" i="1"/>
              <a:t>t </a:t>
            </a:r>
            <a:r>
              <a:rPr lang="en-US" sz="3200"/>
              <a:t>distribution is similar to the standard normal distribution in the following ways. </a:t>
            </a:r>
            <a:endParaRPr sz="3200"/>
          </a:p>
          <a:p>
            <a:pPr marL="685800" lvl="1" indent="-228600" algn="just" rtl="0">
              <a:lnSpc>
                <a:spcPct val="90000"/>
              </a:lnSpc>
              <a:spcBef>
                <a:spcPts val="500"/>
              </a:spcBef>
              <a:spcAft>
                <a:spcPts val="0"/>
              </a:spcAft>
              <a:buClr>
                <a:schemeClr val="dk1"/>
              </a:buClr>
              <a:buSzPts val="3000"/>
              <a:buChar char="•"/>
            </a:pPr>
            <a:r>
              <a:rPr lang="en-US" sz="3000"/>
              <a:t>It is bell-shaped.</a:t>
            </a:r>
            <a:endParaRPr/>
          </a:p>
          <a:p>
            <a:pPr marL="685800" lvl="1" indent="-228600" algn="just" rtl="0">
              <a:lnSpc>
                <a:spcPct val="90000"/>
              </a:lnSpc>
              <a:spcBef>
                <a:spcPts val="500"/>
              </a:spcBef>
              <a:spcAft>
                <a:spcPts val="0"/>
              </a:spcAft>
              <a:buClr>
                <a:schemeClr val="dk1"/>
              </a:buClr>
              <a:buSzPts val="3000"/>
              <a:buChar char="•"/>
            </a:pPr>
            <a:r>
              <a:rPr lang="en-US" sz="3000" b="1"/>
              <a:t> </a:t>
            </a:r>
            <a:r>
              <a:rPr lang="en-US" sz="3000"/>
              <a:t>It is symmetric about the mean.</a:t>
            </a:r>
            <a:endParaRPr/>
          </a:p>
          <a:p>
            <a:pPr marL="685800" lvl="1" indent="-228600" algn="just" rtl="0">
              <a:lnSpc>
                <a:spcPct val="90000"/>
              </a:lnSpc>
              <a:spcBef>
                <a:spcPts val="500"/>
              </a:spcBef>
              <a:spcAft>
                <a:spcPts val="0"/>
              </a:spcAft>
              <a:buClr>
                <a:schemeClr val="dk1"/>
              </a:buClr>
              <a:buSzPts val="3000"/>
              <a:buChar char="•"/>
            </a:pPr>
            <a:r>
              <a:rPr lang="en-US" sz="3000"/>
              <a:t>The mean, median, and mode are equal to 0 and are located at the center of the distribution.</a:t>
            </a:r>
            <a:endParaRPr/>
          </a:p>
          <a:p>
            <a:pPr marL="685800" lvl="1" indent="-228600" algn="just" rtl="0">
              <a:lnSpc>
                <a:spcPct val="90000"/>
              </a:lnSpc>
              <a:spcBef>
                <a:spcPts val="500"/>
              </a:spcBef>
              <a:spcAft>
                <a:spcPts val="0"/>
              </a:spcAft>
              <a:buClr>
                <a:schemeClr val="dk1"/>
              </a:buClr>
              <a:buSzPts val="3000"/>
              <a:buChar char="•"/>
            </a:pPr>
            <a:r>
              <a:rPr lang="en-US" sz="3000"/>
              <a:t>The curve never touches the </a:t>
            </a:r>
            <a:r>
              <a:rPr lang="en-US" sz="3000" i="1"/>
              <a:t>x </a:t>
            </a:r>
            <a:r>
              <a:rPr lang="en-US" sz="3000"/>
              <a:t>axis.</a:t>
            </a:r>
            <a:endParaRPr/>
          </a:p>
          <a:p>
            <a:pPr marL="457200" lvl="1" indent="0" algn="just" rtl="0">
              <a:lnSpc>
                <a:spcPct val="90000"/>
              </a:lnSpc>
              <a:spcBef>
                <a:spcPts val="500"/>
              </a:spcBef>
              <a:spcAft>
                <a:spcPts val="0"/>
              </a:spcAft>
              <a:buClr>
                <a:schemeClr val="dk1"/>
              </a:buClr>
              <a:buSzPts val="3000"/>
              <a:buNone/>
            </a:pPr>
            <a:r>
              <a:rPr lang="en-US" sz="3000"/>
              <a:t> </a:t>
            </a:r>
            <a:br>
              <a:rPr lang="en-US"/>
            </a:br>
            <a:endParaRPr/>
          </a:p>
        </p:txBody>
      </p:sp>
      <p:pic>
        <p:nvPicPr>
          <p:cNvPr id="300" name="Google Shape;300;p27"/>
          <p:cNvPicPr preferRelativeResize="0"/>
          <p:nvPr/>
        </p:nvPicPr>
        <p:blipFill rotWithShape="1">
          <a:blip r:embed="rId3">
            <a:alphaModFix/>
          </a:blip>
          <a:srcRect/>
          <a:stretch/>
        </p:blipFill>
        <p:spPr>
          <a:xfrm>
            <a:off x="2344615" y="4934451"/>
            <a:ext cx="7502769" cy="14663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animEffect transition="in" filter="fade">
                                      <p:cBhvr>
                                        <p:cTn id="7" dur="500"/>
                                        <p:tgtEl>
                                          <p:spTgt spid="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9">
                                            <p:txEl>
                                              <p:pRg st="1" end="1"/>
                                            </p:txEl>
                                          </p:spTgt>
                                        </p:tgtEl>
                                        <p:attrNameLst>
                                          <p:attrName>style.visibility</p:attrName>
                                        </p:attrNameLst>
                                      </p:cBhvr>
                                      <p:to>
                                        <p:strVal val="visible"/>
                                      </p:to>
                                    </p:set>
                                    <p:animEffect transition="in" filter="fade">
                                      <p:cBhvr>
                                        <p:cTn id="12" dur="500"/>
                                        <p:tgtEl>
                                          <p:spTgt spid="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9">
                                            <p:txEl>
                                              <p:pRg st="2" end="2"/>
                                            </p:txEl>
                                          </p:spTgt>
                                        </p:tgtEl>
                                        <p:attrNameLst>
                                          <p:attrName>style.visibility</p:attrName>
                                        </p:attrNameLst>
                                      </p:cBhvr>
                                      <p:to>
                                        <p:strVal val="visible"/>
                                      </p:to>
                                    </p:set>
                                    <p:animEffect transition="in" filter="fade">
                                      <p:cBhvr>
                                        <p:cTn id="17" dur="500"/>
                                        <p:tgtEl>
                                          <p:spTgt spid="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9">
                                            <p:txEl>
                                              <p:pRg st="3" end="3"/>
                                            </p:txEl>
                                          </p:spTgt>
                                        </p:tgtEl>
                                        <p:attrNameLst>
                                          <p:attrName>style.visibility</p:attrName>
                                        </p:attrNameLst>
                                      </p:cBhvr>
                                      <p:to>
                                        <p:strVal val="visible"/>
                                      </p:to>
                                    </p:set>
                                    <p:animEffect transition="in" filter="fade">
                                      <p:cBhvr>
                                        <p:cTn id="22" dur="500"/>
                                        <p:tgtEl>
                                          <p:spTgt spid="2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9">
                                            <p:txEl>
                                              <p:pRg st="4" end="4"/>
                                            </p:txEl>
                                          </p:spTgt>
                                        </p:tgtEl>
                                        <p:attrNameLst>
                                          <p:attrName>style.visibility</p:attrName>
                                        </p:attrNameLst>
                                      </p:cBhvr>
                                      <p:to>
                                        <p:strVal val="visible"/>
                                      </p:to>
                                    </p:set>
                                    <p:animEffect transition="in" filter="fade">
                                      <p:cBhvr>
                                        <p:cTn id="27" dur="500"/>
                                        <p:tgtEl>
                                          <p:spTgt spid="2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9">
                                            <p:txEl>
                                              <p:pRg st="5" end="5"/>
                                            </p:txEl>
                                          </p:spTgt>
                                        </p:tgtEl>
                                        <p:attrNameLst>
                                          <p:attrName>style.visibility</p:attrName>
                                        </p:attrNameLst>
                                      </p:cBhvr>
                                      <p:to>
                                        <p:strVal val="visible"/>
                                      </p:to>
                                    </p:set>
                                    <p:animEffect transition="in" filter="fade">
                                      <p:cBhvr>
                                        <p:cTn id="32" dur="500"/>
                                        <p:tgtEl>
                                          <p:spTgt spid="2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0"/>
                                        </p:tgtEl>
                                        <p:attrNameLst>
                                          <p:attrName>style.visibility</p:attrName>
                                        </p:attrNameLst>
                                      </p:cBhvr>
                                      <p:to>
                                        <p:strVal val="visible"/>
                                      </p:to>
                                    </p:set>
                                    <p:animEffect transition="in" filter="fade">
                                      <p:cBhvr>
                                        <p:cTn id="37" dur="5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t-test for a Mean </a:t>
            </a:r>
            <a:br>
              <a:rPr lang="en-US" b="1">
                <a:solidFill>
                  <a:srgbClr val="00B050"/>
                </a:solidFill>
                <a:latin typeface="Arial Black"/>
                <a:ea typeface="Arial Black"/>
                <a:cs typeface="Arial Black"/>
                <a:sym typeface="Arial Black"/>
              </a:rPr>
            </a:br>
            <a:r>
              <a:rPr lang="en-US" sz="3600" b="1">
                <a:solidFill>
                  <a:srgbClr val="00B050"/>
                </a:solidFill>
                <a:latin typeface="Arial Black"/>
                <a:ea typeface="Arial Black"/>
                <a:cs typeface="Arial Black"/>
                <a:sym typeface="Arial Black"/>
              </a:rPr>
              <a:t>(t-distribution) </a:t>
            </a:r>
            <a:endParaRPr/>
          </a:p>
        </p:txBody>
      </p:sp>
      <p:sp>
        <p:nvSpPr>
          <p:cNvPr id="307" name="Google Shape;30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variance is greater than 1.</a:t>
            </a:r>
            <a:endParaRPr/>
          </a:p>
          <a:p>
            <a:pPr marL="228600" lvl="0" indent="-228600" algn="l" rtl="0">
              <a:lnSpc>
                <a:spcPct val="90000"/>
              </a:lnSpc>
              <a:spcBef>
                <a:spcPts val="1000"/>
              </a:spcBef>
              <a:spcAft>
                <a:spcPts val="0"/>
              </a:spcAft>
              <a:buClr>
                <a:schemeClr val="dk1"/>
              </a:buClr>
              <a:buSzPts val="2800"/>
              <a:buChar char="•"/>
            </a:pPr>
            <a:r>
              <a:rPr lang="en-US"/>
              <a:t>The </a:t>
            </a:r>
            <a:r>
              <a:rPr lang="en-US" i="1"/>
              <a:t>t </a:t>
            </a:r>
            <a:r>
              <a:rPr lang="en-US"/>
              <a:t>distribution is a family of curves based on the </a:t>
            </a:r>
            <a:r>
              <a:rPr lang="en-US" i="1"/>
              <a:t>degrees of freedom, </a:t>
            </a:r>
            <a:r>
              <a:rPr lang="en-US"/>
              <a:t>which is a number related to sample size. </a:t>
            </a:r>
            <a:endParaRPr/>
          </a:p>
          <a:p>
            <a:pPr marL="228600" lvl="0" indent="-228600" algn="l" rtl="0">
              <a:lnSpc>
                <a:spcPct val="90000"/>
              </a:lnSpc>
              <a:spcBef>
                <a:spcPts val="1000"/>
              </a:spcBef>
              <a:spcAft>
                <a:spcPts val="0"/>
              </a:spcAft>
              <a:buClr>
                <a:schemeClr val="dk1"/>
              </a:buClr>
              <a:buSzPts val="2800"/>
              <a:buChar char="•"/>
            </a:pPr>
            <a:r>
              <a:rPr lang="en-US"/>
              <a:t>As the sample size increases, the </a:t>
            </a:r>
            <a:r>
              <a:rPr lang="en-US" i="1"/>
              <a:t>t </a:t>
            </a:r>
            <a:r>
              <a:rPr lang="en-US"/>
              <a:t>distribution approaches the normal distribution. </a:t>
            </a:r>
            <a:br>
              <a:rPr lang="en-US"/>
            </a:br>
            <a:br>
              <a:rPr lang="en-US"/>
            </a:b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a:solidFill>
                  <a:srgbClr val="00B050"/>
                </a:solidFill>
              </a:rPr>
              <a:t>Three Methods to test statistical Hypothesis </a:t>
            </a:r>
            <a:endParaRPr>
              <a:solidFill>
                <a:srgbClr val="00B050"/>
              </a:solidFill>
            </a:endParaRPr>
          </a:p>
        </p:txBody>
      </p:sp>
      <p:sp>
        <p:nvSpPr>
          <p:cNvPr id="101" name="Google Shape;10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	</a:t>
            </a:r>
            <a:br>
              <a:rPr lang="en-US"/>
            </a:br>
            <a:r>
              <a:rPr lang="en-US" b="1"/>
              <a:t>1. </a:t>
            </a:r>
            <a:r>
              <a:rPr lang="en-US"/>
              <a:t>The traditional method</a:t>
            </a:r>
            <a:br>
              <a:rPr lang="en-US"/>
            </a:br>
            <a:r>
              <a:rPr lang="en-US" b="1"/>
              <a:t>2. </a:t>
            </a:r>
            <a:r>
              <a:rPr lang="en-US"/>
              <a:t>The </a:t>
            </a:r>
            <a:r>
              <a:rPr lang="en-US" i="1"/>
              <a:t>P</a:t>
            </a:r>
            <a:r>
              <a:rPr lang="en-US"/>
              <a:t>-value method</a:t>
            </a:r>
            <a:br>
              <a:rPr lang="en-US"/>
            </a:br>
            <a:r>
              <a:rPr lang="en-US" b="1"/>
              <a:t>3. </a:t>
            </a:r>
            <a:r>
              <a:rPr lang="en-US"/>
              <a:t>The confidence interval method </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9"/>
          <p:cNvSpPr txBox="1">
            <a:spLocks noGrp="1"/>
          </p:cNvSpPr>
          <p:nvPr>
            <p:ph type="title"/>
          </p:nvPr>
        </p:nvSpPr>
        <p:spPr>
          <a:xfrm>
            <a:off x="838200" y="181807"/>
            <a:ext cx="10515600" cy="4810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420"/>
              <a:buFont typeface="Arial Black"/>
              <a:buNone/>
            </a:pPr>
            <a:r>
              <a:rPr lang="en-US" sz="3420" b="1">
                <a:solidFill>
                  <a:srgbClr val="00B050"/>
                </a:solidFill>
                <a:latin typeface="Arial Black"/>
                <a:ea typeface="Arial Black"/>
                <a:cs typeface="Arial Black"/>
                <a:sym typeface="Arial Black"/>
              </a:rPr>
              <a:t>t-test for a Mean</a:t>
            </a:r>
            <a:endParaRPr sz="3420"/>
          </a:p>
        </p:txBody>
      </p:sp>
      <p:sp>
        <p:nvSpPr>
          <p:cNvPr id="313" name="Google Shape;313;p29"/>
          <p:cNvSpPr txBox="1">
            <a:spLocks noGrp="1"/>
          </p:cNvSpPr>
          <p:nvPr>
            <p:ph type="body" idx="1"/>
          </p:nvPr>
        </p:nvSpPr>
        <p:spPr>
          <a:xfrm>
            <a:off x="425087" y="974308"/>
            <a:ext cx="11341823" cy="553903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t-test is defined as: </a:t>
            </a:r>
            <a:endParaRPr/>
          </a:p>
        </p:txBody>
      </p:sp>
      <p:pic>
        <p:nvPicPr>
          <p:cNvPr id="314" name="Google Shape;314;p29"/>
          <p:cNvPicPr preferRelativeResize="0"/>
          <p:nvPr/>
        </p:nvPicPr>
        <p:blipFill rotWithShape="1">
          <a:blip r:embed="rId3">
            <a:alphaModFix/>
          </a:blip>
          <a:srcRect/>
          <a:stretch/>
        </p:blipFill>
        <p:spPr>
          <a:xfrm>
            <a:off x="425087" y="1384666"/>
            <a:ext cx="11341823" cy="2474035"/>
          </a:xfrm>
          <a:prstGeom prst="rect">
            <a:avLst/>
          </a:prstGeom>
          <a:noFill/>
          <a:ln>
            <a:noFill/>
          </a:ln>
        </p:spPr>
      </p:pic>
      <p:pic>
        <p:nvPicPr>
          <p:cNvPr id="315" name="Google Shape;315;p29"/>
          <p:cNvPicPr preferRelativeResize="0"/>
          <p:nvPr/>
        </p:nvPicPr>
        <p:blipFill rotWithShape="1">
          <a:blip r:embed="rId4">
            <a:alphaModFix/>
          </a:blip>
          <a:srcRect/>
          <a:stretch/>
        </p:blipFill>
        <p:spPr>
          <a:xfrm>
            <a:off x="647114" y="3858701"/>
            <a:ext cx="11119796" cy="275355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08 &amp; 09 </a:t>
            </a:r>
            <a:endParaRPr b="1">
              <a:solidFill>
                <a:srgbClr val="00B050"/>
              </a:solidFill>
            </a:endParaRPr>
          </a:p>
        </p:txBody>
      </p:sp>
      <p:sp>
        <p:nvSpPr>
          <p:cNvPr id="322" name="Google Shape;322;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800"/>
              <a:buChar char="•"/>
            </a:pPr>
            <a:r>
              <a:rPr lang="en-US" b="1">
                <a:solidFill>
                  <a:srgbClr val="00B050"/>
                </a:solidFill>
              </a:rPr>
              <a:t>Hospital Infections</a:t>
            </a:r>
            <a:r>
              <a:rPr lang="en-US" b="1"/>
              <a:t>: </a:t>
            </a:r>
            <a:r>
              <a:rPr lang="en-US"/>
              <a:t>A medical investigation claims that the average number of infections per week at a hospital in southwestern Pennsylvania is 16.3. A random sample of 10 weeks had a mean number of 17.7 infections. The sample standard deviation is 1.8. Is there enough evidence to reject the investigator’s claim at a 0.05? </a:t>
            </a:r>
            <a:endParaRPr/>
          </a:p>
          <a:p>
            <a:pPr marL="228600" lvl="0" indent="-228600" algn="just" rtl="0">
              <a:lnSpc>
                <a:spcPct val="80000"/>
              </a:lnSpc>
              <a:spcBef>
                <a:spcPts val="1000"/>
              </a:spcBef>
              <a:spcAft>
                <a:spcPts val="0"/>
              </a:spcAft>
              <a:buClr>
                <a:srgbClr val="00B050"/>
              </a:buClr>
              <a:buSzPts val="2800"/>
              <a:buChar char="•"/>
            </a:pPr>
            <a:r>
              <a:rPr lang="en-US" b="1">
                <a:solidFill>
                  <a:srgbClr val="00B050"/>
                </a:solidFill>
              </a:rPr>
              <a:t>Substitute Teachers’ Salaries: </a:t>
            </a:r>
            <a:r>
              <a:rPr lang="en-US"/>
              <a:t>An educator claims that the average salary of substitute teachers in school districts in Allegheny County, Pennsylvania, is less than $60 per day. A random sample of eight school districts is selected, and the daily salaries (in dollars) are shown. Is there enough evidence to support the educator’s claim at α 0.10? </a:t>
            </a:r>
            <a:endParaRPr/>
          </a:p>
        </p:txBody>
      </p:sp>
      <p:pic>
        <p:nvPicPr>
          <p:cNvPr id="323" name="Google Shape;323;p30"/>
          <p:cNvPicPr preferRelativeResize="0"/>
          <p:nvPr/>
        </p:nvPicPr>
        <p:blipFill rotWithShape="1">
          <a:blip r:embed="rId3">
            <a:alphaModFix/>
          </a:blip>
          <a:srcRect/>
          <a:stretch/>
        </p:blipFill>
        <p:spPr>
          <a:xfrm>
            <a:off x="3689745" y="5800271"/>
            <a:ext cx="4812510" cy="51162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10 </a:t>
            </a:r>
            <a:endParaRPr b="1">
              <a:solidFill>
                <a:srgbClr val="00B050"/>
              </a:solidFill>
            </a:endParaRPr>
          </a:p>
        </p:txBody>
      </p:sp>
      <p:sp>
        <p:nvSpPr>
          <p:cNvPr id="330" name="Google Shape;330;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Jogger’s Oxygen Uptake: </a:t>
            </a:r>
            <a:r>
              <a:rPr lang="en-US"/>
              <a:t>A physician claims that joggers’ maximal volume oxygen uptake is greater than the average of all adults. A sample of 15 joggers has a mean of 40.6 milliliters per kilogram (ml/kg) and a standard deviation of 6 ml/kg. If the average of all adults is 36.7 ml/kg, is there enough evidence to support the physician’s claim at α = 0.05?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22dc5331dcc_1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337" name="Google Shape;337;g22dc5331dcc_1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solidFill>
                  <a:srgbClr val="FF0000"/>
                </a:solidFill>
              </a:rPr>
              <a:t>Use F-test before pooled and unpooled t-test to decide about equality of variances. (optional) </a:t>
            </a:r>
            <a:endParaRPr>
              <a:solidFill>
                <a:srgbClr val="FF0000"/>
              </a:solidFill>
            </a:endParaRPr>
          </a:p>
          <a:p>
            <a:pPr marL="0" lvl="0" indent="0" algn="l" rtl="0">
              <a:spcBef>
                <a:spcPts val="1000"/>
              </a:spcBef>
              <a:spcAft>
                <a:spcPts val="0"/>
              </a:spcAft>
              <a:buNone/>
            </a:pPr>
            <a:r>
              <a:rPr lang="en-US">
                <a:solidFill>
                  <a:srgbClr val="FF0000"/>
                </a:solidFill>
              </a:rPr>
              <a:t>ratio of two sample variances is F </a:t>
            </a:r>
            <a:endParaRPr>
              <a:solidFill>
                <a:srgbClr val="FF0000"/>
              </a:solidFill>
            </a:endParaRPr>
          </a:p>
          <a:p>
            <a:pPr marL="0" lvl="0" indent="0" algn="l" rtl="0">
              <a:spcBef>
                <a:spcPts val="1000"/>
              </a:spcBef>
              <a:spcAft>
                <a:spcPts val="0"/>
              </a:spcAft>
              <a:buNone/>
            </a:pPr>
            <a:r>
              <a:rPr lang="en-US">
                <a:solidFill>
                  <a:srgbClr val="FF0000"/>
                </a:solidFill>
              </a:rPr>
              <a:t>Larger variance should be in the </a:t>
            </a:r>
            <a:endParaRPr>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2"/>
          <p:cNvSpPr txBox="1">
            <a:spLocks noGrp="1"/>
          </p:cNvSpPr>
          <p:nvPr>
            <p:ph type="title"/>
          </p:nvPr>
        </p:nvSpPr>
        <p:spPr>
          <a:xfrm>
            <a:off x="838200" y="205581"/>
            <a:ext cx="10515600" cy="108864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420"/>
              <a:buFont typeface="Calibri"/>
              <a:buNone/>
            </a:pPr>
            <a:r>
              <a:rPr lang="en-US" sz="3420" b="1">
                <a:solidFill>
                  <a:srgbClr val="00B050"/>
                </a:solidFill>
              </a:rPr>
              <a:t>Testing Difference between two mean when σ</a:t>
            </a:r>
            <a:r>
              <a:rPr lang="en-US" sz="3420" b="1" baseline="-25000">
                <a:solidFill>
                  <a:srgbClr val="00B050"/>
                </a:solidFill>
              </a:rPr>
              <a:t>1</a:t>
            </a:r>
            <a:r>
              <a:rPr lang="en-US" sz="3420" b="1">
                <a:solidFill>
                  <a:srgbClr val="00B050"/>
                </a:solidFill>
              </a:rPr>
              <a:t>≠ σ</a:t>
            </a:r>
            <a:r>
              <a:rPr lang="en-US" sz="3420" b="1" baseline="-25000">
                <a:solidFill>
                  <a:srgbClr val="00B050"/>
                </a:solidFill>
              </a:rPr>
              <a:t>2 </a:t>
            </a:r>
            <a:br>
              <a:rPr lang="en-US" sz="3420" b="1">
                <a:solidFill>
                  <a:srgbClr val="00B050"/>
                </a:solidFill>
              </a:rPr>
            </a:br>
            <a:r>
              <a:rPr lang="en-US" sz="3420" b="1">
                <a:solidFill>
                  <a:srgbClr val="00B050"/>
                </a:solidFill>
              </a:rPr>
              <a:t>(Independent Sample: t-test) </a:t>
            </a:r>
            <a:r>
              <a:rPr lang="en-US" sz="3420" b="1">
                <a:solidFill>
                  <a:srgbClr val="FF0000"/>
                </a:solidFill>
              </a:rPr>
              <a:t>unpooled t-test  </a:t>
            </a:r>
            <a:endParaRPr sz="3420" b="1">
              <a:solidFill>
                <a:srgbClr val="FF0000"/>
              </a:solidFill>
            </a:endParaRPr>
          </a:p>
        </p:txBody>
      </p:sp>
      <p:sp>
        <p:nvSpPr>
          <p:cNvPr id="343" name="Google Shape;343;p32"/>
          <p:cNvSpPr txBox="1">
            <a:spLocks noGrp="1"/>
          </p:cNvSpPr>
          <p:nvPr>
            <p:ph type="body" idx="1"/>
          </p:nvPr>
        </p:nvSpPr>
        <p:spPr>
          <a:xfrm>
            <a:off x="838200" y="1294228"/>
            <a:ext cx="10515600" cy="4882735"/>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44" name="Google Shape;344;p32"/>
          <p:cNvPicPr preferRelativeResize="0"/>
          <p:nvPr/>
        </p:nvPicPr>
        <p:blipFill rotWithShape="1">
          <a:blip r:embed="rId3">
            <a:alphaModFix/>
          </a:blip>
          <a:srcRect/>
          <a:stretch/>
        </p:blipFill>
        <p:spPr>
          <a:xfrm>
            <a:off x="974696" y="1320218"/>
            <a:ext cx="9291965" cy="2310277"/>
          </a:xfrm>
          <a:prstGeom prst="rect">
            <a:avLst/>
          </a:prstGeom>
          <a:noFill/>
          <a:ln>
            <a:noFill/>
          </a:ln>
        </p:spPr>
      </p:pic>
      <p:pic>
        <p:nvPicPr>
          <p:cNvPr id="345" name="Google Shape;345;p32"/>
          <p:cNvPicPr preferRelativeResize="0"/>
          <p:nvPr/>
        </p:nvPicPr>
        <p:blipFill rotWithShape="1">
          <a:blip r:embed="rId4">
            <a:alphaModFix/>
          </a:blip>
          <a:srcRect/>
          <a:stretch/>
        </p:blipFill>
        <p:spPr>
          <a:xfrm>
            <a:off x="974696" y="3735595"/>
            <a:ext cx="10242605" cy="274868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5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dcc899c871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352" name="Google Shape;352;gdcc899c871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58" name="Google Shape;35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59" name="Google Shape;359;p33"/>
          <p:cNvPicPr preferRelativeResize="0"/>
          <p:nvPr/>
        </p:nvPicPr>
        <p:blipFill rotWithShape="1">
          <a:blip r:embed="rId3">
            <a:alphaModFix/>
          </a:blip>
          <a:srcRect/>
          <a:stretch/>
        </p:blipFill>
        <p:spPr>
          <a:xfrm>
            <a:off x="423871" y="1690688"/>
            <a:ext cx="11344258" cy="319278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11 </a:t>
            </a:r>
            <a:endParaRPr>
              <a:solidFill>
                <a:srgbClr val="00B050"/>
              </a:solidFill>
            </a:endParaRPr>
          </a:p>
        </p:txBody>
      </p:sp>
      <p:sp>
        <p:nvSpPr>
          <p:cNvPr id="366" name="Google Shape;36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B050"/>
              </a:buClr>
              <a:buSzPts val="2800"/>
              <a:buChar char="•"/>
            </a:pPr>
            <a:r>
              <a:rPr lang="en-US" b="1">
                <a:solidFill>
                  <a:srgbClr val="00B050"/>
                </a:solidFill>
              </a:rPr>
              <a:t>Farm Sizes: </a:t>
            </a:r>
            <a:r>
              <a:rPr lang="en-US"/>
              <a:t>The average size of a farm in Indiana County, Pennsylvania, is 191 acres. The average size of a farm in Greene County, Pennsylvania, is 199 acres. Assume the data were obtained</a:t>
            </a:r>
            <a:br>
              <a:rPr lang="en-US"/>
            </a:br>
            <a:r>
              <a:rPr lang="en-US"/>
              <a:t>from two samples with standard deviations of 38 and 12 acres, respectively, and sample sizes of 8 and 10, respectively. Can it be concluded at α = 0.05 that the average size of the farms in the two counties is different? Assume the populations are normally distributed. </a:t>
            </a:r>
            <a:endParaRPr/>
          </a:p>
          <a:p>
            <a:pPr marL="228600" lvl="0" indent="-228600" algn="just" rtl="0">
              <a:lnSpc>
                <a:spcPct val="90000"/>
              </a:lnSpc>
              <a:spcBef>
                <a:spcPts val="1000"/>
              </a:spcBef>
              <a:spcAft>
                <a:spcPts val="0"/>
              </a:spcAft>
              <a:buClr>
                <a:schemeClr val="dk1"/>
              </a:buClr>
              <a:buSzPts val="2800"/>
              <a:buChar char="•"/>
            </a:pPr>
            <a:r>
              <a:rPr lang="en-US"/>
              <a:t>Find the 95% confidence interval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dcc899c871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373" name="Google Shape;373;gdcc899c871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379" name="Google Shape;37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80" name="Google Shape;380;p35"/>
          <p:cNvPicPr preferRelativeResize="0"/>
          <p:nvPr/>
        </p:nvPicPr>
        <p:blipFill rotWithShape="1">
          <a:blip r:embed="rId3">
            <a:alphaModFix/>
          </a:blip>
          <a:srcRect/>
          <a:stretch/>
        </p:blipFill>
        <p:spPr>
          <a:xfrm>
            <a:off x="838200" y="126609"/>
            <a:ext cx="10515600" cy="661232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Steps in Hypothesis Testing—Traditional Method </a:t>
            </a:r>
            <a:endParaRPr/>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There are two types of statistical hypotheses for each situation: the </a:t>
            </a:r>
            <a:r>
              <a:rPr lang="en-US" b="1"/>
              <a:t>null hypothesis </a:t>
            </a:r>
            <a:r>
              <a:rPr lang="en-US"/>
              <a:t>and the </a:t>
            </a:r>
            <a:r>
              <a:rPr lang="en-US" b="1"/>
              <a:t>alternative hypothesis. </a:t>
            </a:r>
            <a:br>
              <a:rPr lang="en-US"/>
            </a:br>
            <a:endParaRPr/>
          </a:p>
        </p:txBody>
      </p:sp>
      <p:pic>
        <p:nvPicPr>
          <p:cNvPr id="108" name="Google Shape;108;p4"/>
          <p:cNvPicPr preferRelativeResize="0"/>
          <p:nvPr/>
        </p:nvPicPr>
        <p:blipFill rotWithShape="1">
          <a:blip r:embed="rId3">
            <a:alphaModFix/>
          </a:blip>
          <a:srcRect/>
          <a:stretch/>
        </p:blipFill>
        <p:spPr>
          <a:xfrm>
            <a:off x="838200" y="1690688"/>
            <a:ext cx="10363144" cy="1140116"/>
          </a:xfrm>
          <a:prstGeom prst="rect">
            <a:avLst/>
          </a:prstGeom>
          <a:noFill/>
          <a:ln>
            <a:noFill/>
          </a:ln>
        </p:spPr>
      </p:pic>
      <p:pic>
        <p:nvPicPr>
          <p:cNvPr id="109" name="Google Shape;109;p4"/>
          <p:cNvPicPr preferRelativeResize="0"/>
          <p:nvPr/>
        </p:nvPicPr>
        <p:blipFill rotWithShape="1">
          <a:blip r:embed="rId4">
            <a:alphaModFix/>
          </a:blip>
          <a:srcRect/>
          <a:stretch/>
        </p:blipFill>
        <p:spPr>
          <a:xfrm>
            <a:off x="479884" y="3743694"/>
            <a:ext cx="11232231" cy="267796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9"/>
                                        </p:tgtEl>
                                        <p:attrNameLst>
                                          <p:attrName>style.visibility</p:attrName>
                                        </p:attrNameLst>
                                      </p:cBhvr>
                                      <p:to>
                                        <p:strVal val="visible"/>
                                      </p:to>
                                    </p:set>
                                    <p:animEffect transition="in" filter="fade">
                                      <p:cBhvr>
                                        <p:cTn id="12"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title"/>
          </p:nvPr>
        </p:nvSpPr>
        <p:spPr>
          <a:xfrm>
            <a:off x="828675" y="212725"/>
            <a:ext cx="10515600" cy="46831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12 </a:t>
            </a:r>
            <a:endParaRPr sz="3600" b="1">
              <a:solidFill>
                <a:srgbClr val="00B050"/>
              </a:solidFill>
            </a:endParaRPr>
          </a:p>
        </p:txBody>
      </p:sp>
      <p:sp>
        <p:nvSpPr>
          <p:cNvPr id="386" name="Google Shape;386;p36"/>
          <p:cNvSpPr txBox="1">
            <a:spLocks noGrp="1"/>
          </p:cNvSpPr>
          <p:nvPr>
            <p:ph type="body" idx="1"/>
          </p:nvPr>
        </p:nvSpPr>
        <p:spPr>
          <a:xfrm>
            <a:off x="838200" y="872197"/>
            <a:ext cx="10515600" cy="530476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B050"/>
              </a:buClr>
              <a:buSzPts val="2800"/>
              <a:buChar char="•"/>
            </a:pPr>
            <a:r>
              <a:rPr lang="en-US" b="1">
                <a:solidFill>
                  <a:srgbClr val="00B050"/>
                </a:solidFill>
              </a:rPr>
              <a:t>Too Long on the Telephone: </a:t>
            </a:r>
            <a:r>
              <a:rPr lang="en-US"/>
              <a:t>A company collects data on the lengths of telephone calls made by employees in two different divisions. The mean and standard deviation for the sales division are 10.26 and 8.56, respectively. The mean and standard deviation for the shipping and receiving division are 6.93 and 4.93, respectively. A hypothesis test was run, and the computer output follows.</a:t>
            </a:r>
            <a:endParaRPr/>
          </a:p>
          <a:p>
            <a:pPr marL="0" lvl="0" indent="0" algn="l" rtl="0">
              <a:lnSpc>
                <a:spcPct val="90000"/>
              </a:lnSpc>
              <a:spcBef>
                <a:spcPts val="1000"/>
              </a:spcBef>
              <a:spcAft>
                <a:spcPts val="0"/>
              </a:spcAft>
              <a:buClr>
                <a:schemeClr val="dk1"/>
              </a:buClr>
              <a:buSzPts val="2800"/>
              <a:buNone/>
            </a:pPr>
            <a:r>
              <a:rPr lang="en-US"/>
              <a:t> </a:t>
            </a:r>
            <a:br>
              <a:rPr lang="en-US"/>
            </a:br>
            <a:endParaRPr/>
          </a:p>
        </p:txBody>
      </p:sp>
      <p:pic>
        <p:nvPicPr>
          <p:cNvPr id="387" name="Google Shape;387;p36"/>
          <p:cNvPicPr preferRelativeResize="0"/>
          <p:nvPr/>
        </p:nvPicPr>
        <p:blipFill rotWithShape="1">
          <a:blip r:embed="rId3">
            <a:alphaModFix/>
          </a:blip>
          <a:srcRect/>
          <a:stretch/>
        </p:blipFill>
        <p:spPr>
          <a:xfrm>
            <a:off x="6086475" y="3424237"/>
            <a:ext cx="19050" cy="9525"/>
          </a:xfrm>
          <a:prstGeom prst="rect">
            <a:avLst/>
          </a:prstGeom>
          <a:noFill/>
          <a:ln>
            <a:noFill/>
          </a:ln>
        </p:spPr>
      </p:pic>
      <p:pic>
        <p:nvPicPr>
          <p:cNvPr id="388" name="Google Shape;388;p36"/>
          <p:cNvPicPr preferRelativeResize="0"/>
          <p:nvPr/>
        </p:nvPicPr>
        <p:blipFill rotWithShape="1">
          <a:blip r:embed="rId3">
            <a:alphaModFix/>
          </a:blip>
          <a:srcRect/>
          <a:stretch/>
        </p:blipFill>
        <p:spPr>
          <a:xfrm>
            <a:off x="6238875" y="3576637"/>
            <a:ext cx="19050" cy="9525"/>
          </a:xfrm>
          <a:prstGeom prst="rect">
            <a:avLst/>
          </a:prstGeom>
          <a:noFill/>
          <a:ln>
            <a:noFill/>
          </a:ln>
        </p:spPr>
      </p:pic>
      <p:pic>
        <p:nvPicPr>
          <p:cNvPr id="389" name="Google Shape;389;p36"/>
          <p:cNvPicPr preferRelativeResize="0"/>
          <p:nvPr/>
        </p:nvPicPr>
        <p:blipFill rotWithShape="1">
          <a:blip r:embed="rId4">
            <a:alphaModFix/>
          </a:blip>
          <a:srcRect/>
          <a:stretch/>
        </p:blipFill>
        <p:spPr>
          <a:xfrm>
            <a:off x="2552264" y="3283561"/>
            <a:ext cx="7068422" cy="227317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9"/>
                                        </p:tgtEl>
                                        <p:attrNameLst>
                                          <p:attrName>style.visibility</p:attrName>
                                        </p:attrNameLst>
                                      </p:cBhvr>
                                      <p:to>
                                        <p:strVal val="visible"/>
                                      </p:to>
                                    </p:set>
                                    <p:animEffect transition="in" filter="fade">
                                      <p:cBhvr>
                                        <p:cTn id="7" dur="5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12 (Contd.) </a:t>
            </a:r>
            <a:endParaRPr/>
          </a:p>
        </p:txBody>
      </p:sp>
      <p:sp>
        <p:nvSpPr>
          <p:cNvPr id="396" name="Google Shape;396;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97" name="Google Shape;397;p37"/>
          <p:cNvPicPr preferRelativeResize="0"/>
          <p:nvPr/>
        </p:nvPicPr>
        <p:blipFill rotWithShape="1">
          <a:blip r:embed="rId3">
            <a:alphaModFix/>
          </a:blip>
          <a:srcRect/>
          <a:stretch/>
        </p:blipFill>
        <p:spPr>
          <a:xfrm>
            <a:off x="300225" y="1926101"/>
            <a:ext cx="11591549" cy="3363351"/>
          </a:xfrm>
          <a:prstGeom prst="rect">
            <a:avLst/>
          </a:prstGeom>
          <a:noFill/>
          <a:ln>
            <a:noFill/>
          </a:ln>
        </p:spPr>
      </p:pic>
      <p:sp>
        <p:nvSpPr>
          <p:cNvPr id="398" name="Google Shape;398;p37"/>
          <p:cNvSpPr txBox="1"/>
          <p:nvPr/>
        </p:nvSpPr>
        <p:spPr>
          <a:xfrm>
            <a:off x="6485206" y="1926101"/>
            <a:ext cx="284167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Independent </a:t>
            </a:r>
            <a:endParaRPr sz="2000" b="1" i="0" u="none" strike="noStrike" cap="none">
              <a:solidFill>
                <a:srgbClr val="FF0000"/>
              </a:solidFill>
              <a:latin typeface="Calibri"/>
              <a:ea typeface="Calibri"/>
              <a:cs typeface="Calibri"/>
              <a:sym typeface="Calibri"/>
            </a:endParaRPr>
          </a:p>
        </p:txBody>
      </p:sp>
      <p:sp>
        <p:nvSpPr>
          <p:cNvPr id="399" name="Google Shape;399;p37"/>
          <p:cNvSpPr txBox="1"/>
          <p:nvPr/>
        </p:nvSpPr>
        <p:spPr>
          <a:xfrm>
            <a:off x="6095999" y="2672862"/>
            <a:ext cx="277133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We compare the p-value </a:t>
            </a:r>
            <a:endParaRPr sz="2000" b="1" i="0" u="none" strike="noStrike" cap="none">
              <a:solidFill>
                <a:srgbClr val="FF0000"/>
              </a:solidFill>
              <a:latin typeface="Calibri"/>
              <a:ea typeface="Calibri"/>
              <a:cs typeface="Calibri"/>
              <a:sym typeface="Calibri"/>
            </a:endParaRPr>
          </a:p>
        </p:txBody>
      </p:sp>
      <p:sp>
        <p:nvSpPr>
          <p:cNvPr id="400" name="Google Shape;400;p37"/>
          <p:cNvSpPr txBox="1"/>
          <p:nvPr/>
        </p:nvSpPr>
        <p:spPr>
          <a:xfrm>
            <a:off x="6095999" y="3419623"/>
            <a:ext cx="277133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P-value = P(Type – I) </a:t>
            </a:r>
            <a:endParaRPr sz="2000" b="1" i="0" u="none" strike="noStrike" cap="none">
              <a:solidFill>
                <a:srgbClr val="FF0000"/>
              </a:solidFill>
              <a:latin typeface="Calibri"/>
              <a:ea typeface="Calibri"/>
              <a:cs typeface="Calibri"/>
              <a:sym typeface="Calibri"/>
            </a:endParaRPr>
          </a:p>
        </p:txBody>
      </p:sp>
      <p:sp>
        <p:nvSpPr>
          <p:cNvPr id="401" name="Google Shape;401;p37"/>
          <p:cNvSpPr txBox="1"/>
          <p:nvPr/>
        </p:nvSpPr>
        <p:spPr>
          <a:xfrm>
            <a:off x="7090117" y="3954427"/>
            <a:ext cx="4801657" cy="3847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US" sz="1900" b="1" i="0" u="none" strike="noStrike" cap="none">
                <a:solidFill>
                  <a:srgbClr val="FF0000"/>
                </a:solidFill>
                <a:latin typeface="Calibri"/>
                <a:ea typeface="Calibri"/>
                <a:cs typeface="Calibri"/>
                <a:sym typeface="Calibri"/>
              </a:rPr>
              <a:t>Two-tailed, since two critical values are given </a:t>
            </a:r>
            <a:endParaRPr sz="1900" b="1" i="0" u="none" strike="noStrike" cap="none">
              <a:solidFill>
                <a:srgbClr val="FF0000"/>
              </a:solidFill>
              <a:latin typeface="Calibri"/>
              <a:ea typeface="Calibri"/>
              <a:cs typeface="Calibri"/>
              <a:sym typeface="Calibri"/>
            </a:endParaRPr>
          </a:p>
        </p:txBody>
      </p:sp>
      <p:sp>
        <p:nvSpPr>
          <p:cNvPr id="402" name="Google Shape;402;p37"/>
          <p:cNvSpPr txBox="1"/>
          <p:nvPr/>
        </p:nvSpPr>
        <p:spPr>
          <a:xfrm>
            <a:off x="4670474" y="4237209"/>
            <a:ext cx="723536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we fail to reject the null hypothesis &amp; conclude that there is a difference in the lengths of telephone calls. </a:t>
            </a:r>
            <a:br>
              <a:rPr lang="en-US" sz="2000" b="0" i="0" u="none" strike="noStrike" cap="none">
                <a:solidFill>
                  <a:schemeClr val="dk1"/>
                </a:solidFill>
                <a:latin typeface="Calibri"/>
                <a:ea typeface="Calibri"/>
                <a:cs typeface="Calibri"/>
                <a:sym typeface="Calibri"/>
              </a:rPr>
            </a:br>
            <a:br>
              <a:rPr lang="en-US" sz="2000" b="1" i="0" u="none" strike="noStrike" cap="none">
                <a:solidFill>
                  <a:srgbClr val="FF0000"/>
                </a:solidFill>
                <a:latin typeface="Calibri"/>
                <a:ea typeface="Calibri"/>
                <a:cs typeface="Calibri"/>
                <a:sym typeface="Calibri"/>
              </a:rPr>
            </a:br>
            <a:endParaRPr sz="2000" b="1" i="0" u="none" strike="noStrike" cap="none">
              <a:solidFill>
                <a:srgbClr val="FF0000"/>
              </a:solidFill>
              <a:latin typeface="Calibri"/>
              <a:ea typeface="Calibri"/>
              <a:cs typeface="Calibri"/>
              <a:sym typeface="Calibri"/>
            </a:endParaRPr>
          </a:p>
        </p:txBody>
      </p:sp>
      <p:sp>
        <p:nvSpPr>
          <p:cNvPr id="403" name="Google Shape;403;p37"/>
          <p:cNvSpPr txBox="1"/>
          <p:nvPr/>
        </p:nvSpPr>
        <p:spPr>
          <a:xfrm>
            <a:off x="5401994" y="5272162"/>
            <a:ext cx="5500468" cy="9848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0000"/>
                </a:solidFill>
                <a:latin typeface="Calibri"/>
                <a:ea typeface="Calibri"/>
                <a:cs typeface="Calibri"/>
                <a:sym typeface="Calibri"/>
              </a:rPr>
              <a:t>If the significance level had been 0.10, we would have rejected the null hypothesis, </a:t>
            </a:r>
            <a:br>
              <a:rPr lang="en-US"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0">
                                            <p:txEl>
                                              <p:pRg st="0" end="0"/>
                                            </p:txEl>
                                          </p:spTgt>
                                        </p:tgtEl>
                                        <p:attrNameLst>
                                          <p:attrName>style.visibility</p:attrName>
                                        </p:attrNameLst>
                                      </p:cBhvr>
                                      <p:to>
                                        <p:strVal val="visible"/>
                                      </p:to>
                                    </p:set>
                                    <p:animEffect transition="in" filter="fade">
                                      <p:cBhvr>
                                        <p:cTn id="17" dur="500"/>
                                        <p:tgtEl>
                                          <p:spTgt spid="40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1">
                                            <p:txEl>
                                              <p:pRg st="0" end="0"/>
                                            </p:txEl>
                                          </p:spTgt>
                                        </p:tgtEl>
                                        <p:attrNameLst>
                                          <p:attrName>style.visibility</p:attrName>
                                        </p:attrNameLst>
                                      </p:cBhvr>
                                      <p:to>
                                        <p:strVal val="visible"/>
                                      </p:to>
                                    </p:set>
                                    <p:animEffect transition="in" filter="fade">
                                      <p:cBhvr>
                                        <p:cTn id="22" dur="500"/>
                                        <p:tgtEl>
                                          <p:spTgt spid="40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02"/>
                                        </p:tgtEl>
                                        <p:attrNameLst>
                                          <p:attrName>style.visibility</p:attrName>
                                        </p:attrNameLst>
                                      </p:cBhvr>
                                      <p:to>
                                        <p:strVal val="visible"/>
                                      </p:to>
                                    </p:set>
                                    <p:animEffect transition="in" filter="fade">
                                      <p:cBhvr>
                                        <p:cTn id="27" dur="500"/>
                                        <p:tgtEl>
                                          <p:spTgt spid="4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03"/>
                                        </p:tgtEl>
                                        <p:attrNameLst>
                                          <p:attrName>style.visibility</p:attrName>
                                        </p:attrNameLst>
                                      </p:cBhvr>
                                      <p:to>
                                        <p:strVal val="visible"/>
                                      </p:to>
                                    </p:set>
                                    <p:animEffect transition="in" filter="fade">
                                      <p:cBhvr>
                                        <p:cTn id="32" dur="500"/>
                                        <p:tgtEl>
                                          <p:spTgt spid="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8"/>
          <p:cNvSpPr txBox="1">
            <a:spLocks noGrp="1"/>
          </p:cNvSpPr>
          <p:nvPr>
            <p:ph type="title"/>
          </p:nvPr>
        </p:nvSpPr>
        <p:spPr>
          <a:xfrm>
            <a:off x="838200" y="196622"/>
            <a:ext cx="10515600" cy="44853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13 </a:t>
            </a:r>
            <a:endParaRPr sz="3959" b="1">
              <a:solidFill>
                <a:srgbClr val="00B050"/>
              </a:solidFill>
            </a:endParaRPr>
          </a:p>
        </p:txBody>
      </p:sp>
      <p:sp>
        <p:nvSpPr>
          <p:cNvPr id="409" name="Google Shape;409;p38"/>
          <p:cNvSpPr txBox="1">
            <a:spLocks noGrp="1"/>
          </p:cNvSpPr>
          <p:nvPr>
            <p:ph type="body" idx="1"/>
          </p:nvPr>
        </p:nvSpPr>
        <p:spPr>
          <a:xfrm>
            <a:off x="838200" y="842953"/>
            <a:ext cx="10515600" cy="533401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Test the claim that there is no difference between population means based on these sample data. </a:t>
            </a:r>
            <a:endParaRPr/>
          </a:p>
        </p:txBody>
      </p:sp>
      <p:sp>
        <p:nvSpPr>
          <p:cNvPr id="410" name="Google Shape;410;p38"/>
          <p:cNvSpPr/>
          <p:nvPr/>
        </p:nvSpPr>
        <p:spPr>
          <a:xfrm>
            <a:off x="-1" y="-300307"/>
            <a:ext cx="13112849" cy="64633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br>
              <a:rPr lang="en-US" sz="1800" b="0" i="0" u="none" strike="noStrike" cap="none">
                <a:solidFill>
                  <a:schemeClr val="dk1"/>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pic>
        <p:nvPicPr>
          <p:cNvPr id="411" name="Google Shape;411;p38"/>
          <p:cNvPicPr preferRelativeResize="0"/>
          <p:nvPr/>
        </p:nvPicPr>
        <p:blipFill rotWithShape="1">
          <a:blip r:embed="rId3">
            <a:alphaModFix/>
          </a:blip>
          <a:srcRect/>
          <a:stretch/>
        </p:blipFill>
        <p:spPr>
          <a:xfrm>
            <a:off x="1445532" y="1643062"/>
            <a:ext cx="9743078" cy="636813"/>
          </a:xfrm>
          <a:prstGeom prst="rect">
            <a:avLst/>
          </a:prstGeom>
          <a:noFill/>
          <a:ln>
            <a:noFill/>
          </a:ln>
        </p:spPr>
      </p:pic>
      <p:pic>
        <p:nvPicPr>
          <p:cNvPr id="412" name="Google Shape;412;p38"/>
          <p:cNvPicPr preferRelativeResize="0"/>
          <p:nvPr/>
        </p:nvPicPr>
        <p:blipFill rotWithShape="1">
          <a:blip r:embed="rId4">
            <a:alphaModFix/>
          </a:blip>
          <a:srcRect/>
          <a:stretch/>
        </p:blipFill>
        <p:spPr>
          <a:xfrm>
            <a:off x="838200" y="2624600"/>
            <a:ext cx="10515599" cy="4233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659" b="1">
                <a:solidFill>
                  <a:srgbClr val="00B050"/>
                </a:solidFill>
              </a:rPr>
              <a:t>Testing Difference between two mean when σ</a:t>
            </a:r>
            <a:r>
              <a:rPr lang="en-US" sz="3659" b="1" baseline="-25000">
                <a:solidFill>
                  <a:srgbClr val="00B050"/>
                </a:solidFill>
              </a:rPr>
              <a:t>1</a:t>
            </a:r>
            <a:r>
              <a:rPr lang="en-US" sz="3659" b="1">
                <a:solidFill>
                  <a:srgbClr val="00B050"/>
                </a:solidFill>
              </a:rPr>
              <a:t>= σ</a:t>
            </a:r>
            <a:r>
              <a:rPr lang="en-US" sz="3659" b="1" baseline="-25000">
                <a:solidFill>
                  <a:srgbClr val="00B050"/>
                </a:solidFill>
              </a:rPr>
              <a:t>2 </a:t>
            </a:r>
            <a:br>
              <a:rPr lang="en-US" sz="3959" b="1">
                <a:solidFill>
                  <a:srgbClr val="00B050"/>
                </a:solidFill>
              </a:rPr>
            </a:br>
            <a:r>
              <a:rPr lang="en-US" sz="3959" b="1">
                <a:solidFill>
                  <a:srgbClr val="00B050"/>
                </a:solidFill>
              </a:rPr>
              <a:t>(Independent Sample: t-test) </a:t>
            </a:r>
            <a:r>
              <a:rPr lang="en-US" sz="3959" b="1">
                <a:solidFill>
                  <a:srgbClr val="FF0000"/>
                </a:solidFill>
              </a:rPr>
              <a:t>(pooled t-test)</a:t>
            </a:r>
            <a:endParaRPr sz="3959">
              <a:solidFill>
                <a:srgbClr val="FF0000"/>
              </a:solidFill>
            </a:endParaRPr>
          </a:p>
        </p:txBody>
      </p:sp>
      <p:sp>
        <p:nvSpPr>
          <p:cNvPr id="418" name="Google Shape;418;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the variances are assumed to be equal, this formula is used: </a:t>
            </a:r>
            <a:br>
              <a:rPr lang="en-US"/>
            </a:br>
            <a:endParaRPr/>
          </a:p>
        </p:txBody>
      </p:sp>
      <p:pic>
        <p:nvPicPr>
          <p:cNvPr id="419" name="Google Shape;419;p39"/>
          <p:cNvPicPr preferRelativeResize="0"/>
          <p:nvPr/>
        </p:nvPicPr>
        <p:blipFill rotWithShape="1">
          <a:blip r:embed="rId3">
            <a:alphaModFix/>
          </a:blip>
          <a:srcRect/>
          <a:stretch/>
        </p:blipFill>
        <p:spPr>
          <a:xfrm>
            <a:off x="2930979" y="2556101"/>
            <a:ext cx="6462642" cy="175464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14 </a:t>
            </a:r>
            <a:endParaRPr b="1">
              <a:solidFill>
                <a:srgbClr val="00B050"/>
              </a:solidFill>
            </a:endParaRPr>
          </a:p>
        </p:txBody>
      </p:sp>
      <p:sp>
        <p:nvSpPr>
          <p:cNvPr id="426" name="Google Shape;426;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Test </a:t>
            </a:r>
            <a:r>
              <a:rPr lang="en-US">
                <a:solidFill>
                  <a:srgbClr val="FF0000"/>
                </a:solidFill>
              </a:rPr>
              <a:t>H</a:t>
            </a:r>
            <a:r>
              <a:rPr lang="en-US" baseline="-25000">
                <a:solidFill>
                  <a:srgbClr val="FF0000"/>
                </a:solidFill>
              </a:rPr>
              <a:t>o</a:t>
            </a:r>
            <a:r>
              <a:rPr lang="en-US">
                <a:solidFill>
                  <a:srgbClr val="FF0000"/>
                </a:solidFill>
              </a:rPr>
              <a:t>: µ</a:t>
            </a:r>
            <a:r>
              <a:rPr lang="en-US" baseline="-25000">
                <a:solidFill>
                  <a:srgbClr val="FF0000"/>
                </a:solidFill>
              </a:rPr>
              <a:t>1</a:t>
            </a:r>
            <a:r>
              <a:rPr lang="en-US">
                <a:solidFill>
                  <a:srgbClr val="FF0000"/>
                </a:solidFill>
              </a:rPr>
              <a:t> - µ</a:t>
            </a:r>
            <a:r>
              <a:rPr lang="en-US" baseline="-25000">
                <a:solidFill>
                  <a:srgbClr val="FF0000"/>
                </a:solidFill>
              </a:rPr>
              <a:t>2</a:t>
            </a:r>
            <a:r>
              <a:rPr lang="en-US">
                <a:solidFill>
                  <a:srgbClr val="FF0000"/>
                </a:solidFill>
              </a:rPr>
              <a:t> ≤ 3 </a:t>
            </a:r>
            <a:r>
              <a:rPr lang="en-US"/>
              <a:t>against </a:t>
            </a:r>
            <a:r>
              <a:rPr lang="en-US">
                <a:solidFill>
                  <a:srgbClr val="FF0000"/>
                </a:solidFill>
              </a:rPr>
              <a:t>H</a:t>
            </a:r>
            <a:r>
              <a:rPr lang="en-US" baseline="-25000">
                <a:solidFill>
                  <a:srgbClr val="FF0000"/>
                </a:solidFill>
              </a:rPr>
              <a:t>1</a:t>
            </a:r>
            <a:r>
              <a:rPr lang="en-US">
                <a:solidFill>
                  <a:srgbClr val="FF0000"/>
                </a:solidFill>
              </a:rPr>
              <a:t>: µ</a:t>
            </a:r>
            <a:r>
              <a:rPr lang="en-US" baseline="-25000">
                <a:solidFill>
                  <a:srgbClr val="FF0000"/>
                </a:solidFill>
              </a:rPr>
              <a:t>1</a:t>
            </a:r>
            <a:r>
              <a:rPr lang="en-US">
                <a:solidFill>
                  <a:srgbClr val="FF0000"/>
                </a:solidFill>
              </a:rPr>
              <a:t> - µ</a:t>
            </a:r>
            <a:r>
              <a:rPr lang="en-US" baseline="-25000">
                <a:solidFill>
                  <a:srgbClr val="FF0000"/>
                </a:solidFill>
              </a:rPr>
              <a:t>2</a:t>
            </a:r>
            <a:r>
              <a:rPr lang="en-US">
                <a:solidFill>
                  <a:srgbClr val="FF0000"/>
                </a:solidFill>
              </a:rPr>
              <a:t> &gt; 3 </a:t>
            </a:r>
            <a:r>
              <a:rPr lang="en-US"/>
              <a:t>. Let α = 0.10 , </a:t>
            </a:r>
            <a:r>
              <a:rPr lang="en-US" b="1">
                <a:solidFill>
                  <a:srgbClr val="00B050"/>
                </a:solidFill>
              </a:rPr>
              <a:t>σ</a:t>
            </a:r>
            <a:r>
              <a:rPr lang="en-US" b="1" baseline="-25000">
                <a:solidFill>
                  <a:srgbClr val="00B050"/>
                </a:solidFill>
              </a:rPr>
              <a:t>1</a:t>
            </a:r>
            <a:r>
              <a:rPr lang="en-US" b="1">
                <a:solidFill>
                  <a:srgbClr val="00B050"/>
                </a:solidFill>
              </a:rPr>
              <a:t>= σ</a:t>
            </a:r>
            <a:r>
              <a:rPr lang="en-US" b="1" baseline="-25000">
                <a:solidFill>
                  <a:srgbClr val="00B050"/>
                </a:solidFill>
              </a:rPr>
              <a:t>2</a:t>
            </a:r>
            <a:r>
              <a:rPr lang="en-US" b="1">
                <a:solidFill>
                  <a:srgbClr val="00B050"/>
                </a:solidFill>
              </a:rPr>
              <a:t> </a:t>
            </a:r>
            <a:r>
              <a:rPr lang="en-US"/>
              <a:t>but unknown &amp; normally distributed populations.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Sample I: </a:t>
            </a:r>
            <a:r>
              <a:rPr lang="en-US"/>
              <a:t>51, 42, 49, 55, 46, 63, 56, 58, 47, 39, 47.</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Sample II: </a:t>
            </a:r>
            <a:r>
              <a:rPr lang="en-US"/>
              <a:t>38, 49, 45, 29, 31, 35.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Testing the Difference Between Two Means:</a:t>
            </a:r>
            <a:br>
              <a:rPr lang="en-US" b="1">
                <a:solidFill>
                  <a:srgbClr val="00B050"/>
                </a:solidFill>
              </a:rPr>
            </a:br>
            <a:r>
              <a:rPr lang="en-US" b="1">
                <a:solidFill>
                  <a:srgbClr val="00B050"/>
                </a:solidFill>
              </a:rPr>
              <a:t>Dependent Samples </a:t>
            </a:r>
            <a:endParaRPr b="1"/>
          </a:p>
        </p:txBody>
      </p:sp>
      <p:sp>
        <p:nvSpPr>
          <p:cNvPr id="432" name="Google Shape;432;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380"/>
              <a:buChar char="•"/>
            </a:pPr>
            <a:r>
              <a:rPr lang="en-US" sz="2380"/>
              <a:t>Samples are considered to be </a:t>
            </a:r>
            <a:r>
              <a:rPr lang="en-US" sz="2380" b="1"/>
              <a:t>dependent samples </a:t>
            </a:r>
            <a:r>
              <a:rPr lang="en-US" sz="2380"/>
              <a:t>when the subjects are paired, matched or related in some way.</a:t>
            </a:r>
            <a:endParaRPr/>
          </a:p>
          <a:p>
            <a:pPr marL="228600" lvl="0" indent="-228600" algn="l" rtl="0">
              <a:lnSpc>
                <a:spcPct val="70000"/>
              </a:lnSpc>
              <a:spcBef>
                <a:spcPts val="1000"/>
              </a:spcBef>
              <a:spcAft>
                <a:spcPts val="0"/>
              </a:spcAft>
              <a:buClr>
                <a:schemeClr val="dk1"/>
              </a:buClr>
              <a:buSzPts val="2380"/>
              <a:buChar char="•"/>
            </a:pPr>
            <a:r>
              <a:rPr lang="en-US" sz="2380"/>
              <a:t>Here are some other examples of dependent samples:</a:t>
            </a:r>
            <a:endParaRPr/>
          </a:p>
          <a:p>
            <a:pPr marL="228600" lvl="0" indent="-228600" algn="l" rtl="0">
              <a:lnSpc>
                <a:spcPct val="70000"/>
              </a:lnSpc>
              <a:spcBef>
                <a:spcPts val="1000"/>
              </a:spcBef>
              <a:spcAft>
                <a:spcPts val="0"/>
              </a:spcAft>
              <a:buClr>
                <a:schemeClr val="accent2"/>
              </a:buClr>
              <a:buSzPts val="2380"/>
              <a:buChar char="•"/>
            </a:pPr>
            <a:r>
              <a:rPr lang="en-US" sz="2380">
                <a:solidFill>
                  <a:schemeClr val="accent2"/>
                </a:solidFill>
              </a:rPr>
              <a:t>A researcher may want to design an SAT preparation course to help students raise their test scores the second time they take the SAT. Hence, the differences between the two exams are compared.</a:t>
            </a:r>
            <a:endParaRPr/>
          </a:p>
          <a:p>
            <a:pPr marL="228600" lvl="0" indent="-228600" algn="l" rtl="0">
              <a:lnSpc>
                <a:spcPct val="70000"/>
              </a:lnSpc>
              <a:spcBef>
                <a:spcPts val="1000"/>
              </a:spcBef>
              <a:spcAft>
                <a:spcPts val="0"/>
              </a:spcAft>
              <a:buClr>
                <a:schemeClr val="accent2"/>
              </a:buClr>
              <a:buSzPts val="2380"/>
              <a:buChar char="•"/>
            </a:pPr>
            <a:r>
              <a:rPr lang="en-US" sz="2380">
                <a:solidFill>
                  <a:schemeClr val="accent2"/>
                </a:solidFill>
              </a:rPr>
              <a:t>A medical specialist may want to see whether a new counseling program will help subjects lose weight. Therefore, the preweights of the subjects will be compared with the postweights. </a:t>
            </a:r>
            <a:br>
              <a:rPr lang="en-US" sz="2380"/>
            </a:br>
            <a:endParaRPr sz="2380"/>
          </a:p>
          <a:p>
            <a:pPr marL="0" lvl="0" indent="0" algn="l" rtl="0">
              <a:lnSpc>
                <a:spcPct val="70000"/>
              </a:lnSpc>
              <a:spcBef>
                <a:spcPts val="1000"/>
              </a:spcBef>
              <a:spcAft>
                <a:spcPts val="0"/>
              </a:spcAft>
              <a:buClr>
                <a:schemeClr val="dk1"/>
              </a:buClr>
              <a:buSzPts val="2380"/>
              <a:buNone/>
            </a:pPr>
            <a:br>
              <a:rPr lang="en-US" sz="2380"/>
            </a:br>
            <a:br>
              <a:rPr lang="en-US" sz="2380"/>
            </a:br>
            <a:endParaRPr sz="238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xEl>
                                              <p:pRg st="0" end="0"/>
                                            </p:txEl>
                                          </p:spTgt>
                                        </p:tgtEl>
                                        <p:attrNameLst>
                                          <p:attrName>style.visibility</p:attrName>
                                        </p:attrNameLst>
                                      </p:cBhvr>
                                      <p:to>
                                        <p:strVal val="visible"/>
                                      </p:to>
                                    </p:set>
                                    <p:animEffect transition="in" filter="fade">
                                      <p:cBhvr>
                                        <p:cTn id="7" dur="500"/>
                                        <p:tgtEl>
                                          <p:spTgt spid="4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2">
                                            <p:txEl>
                                              <p:pRg st="1" end="1"/>
                                            </p:txEl>
                                          </p:spTgt>
                                        </p:tgtEl>
                                        <p:attrNameLst>
                                          <p:attrName>style.visibility</p:attrName>
                                        </p:attrNameLst>
                                      </p:cBhvr>
                                      <p:to>
                                        <p:strVal val="visible"/>
                                      </p:to>
                                    </p:set>
                                    <p:animEffect transition="in" filter="fade">
                                      <p:cBhvr>
                                        <p:cTn id="12" dur="500"/>
                                        <p:tgtEl>
                                          <p:spTgt spid="4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2">
                                            <p:txEl>
                                              <p:pRg st="2" end="2"/>
                                            </p:txEl>
                                          </p:spTgt>
                                        </p:tgtEl>
                                        <p:attrNameLst>
                                          <p:attrName>style.visibility</p:attrName>
                                        </p:attrNameLst>
                                      </p:cBhvr>
                                      <p:to>
                                        <p:strVal val="visible"/>
                                      </p:to>
                                    </p:set>
                                    <p:animEffect transition="in" filter="fade">
                                      <p:cBhvr>
                                        <p:cTn id="17" dur="500"/>
                                        <p:tgtEl>
                                          <p:spTgt spid="4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2">
                                            <p:txEl>
                                              <p:pRg st="3" end="3"/>
                                            </p:txEl>
                                          </p:spTgt>
                                        </p:tgtEl>
                                        <p:attrNameLst>
                                          <p:attrName>style.visibility</p:attrName>
                                        </p:attrNameLst>
                                      </p:cBhvr>
                                      <p:to>
                                        <p:strVal val="visible"/>
                                      </p:to>
                                    </p:set>
                                    <p:animEffect transition="in" filter="fade">
                                      <p:cBhvr>
                                        <p:cTn id="22" dur="500"/>
                                        <p:tgtEl>
                                          <p:spTgt spid="4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2">
                                            <p:txEl>
                                              <p:pRg st="4" end="4"/>
                                            </p:txEl>
                                          </p:spTgt>
                                        </p:tgtEl>
                                        <p:attrNameLst>
                                          <p:attrName>style.visibility</p:attrName>
                                        </p:attrNameLst>
                                      </p:cBhvr>
                                      <p:to>
                                        <p:strVal val="visible"/>
                                      </p:to>
                                    </p:set>
                                    <p:animEffect transition="in" filter="fade">
                                      <p:cBhvr>
                                        <p:cTn id="27" dur="500"/>
                                        <p:tgtEl>
                                          <p:spTgt spid="43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200"/>
              <a:buFont typeface="Calibri"/>
              <a:buNone/>
            </a:pPr>
            <a:r>
              <a:rPr lang="en-US" sz="3200" b="1">
                <a:solidFill>
                  <a:srgbClr val="00B050"/>
                </a:solidFill>
              </a:rPr>
              <a:t>Testing the Difference Between Two Means:</a:t>
            </a:r>
            <a:br>
              <a:rPr lang="en-US" sz="3200" b="1">
                <a:solidFill>
                  <a:srgbClr val="00B050"/>
                </a:solidFill>
              </a:rPr>
            </a:br>
            <a:r>
              <a:rPr lang="en-US" sz="3200" b="1">
                <a:solidFill>
                  <a:srgbClr val="00B050"/>
                </a:solidFill>
              </a:rPr>
              <a:t>Dependent Samples (Contd.) </a:t>
            </a:r>
            <a:endParaRPr sz="3200"/>
          </a:p>
        </p:txBody>
      </p:sp>
      <p:sp>
        <p:nvSpPr>
          <p:cNvPr id="438" name="Google Shape;438;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When the samples are dependent, a special </a:t>
            </a:r>
            <a:r>
              <a:rPr lang="en-US" i="1"/>
              <a:t>t </a:t>
            </a:r>
            <a:r>
              <a:rPr lang="en-US"/>
              <a:t>test for dependent means is used. This test employs the difference in values of the matched pairs. The hypotheses are as follows: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439" name="Google Shape;439;p42"/>
          <p:cNvPicPr preferRelativeResize="0"/>
          <p:nvPr/>
        </p:nvPicPr>
        <p:blipFill rotWithShape="1">
          <a:blip r:embed="rId3">
            <a:alphaModFix/>
          </a:blip>
          <a:srcRect/>
          <a:stretch/>
        </p:blipFill>
        <p:spPr>
          <a:xfrm>
            <a:off x="2834692" y="3331000"/>
            <a:ext cx="6769953" cy="1537214"/>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45" name="Google Shape;44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46" name="Google Shape;446;p43"/>
          <p:cNvPicPr preferRelativeResize="0"/>
          <p:nvPr/>
        </p:nvPicPr>
        <p:blipFill rotWithShape="1">
          <a:blip r:embed="rId3">
            <a:alphaModFix/>
          </a:blip>
          <a:srcRect/>
          <a:stretch/>
        </p:blipFill>
        <p:spPr>
          <a:xfrm>
            <a:off x="696686" y="0"/>
            <a:ext cx="10657113" cy="68579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52" name="Google Shape;45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53" name="Google Shape;453;p44"/>
          <p:cNvPicPr preferRelativeResize="0"/>
          <p:nvPr/>
        </p:nvPicPr>
        <p:blipFill rotWithShape="1">
          <a:blip r:embed="rId3">
            <a:alphaModFix/>
          </a:blip>
          <a:srcRect/>
          <a:stretch/>
        </p:blipFill>
        <p:spPr>
          <a:xfrm>
            <a:off x="366529" y="913911"/>
            <a:ext cx="11458942" cy="308738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15 </a:t>
            </a:r>
            <a:endParaRPr b="1">
              <a:solidFill>
                <a:srgbClr val="00B050"/>
              </a:solidFill>
            </a:endParaRPr>
          </a:p>
        </p:txBody>
      </p:sp>
      <p:sp>
        <p:nvSpPr>
          <p:cNvPr id="460" name="Google Shape;460;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Bank Deposits: </a:t>
            </a:r>
            <a:r>
              <a:rPr lang="en-US"/>
              <a:t>A sample of nine local banks shows their deposits (in billions of dollars) 3 years ago and their deposits (in billions of dollars) today. At a 0.05, can it be concluded that the average in deposits for the banks is greater today than it was 3 years ago? Use a 0.05. </a:t>
            </a:r>
            <a:br>
              <a:rPr lang="en-US"/>
            </a:br>
            <a:endParaRPr/>
          </a:p>
        </p:txBody>
      </p:sp>
      <p:pic>
        <p:nvPicPr>
          <p:cNvPr id="461" name="Google Shape;461;p45"/>
          <p:cNvPicPr preferRelativeResize="0"/>
          <p:nvPr/>
        </p:nvPicPr>
        <p:blipFill rotWithShape="1">
          <a:blip r:embed="rId3">
            <a:alphaModFix/>
          </a:blip>
          <a:srcRect/>
          <a:stretch/>
        </p:blipFill>
        <p:spPr>
          <a:xfrm>
            <a:off x="1027068" y="3717698"/>
            <a:ext cx="10137863" cy="14639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Hypothesis Testing (Contd.) </a:t>
            </a:r>
            <a:endParaRPr b="1">
              <a:solidFill>
                <a:srgbClr val="00B050"/>
              </a:solidFill>
            </a:endParaRPr>
          </a:p>
        </p:txBody>
      </p:sp>
      <p:sp>
        <p:nvSpPr>
          <p:cNvPr id="115" name="Google Shape;11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To state hypotheses correctly, researcher must translate the conjecture or claim from words into mathematical symbols. The basic symbols used are as follows: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null and alternative hypotheses are stated together, and the null hypothesis contains the equals sign, as shown (where </a:t>
            </a:r>
            <a:r>
              <a:rPr lang="en-US" i="1"/>
              <a:t>k </a:t>
            </a:r>
            <a:r>
              <a:rPr lang="en-US"/>
              <a:t>represents a specified number). </a:t>
            </a:r>
            <a:br>
              <a:rPr lang="en-US"/>
            </a:br>
            <a:endParaRPr/>
          </a:p>
        </p:txBody>
      </p:sp>
      <p:pic>
        <p:nvPicPr>
          <p:cNvPr id="116" name="Google Shape;116;p5"/>
          <p:cNvPicPr preferRelativeResize="0"/>
          <p:nvPr/>
        </p:nvPicPr>
        <p:blipFill rotWithShape="1">
          <a:blip r:embed="rId3">
            <a:alphaModFix/>
          </a:blip>
          <a:srcRect/>
          <a:stretch/>
        </p:blipFill>
        <p:spPr>
          <a:xfrm>
            <a:off x="5503504" y="2658281"/>
            <a:ext cx="5530756" cy="754620"/>
          </a:xfrm>
          <a:prstGeom prst="rect">
            <a:avLst/>
          </a:prstGeom>
          <a:noFill/>
          <a:ln>
            <a:noFill/>
          </a:ln>
        </p:spPr>
      </p:pic>
      <p:pic>
        <p:nvPicPr>
          <p:cNvPr id="117" name="Google Shape;117;p5"/>
          <p:cNvPicPr preferRelativeResize="0"/>
          <p:nvPr/>
        </p:nvPicPr>
        <p:blipFill rotWithShape="1">
          <a:blip r:embed="rId4">
            <a:alphaModFix/>
          </a:blip>
          <a:srcRect/>
          <a:stretch/>
        </p:blipFill>
        <p:spPr>
          <a:xfrm>
            <a:off x="3902417" y="4762499"/>
            <a:ext cx="7451383" cy="122617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6"/>
          <p:cNvSpPr txBox="1">
            <a:spLocks noGrp="1"/>
          </p:cNvSpPr>
          <p:nvPr>
            <p:ph type="title"/>
          </p:nvPr>
        </p:nvSpPr>
        <p:spPr>
          <a:xfrm>
            <a:off x="838200" y="365126"/>
            <a:ext cx="10515600" cy="520246"/>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240"/>
              <a:buFont typeface="Calibri"/>
              <a:buNone/>
            </a:pPr>
            <a:r>
              <a:rPr lang="en-US" sz="3240" b="1">
                <a:solidFill>
                  <a:srgbClr val="00B050"/>
                </a:solidFill>
              </a:rPr>
              <a:t>Example # 15 (contd.) </a:t>
            </a:r>
            <a:endParaRPr sz="3240"/>
          </a:p>
        </p:txBody>
      </p:sp>
      <p:sp>
        <p:nvSpPr>
          <p:cNvPr id="468" name="Google Shape;468;p46"/>
          <p:cNvSpPr txBox="1">
            <a:spLocks noGrp="1"/>
          </p:cNvSpPr>
          <p:nvPr>
            <p:ph type="body" idx="1"/>
          </p:nvPr>
        </p:nvSpPr>
        <p:spPr>
          <a:xfrm>
            <a:off x="838200" y="1219200"/>
            <a:ext cx="10515600" cy="4957763"/>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469" name="Google Shape;469;p46"/>
          <p:cNvPicPr preferRelativeResize="0"/>
          <p:nvPr/>
        </p:nvPicPr>
        <p:blipFill rotWithShape="1">
          <a:blip r:embed="rId3">
            <a:alphaModFix/>
          </a:blip>
          <a:srcRect/>
          <a:stretch/>
        </p:blipFill>
        <p:spPr>
          <a:xfrm>
            <a:off x="2436459" y="1219200"/>
            <a:ext cx="7319082" cy="3364593"/>
          </a:xfrm>
          <a:prstGeom prst="rect">
            <a:avLst/>
          </a:prstGeom>
          <a:noFill/>
          <a:ln>
            <a:noFill/>
          </a:ln>
        </p:spPr>
      </p:pic>
      <p:pic>
        <p:nvPicPr>
          <p:cNvPr id="470" name="Google Shape;470;p46"/>
          <p:cNvPicPr preferRelativeResize="0"/>
          <p:nvPr/>
        </p:nvPicPr>
        <p:blipFill rotWithShape="1">
          <a:blip r:embed="rId4">
            <a:alphaModFix/>
          </a:blip>
          <a:srcRect/>
          <a:stretch/>
        </p:blipFill>
        <p:spPr>
          <a:xfrm>
            <a:off x="6285366" y="1872343"/>
            <a:ext cx="3134406" cy="2480259"/>
          </a:xfrm>
          <a:prstGeom prst="rect">
            <a:avLst/>
          </a:prstGeom>
          <a:noFill/>
          <a:ln>
            <a:noFill/>
          </a:ln>
        </p:spPr>
      </p:pic>
      <p:sp>
        <p:nvSpPr>
          <p:cNvPr id="471" name="Google Shape;471;p46"/>
          <p:cNvSpPr txBox="1"/>
          <p:nvPr/>
        </p:nvSpPr>
        <p:spPr>
          <a:xfrm>
            <a:off x="6285366" y="4383738"/>
            <a:ext cx="114594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9.73</a:t>
            </a:r>
            <a:endParaRPr sz="2000" b="1" i="0" u="none" strike="noStrike" cap="none">
              <a:solidFill>
                <a:schemeClr val="dk1"/>
              </a:solidFill>
              <a:latin typeface="Calibri"/>
              <a:ea typeface="Calibri"/>
              <a:cs typeface="Calibri"/>
              <a:sym typeface="Calibri"/>
            </a:endParaRPr>
          </a:p>
        </p:txBody>
      </p:sp>
      <p:sp>
        <p:nvSpPr>
          <p:cNvPr id="472" name="Google Shape;472;p46"/>
          <p:cNvSpPr txBox="1"/>
          <p:nvPr/>
        </p:nvSpPr>
        <p:spPr>
          <a:xfrm>
            <a:off x="8609593" y="4383738"/>
            <a:ext cx="114594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40.5437</a:t>
            </a:r>
            <a:endParaRPr sz="20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0"/>
                                        </p:tgtEl>
                                        <p:attrNameLst>
                                          <p:attrName>style.visibility</p:attrName>
                                        </p:attrNameLst>
                                      </p:cBhvr>
                                      <p:to>
                                        <p:strVal val="visible"/>
                                      </p:to>
                                    </p:set>
                                    <p:animEffect transition="in" filter="fade">
                                      <p:cBhvr>
                                        <p:cTn id="7" dur="500"/>
                                        <p:tgtEl>
                                          <p:spTgt spid="470"/>
                                        </p:tgtEl>
                                      </p:cBhvr>
                                    </p:animEffect>
                                  </p:childTnLst>
                                </p:cTn>
                              </p:par>
                              <p:par>
                                <p:cTn id="8" presetID="10" presetClass="entr" presetSubtype="0" fill="hold" nodeType="withEffect">
                                  <p:stCondLst>
                                    <p:cond delay="0"/>
                                  </p:stCondLst>
                                  <p:childTnLst>
                                    <p:set>
                                      <p:cBhvr>
                                        <p:cTn id="9" dur="1" fill="hold">
                                          <p:stCondLst>
                                            <p:cond delay="0"/>
                                          </p:stCondLst>
                                        </p:cTn>
                                        <p:tgtEl>
                                          <p:spTgt spid="471"/>
                                        </p:tgtEl>
                                        <p:attrNameLst>
                                          <p:attrName>style.visibility</p:attrName>
                                        </p:attrNameLst>
                                      </p:cBhvr>
                                      <p:to>
                                        <p:strVal val="visible"/>
                                      </p:to>
                                    </p:set>
                                    <p:animEffect transition="in" filter="fade">
                                      <p:cBhvr>
                                        <p:cTn id="10" dur="500"/>
                                        <p:tgtEl>
                                          <p:spTgt spid="471"/>
                                        </p:tgtEl>
                                      </p:cBhvr>
                                    </p:animEffect>
                                  </p:childTnLst>
                                </p:cTn>
                              </p:par>
                              <p:par>
                                <p:cTn id="11" presetID="10" presetClass="entr" presetSubtype="0" fill="hold" nodeType="withEffect">
                                  <p:stCondLst>
                                    <p:cond delay="0"/>
                                  </p:stCondLst>
                                  <p:childTnLst>
                                    <p:set>
                                      <p:cBhvr>
                                        <p:cTn id="12" dur="1" fill="hold">
                                          <p:stCondLst>
                                            <p:cond delay="0"/>
                                          </p:stCondLst>
                                        </p:cTn>
                                        <p:tgtEl>
                                          <p:spTgt spid="472"/>
                                        </p:tgtEl>
                                        <p:attrNameLst>
                                          <p:attrName>style.visibility</p:attrName>
                                        </p:attrNameLst>
                                      </p:cBhvr>
                                      <p:to>
                                        <p:strVal val="visible"/>
                                      </p:to>
                                    </p:set>
                                    <p:animEffect transition="in" filter="fade">
                                      <p:cBhvr>
                                        <p:cTn id="13" dur="500"/>
                                        <p:tgtEl>
                                          <p:spTgt spid="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16 </a:t>
            </a:r>
            <a:endParaRPr>
              <a:solidFill>
                <a:srgbClr val="00B050"/>
              </a:solidFill>
            </a:endParaRPr>
          </a:p>
        </p:txBody>
      </p:sp>
      <p:sp>
        <p:nvSpPr>
          <p:cNvPr id="479" name="Google Shape;479;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0B050"/>
              </a:buClr>
              <a:buSzPts val="2800"/>
              <a:buChar char="•"/>
            </a:pPr>
            <a:r>
              <a:rPr lang="en-US" b="1">
                <a:solidFill>
                  <a:srgbClr val="00B050"/>
                </a:solidFill>
              </a:rPr>
              <a:t>Cholesterol Levels: </a:t>
            </a:r>
            <a:r>
              <a:rPr lang="en-US"/>
              <a:t>A dietitian wishes to see if a person’s cholesterol level will change if the diet is supplemented by a certain mineral. Six subjects were pretested, and then they took the mineral supplement for a 6-week period. The results are shown in the table. (Cholesterol level is measured in milligrams per deciliter.) Can it be concluded that the cholesterol level has been changed at a 0.10? Assume the variable is approximately normally distributed.</a:t>
            </a:r>
            <a:endParaRPr/>
          </a:p>
          <a:p>
            <a:pPr marL="0" lvl="0" indent="0" algn="l" rtl="0">
              <a:lnSpc>
                <a:spcPct val="90000"/>
              </a:lnSpc>
              <a:spcBef>
                <a:spcPts val="1000"/>
              </a:spcBef>
              <a:spcAft>
                <a:spcPts val="0"/>
              </a:spcAft>
              <a:buClr>
                <a:schemeClr val="dk1"/>
              </a:buClr>
              <a:buSzPts val="2800"/>
              <a:buNone/>
            </a:pPr>
            <a:endParaRPr/>
          </a:p>
        </p:txBody>
      </p:sp>
      <p:pic>
        <p:nvPicPr>
          <p:cNvPr id="480" name="Google Shape;480;p47"/>
          <p:cNvPicPr preferRelativeResize="0"/>
          <p:nvPr/>
        </p:nvPicPr>
        <p:blipFill rotWithShape="1">
          <a:blip r:embed="rId3">
            <a:alphaModFix/>
          </a:blip>
          <a:srcRect/>
          <a:stretch/>
        </p:blipFill>
        <p:spPr>
          <a:xfrm>
            <a:off x="1469460" y="4563835"/>
            <a:ext cx="9884340" cy="144507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gdcff566644_0_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487" name="Google Shape;487;gdcff566644_0_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 have calculated mean and variance for their differences above in excel.</a:t>
            </a:r>
            <a:endParaRPr/>
          </a:p>
          <a:p>
            <a:pPr marL="0" lvl="0" indent="0" algn="l" rtl="0">
              <a:lnSpc>
                <a:spcPct val="90000"/>
              </a:lnSpc>
              <a:spcBef>
                <a:spcPts val="1000"/>
              </a:spcBef>
              <a:spcAft>
                <a:spcPts val="0"/>
              </a:spcAft>
              <a:buSzPts val="1800"/>
              <a:buNone/>
            </a:pPr>
            <a:r>
              <a:rPr lang="en-US"/>
              <a:t>t-critical = 2.571 </a:t>
            </a:r>
            <a:endParaRPr/>
          </a:p>
          <a:p>
            <a:pPr marL="0" lvl="0" indent="0" algn="l" rtl="0">
              <a:lnSpc>
                <a:spcPct val="90000"/>
              </a:lnSpc>
              <a:spcBef>
                <a:spcPts val="1000"/>
              </a:spcBef>
              <a:spcAft>
                <a:spcPts val="0"/>
              </a:spcAft>
              <a:buSzPts val="1800"/>
              <a:buNone/>
            </a:pPr>
            <a:r>
              <a:rPr lang="en-US"/>
              <a:t>t-statistics = 0.0126</a:t>
            </a:r>
            <a:endParaRPr/>
          </a:p>
          <a:p>
            <a:pPr marL="0" lvl="0" indent="0" algn="l" rtl="0">
              <a:lnSpc>
                <a:spcPct val="90000"/>
              </a:lnSpc>
              <a:spcBef>
                <a:spcPts val="1000"/>
              </a:spcBef>
              <a:spcAft>
                <a:spcPts val="0"/>
              </a:spcAft>
              <a:buSzPts val="1800"/>
              <a:buNone/>
            </a:pPr>
            <a:r>
              <a:rPr lang="en-US"/>
              <a:t>we are unable to reject Ho because t-statistics is less than t-critical.</a:t>
            </a:r>
            <a:endParaRPr/>
          </a:p>
          <a:p>
            <a:pPr marL="0" lvl="0" indent="0" algn="l" rtl="0">
              <a:lnSpc>
                <a:spcPct val="90000"/>
              </a:lnSpc>
              <a:spcBef>
                <a:spcPts val="1000"/>
              </a:spcBef>
              <a:spcAft>
                <a:spcPts val="0"/>
              </a:spcAft>
              <a:buSzPts val="1800"/>
              <a:buNone/>
            </a:pPr>
            <a:r>
              <a:rPr lang="en-US"/>
              <a:t>the supplement has no effect in changing cholesterol level. </a:t>
            </a:r>
            <a:endParaRPr/>
          </a:p>
        </p:txBody>
      </p:sp>
      <p:pic>
        <p:nvPicPr>
          <p:cNvPr id="488" name="Google Shape;488;gdcff566644_0_6"/>
          <p:cNvPicPr preferRelativeResize="0"/>
          <p:nvPr/>
        </p:nvPicPr>
        <p:blipFill rotWithShape="1">
          <a:blip r:embed="rId3">
            <a:alphaModFix/>
          </a:blip>
          <a:srcRect/>
          <a:stretch/>
        </p:blipFill>
        <p:spPr>
          <a:xfrm>
            <a:off x="1153835" y="101435"/>
            <a:ext cx="9884340" cy="144507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gdcff566644_0_0"/>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800"/>
              <a:buNone/>
            </a:pPr>
            <a:endParaRPr/>
          </a:p>
        </p:txBody>
      </p:sp>
      <p:sp>
        <p:nvSpPr>
          <p:cNvPr id="495" name="Google Shape;495;gdcff566644_0_0"/>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How to select correct test for testing mean</a:t>
            </a:r>
            <a:endParaRPr b="1">
              <a:solidFill>
                <a:srgbClr val="00B050"/>
              </a:solidFill>
            </a:endParaRPr>
          </a:p>
        </p:txBody>
      </p:sp>
      <p:sp>
        <p:nvSpPr>
          <p:cNvPr id="501" name="Google Shape;501;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Students sometimes have difficulty deciding whether to use the </a:t>
            </a:r>
            <a:r>
              <a:rPr lang="en-US" i="1"/>
              <a:t>z </a:t>
            </a:r>
            <a:r>
              <a:rPr lang="en-US"/>
              <a:t>test or </a:t>
            </a:r>
            <a:r>
              <a:rPr lang="en-US" i="1"/>
              <a:t>t </a:t>
            </a:r>
            <a:r>
              <a:rPr lang="en-US"/>
              <a:t>test. </a:t>
            </a:r>
            <a:br>
              <a:rPr lang="en-US"/>
            </a:br>
            <a:endParaRPr/>
          </a:p>
        </p:txBody>
      </p:sp>
      <p:pic>
        <p:nvPicPr>
          <p:cNvPr id="502" name="Google Shape;502;p48"/>
          <p:cNvPicPr preferRelativeResize="0"/>
          <p:nvPr/>
        </p:nvPicPr>
        <p:blipFill rotWithShape="1">
          <a:blip r:embed="rId3">
            <a:alphaModFix/>
          </a:blip>
          <a:srcRect/>
          <a:stretch/>
        </p:blipFill>
        <p:spPr>
          <a:xfrm>
            <a:off x="283258" y="3337925"/>
            <a:ext cx="11625485" cy="205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23" name="Google Shape;12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24" name="Google Shape;124;p6"/>
          <p:cNvPicPr preferRelativeResize="0"/>
          <p:nvPr/>
        </p:nvPicPr>
        <p:blipFill rotWithShape="1">
          <a:blip r:embed="rId3">
            <a:alphaModFix/>
          </a:blip>
          <a:srcRect/>
          <a:stretch/>
        </p:blipFill>
        <p:spPr>
          <a:xfrm>
            <a:off x="838200" y="365125"/>
            <a:ext cx="10515600" cy="59430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State the null and alternative hypotheses </a:t>
            </a:r>
            <a:br>
              <a:rPr lang="en-US" sz="4000" b="1">
                <a:solidFill>
                  <a:srgbClr val="00B050"/>
                </a:solidFill>
              </a:rPr>
            </a:br>
            <a:r>
              <a:rPr lang="en-US" sz="4000" b="1">
                <a:solidFill>
                  <a:srgbClr val="00B050"/>
                </a:solidFill>
              </a:rPr>
              <a:t>for each conjecture </a:t>
            </a:r>
            <a:endParaRPr b="1">
              <a:solidFill>
                <a:srgbClr val="00B050"/>
              </a:solidFill>
            </a:endParaRPr>
          </a:p>
        </p:txBody>
      </p:sp>
      <p:sp>
        <p:nvSpPr>
          <p:cNvPr id="131" name="Google Shape;13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a:t>An engineer hypothesizes that the mean number of defects can be decreased in a manufacturing process of compact disks by using robots instead of humans for certain tasks. The mean number of defective disks per 1000 is 18. </a:t>
            </a:r>
            <a:endParaRPr sz="2590"/>
          </a:p>
          <a:p>
            <a:pPr marL="228600" lvl="0" indent="-228600" algn="l" rtl="0">
              <a:lnSpc>
                <a:spcPct val="80000"/>
              </a:lnSpc>
              <a:spcBef>
                <a:spcPts val="1000"/>
              </a:spcBef>
              <a:spcAft>
                <a:spcPts val="0"/>
              </a:spcAft>
              <a:buClr>
                <a:schemeClr val="dk1"/>
              </a:buClr>
              <a:buSzPts val="2590"/>
              <a:buChar char="•"/>
            </a:pPr>
            <a:r>
              <a:rPr lang="en-US" sz="2590"/>
              <a:t>A psychologist feels that playing soft music during a test will change the results of the test. The psychologist is not sure whether the grades will be higher or lower. In the past, the mean of the scores was 73. </a:t>
            </a:r>
            <a:endParaRPr sz="2590"/>
          </a:p>
          <a:p>
            <a:pPr marL="228600" lvl="0" indent="-228600" algn="l" rtl="0">
              <a:lnSpc>
                <a:spcPct val="80000"/>
              </a:lnSpc>
              <a:spcBef>
                <a:spcPts val="1000"/>
              </a:spcBef>
              <a:spcAft>
                <a:spcPts val="0"/>
              </a:spcAft>
              <a:buClr>
                <a:schemeClr val="dk1"/>
              </a:buClr>
              <a:buSzPts val="2590"/>
              <a:buChar char="•"/>
            </a:pPr>
            <a:r>
              <a:rPr lang="en-US" sz="2590"/>
              <a:t>A real estate agent claims that 60% of all private residences being built today are 3bedroom homes. To test the claim, a large sample of new residences are inspected; the proportion of these homes with 3 bedrooms is recorded and used as out test statistic state the null &amp; alternative hypotheses. </a:t>
            </a:r>
            <a:endParaRPr sz="259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5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5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500"/>
                                        <p:tgtEl>
                                          <p:spTgt spid="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38" name="Google Shape;138;p8"/>
          <p:cNvPicPr preferRelativeResize="0"/>
          <p:nvPr/>
        </p:nvPicPr>
        <p:blipFill rotWithShape="1">
          <a:blip r:embed="rId3">
            <a:alphaModFix/>
          </a:blip>
          <a:srcRect/>
          <a:stretch/>
        </p:blipFill>
        <p:spPr>
          <a:xfrm>
            <a:off x="1124250" y="365125"/>
            <a:ext cx="8764172" cy="6373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Hypothesis Testing (Contd.) </a:t>
            </a:r>
            <a:endParaRPr/>
          </a:p>
        </p:txBody>
      </p:sp>
      <p:sp>
        <p:nvSpPr>
          <p:cNvPr id="144" name="Google Shape;14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After stating the hypothesis, the researcher designs the study. The researcher selects the correct </a:t>
            </a:r>
            <a:r>
              <a:rPr lang="en-US" b="1" i="1">
                <a:solidFill>
                  <a:srgbClr val="00B050"/>
                </a:solidFill>
              </a:rPr>
              <a:t>statistical test</a:t>
            </a:r>
            <a:r>
              <a:rPr lang="en-US" i="1"/>
              <a:t>, </a:t>
            </a:r>
            <a:r>
              <a:rPr lang="en-US"/>
              <a:t>chooses an appropriate </a:t>
            </a:r>
            <a:r>
              <a:rPr lang="en-US" i="1">
                <a:solidFill>
                  <a:srgbClr val="00B050"/>
                </a:solidFill>
              </a:rPr>
              <a:t>level of significance</a:t>
            </a:r>
            <a:r>
              <a:rPr lang="en-US" i="1"/>
              <a:t>, </a:t>
            </a:r>
            <a:r>
              <a:rPr lang="en-US"/>
              <a:t>and formulates a plan for conducting the study. </a:t>
            </a:r>
            <a:br>
              <a:rPr lang="en-US"/>
            </a:br>
            <a:endParaRPr/>
          </a:p>
        </p:txBody>
      </p:sp>
      <p:pic>
        <p:nvPicPr>
          <p:cNvPr id="145" name="Google Shape;145;p9"/>
          <p:cNvPicPr preferRelativeResize="0"/>
          <p:nvPr/>
        </p:nvPicPr>
        <p:blipFill rotWithShape="1">
          <a:blip r:embed="rId3">
            <a:alphaModFix/>
          </a:blip>
          <a:srcRect/>
          <a:stretch/>
        </p:blipFill>
        <p:spPr>
          <a:xfrm>
            <a:off x="429326" y="3832274"/>
            <a:ext cx="11333348" cy="1654126"/>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2839</Words>
  <Application>Microsoft Office PowerPoint</Application>
  <PresentationFormat>Widescreen</PresentationFormat>
  <Paragraphs>220</Paragraphs>
  <Slides>54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Calibri</vt:lpstr>
      <vt:lpstr>Arial</vt:lpstr>
      <vt:lpstr>Arial Black</vt:lpstr>
      <vt:lpstr>Office Theme</vt:lpstr>
      <vt:lpstr>Hypothesis Testing </vt:lpstr>
      <vt:lpstr>Introduction</vt:lpstr>
      <vt:lpstr>Three Methods to test statistical Hypothesis </vt:lpstr>
      <vt:lpstr>Steps in Hypothesis Testing—Traditional Method </vt:lpstr>
      <vt:lpstr>Hypothesis Testing (Contd.) </vt:lpstr>
      <vt:lpstr>PowerPoint Presentation</vt:lpstr>
      <vt:lpstr>State the null and alternative hypotheses  for each conjecture </vt:lpstr>
      <vt:lpstr>PowerPoint Presentation</vt:lpstr>
      <vt:lpstr>Hypothesis Testing (Contd.) </vt:lpstr>
      <vt:lpstr>4 types of decisions</vt:lpstr>
      <vt:lpstr>Hypothesis Testing (Contd.) </vt:lpstr>
      <vt:lpstr>Hypothesis-testing situation in a Jury Trial </vt:lpstr>
      <vt:lpstr>Jury trial (Results of trial)</vt:lpstr>
      <vt:lpstr>Steps in Hypothesis Testing (summary) </vt:lpstr>
      <vt:lpstr>Z-test for mean </vt:lpstr>
      <vt:lpstr>PowerPoint Presentation</vt:lpstr>
      <vt:lpstr>Example # 01 – 02 </vt:lpstr>
      <vt:lpstr>Example # 03 </vt:lpstr>
      <vt:lpstr>Example # 04 </vt:lpstr>
      <vt:lpstr>Example # 05 </vt:lpstr>
      <vt:lpstr>Confidence Interval on µ when σ is known</vt:lpstr>
      <vt:lpstr>Test of Difference between two means </vt:lpstr>
      <vt:lpstr>Test of Difference between two means  (Contd.) </vt:lpstr>
      <vt:lpstr>Example # 06</vt:lpstr>
      <vt:lpstr>Example # 07 </vt:lpstr>
      <vt:lpstr>Example # 05 – 06 </vt:lpstr>
      <vt:lpstr>Example # 07</vt:lpstr>
      <vt:lpstr>t-test for a Mean  (t-distribution) </vt:lpstr>
      <vt:lpstr>t-test for a Mean  (t-distribution) </vt:lpstr>
      <vt:lpstr>t-test for a Mean</vt:lpstr>
      <vt:lpstr>Example # 08 &amp; 09 </vt:lpstr>
      <vt:lpstr>Example # 10 </vt:lpstr>
      <vt:lpstr>PowerPoint Presentation</vt:lpstr>
      <vt:lpstr>Testing Difference between two mean when σ1≠ σ2  (Independent Sample: t-test) unpooled t-test  </vt:lpstr>
      <vt:lpstr>PowerPoint Presentation</vt:lpstr>
      <vt:lpstr>PowerPoint Presentation</vt:lpstr>
      <vt:lpstr>Example # 11 </vt:lpstr>
      <vt:lpstr>PowerPoint Presentation</vt:lpstr>
      <vt:lpstr>PowerPoint Presentation</vt:lpstr>
      <vt:lpstr>Example # 12 </vt:lpstr>
      <vt:lpstr>Example # 12 (Contd.) </vt:lpstr>
      <vt:lpstr>Example # 13 </vt:lpstr>
      <vt:lpstr>Testing Difference between two mean when σ1= σ2  (Independent Sample: t-test) (pooled t-test)</vt:lpstr>
      <vt:lpstr>Example # 14 </vt:lpstr>
      <vt:lpstr>Testing the Difference Between Two Means: Dependent Samples </vt:lpstr>
      <vt:lpstr>Testing the Difference Between Two Means: Dependent Samples (Contd.) </vt:lpstr>
      <vt:lpstr>PowerPoint Presentation</vt:lpstr>
      <vt:lpstr>PowerPoint Presentation</vt:lpstr>
      <vt:lpstr>Example # 15 </vt:lpstr>
      <vt:lpstr>Example # 15 (contd.) </vt:lpstr>
      <vt:lpstr>Example # 16 </vt:lpstr>
      <vt:lpstr>PowerPoint Presentation</vt:lpstr>
      <vt:lpstr>PowerPoint Presentation</vt:lpstr>
      <vt:lpstr>How to select correct test for testing mean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 </dc:title>
  <dc:creator>Osama Bin. Ajaz</dc:creator>
  <cp:lastModifiedBy>Muhammad Abdul Basit Khan / Mathamatics</cp:lastModifiedBy>
  <cp:revision>2</cp:revision>
  <dcterms:created xsi:type="dcterms:W3CDTF">2019-04-08T06:00:51Z</dcterms:created>
  <dcterms:modified xsi:type="dcterms:W3CDTF">2023-04-26T06:17:08Z</dcterms:modified>
</cp:coreProperties>
</file>