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6" r:id="rId2"/>
    <p:sldId id="267" r:id="rId3"/>
    <p:sldId id="259" r:id="rId4"/>
    <p:sldId id="270" r:id="rId5"/>
    <p:sldId id="260" r:id="rId6"/>
    <p:sldId id="262" r:id="rId7"/>
    <p:sldId id="263" r:id="rId8"/>
    <p:sldId id="261" r:id="rId9"/>
    <p:sldId id="265" r:id="rId10"/>
    <p:sldId id="264" r:id="rId11"/>
    <p:sldId id="266" r:id="rId12"/>
    <p:sldId id="269" r:id="rId13"/>
    <p:sldId id="268" r:id="rId14"/>
    <p:sldId id="275" r:id="rId15"/>
    <p:sldId id="276" r:id="rId16"/>
    <p:sldId id="277" r:id="rId17"/>
    <p:sldId id="278"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DCABB-5617-4374-A041-1292F258A794}" type="datetimeFigureOut">
              <a:rPr lang="en-US" smtClean="0"/>
              <a:t>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572F8-8601-4146-B9C1-128080CFC2E3}" type="slidenum">
              <a:rPr lang="en-US" smtClean="0"/>
              <a:t>‹#›</a:t>
            </a:fld>
            <a:endParaRPr lang="en-US"/>
          </a:p>
        </p:txBody>
      </p:sp>
    </p:spTree>
    <p:extLst>
      <p:ext uri="{BB962C8B-B14F-4D97-AF65-F5344CB8AC3E}">
        <p14:creationId xmlns:p14="http://schemas.microsoft.com/office/powerpoint/2010/main" val="1499764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Dona</a:t>
            </a:r>
            <a:r>
              <a:rPr lang="en-US" baseline="0" dirty="0"/>
              <a:t> Haroway: Cyborg Manifesto (technology will dissolve gender discrimination)</a:t>
            </a:r>
            <a:endParaRPr lang="en-US" dirty="0"/>
          </a:p>
        </p:txBody>
      </p:sp>
      <p:sp>
        <p:nvSpPr>
          <p:cNvPr id="4" name="Slide Number Placeholder 3"/>
          <p:cNvSpPr>
            <a:spLocks noGrp="1"/>
          </p:cNvSpPr>
          <p:nvPr>
            <p:ph type="sldNum" sz="quarter" idx="10"/>
          </p:nvPr>
        </p:nvSpPr>
        <p:spPr/>
        <p:txBody>
          <a:bodyPr/>
          <a:lstStyle/>
          <a:p>
            <a:fld id="{B96955E3-B035-4E6E-A099-B08E1F9B7103}" type="slidenum">
              <a:rPr lang="en-US" smtClean="0"/>
              <a:t>16</a:t>
            </a:fld>
            <a:endParaRPr lang="en-US"/>
          </a:p>
        </p:txBody>
      </p:sp>
    </p:spTree>
    <p:extLst>
      <p:ext uri="{BB962C8B-B14F-4D97-AF65-F5344CB8AC3E}">
        <p14:creationId xmlns:p14="http://schemas.microsoft.com/office/powerpoint/2010/main" val="8402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96955E3-B035-4E6E-A099-B08E1F9B7103}" type="slidenum">
              <a:rPr lang="en-US" smtClean="0"/>
              <a:t>17</a:t>
            </a:fld>
            <a:endParaRPr lang="en-US"/>
          </a:p>
        </p:txBody>
      </p:sp>
    </p:spTree>
    <p:extLst>
      <p:ext uri="{BB962C8B-B14F-4D97-AF65-F5344CB8AC3E}">
        <p14:creationId xmlns:p14="http://schemas.microsoft.com/office/powerpoint/2010/main" val="39444570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76BC3DC-F1FB-4509-9678-C0106C1C420E}"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77419-EA86-4323-9D6E-F5AFADE3067A}" type="slidenum">
              <a:rPr lang="en-US" smtClean="0"/>
              <a:t>‹#›</a:t>
            </a:fld>
            <a:endParaRPr lang="en-US"/>
          </a:p>
        </p:txBody>
      </p:sp>
      <p:sp>
        <p:nvSpPr>
          <p:cNvPr id="13" name="Rectangle 12"/>
          <p:cNvSpPr/>
          <p:nvPr/>
        </p:nvSpPr>
        <p:spPr>
          <a:xfrm>
            <a:off x="0" y="-1"/>
            <a:ext cx="12192000" cy="4572001"/>
          </a:xfrm>
          <a:prstGeom prst="rect">
            <a:avLst/>
          </a:prstGeom>
          <a:blipFill dpi="0" rotWithShape="1">
            <a:blip r:embed="rId2">
              <a:duotone>
                <a:schemeClr val="accent1">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16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BC3DC-F1FB-4509-9678-C0106C1C420E}"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77419-EA86-4323-9D6E-F5AFADE3067A}" type="slidenum">
              <a:rPr lang="en-US" smtClean="0"/>
              <a:t>‹#›</a:t>
            </a:fld>
            <a:endParaRPr lang="en-US"/>
          </a:p>
        </p:txBody>
      </p:sp>
    </p:spTree>
    <p:extLst>
      <p:ext uri="{BB962C8B-B14F-4D97-AF65-F5344CB8AC3E}">
        <p14:creationId xmlns:p14="http://schemas.microsoft.com/office/powerpoint/2010/main" val="284864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BC3DC-F1FB-4509-9678-C0106C1C420E}"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77419-EA86-4323-9D6E-F5AFADE3067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4752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BC3DC-F1FB-4509-9678-C0106C1C420E}"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77419-EA86-4323-9D6E-F5AFADE3067A}" type="slidenum">
              <a:rPr lang="en-US" smtClean="0"/>
              <a:t>‹#›</a:t>
            </a:fld>
            <a:endParaRPr lang="en-US"/>
          </a:p>
        </p:txBody>
      </p:sp>
    </p:spTree>
    <p:extLst>
      <p:ext uri="{BB962C8B-B14F-4D97-AF65-F5344CB8AC3E}">
        <p14:creationId xmlns:p14="http://schemas.microsoft.com/office/powerpoint/2010/main" val="13758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6BC3DC-F1FB-4509-9678-C0106C1C420E}"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77419-EA86-4323-9D6E-F5AFADE3067A}" type="slidenum">
              <a:rPr lang="en-US" smtClean="0"/>
              <a:t>‹#›</a:t>
            </a:fld>
            <a:endParaRPr lang="en-US"/>
          </a:p>
        </p:txBody>
      </p:sp>
      <p:sp>
        <p:nvSpPr>
          <p:cNvPr id="10" name="Rectangle 9"/>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25400" ty="6350" sx="71000" sy="71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721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6BC3DC-F1FB-4509-9678-C0106C1C420E}"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77419-EA86-4323-9D6E-F5AFADE3067A}" type="slidenum">
              <a:rPr lang="en-US" smtClean="0"/>
              <a:t>‹#›</a:t>
            </a:fld>
            <a:endParaRPr lang="en-US"/>
          </a:p>
        </p:txBody>
      </p:sp>
    </p:spTree>
    <p:extLst>
      <p:ext uri="{BB962C8B-B14F-4D97-AF65-F5344CB8AC3E}">
        <p14:creationId xmlns:p14="http://schemas.microsoft.com/office/powerpoint/2010/main" val="17005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BC3DC-F1FB-4509-9678-C0106C1C420E}" type="datetimeFigureOut">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E77419-EA86-4323-9D6E-F5AFADE3067A}" type="slidenum">
              <a:rPr lang="en-US" smtClean="0"/>
              <a:t>‹#›</a:t>
            </a:fld>
            <a:endParaRPr lang="en-US"/>
          </a:p>
        </p:txBody>
      </p:sp>
    </p:spTree>
    <p:extLst>
      <p:ext uri="{BB962C8B-B14F-4D97-AF65-F5344CB8AC3E}">
        <p14:creationId xmlns:p14="http://schemas.microsoft.com/office/powerpoint/2010/main" val="190108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6BC3DC-F1FB-4509-9678-C0106C1C420E}" type="datetimeFigureOut">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E77419-EA86-4323-9D6E-F5AFADE3067A}" type="slidenum">
              <a:rPr lang="en-US" smtClean="0"/>
              <a:t>‹#›</a:t>
            </a:fld>
            <a:endParaRPr lang="en-US"/>
          </a:p>
        </p:txBody>
      </p:sp>
    </p:spTree>
    <p:extLst>
      <p:ext uri="{BB962C8B-B14F-4D97-AF65-F5344CB8AC3E}">
        <p14:creationId xmlns:p14="http://schemas.microsoft.com/office/powerpoint/2010/main" val="2891112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BC3DC-F1FB-4509-9678-C0106C1C420E}" type="datetimeFigureOut">
              <a:rPr lang="en-US" smtClean="0"/>
              <a:t>2/12/2023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E77419-EA86-4323-9D6E-F5AFADE3067A}" type="slidenum">
              <a:rPr lang="en-US" smtClean="0"/>
              <a:t>‹#›</a:t>
            </a:fld>
            <a:endParaRPr lang="en-US"/>
          </a:p>
        </p:txBody>
      </p:sp>
    </p:spTree>
    <p:extLst>
      <p:ext uri="{BB962C8B-B14F-4D97-AF65-F5344CB8AC3E}">
        <p14:creationId xmlns:p14="http://schemas.microsoft.com/office/powerpoint/2010/main" val="1797051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76BC3DC-F1FB-4509-9678-C0106C1C420E}"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77419-EA86-4323-9D6E-F5AFADE3067A}" type="slidenum">
              <a:rPr lang="en-US" smtClean="0"/>
              <a:t>‹#›</a:t>
            </a:fld>
            <a:endParaRPr lang="en-US"/>
          </a:p>
        </p:txBody>
      </p:sp>
    </p:spTree>
    <p:extLst>
      <p:ext uri="{BB962C8B-B14F-4D97-AF65-F5344CB8AC3E}">
        <p14:creationId xmlns:p14="http://schemas.microsoft.com/office/powerpoint/2010/main" val="255445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6BC3DC-F1FB-4509-9678-C0106C1C420E}"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77419-EA86-4323-9D6E-F5AFADE3067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240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76BC3DC-F1FB-4509-9678-C0106C1C420E}" type="datetimeFigureOut">
              <a:rPr lang="en-US" smtClean="0"/>
              <a:t>2/12/2023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5E77419-EA86-4323-9D6E-F5AFADE3067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16179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houghtco.com/max-weber-relevance-to-sociology-302650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ko-KR" dirty="0">
                <a:latin typeface="Times New Roman" panose="02020603050405020304" pitchFamily="18" charset="0"/>
                <a:cs typeface="Times New Roman" panose="02020603050405020304" pitchFamily="18" charset="0"/>
              </a:rPr>
              <a:t>Theoretical perspectives of sociology</a:t>
            </a:r>
            <a:endParaRPr lang="en-US" dirty="0"/>
          </a:p>
        </p:txBody>
      </p:sp>
      <p:sp>
        <p:nvSpPr>
          <p:cNvPr id="3" name="Subtitle 2"/>
          <p:cNvSpPr>
            <a:spLocks noGrp="1"/>
          </p:cNvSpPr>
          <p:nvPr>
            <p:ph type="subTitle" idx="1"/>
          </p:nvPr>
        </p:nvSpPr>
        <p:spPr/>
        <p:txBody>
          <a:bodyPr>
            <a:normAutofit lnSpcReduction="10000"/>
          </a:bodyPr>
          <a:lstStyle/>
          <a:p>
            <a:r>
              <a:rPr lang="en-US" dirty="0"/>
              <a:t>Ms. </a:t>
            </a:r>
            <a:r>
              <a:rPr lang="en-US" dirty="0" err="1"/>
              <a:t>Shahtaj</a:t>
            </a:r>
            <a:r>
              <a:rPr lang="en-US" dirty="0"/>
              <a:t> and </a:t>
            </a:r>
            <a:r>
              <a:rPr lang="en-US" dirty="0" err="1"/>
              <a:t>Ms</a:t>
            </a:r>
            <a:r>
              <a:rPr lang="en-US" dirty="0"/>
              <a:t> Aqsa Fayyaz</a:t>
            </a:r>
          </a:p>
          <a:p>
            <a:r>
              <a:rPr lang="en-US" dirty="0"/>
              <a:t>Lecture-2</a:t>
            </a:r>
          </a:p>
          <a:p>
            <a:r>
              <a:rPr lang="en-US" dirty="0"/>
              <a:t>Sociology</a:t>
            </a:r>
          </a:p>
          <a:p>
            <a:r>
              <a:rPr lang="en-US" dirty="0"/>
              <a:t>FAST NUCES</a:t>
            </a:r>
          </a:p>
        </p:txBody>
      </p:sp>
    </p:spTree>
    <p:extLst>
      <p:ext uri="{BB962C8B-B14F-4D97-AF65-F5344CB8AC3E}">
        <p14:creationId xmlns:p14="http://schemas.microsoft.com/office/powerpoint/2010/main" val="629386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Conflict Theory Today</a:t>
            </a:r>
            <a:br>
              <a:rPr lang="en-US" dirty="0"/>
            </a:br>
            <a:endParaRPr lang="en-US" dirty="0"/>
          </a:p>
        </p:txBody>
      </p:sp>
      <p:sp>
        <p:nvSpPr>
          <p:cNvPr id="3" name="Content Placeholder 2"/>
          <p:cNvSpPr>
            <a:spLocks noGrp="1"/>
          </p:cNvSpPr>
          <p:nvPr>
            <p:ph idx="1"/>
          </p:nvPr>
        </p:nvSpPr>
        <p:spPr/>
        <p:txBody>
          <a:bodyPr/>
          <a:lstStyle/>
          <a:p>
            <a:r>
              <a:rPr lang="en-US" dirty="0"/>
              <a:t>Many sociologists extend conflict theory beyond the relationship of capitalists and workers. They examine how opposing interests run through every layer of society—whether in a small group, an organization, a community, or an entire society.</a:t>
            </a:r>
          </a:p>
          <a:p>
            <a:endParaRPr lang="en-US" dirty="0"/>
          </a:p>
          <a:p>
            <a:r>
              <a:rPr lang="en-US" dirty="0"/>
              <a:t>For example, when teachers, parents, or the police try to enforce conformity, this creates resentment and resistance. It is the same when a teenager tries </a:t>
            </a:r>
            <a:r>
              <a:rPr lang="en-US" dirty="0" err="1"/>
              <a:t>to“change</a:t>
            </a:r>
            <a:r>
              <a:rPr lang="en-US" dirty="0"/>
              <a:t> the rules” to gain more independence. Throughout society, then, there is a constant struggle to determine who has authority or influence and how far that dominance goes (Turner 1978; </a:t>
            </a:r>
            <a:r>
              <a:rPr lang="en-US" dirty="0" err="1"/>
              <a:t>Piven</a:t>
            </a:r>
            <a:r>
              <a:rPr lang="en-US" dirty="0"/>
              <a:t> 2008; </a:t>
            </a:r>
            <a:r>
              <a:rPr lang="en-US" dirty="0" err="1"/>
              <a:t>Manza</a:t>
            </a:r>
            <a:r>
              <a:rPr lang="en-US" dirty="0"/>
              <a:t> and McCarthy 2011).</a:t>
            </a:r>
          </a:p>
        </p:txBody>
      </p:sp>
    </p:spTree>
    <p:extLst>
      <p:ext uri="{BB962C8B-B14F-4D97-AF65-F5344CB8AC3E}">
        <p14:creationId xmlns:p14="http://schemas.microsoft.com/office/powerpoint/2010/main" val="291922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b="1" dirty="0"/>
              <a:t>Symbolic Interactionism</a:t>
            </a:r>
            <a:br>
              <a:rPr lang="en-US" b="1" dirty="0"/>
            </a:br>
            <a:endParaRPr lang="en-US" b="1" dirty="0"/>
          </a:p>
        </p:txBody>
      </p:sp>
      <p:sp>
        <p:nvSpPr>
          <p:cNvPr id="3" name="Content Placeholder 2"/>
          <p:cNvSpPr>
            <a:spLocks noGrp="1"/>
          </p:cNvSpPr>
          <p:nvPr>
            <p:ph idx="1"/>
          </p:nvPr>
        </p:nvSpPr>
        <p:spPr>
          <a:xfrm>
            <a:off x="1024127" y="1561071"/>
            <a:ext cx="9720073" cy="4023360"/>
          </a:xfrm>
        </p:spPr>
        <p:txBody>
          <a:bodyPr/>
          <a:lstStyle/>
          <a:p>
            <a:pPr marL="457200" indent="-457200">
              <a:buFont typeface="+mj-lt"/>
              <a:buAutoNum type="arabicPeriod"/>
            </a:pPr>
            <a:r>
              <a:rPr lang="en-US" dirty="0"/>
              <a:t>Symbolic interaction theory analyzes society by addressing the subjective meanings </a:t>
            </a:r>
            <a:r>
              <a:rPr lang="en-US" i="1" dirty="0"/>
              <a:t>that people impose on objects, events, and behaviors.</a:t>
            </a:r>
          </a:p>
          <a:p>
            <a:pPr marL="457200" indent="-457200">
              <a:buFont typeface="+mj-lt"/>
              <a:buAutoNum type="arabicPeriod"/>
            </a:pPr>
            <a:r>
              <a:rPr lang="en-US" dirty="0"/>
              <a:t>Although symbolic interactionism traces its origins to </a:t>
            </a:r>
            <a:r>
              <a:rPr lang="en-US" dirty="0">
                <a:hlinkClick r:id="rId2"/>
              </a:rPr>
              <a:t>Max Weber</a:t>
            </a:r>
            <a:r>
              <a:rPr lang="en-US" dirty="0"/>
              <a:t>'s assertion that individuals act according to their interpretation of the meaning of their world, the American philosopher George Herbert  introduced this perspective to American sociology in the 1920s.</a:t>
            </a:r>
            <a:endParaRPr lang="en-US" i="1" dirty="0"/>
          </a:p>
          <a:p>
            <a:r>
              <a:rPr lang="en-US" i="1" dirty="0"/>
              <a:t>Example: W</a:t>
            </a:r>
            <a:r>
              <a:rPr lang="en-US" dirty="0"/>
              <a:t>hy would young people smoke cigarettes even when all objective medical evidence points to the dangers of doing so?</a:t>
            </a:r>
          </a:p>
          <a:p>
            <a:r>
              <a:rPr lang="en-US" i="1" dirty="0"/>
              <a:t>Example: </a:t>
            </a:r>
          </a:p>
          <a:p>
            <a:endParaRPr lang="en-US" i="1" dirty="0"/>
          </a:p>
        </p:txBody>
      </p:sp>
    </p:spTree>
    <p:extLst>
      <p:ext uri="{BB962C8B-B14F-4D97-AF65-F5344CB8AC3E}">
        <p14:creationId xmlns:p14="http://schemas.microsoft.com/office/powerpoint/2010/main" val="1100734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VIDEO LINK</a:t>
            </a:r>
          </a:p>
        </p:txBody>
      </p:sp>
      <p:sp>
        <p:nvSpPr>
          <p:cNvPr id="3" name="Content Placeholder 2"/>
          <p:cNvSpPr>
            <a:spLocks noGrp="1"/>
          </p:cNvSpPr>
          <p:nvPr>
            <p:ph idx="1"/>
          </p:nvPr>
        </p:nvSpPr>
        <p:spPr/>
        <p:txBody>
          <a:bodyPr/>
          <a:lstStyle/>
          <a:p>
            <a:r>
              <a:rPr lang="en-US" dirty="0"/>
              <a:t>https://www.youtube.com/watch?v=fGJgPugeOFU</a:t>
            </a:r>
          </a:p>
        </p:txBody>
      </p:sp>
    </p:spTree>
    <p:extLst>
      <p:ext uri="{BB962C8B-B14F-4D97-AF65-F5344CB8AC3E}">
        <p14:creationId xmlns:p14="http://schemas.microsoft.com/office/powerpoint/2010/main" val="119304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1907" y="512162"/>
            <a:ext cx="3787989" cy="3787989"/>
          </a:xfrm>
          <a:prstGeom prst="rect">
            <a:avLst/>
          </a:prstGeom>
        </p:spPr>
      </p:pic>
      <p:pic>
        <p:nvPicPr>
          <p:cNvPr id="5" name="Picture 4"/>
          <p:cNvPicPr>
            <a:picLocks noChangeAspect="1"/>
          </p:cNvPicPr>
          <p:nvPr/>
        </p:nvPicPr>
        <p:blipFill>
          <a:blip r:embed="rId3"/>
          <a:stretch>
            <a:fillRect/>
          </a:stretch>
        </p:blipFill>
        <p:spPr>
          <a:xfrm>
            <a:off x="4429896" y="845794"/>
            <a:ext cx="3120724" cy="3120724"/>
          </a:xfrm>
          <a:prstGeom prst="rect">
            <a:avLst/>
          </a:prstGeom>
        </p:spPr>
      </p:pic>
      <p:sp>
        <p:nvSpPr>
          <p:cNvPr id="6" name="Title 5"/>
          <p:cNvSpPr>
            <a:spLocks noGrp="1"/>
          </p:cNvSpPr>
          <p:nvPr>
            <p:ph type="title"/>
          </p:nvPr>
        </p:nvSpPr>
        <p:spPr>
          <a:xfrm>
            <a:off x="809944" y="4580567"/>
            <a:ext cx="9720072" cy="1499616"/>
          </a:xfrm>
        </p:spPr>
        <p:txBody>
          <a:bodyPr/>
          <a:lstStyle/>
          <a:p>
            <a:r>
              <a:rPr lang="en-US" b="1" dirty="0">
                <a:solidFill>
                  <a:schemeClr val="bg1"/>
                </a:solidFill>
              </a:rPr>
              <a:t>Applying Symbolic Interactionism</a:t>
            </a:r>
            <a:endParaRPr lang="en-US" dirty="0">
              <a:solidFill>
                <a:schemeClr val="bg1"/>
              </a:solidFill>
            </a:endParaRPr>
          </a:p>
        </p:txBody>
      </p:sp>
      <p:pic>
        <p:nvPicPr>
          <p:cNvPr id="8" name="Picture 7"/>
          <p:cNvPicPr>
            <a:picLocks noChangeAspect="1"/>
          </p:cNvPicPr>
          <p:nvPr/>
        </p:nvPicPr>
        <p:blipFill>
          <a:blip r:embed="rId4"/>
          <a:stretch>
            <a:fillRect/>
          </a:stretch>
        </p:blipFill>
        <p:spPr>
          <a:xfrm>
            <a:off x="7550620" y="845794"/>
            <a:ext cx="2009775" cy="1913882"/>
          </a:xfrm>
          <a:prstGeom prst="rect">
            <a:avLst/>
          </a:prstGeom>
        </p:spPr>
      </p:pic>
      <p:pic>
        <p:nvPicPr>
          <p:cNvPr id="9" name="Picture 8"/>
          <p:cNvPicPr>
            <a:picLocks noChangeAspect="1"/>
          </p:cNvPicPr>
          <p:nvPr/>
        </p:nvPicPr>
        <p:blipFill rotWithShape="1">
          <a:blip r:embed="rId5"/>
          <a:srcRect b="31261"/>
          <a:stretch/>
        </p:blipFill>
        <p:spPr>
          <a:xfrm>
            <a:off x="9560396" y="2406156"/>
            <a:ext cx="1890200" cy="1473158"/>
          </a:xfrm>
          <a:prstGeom prst="rect">
            <a:avLst/>
          </a:prstGeom>
        </p:spPr>
      </p:pic>
      <p:pic>
        <p:nvPicPr>
          <p:cNvPr id="10" name="Picture 9"/>
          <p:cNvPicPr>
            <a:picLocks noChangeAspect="1"/>
          </p:cNvPicPr>
          <p:nvPr/>
        </p:nvPicPr>
        <p:blipFill>
          <a:blip r:embed="rId6"/>
          <a:stretch>
            <a:fillRect/>
          </a:stretch>
        </p:blipFill>
        <p:spPr>
          <a:xfrm>
            <a:off x="9560395" y="845794"/>
            <a:ext cx="1890200" cy="1600200"/>
          </a:xfrm>
          <a:prstGeom prst="rect">
            <a:avLst/>
          </a:prstGeom>
        </p:spPr>
      </p:pic>
    </p:spTree>
    <p:extLst>
      <p:ext uri="{BB962C8B-B14F-4D97-AF65-F5344CB8AC3E}">
        <p14:creationId xmlns:p14="http://schemas.microsoft.com/office/powerpoint/2010/main" val="1454250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nSpc>
                <a:spcPct val="100000"/>
              </a:lnSpc>
              <a:spcBef>
                <a:spcPts val="0"/>
              </a:spcBef>
              <a:defRPr/>
            </a:pPr>
            <a:r>
              <a:rPr lang="en-US" sz="4400" b="1" kern="0" cap="none" spc="0" dirty="0">
                <a:solidFill>
                  <a:schemeClr val="tx1"/>
                </a:solidFill>
                <a:latin typeface="Times New Roman" panose="02020603050405020304" pitchFamily="18" charset="0"/>
                <a:cs typeface="Times New Roman" panose="02020603050405020304" pitchFamily="18" charset="0"/>
              </a:rPr>
              <a:t>4. FEMINIST PERSPECTIVE</a:t>
            </a:r>
          </a:p>
        </p:txBody>
      </p:sp>
      <p:sp>
        <p:nvSpPr>
          <p:cNvPr id="3" name="Content Placeholder 2"/>
          <p:cNvSpPr>
            <a:spLocks noGrp="1"/>
          </p:cNvSpPr>
          <p:nvPr>
            <p:ph idx="1"/>
          </p:nvPr>
        </p:nvSpPr>
        <p:spPr>
          <a:xfrm>
            <a:off x="698269" y="2084832"/>
            <a:ext cx="11039302" cy="4513212"/>
          </a:xfrm>
        </p:spPr>
        <p:txBody>
          <a:bodyPr>
            <a:normAutofit fontScale="92500" lnSpcReduction="10000"/>
          </a:bodyPr>
          <a:lstStyle/>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First coined in 1837 by French philosopher, Charles Fourier (as </a:t>
            </a:r>
            <a:r>
              <a:rPr lang="en-US" sz="2600" dirty="0" err="1">
                <a:latin typeface="Times New Roman" panose="02020603050405020304" pitchFamily="18" charset="0"/>
                <a:cs typeface="Times New Roman" panose="02020603050405020304" pitchFamily="18" charset="0"/>
              </a:rPr>
              <a:t>féminisme</a:t>
            </a:r>
            <a:r>
              <a:rPr lang="en-US" sz="26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US" sz="2600" b="1" i="1" u="sng" dirty="0">
                <a:latin typeface="Times New Roman" panose="02020603050405020304" pitchFamily="18" charset="0"/>
                <a:cs typeface="Times New Roman" panose="02020603050405020304" pitchFamily="18" charset="0"/>
              </a:rPr>
              <a:t>Movement of women</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philosophy that men and women should be politically, economically, and socially equal; organized activities on behalf of this principle.</a:t>
            </a:r>
          </a:p>
          <a:p>
            <a:pPr algn="just">
              <a:buFont typeface="Wingdings" panose="05000000000000000000" pitchFamily="2" charset="2"/>
              <a:buChar char="Ø"/>
            </a:pPr>
            <a:r>
              <a:rPr lang="en-US" sz="2600" i="1" dirty="0">
                <a:latin typeface="Times New Roman" panose="02020603050405020304" pitchFamily="18" charset="0"/>
                <a:cs typeface="Times New Roman" panose="02020603050405020304" pitchFamily="18" charset="0"/>
              </a:rPr>
              <a:t>It works for equality, not for female’s superiority.</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It focuses on social, economical, political rights of female.</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Historically, women were not treated well, were treated as slaves etc. </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view that biology is not destiny, that stratification by gender is wrong and should be resisted, and that men and women should be equal—met with strong opposition, both by men who had privilege to lose and by women who accepted their status as morally correct.</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4905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WAVES OF FEMINISM: </a:t>
            </a:r>
          </a:p>
        </p:txBody>
      </p:sp>
      <p:sp>
        <p:nvSpPr>
          <p:cNvPr id="3" name="Text Placeholder 2"/>
          <p:cNvSpPr>
            <a:spLocks noGrp="1"/>
          </p:cNvSpPr>
          <p:nvPr>
            <p:ph type="body" idx="1"/>
          </p:nvPr>
        </p:nvSpPr>
        <p:spPr/>
        <p:txBody>
          <a:bodyPr/>
          <a:lstStyle/>
          <a:p>
            <a:r>
              <a:rPr lang="en-US" dirty="0">
                <a:solidFill>
                  <a:srgbClr val="FFC000"/>
                </a:solidFill>
              </a:rPr>
              <a:t>1. First wave of feminism: (mid 19</a:t>
            </a:r>
            <a:r>
              <a:rPr lang="en-US" baseline="30000" dirty="0">
                <a:solidFill>
                  <a:srgbClr val="FFC000"/>
                </a:solidFill>
              </a:rPr>
              <a:t>th</a:t>
            </a:r>
            <a:r>
              <a:rPr lang="en-US" dirty="0">
                <a:solidFill>
                  <a:srgbClr val="FFC000"/>
                </a:solidFill>
              </a:rPr>
              <a:t> to early 20</a:t>
            </a:r>
            <a:r>
              <a:rPr lang="en-US" baseline="30000" dirty="0">
                <a:solidFill>
                  <a:srgbClr val="FFC000"/>
                </a:solidFill>
              </a:rPr>
              <a:t>th</a:t>
            </a:r>
            <a:r>
              <a:rPr lang="en-US" dirty="0">
                <a:solidFill>
                  <a:srgbClr val="FFC000"/>
                </a:solidFill>
              </a:rPr>
              <a:t> century 1850’s to 1910)</a:t>
            </a:r>
          </a:p>
          <a:p>
            <a:endParaRPr lang="en-US" dirty="0"/>
          </a:p>
        </p:txBody>
      </p:sp>
      <p:sp>
        <p:nvSpPr>
          <p:cNvPr id="4" name="Content Placeholder 3"/>
          <p:cNvSpPr>
            <a:spLocks noGrp="1"/>
          </p:cNvSpPr>
          <p:nvPr>
            <p:ph sz="half" idx="2"/>
          </p:nvPr>
        </p:nvSpPr>
        <p:spPr>
          <a:xfrm>
            <a:off x="1024128" y="2967788"/>
            <a:ext cx="3580823" cy="772190"/>
          </a:xfrm>
        </p:spPr>
        <p:txBody>
          <a:bodyPr/>
          <a:lstStyle/>
          <a:p>
            <a:pPr marL="0" indent="0">
              <a:buNone/>
            </a:pPr>
            <a:r>
              <a:rPr lang="en-US" dirty="0"/>
              <a:t>Based on </a:t>
            </a:r>
            <a:r>
              <a:rPr lang="en-US" i="1" u="sng" dirty="0"/>
              <a:t>political rights mostly</a:t>
            </a:r>
          </a:p>
          <a:p>
            <a:endParaRPr lang="en-US" dirty="0"/>
          </a:p>
        </p:txBody>
      </p:sp>
      <p:sp>
        <p:nvSpPr>
          <p:cNvPr id="5" name="Text Placeholder 4"/>
          <p:cNvSpPr>
            <a:spLocks noGrp="1"/>
          </p:cNvSpPr>
          <p:nvPr>
            <p:ph type="body" sz="quarter" idx="3"/>
          </p:nvPr>
        </p:nvSpPr>
        <p:spPr>
          <a:xfrm>
            <a:off x="6095260" y="1996756"/>
            <a:ext cx="4754880" cy="822960"/>
          </a:xfrm>
        </p:spPr>
        <p:txBody>
          <a:bodyPr/>
          <a:lstStyle/>
          <a:p>
            <a:r>
              <a:rPr lang="en-US" dirty="0">
                <a:solidFill>
                  <a:srgbClr val="FFC000"/>
                </a:solidFill>
              </a:rPr>
              <a:t>2. Second wave of feminism: (1960’s)</a:t>
            </a:r>
          </a:p>
          <a:p>
            <a:endParaRPr lang="en-US" dirty="0"/>
          </a:p>
        </p:txBody>
      </p:sp>
      <p:sp>
        <p:nvSpPr>
          <p:cNvPr id="6" name="Content Placeholder 5"/>
          <p:cNvSpPr>
            <a:spLocks noGrp="1"/>
          </p:cNvSpPr>
          <p:nvPr>
            <p:ph sz="quarter" idx="4"/>
          </p:nvPr>
        </p:nvSpPr>
        <p:spPr>
          <a:xfrm>
            <a:off x="6287450" y="2609758"/>
            <a:ext cx="4754880" cy="3341572"/>
          </a:xfrm>
        </p:spPr>
        <p:txBody>
          <a:bodyPr>
            <a:normAutofit/>
          </a:bodyPr>
          <a:lstStyle/>
          <a:p>
            <a:pPr marL="0" indent="0" algn="just">
              <a:buNone/>
            </a:pPr>
            <a:r>
              <a:rPr lang="en-US" dirty="0"/>
              <a:t>The second wave feminism movement </a:t>
            </a:r>
            <a:r>
              <a:rPr lang="en-US" b="1" dirty="0"/>
              <a:t>took place in the 1960s and 1970s and focused on issues of equality and discrimination</a:t>
            </a:r>
            <a:r>
              <a:rPr lang="en-US" dirty="0"/>
              <a:t>. </a:t>
            </a:r>
          </a:p>
          <a:p>
            <a:pPr marL="0" indent="0" algn="just">
              <a:buNone/>
            </a:pPr>
            <a:r>
              <a:rPr lang="en-US" dirty="0"/>
              <a:t>The Second Wave focused more on both public and private injustices.</a:t>
            </a:r>
          </a:p>
          <a:p>
            <a:pPr marL="0" indent="0" algn="just">
              <a:buNone/>
            </a:pPr>
            <a:r>
              <a:rPr lang="en-US" i="1" dirty="0"/>
              <a:t>Movement against domestic violence (heavily criticized because it was only for upper class white women)</a:t>
            </a:r>
          </a:p>
          <a:p>
            <a:endParaRPr lang="en-US" dirty="0"/>
          </a:p>
        </p:txBody>
      </p:sp>
    </p:spTree>
    <p:extLst>
      <p:ext uri="{BB962C8B-B14F-4D97-AF65-F5344CB8AC3E}">
        <p14:creationId xmlns:p14="http://schemas.microsoft.com/office/powerpoint/2010/main" val="837623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24128" y="874537"/>
            <a:ext cx="4754880" cy="822960"/>
          </a:xfrm>
        </p:spPr>
        <p:txBody>
          <a:bodyPr/>
          <a:lstStyle/>
          <a:p>
            <a:r>
              <a:rPr lang="en-US" dirty="0">
                <a:solidFill>
                  <a:srgbClr val="FFC000"/>
                </a:solidFill>
              </a:rPr>
              <a:t>3. Third wave of feminism (a big Hit)</a:t>
            </a:r>
          </a:p>
          <a:p>
            <a:endParaRPr lang="en-US" dirty="0"/>
          </a:p>
        </p:txBody>
      </p:sp>
      <p:sp>
        <p:nvSpPr>
          <p:cNvPr id="4" name="Content Placeholder 3"/>
          <p:cNvSpPr>
            <a:spLocks noGrp="1"/>
          </p:cNvSpPr>
          <p:nvPr>
            <p:ph sz="half" idx="2"/>
          </p:nvPr>
        </p:nvSpPr>
        <p:spPr>
          <a:xfrm>
            <a:off x="1024128" y="1664390"/>
            <a:ext cx="4754880" cy="3341572"/>
          </a:xfrm>
        </p:spPr>
        <p:txBody>
          <a:bodyPr/>
          <a:lstStyle/>
          <a:p>
            <a:pPr algn="just"/>
            <a:r>
              <a:rPr lang="en-US" dirty="0"/>
              <a:t>It was a big hit as it addressed the limitations of second wave of feminism.</a:t>
            </a:r>
          </a:p>
          <a:p>
            <a:pPr algn="just"/>
            <a:r>
              <a:rPr lang="en-US" dirty="0"/>
              <a:t>a) It also focused on the rights of non-white women as well.</a:t>
            </a:r>
          </a:p>
        </p:txBody>
      </p:sp>
      <p:sp>
        <p:nvSpPr>
          <p:cNvPr id="5" name="Text Placeholder 4"/>
          <p:cNvSpPr>
            <a:spLocks noGrp="1"/>
          </p:cNvSpPr>
          <p:nvPr>
            <p:ph type="body" sz="quarter" idx="3"/>
          </p:nvPr>
        </p:nvSpPr>
        <p:spPr>
          <a:xfrm>
            <a:off x="5990888" y="683345"/>
            <a:ext cx="4754880" cy="822960"/>
          </a:xfrm>
        </p:spPr>
        <p:txBody>
          <a:bodyPr/>
          <a:lstStyle/>
          <a:p>
            <a:r>
              <a:rPr lang="en-US" dirty="0">
                <a:solidFill>
                  <a:srgbClr val="FFC000"/>
                </a:solidFill>
              </a:rPr>
              <a:t>4. Fourth wave of feminism (2005)</a:t>
            </a:r>
          </a:p>
        </p:txBody>
      </p:sp>
      <p:sp>
        <p:nvSpPr>
          <p:cNvPr id="6" name="Content Placeholder 5"/>
          <p:cNvSpPr>
            <a:spLocks noGrp="1"/>
          </p:cNvSpPr>
          <p:nvPr>
            <p:ph sz="quarter" idx="4"/>
          </p:nvPr>
        </p:nvSpPr>
        <p:spPr>
          <a:xfrm>
            <a:off x="6057390" y="1747518"/>
            <a:ext cx="4754880" cy="3341572"/>
          </a:xfrm>
        </p:spPr>
        <p:txBody>
          <a:bodyPr/>
          <a:lstStyle/>
          <a:p>
            <a:r>
              <a:rPr lang="en-US" dirty="0"/>
              <a:t>Based on use of social media (it was highlighted) </a:t>
            </a:r>
          </a:p>
          <a:p>
            <a:r>
              <a:rPr lang="en-US" dirty="0"/>
              <a:t>a)  Justice for women</a:t>
            </a:r>
          </a:p>
          <a:p>
            <a:r>
              <a:rPr lang="en-US" dirty="0"/>
              <a:t>b) oppose sexual harassment</a:t>
            </a:r>
          </a:p>
          <a:p>
            <a:r>
              <a:rPr lang="en-US" dirty="0"/>
              <a:t>c) against body shaming (objectifying her in media)</a:t>
            </a:r>
          </a:p>
          <a:p>
            <a:endParaRPr lang="en-US" dirty="0"/>
          </a:p>
          <a:p>
            <a:endParaRPr lang="en-US" dirty="0"/>
          </a:p>
          <a:p>
            <a:endParaRPr lang="en-US" dirty="0"/>
          </a:p>
        </p:txBody>
      </p:sp>
    </p:spTree>
    <p:extLst>
      <p:ext uri="{BB962C8B-B14F-4D97-AF65-F5344CB8AC3E}">
        <p14:creationId xmlns:p14="http://schemas.microsoft.com/office/powerpoint/2010/main" val="1203869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0329672" cy="1499616"/>
          </a:xfrm>
        </p:spPr>
        <p:txBody>
          <a:bodyPr>
            <a:normAutofit/>
          </a:bodyPr>
          <a:lstStyle/>
          <a:p>
            <a:r>
              <a:rPr lang="en-US" sz="4000" b="1" dirty="0">
                <a:cs typeface="Times New Roman" panose="02020603050405020304" pitchFamily="18" charset="0"/>
              </a:rPr>
              <a:t>Devaluation of Feminine in today’s world</a:t>
            </a:r>
            <a:endParaRPr lang="en-US" sz="4000" dirty="0">
              <a:cs typeface="Times New Roman" panose="02020603050405020304" pitchFamily="18" charset="0"/>
            </a:endParaRPr>
          </a:p>
        </p:txBody>
      </p:sp>
      <p:sp>
        <p:nvSpPr>
          <p:cNvPr id="3" name="Content Placeholder 2"/>
          <p:cNvSpPr>
            <a:spLocks noGrp="1"/>
          </p:cNvSpPr>
          <p:nvPr>
            <p:ph idx="1"/>
          </p:nvPr>
        </p:nvSpPr>
        <p:spPr>
          <a:xfrm>
            <a:off x="941749" y="1824681"/>
            <a:ext cx="9720073" cy="4023360"/>
          </a:xfrm>
        </p:spPr>
        <p:txBody>
          <a:bodyPr>
            <a:normAutofit/>
          </a:bodyPr>
          <a:lstStyle/>
          <a:p>
            <a:pPr algn="just"/>
            <a:r>
              <a:rPr lang="en-US" sz="2400" b="1" dirty="0">
                <a:latin typeface="+mj-lt"/>
                <a:cs typeface="Times New Roman" panose="02020603050405020304" pitchFamily="18" charset="0"/>
              </a:rPr>
              <a:t>:</a:t>
            </a:r>
            <a:endParaRPr lang="en-US" sz="2400" dirty="0">
              <a:latin typeface="+mj-lt"/>
              <a:cs typeface="Times New Roman" panose="02020603050405020304" pitchFamily="18" charset="0"/>
            </a:endParaRPr>
          </a:p>
          <a:p>
            <a:pPr marL="457200" indent="-457200" algn="just">
              <a:buFont typeface="+mj-lt"/>
              <a:buAutoNum type="arabicPeriod"/>
            </a:pPr>
            <a:r>
              <a:rPr lang="en-US" sz="2400" dirty="0">
                <a:latin typeface="+mj-lt"/>
                <a:cs typeface="Times New Roman" panose="02020603050405020304" pitchFamily="18" charset="0"/>
              </a:rPr>
              <a:t>People are often unaware that they make these evaluations, but if you listen carefully, you can hear them pop up in everyday speech</a:t>
            </a:r>
          </a:p>
          <a:p>
            <a:pPr marL="457200" indent="-457200" algn="just">
              <a:buFont typeface="+mj-lt"/>
              <a:buAutoNum type="arabicPeriod"/>
            </a:pPr>
            <a:r>
              <a:rPr lang="en-US" sz="2400" dirty="0">
                <a:latin typeface="+mj-lt"/>
                <a:cs typeface="Times New Roman" panose="02020603050405020304" pitchFamily="18" charset="0"/>
              </a:rPr>
              <a:t>In general, with masculinity symbolizing strength and success, a higher value is placed on things considered masculine. </a:t>
            </a:r>
          </a:p>
          <a:p>
            <a:pPr marL="457200" indent="-457200" algn="just">
              <a:buFont typeface="+mj-lt"/>
              <a:buAutoNum type="arabicPeriod"/>
            </a:pPr>
            <a:r>
              <a:rPr lang="en-US" sz="2400" dirty="0">
                <a:latin typeface="+mj-lt"/>
                <a:cs typeface="Times New Roman" panose="02020603050405020304" pitchFamily="18" charset="0"/>
              </a:rPr>
              <a:t>Femininity, in contrast, is often perceived as weakness and lack of accomplishment. </a:t>
            </a:r>
          </a:p>
          <a:p>
            <a:pPr algn="just"/>
            <a:r>
              <a:rPr lang="en-US" sz="2400" dirty="0">
                <a:latin typeface="+mj-lt"/>
                <a:cs typeface="Times New Roman" panose="02020603050405020304" pitchFamily="18" charset="0"/>
              </a:rPr>
              <a:t>.</a:t>
            </a:r>
          </a:p>
        </p:txBody>
      </p:sp>
    </p:spTree>
    <p:extLst>
      <p:ext uri="{BB962C8B-B14F-4D97-AF65-F5344CB8AC3E}">
        <p14:creationId xmlns:p14="http://schemas.microsoft.com/office/powerpoint/2010/main" val="913551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6830" y="4960137"/>
            <a:ext cx="7772400" cy="1463040"/>
          </a:xfrm>
        </p:spPr>
        <p:txBody>
          <a:bodyPr/>
          <a:lstStyle/>
          <a:p>
            <a:r>
              <a:rPr lang="en-US" b="1" dirty="0">
                <a:latin typeface="Arial Rounded MT Bold" panose="020F0704030504030204" pitchFamily="34" charset="0"/>
              </a:rPr>
              <a:t>THANK YOU </a:t>
            </a:r>
          </a:p>
        </p:txBody>
      </p:sp>
    </p:spTree>
    <p:extLst>
      <p:ext uri="{BB962C8B-B14F-4D97-AF65-F5344CB8AC3E}">
        <p14:creationId xmlns:p14="http://schemas.microsoft.com/office/powerpoint/2010/main" val="1793848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a:lstStyle/>
          <a:p>
            <a:pPr marL="457200" indent="-457200">
              <a:buFont typeface="+mj-lt"/>
              <a:buAutoNum type="arabicPeriod"/>
            </a:pPr>
            <a:r>
              <a:rPr lang="en-US" dirty="0"/>
              <a:t>Learning different theoretical perspectives of sociology</a:t>
            </a:r>
          </a:p>
          <a:p>
            <a:pPr marL="457200" indent="-457200">
              <a:buFont typeface="+mj-lt"/>
              <a:buAutoNum type="arabicPeriod"/>
            </a:pPr>
            <a:r>
              <a:rPr lang="en-US" dirty="0"/>
              <a:t>Learning how these perspectives are applied in today’s world</a:t>
            </a:r>
          </a:p>
        </p:txBody>
      </p:sp>
    </p:spTree>
    <p:extLst>
      <p:ext uri="{BB962C8B-B14F-4D97-AF65-F5344CB8AC3E}">
        <p14:creationId xmlns:p14="http://schemas.microsoft.com/office/powerpoint/2010/main" val="1620844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Functionalism</a:t>
            </a:r>
          </a:p>
        </p:txBody>
      </p:sp>
      <p:sp>
        <p:nvSpPr>
          <p:cNvPr id="3" name="Content Placeholder 2"/>
          <p:cNvSpPr>
            <a:spLocks noGrp="1"/>
          </p:cNvSpPr>
          <p:nvPr>
            <p:ph idx="1"/>
          </p:nvPr>
        </p:nvSpPr>
        <p:spPr/>
        <p:txBody>
          <a:bodyPr>
            <a:normAutofit/>
          </a:bodyPr>
          <a:lstStyle/>
          <a:p>
            <a:r>
              <a:rPr lang="en-US" dirty="0"/>
              <a:t>1.The central idea of </a:t>
            </a:r>
            <a:r>
              <a:rPr lang="en-US" b="1" dirty="0"/>
              <a:t>functional analysis </a:t>
            </a:r>
            <a:r>
              <a:rPr lang="en-US" dirty="0"/>
              <a:t>is that society is a whole unit, made up of interrelated parts that work together.</a:t>
            </a:r>
          </a:p>
          <a:p>
            <a:r>
              <a:rPr lang="en-US" dirty="0"/>
              <a:t>2. Very important for any society to stay stable and continue</a:t>
            </a:r>
          </a:p>
          <a:p>
            <a:r>
              <a:rPr lang="en-US" dirty="0"/>
              <a:t> </a:t>
            </a:r>
          </a:p>
          <a:p>
            <a:endParaRPr lang="en-US" dirty="0"/>
          </a:p>
          <a:p>
            <a:endParaRPr lang="en-US" dirty="0"/>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3176173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Functionalism</a:t>
            </a:r>
            <a:endParaRPr lang="en-US" dirty="0"/>
          </a:p>
        </p:txBody>
      </p:sp>
      <p:sp>
        <p:nvSpPr>
          <p:cNvPr id="3" name="Content Placeholder 2"/>
          <p:cNvSpPr>
            <a:spLocks noGrp="1"/>
          </p:cNvSpPr>
          <p:nvPr>
            <p:ph idx="1"/>
          </p:nvPr>
        </p:nvSpPr>
        <p:spPr/>
        <p:txBody>
          <a:bodyPr/>
          <a:lstStyle/>
          <a:p>
            <a:r>
              <a:rPr lang="en-US" dirty="0"/>
              <a:t>. Emile Durkheim also viewed society as being composed of many parts, each with its own function. He said that when all the parts of society fulfill their functions, society is in a “normal” state. If they do not fulfill their functions, society is in an “abnormal” or “pathological” state. To understand society, then, functionalists say that we need to look at both </a:t>
            </a:r>
            <a:r>
              <a:rPr lang="en-US" i="1" dirty="0"/>
              <a:t>structure </a:t>
            </a:r>
            <a:r>
              <a:rPr lang="en-US" dirty="0"/>
              <a:t>(how the parts of a society fit together to make the whole) and </a:t>
            </a:r>
            <a:r>
              <a:rPr lang="en-US" i="1" dirty="0"/>
              <a:t>function </a:t>
            </a:r>
            <a:r>
              <a:rPr lang="en-US" dirty="0"/>
              <a:t>(what each part does, how it contributes to society). </a:t>
            </a:r>
          </a:p>
          <a:p>
            <a:endParaRPr lang="en-US" dirty="0"/>
          </a:p>
        </p:txBody>
      </p:sp>
    </p:spTree>
    <p:extLst>
      <p:ext uri="{BB962C8B-B14F-4D97-AF65-F5344CB8AC3E}">
        <p14:creationId xmlns:p14="http://schemas.microsoft.com/office/powerpoint/2010/main" val="172199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Functionalism</a:t>
            </a:r>
            <a:endParaRPr lang="en-US" dirty="0"/>
          </a:p>
        </p:txBody>
      </p:sp>
      <p:sp>
        <p:nvSpPr>
          <p:cNvPr id="3" name="Content Placeholder 2"/>
          <p:cNvSpPr>
            <a:spLocks noGrp="1"/>
          </p:cNvSpPr>
          <p:nvPr>
            <p:ph idx="1"/>
          </p:nvPr>
        </p:nvSpPr>
        <p:spPr/>
        <p:txBody>
          <a:bodyPr/>
          <a:lstStyle/>
          <a:p>
            <a:r>
              <a:rPr lang="en-US" dirty="0"/>
              <a:t>3. The main concept in functionalism is solidarity, indicating how well the different elements of the society can work together to attain the main goal of continuity of the society</a:t>
            </a:r>
          </a:p>
          <a:p>
            <a:r>
              <a:rPr lang="en-US" dirty="0"/>
              <a:t>Example: Family and the divorce rate</a:t>
            </a:r>
          </a:p>
          <a:p>
            <a:r>
              <a:rPr lang="en-US" dirty="0"/>
              <a:t> </a:t>
            </a:r>
          </a:p>
          <a:p>
            <a:endParaRPr lang="en-US" dirty="0"/>
          </a:p>
          <a:p>
            <a:endParaRPr lang="en-US" dirty="0"/>
          </a:p>
        </p:txBody>
      </p:sp>
    </p:spTree>
    <p:extLst>
      <p:ext uri="{BB962C8B-B14F-4D97-AF65-F5344CB8AC3E}">
        <p14:creationId xmlns:p14="http://schemas.microsoft.com/office/powerpoint/2010/main" val="4095237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4594" t="22223" r="10878" b="13393"/>
          <a:stretch/>
        </p:blipFill>
        <p:spPr>
          <a:xfrm>
            <a:off x="947352" y="733167"/>
            <a:ext cx="9654746" cy="5418789"/>
          </a:xfrm>
          <a:prstGeom prst="rect">
            <a:avLst/>
          </a:prstGeom>
        </p:spPr>
      </p:pic>
    </p:spTree>
    <p:extLst>
      <p:ext uri="{BB962C8B-B14F-4D97-AF65-F5344CB8AC3E}">
        <p14:creationId xmlns:p14="http://schemas.microsoft.com/office/powerpoint/2010/main" val="2771530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735804" y="585216"/>
            <a:ext cx="10523881" cy="4522243"/>
          </a:xfrm>
          <a:prstGeom prst="rect">
            <a:avLst/>
          </a:prstGeom>
        </p:spPr>
      </p:pic>
    </p:spTree>
    <p:extLst>
      <p:ext uri="{BB962C8B-B14F-4D97-AF65-F5344CB8AC3E}">
        <p14:creationId xmlns:p14="http://schemas.microsoft.com/office/powerpoint/2010/main" val="211327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b="1" dirty="0"/>
              <a:t>Conflict theory</a:t>
            </a:r>
          </a:p>
        </p:txBody>
      </p:sp>
      <p:pic>
        <p:nvPicPr>
          <p:cNvPr id="4" name="Picture 3"/>
          <p:cNvPicPr>
            <a:picLocks noChangeAspect="1"/>
          </p:cNvPicPr>
          <p:nvPr/>
        </p:nvPicPr>
        <p:blipFill>
          <a:blip r:embed="rId2"/>
          <a:stretch>
            <a:fillRect/>
          </a:stretch>
        </p:blipFill>
        <p:spPr>
          <a:xfrm>
            <a:off x="711090" y="1722037"/>
            <a:ext cx="7143750" cy="4762500"/>
          </a:xfrm>
          <a:prstGeom prst="rect">
            <a:avLst/>
          </a:prstGeom>
        </p:spPr>
      </p:pic>
    </p:spTree>
    <p:extLst>
      <p:ext uri="{BB962C8B-B14F-4D97-AF65-F5344CB8AC3E}">
        <p14:creationId xmlns:p14="http://schemas.microsoft.com/office/powerpoint/2010/main" val="1808202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theory</a:t>
            </a:r>
          </a:p>
        </p:txBody>
      </p:sp>
      <p:sp>
        <p:nvSpPr>
          <p:cNvPr id="3" name="Content Placeholder 2"/>
          <p:cNvSpPr>
            <a:spLocks noGrp="1"/>
          </p:cNvSpPr>
          <p:nvPr>
            <p:ph idx="1"/>
          </p:nvPr>
        </p:nvSpPr>
        <p:spPr/>
        <p:txBody>
          <a:bodyPr/>
          <a:lstStyle/>
          <a:p>
            <a:pPr marL="457200" indent="-457200">
              <a:buFont typeface="+mj-lt"/>
              <a:buAutoNum type="arabicPeriod"/>
            </a:pPr>
            <a:r>
              <a:rPr lang="en-US" dirty="0"/>
              <a:t>Conflict theory provides a second perspective on social life. Unlike the functionalists, who view society as a harmonious whole with its parts working together, conflict theorists stress that society is composed of groups that compete with one another for scarce resources.</a:t>
            </a:r>
          </a:p>
          <a:p>
            <a:pPr marL="457200" indent="-457200">
              <a:buFont typeface="+mj-lt"/>
              <a:buAutoNum type="arabicPeriod"/>
            </a:pPr>
            <a:r>
              <a:rPr lang="en-US" b="1" dirty="0"/>
              <a:t>Karl Marx and Conflict Theory </a:t>
            </a:r>
            <a:r>
              <a:rPr lang="en-US" dirty="0"/>
              <a:t>Karl Marx, the founder of conflict theory, witnessed the Industrial Revolution that transformed Europe. He saw that peasants who had left the land to work in cities earned barely enough to eat. Things were so bad that the average worker died at age 30, the average wealthy person at age 50. As he did so, he developed </a:t>
            </a:r>
            <a:r>
              <a:rPr lang="en-US" b="1" dirty="0"/>
              <a:t>conflict theory</a:t>
            </a:r>
            <a:r>
              <a:rPr lang="en-US" dirty="0"/>
              <a:t>. He concluded that the key to human history is </a:t>
            </a:r>
            <a:r>
              <a:rPr lang="en-US" i="1" dirty="0"/>
              <a:t>class conflict</a:t>
            </a:r>
            <a:r>
              <a:rPr lang="en-US" dirty="0"/>
              <a:t>.</a:t>
            </a:r>
          </a:p>
          <a:p>
            <a:endParaRPr lang="en-US" dirty="0"/>
          </a:p>
        </p:txBody>
      </p:sp>
    </p:spTree>
    <p:extLst>
      <p:ext uri="{BB962C8B-B14F-4D97-AF65-F5344CB8AC3E}">
        <p14:creationId xmlns:p14="http://schemas.microsoft.com/office/powerpoint/2010/main" val="983669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A41AC481-B287-49C8-90EF-C669597D2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548</TotalTime>
  <Words>972</Words>
  <Application>Microsoft Office PowerPoint</Application>
  <PresentationFormat>Widescreen</PresentationFormat>
  <Paragraphs>70</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 Rounded MT Bold</vt:lpstr>
      <vt:lpstr>Calibri</vt:lpstr>
      <vt:lpstr>Times New Roman</vt:lpstr>
      <vt:lpstr>Tw Cen MT</vt:lpstr>
      <vt:lpstr>Tw Cen MT Condensed</vt:lpstr>
      <vt:lpstr>Wingdings</vt:lpstr>
      <vt:lpstr>Wingdings 3</vt:lpstr>
      <vt:lpstr>Integral</vt:lpstr>
      <vt:lpstr>Theoretical perspectives of sociology</vt:lpstr>
      <vt:lpstr>Learning outcomes</vt:lpstr>
      <vt:lpstr>1. Functionalism</vt:lpstr>
      <vt:lpstr>Functionalism</vt:lpstr>
      <vt:lpstr>Functionalism</vt:lpstr>
      <vt:lpstr>PowerPoint Presentation</vt:lpstr>
      <vt:lpstr>PowerPoint Presentation</vt:lpstr>
      <vt:lpstr>2. Conflict theory</vt:lpstr>
      <vt:lpstr>Conflict theory</vt:lpstr>
      <vt:lpstr>Conflict Theory Today </vt:lpstr>
      <vt:lpstr>3. Symbolic Interactionism </vt:lpstr>
      <vt:lpstr>VIDEO LINK</vt:lpstr>
      <vt:lpstr>Applying Symbolic Interactionism</vt:lpstr>
      <vt:lpstr>4. FEMINIST PERSPECTIVE</vt:lpstr>
      <vt:lpstr>3 WAVES OF FEMINISM: </vt:lpstr>
      <vt:lpstr>PowerPoint Presentation</vt:lpstr>
      <vt:lpstr>Devaluation of Feminine in today’s world</vt:lpstr>
      <vt:lpstr>THANK YOU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Aqsa Fayyaz</dc:creator>
  <cp:lastModifiedBy>Shah Taj</cp:lastModifiedBy>
  <cp:revision>43</cp:revision>
  <dcterms:created xsi:type="dcterms:W3CDTF">2023-02-02T10:24:52Z</dcterms:created>
  <dcterms:modified xsi:type="dcterms:W3CDTF">2023-02-12T07:50:03Z</dcterms:modified>
</cp:coreProperties>
</file>