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6858000" cy="5143500"/>
  <p:notesSz cx="6858000" cy="9144000"/>
  <p:embeddedFontLst>
    <p:embeddedFont>
      <p:font typeface="Calibri Light" panose="020F0302020204030204" pitchFamily="34" charset="0"/>
      <p:regular r:id="rId53"/>
      <p:italic r:id="rId54"/>
    </p:embeddedFont>
    <p:embeddedFont>
      <p:font typeface="Calibri" panose="020F050202020403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1698" y="108"/>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487470729_2_6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10487470729_2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487470729_2_1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0487470729_2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487470729_2_1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10487470729_2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487470729_2_1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10487470729_2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487470729_2_14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0487470729_2_1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487470729_2_1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10487470729_2_1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487470729_2_1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10487470729_2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487470729_2_1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10487470729_2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487470729_2_17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10487470729_2_1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0487470729_2_18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10487470729_2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0487470729_2_18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10487470729_2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487470729_2_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10487470729_2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0487470729_2_19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10487470729_2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487470729_2_20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10487470729_2_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487470729_2_20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g10487470729_2_2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487470729_2_2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g10487470729_2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487470729_2_21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10487470729_2_2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487470729_2_22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0487470729_2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487470729_2_23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10487470729_2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487470729_2_23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10487470729_2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487470729_2_24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0487470729_2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0487470729_2_25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g10487470729_2_2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487470729_2_7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10487470729_2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487470729_2_25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10487470729_2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487470729_2_26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10487470729_2_2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487470729_2_26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g10487470729_2_2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487470729_2_2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10487470729_2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0487470729_2_2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0487470729_2_2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0487470729_2_28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g10487470729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487470729_2_29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10487470729_2_2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487470729_2_29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g10487470729_2_2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0487470729_2_30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g10487470729_2_3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487470729_2_31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10487470729_2_3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487470729_2_8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0487470729_2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0487470729_2_32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10487470729_2_3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487470729_2_3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g10487470729_2_3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487470729_2_33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10487470729_2_3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0487470729_2_34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g10487470729_2_3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0487470729_2_35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10487470729_2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487470729_2_35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10487470729_2_3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0487470729_2_36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g10487470729_2_3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0487470729_2_37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g10487470729_2_3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0487470729_2_38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g10487470729_2_3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487470729_2_9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0487470729_2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487470729_2_9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0487470729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487470729_2_10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10487470729_2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487470729_2_11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0487470729_2_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487470729_2_11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10487470729_2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841772"/>
            <a:ext cx="58293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2701528"/>
            <a:ext cx="51435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pic>
        <p:nvPicPr>
          <p:cNvPr id="7" name="Picture 6">
            <a:extLst>
              <a:ext uri="{FF2B5EF4-FFF2-40B4-BE49-F238E27FC236}">
                <a16:creationId xmlns:a16="http://schemas.microsoft.com/office/drawing/2014/main" id="{0F174397-0D63-4C1F-AF2C-ABC3F509011D}"/>
              </a:ext>
            </a:extLst>
          </p:cNvPr>
          <p:cNvPicPr>
            <a:picLocks noChangeAspect="1"/>
          </p:cNvPicPr>
          <p:nvPr/>
        </p:nvPicPr>
        <p:blipFill rotWithShape="1">
          <a:blip r:embed="rId2"/>
          <a:srcRect l="27226" t="18084" r="28977" b="12181"/>
          <a:stretch/>
        </p:blipFill>
        <p:spPr>
          <a:xfrm>
            <a:off x="5941967" y="154078"/>
            <a:ext cx="803366" cy="868454"/>
          </a:xfrm>
          <a:prstGeom prst="rect">
            <a:avLst/>
          </a:prstGeom>
        </p:spPr>
      </p:pic>
      <p:sp>
        <p:nvSpPr>
          <p:cNvPr id="8" name="Rectangle 7">
            <a:extLst>
              <a:ext uri="{FF2B5EF4-FFF2-40B4-BE49-F238E27FC236}">
                <a16:creationId xmlns:a16="http://schemas.microsoft.com/office/drawing/2014/main" id="{4898A03E-0FDE-46A3-A84F-1830AED88669}"/>
              </a:ext>
            </a:extLst>
          </p:cNvPr>
          <p:cNvSpPr/>
          <p:nvPr/>
        </p:nvSpPr>
        <p:spPr>
          <a:xfrm>
            <a:off x="0" y="1"/>
            <a:ext cx="6858000" cy="1763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7D92B1D4-51E0-41B0-A9CE-E9F04685F9FA}"/>
              </a:ext>
            </a:extLst>
          </p:cNvPr>
          <p:cNvSpPr/>
          <p:nvPr/>
        </p:nvSpPr>
        <p:spPr>
          <a:xfrm>
            <a:off x="0" y="4967152"/>
            <a:ext cx="6858000" cy="1763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2357221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748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3844"/>
            <a:ext cx="1478756"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273844"/>
            <a:ext cx="4350544"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2116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pic>
        <p:nvPicPr>
          <p:cNvPr id="7" name="Picture 6">
            <a:extLst>
              <a:ext uri="{FF2B5EF4-FFF2-40B4-BE49-F238E27FC236}">
                <a16:creationId xmlns:a16="http://schemas.microsoft.com/office/drawing/2014/main" id="{A6A5843D-7A54-4CA7-AD7D-5EEBBA48F626}"/>
              </a:ext>
            </a:extLst>
          </p:cNvPr>
          <p:cNvPicPr>
            <a:picLocks noChangeAspect="1"/>
          </p:cNvPicPr>
          <p:nvPr/>
        </p:nvPicPr>
        <p:blipFill rotWithShape="1">
          <a:blip r:embed="rId2"/>
          <a:srcRect l="27226" t="18084" r="28977" b="12181"/>
          <a:stretch/>
        </p:blipFill>
        <p:spPr>
          <a:xfrm>
            <a:off x="5941967" y="154078"/>
            <a:ext cx="803366" cy="868454"/>
          </a:xfrm>
          <a:prstGeom prst="rect">
            <a:avLst/>
          </a:prstGeom>
        </p:spPr>
      </p:pic>
      <p:sp>
        <p:nvSpPr>
          <p:cNvPr id="8" name="Rectangle 7">
            <a:extLst>
              <a:ext uri="{FF2B5EF4-FFF2-40B4-BE49-F238E27FC236}">
                <a16:creationId xmlns:a16="http://schemas.microsoft.com/office/drawing/2014/main" id="{8520A1D5-8ABA-4F1E-95D2-81FB7DDA6847}"/>
              </a:ext>
            </a:extLst>
          </p:cNvPr>
          <p:cNvSpPr/>
          <p:nvPr/>
        </p:nvSpPr>
        <p:spPr>
          <a:xfrm>
            <a:off x="0" y="1"/>
            <a:ext cx="6858000" cy="1763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CB2F617E-FF14-47E4-9375-DB68DFC62311}"/>
              </a:ext>
            </a:extLst>
          </p:cNvPr>
          <p:cNvSpPr/>
          <p:nvPr/>
        </p:nvSpPr>
        <p:spPr>
          <a:xfrm>
            <a:off x="0" y="4967152"/>
            <a:ext cx="6858000" cy="17634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36408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305"/>
            <a:ext cx="5915025"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3442099"/>
            <a:ext cx="5915025" cy="1125140"/>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92251151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1369219"/>
            <a:ext cx="29146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21951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273845"/>
            <a:ext cx="5915025"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1260872"/>
            <a:ext cx="29012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1878806"/>
            <a:ext cx="2901255"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1260872"/>
            <a:ext cx="2915543"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1878806"/>
            <a:ext cx="2915543"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24102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5645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5643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740570"/>
            <a:ext cx="3471863"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77498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342900"/>
            <a:ext cx="2211884"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740570"/>
            <a:ext cx="3471863"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1543050"/>
            <a:ext cx="2211884"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786255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273845"/>
            <a:ext cx="5915025"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1369219"/>
            <a:ext cx="5915025"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4767264"/>
            <a:ext cx="154305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271713" y="4767264"/>
            <a:ext cx="2314575"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4767264"/>
            <a:ext cx="15430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795706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5" name="Title 1">
            <a:extLst>
              <a:ext uri="{FF2B5EF4-FFF2-40B4-BE49-F238E27FC236}">
                <a16:creationId xmlns:a16="http://schemas.microsoft.com/office/drawing/2014/main" id="{682A0626-45F4-419D-B957-B36282EDB115}"/>
              </a:ext>
            </a:extLst>
          </p:cNvPr>
          <p:cNvSpPr>
            <a:spLocks noGrp="1"/>
          </p:cNvSpPr>
          <p:nvPr>
            <p:ph type="title"/>
          </p:nvPr>
        </p:nvSpPr>
        <p:spPr>
          <a:xfrm>
            <a:off x="467916" y="1282304"/>
            <a:ext cx="5915025" cy="1383778"/>
          </a:xfrm>
        </p:spPr>
        <p:txBody>
          <a:bodyPr/>
          <a:lstStyle/>
          <a:p>
            <a:r>
              <a:rPr lang="en-US" b="1" dirty="0">
                <a:latin typeface="+mn-lt"/>
              </a:rPr>
              <a:t>Database Systems</a:t>
            </a:r>
          </a:p>
        </p:txBody>
      </p:sp>
      <p:sp>
        <p:nvSpPr>
          <p:cNvPr id="6" name="Text Placeholder 2">
            <a:extLst>
              <a:ext uri="{FF2B5EF4-FFF2-40B4-BE49-F238E27FC236}">
                <a16:creationId xmlns:a16="http://schemas.microsoft.com/office/drawing/2014/main" id="{960AD661-D0D8-4671-BB00-755B52A23F6C}"/>
              </a:ext>
            </a:extLst>
          </p:cNvPr>
          <p:cNvSpPr>
            <a:spLocks noGrp="1"/>
          </p:cNvSpPr>
          <p:nvPr>
            <p:ph idx="1"/>
          </p:nvPr>
        </p:nvSpPr>
        <p:spPr>
          <a:xfrm>
            <a:off x="467916" y="2571750"/>
            <a:ext cx="5915025" cy="1125000"/>
          </a:xfrm>
        </p:spPr>
        <p:txBody>
          <a:bodyPr>
            <a:noAutofit/>
          </a:bodyPr>
          <a:lstStyle/>
          <a:p>
            <a:pPr marL="0" indent="0">
              <a:spcBef>
                <a:spcPts val="480"/>
              </a:spcBef>
              <a:buSzPts val="1920"/>
              <a:buNone/>
            </a:pPr>
            <a:r>
              <a:rPr lang="en-US" sz="2400" b="1" dirty="0"/>
              <a:t>CHAPTER 20</a:t>
            </a:r>
          </a:p>
          <a:p>
            <a:pPr marL="0" indent="0">
              <a:spcBef>
                <a:spcPts val="480"/>
              </a:spcBef>
              <a:buSzPts val="1920"/>
              <a:buNone/>
            </a:pPr>
            <a:r>
              <a:rPr lang="en-US" sz="2400" b="1" dirty="0"/>
              <a:t>Introduction to Transaction Processing Concepts and Theory</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a:t>DBMS Buffers</a:t>
            </a:r>
            <a:endParaRPr b="1"/>
          </a:p>
        </p:txBody>
      </p:sp>
      <p:sp>
        <p:nvSpPr>
          <p:cNvPr id="168" name="Google Shape;168;p24"/>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DBMS will maintain several main memory data buffers in the database cache</a:t>
            </a:r>
            <a:endParaRPr/>
          </a:p>
          <a:p>
            <a:pPr marL="257175">
              <a:spcBef>
                <a:spcPts val="420"/>
              </a:spcBef>
              <a:buSzPts val="1680"/>
            </a:pPr>
            <a:r>
              <a:rPr lang="en"/>
              <a:t>When buffers are occupied, a buffer replacement policy is used to choose which buffer will be replaced</a:t>
            </a:r>
            <a:endParaRPr/>
          </a:p>
          <a:p>
            <a:pPr marL="557213" lvl="1" indent="-214313">
              <a:spcBef>
                <a:spcPts val="390"/>
              </a:spcBef>
              <a:buSzPts val="1430"/>
            </a:pPr>
            <a:r>
              <a:rPr lang="en"/>
              <a:t>Example policy: least recently used</a:t>
            </a:r>
            <a:endParaRPr/>
          </a:p>
        </p:txBody>
      </p:sp>
      <p:sp>
        <p:nvSpPr>
          <p:cNvPr id="169" name="Google Shape;169;p24"/>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Concurrency Control</a:t>
            </a:r>
            <a:endParaRPr b="1" dirty="0"/>
          </a:p>
        </p:txBody>
      </p:sp>
      <p:sp>
        <p:nvSpPr>
          <p:cNvPr id="175" name="Google Shape;175;p25"/>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Transactions submitted by various users may execute concurrently</a:t>
            </a:r>
            <a:endParaRPr/>
          </a:p>
          <a:p>
            <a:pPr marL="557213" lvl="1" indent="-214313">
              <a:spcBef>
                <a:spcPts val="390"/>
              </a:spcBef>
              <a:buSzPts val="1430"/>
            </a:pPr>
            <a:r>
              <a:rPr lang="en"/>
              <a:t>Access and update the same database items</a:t>
            </a:r>
            <a:endParaRPr/>
          </a:p>
          <a:p>
            <a:pPr marL="557213" lvl="1" indent="-214313">
              <a:spcBef>
                <a:spcPts val="390"/>
              </a:spcBef>
              <a:buSzPts val="1430"/>
            </a:pPr>
            <a:r>
              <a:rPr lang="en"/>
              <a:t>Some form of concurrency control is needed</a:t>
            </a:r>
            <a:endParaRPr/>
          </a:p>
          <a:p>
            <a:pPr marL="257175">
              <a:spcBef>
                <a:spcPts val="420"/>
              </a:spcBef>
              <a:buSzPts val="1680"/>
            </a:pPr>
            <a:r>
              <a:rPr lang="en"/>
              <a:t>The lost update problem</a:t>
            </a:r>
            <a:endParaRPr/>
          </a:p>
          <a:p>
            <a:pPr marL="557213" lvl="1" indent="-214313">
              <a:spcBef>
                <a:spcPts val="390"/>
              </a:spcBef>
              <a:buSzPts val="1430"/>
            </a:pPr>
            <a:r>
              <a:rPr lang="en"/>
              <a:t>Occurs when two transactions that access the same database items have operations interleaved</a:t>
            </a:r>
            <a:endParaRPr/>
          </a:p>
          <a:p>
            <a:pPr marL="557213" lvl="1" indent="-214313">
              <a:spcBef>
                <a:spcPts val="390"/>
              </a:spcBef>
              <a:buSzPts val="1430"/>
            </a:pPr>
            <a:r>
              <a:rPr lang="en"/>
              <a:t>Results in incorrect value of some database items</a:t>
            </a:r>
            <a:endParaRPr/>
          </a:p>
        </p:txBody>
      </p:sp>
      <p:sp>
        <p:nvSpPr>
          <p:cNvPr id="176" name="Google Shape;176;p25"/>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The Lost Update Problem</a:t>
            </a:r>
            <a:endParaRPr b="1" dirty="0"/>
          </a:p>
        </p:txBody>
      </p:sp>
      <p:sp>
        <p:nvSpPr>
          <p:cNvPr id="182" name="Google Shape;182;p26"/>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12</a:t>
            </a:fld>
            <a:endParaRPr/>
          </a:p>
        </p:txBody>
      </p:sp>
      <p:pic>
        <p:nvPicPr>
          <p:cNvPr id="183" name="Google Shape;183;p26"/>
          <p:cNvPicPr preferRelativeResize="0"/>
          <p:nvPr/>
        </p:nvPicPr>
        <p:blipFill rotWithShape="1">
          <a:blip r:embed="rId3">
            <a:alphaModFix/>
          </a:blip>
          <a:srcRect/>
          <a:stretch/>
        </p:blipFill>
        <p:spPr>
          <a:xfrm>
            <a:off x="82932" y="1757363"/>
            <a:ext cx="4950136" cy="1714500"/>
          </a:xfrm>
          <a:prstGeom prst="rect">
            <a:avLst/>
          </a:prstGeom>
          <a:noFill/>
          <a:ln>
            <a:noFill/>
          </a:ln>
        </p:spPr>
      </p:pic>
      <p:sp>
        <p:nvSpPr>
          <p:cNvPr id="184" name="Google Shape;184;p26"/>
          <p:cNvSpPr txBox="1"/>
          <p:nvPr/>
        </p:nvSpPr>
        <p:spPr>
          <a:xfrm>
            <a:off x="1257692" y="3771313"/>
            <a:ext cx="4342617"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dirty="0">
                <a:solidFill>
                  <a:schemeClr val="dk1"/>
                </a:solidFill>
              </a:rPr>
              <a:t>Figure 20.3 Some problems that occur when concurrent execution is uncontrolled (a) The lost update problem</a:t>
            </a:r>
            <a:endParaRPr sz="120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a:t>The Lost Update Problem</a:t>
            </a:r>
            <a:endParaRPr b="1"/>
          </a:p>
        </p:txBody>
      </p:sp>
      <p:sp>
        <p:nvSpPr>
          <p:cNvPr id="193" name="Google Shape;193;p27"/>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13</a:t>
            </a:fld>
            <a:endParaRPr/>
          </a:p>
        </p:txBody>
      </p:sp>
      <p:sp>
        <p:nvSpPr>
          <p:cNvPr id="194" name="Google Shape;194;p27"/>
          <p:cNvSpPr txBox="1"/>
          <p:nvPr/>
        </p:nvSpPr>
        <p:spPr>
          <a:xfrm>
            <a:off x="1257692" y="3771313"/>
            <a:ext cx="4342617"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20.3 Some problems that occur when concurrent execution is uncontrolled (a) The lost update problem</a:t>
            </a:r>
            <a:endParaRPr sz="1200">
              <a:solidFill>
                <a:schemeClr val="dk1"/>
              </a:solidFill>
            </a:endParaRPr>
          </a:p>
        </p:txBody>
      </p:sp>
      <p:pic>
        <p:nvPicPr>
          <p:cNvPr id="195" name="Google Shape;195;p27"/>
          <p:cNvPicPr preferRelativeResize="0"/>
          <p:nvPr/>
        </p:nvPicPr>
        <p:blipFill rotWithShape="1">
          <a:blip r:embed="rId3">
            <a:alphaModFix/>
          </a:blip>
          <a:srcRect/>
          <a:stretch/>
        </p:blipFill>
        <p:spPr>
          <a:xfrm>
            <a:off x="947451" y="1975030"/>
            <a:ext cx="5143500" cy="1415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171450" y="572877"/>
            <a:ext cx="5847160" cy="915413"/>
          </a:xfrm>
          <a:prstGeom prst="rect">
            <a:avLst/>
          </a:prstGeom>
          <a:noFill/>
          <a:ln>
            <a:noFill/>
          </a:ln>
        </p:spPr>
        <p:txBody>
          <a:bodyPr spcFirstLastPara="1" wrap="square" lIns="68569" tIns="34275" rIns="68569" bIns="34275" anchor="b" anchorCtr="0">
            <a:normAutofit fontScale="90000"/>
          </a:bodyPr>
          <a:lstStyle/>
          <a:p>
            <a:r>
              <a:rPr lang="en" sz="2400" b="1" dirty="0"/>
              <a:t>The Temporary Update Problem OR</a:t>
            </a:r>
            <a:br>
              <a:rPr lang="en" sz="2400" b="1" dirty="0"/>
            </a:br>
            <a:r>
              <a:rPr lang="en" sz="2400" b="1" dirty="0"/>
              <a:t>Dirty Read Problem OR</a:t>
            </a:r>
            <a:br>
              <a:rPr lang="en" sz="2400" b="1" dirty="0"/>
            </a:br>
            <a:r>
              <a:rPr lang="en" sz="2400" b="1" dirty="0"/>
              <a:t>Uncommitted Dependency Problem</a:t>
            </a:r>
            <a:endParaRPr b="1" dirty="0"/>
          </a:p>
        </p:txBody>
      </p:sp>
      <p:sp>
        <p:nvSpPr>
          <p:cNvPr id="201" name="Google Shape;201;p28"/>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14</a:t>
            </a:fld>
            <a:endParaRPr/>
          </a:p>
        </p:txBody>
      </p:sp>
      <p:sp>
        <p:nvSpPr>
          <p:cNvPr id="202" name="Google Shape;202;p28"/>
          <p:cNvSpPr txBox="1"/>
          <p:nvPr/>
        </p:nvSpPr>
        <p:spPr>
          <a:xfrm>
            <a:off x="762595" y="3850643"/>
            <a:ext cx="5332810"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20.3 (cont’d.) Some problems that occur when concurrent execution is uncontrolled (b) The temporary update problem</a:t>
            </a:r>
            <a:endParaRPr sz="1200">
              <a:solidFill>
                <a:schemeClr val="dk1"/>
              </a:solidFill>
            </a:endParaRPr>
          </a:p>
        </p:txBody>
      </p:sp>
      <p:pic>
        <p:nvPicPr>
          <p:cNvPr id="203" name="Google Shape;203;p28"/>
          <p:cNvPicPr preferRelativeResize="0"/>
          <p:nvPr/>
        </p:nvPicPr>
        <p:blipFill rotWithShape="1">
          <a:blip r:embed="rId3">
            <a:alphaModFix/>
          </a:blip>
          <a:srcRect/>
          <a:stretch/>
        </p:blipFill>
        <p:spPr>
          <a:xfrm>
            <a:off x="89452" y="1714500"/>
            <a:ext cx="4919870" cy="17680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71450" y="462709"/>
            <a:ext cx="5847160" cy="1025582"/>
          </a:xfrm>
          <a:prstGeom prst="rect">
            <a:avLst/>
          </a:prstGeom>
          <a:noFill/>
          <a:ln>
            <a:noFill/>
          </a:ln>
        </p:spPr>
        <p:txBody>
          <a:bodyPr spcFirstLastPara="1" wrap="square" lIns="68569" tIns="34275" rIns="68569" bIns="34275" anchor="b" anchorCtr="0">
            <a:normAutofit fontScale="90000"/>
          </a:bodyPr>
          <a:lstStyle/>
          <a:p>
            <a:r>
              <a:rPr lang="en" sz="2400" b="1" dirty="0"/>
              <a:t>The Temporary Update Problem OR</a:t>
            </a:r>
            <a:br>
              <a:rPr lang="en" sz="2400" b="1" dirty="0"/>
            </a:br>
            <a:r>
              <a:rPr lang="en" sz="2400" b="1" dirty="0"/>
              <a:t>Dirty Read Problem OR</a:t>
            </a:r>
            <a:br>
              <a:rPr lang="en" sz="2400" b="1" dirty="0"/>
            </a:br>
            <a:r>
              <a:rPr lang="en" sz="2400" b="1" dirty="0"/>
              <a:t>Uncommitted Dependency Problem</a:t>
            </a:r>
            <a:endParaRPr b="1" dirty="0"/>
          </a:p>
        </p:txBody>
      </p:sp>
      <p:sp>
        <p:nvSpPr>
          <p:cNvPr id="209" name="Google Shape;209;p29"/>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15</a:t>
            </a:fld>
            <a:endParaRPr/>
          </a:p>
        </p:txBody>
      </p:sp>
      <p:sp>
        <p:nvSpPr>
          <p:cNvPr id="210" name="Google Shape;210;p29"/>
          <p:cNvSpPr txBox="1"/>
          <p:nvPr/>
        </p:nvSpPr>
        <p:spPr>
          <a:xfrm>
            <a:off x="762595" y="3850643"/>
            <a:ext cx="5332810"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20.3 (cont’d.) Some problems that occur when concurrent execution is uncontrolled (b) The temporary update problem</a:t>
            </a:r>
            <a:endParaRPr sz="1200">
              <a:solidFill>
                <a:schemeClr val="dk1"/>
              </a:solidFill>
            </a:endParaRPr>
          </a:p>
        </p:txBody>
      </p:sp>
      <p:pic>
        <p:nvPicPr>
          <p:cNvPr id="211" name="Google Shape;211;p29"/>
          <p:cNvPicPr preferRelativeResize="0"/>
          <p:nvPr/>
        </p:nvPicPr>
        <p:blipFill rotWithShape="1">
          <a:blip r:embed="rId3">
            <a:alphaModFix/>
          </a:blip>
          <a:srcRect/>
          <a:stretch/>
        </p:blipFill>
        <p:spPr>
          <a:xfrm>
            <a:off x="875110" y="1983641"/>
            <a:ext cx="5143500" cy="17323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471488" y="561860"/>
            <a:ext cx="5915025" cy="1032111"/>
          </a:xfrm>
          <a:prstGeom prst="rect">
            <a:avLst/>
          </a:prstGeom>
          <a:noFill/>
          <a:ln>
            <a:noFill/>
          </a:ln>
        </p:spPr>
        <p:txBody>
          <a:bodyPr spcFirstLastPara="1" wrap="square" lIns="68569" tIns="34275" rIns="68569" bIns="34275" anchor="b" anchorCtr="0">
            <a:normAutofit/>
          </a:bodyPr>
          <a:lstStyle/>
          <a:p>
            <a:r>
              <a:rPr lang="en" b="1" dirty="0"/>
              <a:t>The Incorrect Summary Problem</a:t>
            </a:r>
            <a:endParaRPr b="1" dirty="0"/>
          </a:p>
        </p:txBody>
      </p:sp>
      <p:sp>
        <p:nvSpPr>
          <p:cNvPr id="217" name="Google Shape;217;p30"/>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16</a:t>
            </a:fld>
            <a:endParaRPr/>
          </a:p>
        </p:txBody>
      </p:sp>
      <p:sp>
        <p:nvSpPr>
          <p:cNvPr id="218" name="Google Shape;218;p30"/>
          <p:cNvSpPr txBox="1"/>
          <p:nvPr/>
        </p:nvSpPr>
        <p:spPr>
          <a:xfrm>
            <a:off x="686583" y="3913865"/>
            <a:ext cx="5332810"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20.3 (cont’d.) Some problems that occur when concurrent execution is uncontrolled (c) The incorrect summary problem</a:t>
            </a:r>
            <a:endParaRPr sz="1200">
              <a:solidFill>
                <a:schemeClr val="dk1"/>
              </a:solidFill>
            </a:endParaRPr>
          </a:p>
        </p:txBody>
      </p:sp>
      <p:pic>
        <p:nvPicPr>
          <p:cNvPr id="219" name="Google Shape;219;p30"/>
          <p:cNvPicPr preferRelativeResize="0"/>
          <p:nvPr/>
        </p:nvPicPr>
        <p:blipFill rotWithShape="1">
          <a:blip r:embed="rId3">
            <a:alphaModFix/>
          </a:blip>
          <a:srcRect/>
          <a:stretch/>
        </p:blipFill>
        <p:spPr>
          <a:xfrm>
            <a:off x="91558" y="1500188"/>
            <a:ext cx="5046122" cy="24130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471488" y="719690"/>
            <a:ext cx="5915025" cy="874281"/>
          </a:xfrm>
          <a:prstGeom prst="rect">
            <a:avLst/>
          </a:prstGeom>
          <a:noFill/>
          <a:ln>
            <a:noFill/>
          </a:ln>
        </p:spPr>
        <p:txBody>
          <a:bodyPr spcFirstLastPara="1" wrap="square" lIns="68569" tIns="34275" rIns="68569" bIns="34275" anchor="b" anchorCtr="0">
            <a:normAutofit fontScale="90000"/>
          </a:bodyPr>
          <a:lstStyle/>
          <a:p>
            <a:r>
              <a:rPr lang="en" b="1" dirty="0"/>
              <a:t>The Incorrect Summary Problem OR</a:t>
            </a:r>
            <a:br>
              <a:rPr lang="en" b="1" dirty="0"/>
            </a:br>
            <a:r>
              <a:rPr lang="en" b="1" dirty="0"/>
              <a:t>Inconsistent Analysis Problem</a:t>
            </a:r>
            <a:endParaRPr b="1" dirty="0"/>
          </a:p>
        </p:txBody>
      </p:sp>
      <p:sp>
        <p:nvSpPr>
          <p:cNvPr id="225" name="Google Shape;225;p31"/>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17</a:t>
            </a:fld>
            <a:endParaRPr/>
          </a:p>
        </p:txBody>
      </p:sp>
      <p:sp>
        <p:nvSpPr>
          <p:cNvPr id="226" name="Google Shape;226;p31"/>
          <p:cNvSpPr txBox="1"/>
          <p:nvPr/>
        </p:nvSpPr>
        <p:spPr>
          <a:xfrm>
            <a:off x="686583" y="3913865"/>
            <a:ext cx="5332810"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20.3 (cont’d.) Some problems that occur when concurrent execution is uncontrolled (c) The incorrect summary problem</a:t>
            </a:r>
            <a:endParaRPr sz="1200">
              <a:solidFill>
                <a:schemeClr val="dk1"/>
              </a:solidFill>
            </a:endParaRPr>
          </a:p>
        </p:txBody>
      </p:sp>
      <p:pic>
        <p:nvPicPr>
          <p:cNvPr id="227" name="Google Shape;227;p31"/>
          <p:cNvPicPr preferRelativeResize="0"/>
          <p:nvPr/>
        </p:nvPicPr>
        <p:blipFill rotWithShape="1">
          <a:blip r:embed="rId3">
            <a:alphaModFix/>
          </a:blip>
          <a:srcRect/>
          <a:stretch/>
        </p:blipFill>
        <p:spPr>
          <a:xfrm>
            <a:off x="781238" y="1567580"/>
            <a:ext cx="5143500" cy="219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The Unrepeatable Read Problem (Fuzzy Read)</a:t>
            </a:r>
            <a:endParaRPr b="1" dirty="0"/>
          </a:p>
        </p:txBody>
      </p:sp>
      <p:sp>
        <p:nvSpPr>
          <p:cNvPr id="233" name="Google Shape;233;p32"/>
          <p:cNvSpPr txBox="1">
            <a:spLocks noGrp="1"/>
          </p:cNvSpPr>
          <p:nvPr>
            <p:ph idx="1"/>
          </p:nvPr>
        </p:nvSpPr>
        <p:spPr>
          <a:xfrm>
            <a:off x="471488" y="1669852"/>
            <a:ext cx="5915025" cy="2447550"/>
          </a:xfrm>
          <a:prstGeom prst="rect">
            <a:avLst/>
          </a:prstGeom>
          <a:blipFill rotWithShape="1">
            <a:blip r:embed="rId3">
              <a:alphaModFix/>
            </a:blip>
            <a:stretch>
              <a:fillRect l="-293" t="-1465"/>
            </a:stretch>
          </a:blipFill>
          <a:ln>
            <a:noFill/>
          </a:ln>
        </p:spPr>
        <p:txBody>
          <a:bodyPr spcFirstLastPara="1" wrap="square" lIns="68569" tIns="34275" rIns="0" bIns="34275" anchor="t" anchorCtr="0">
            <a:normAutofit/>
          </a:bodyPr>
          <a:lstStyle/>
          <a:p>
            <a:pPr marL="257175">
              <a:spcBef>
                <a:spcPts val="0"/>
              </a:spcBef>
              <a:buSzPts val="1680"/>
            </a:pPr>
            <a:r>
              <a:rPr lang="en"/>
              <a:t> </a:t>
            </a:r>
            <a:endParaRPr/>
          </a:p>
        </p:txBody>
      </p:sp>
      <p:sp>
        <p:nvSpPr>
          <p:cNvPr id="234" name="Google Shape;234;p32"/>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471488" y="837282"/>
            <a:ext cx="5915025" cy="756689"/>
          </a:xfrm>
          <a:prstGeom prst="rect">
            <a:avLst/>
          </a:prstGeom>
          <a:noFill/>
          <a:ln>
            <a:noFill/>
          </a:ln>
        </p:spPr>
        <p:txBody>
          <a:bodyPr spcFirstLastPara="1" wrap="square" lIns="68569" tIns="34275" rIns="68569" bIns="34275" anchor="b" anchorCtr="0">
            <a:normAutofit/>
          </a:bodyPr>
          <a:lstStyle/>
          <a:p>
            <a:r>
              <a:rPr lang="en" b="1" dirty="0"/>
              <a:t>The Phantom Read Problem</a:t>
            </a:r>
            <a:endParaRPr b="1" dirty="0"/>
          </a:p>
        </p:txBody>
      </p:sp>
      <p:sp>
        <p:nvSpPr>
          <p:cNvPr id="240" name="Google Shape;240;p33"/>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680"/>
            </a:pPr>
            <a:r>
              <a:rPr lang="en"/>
              <a:t>Transaction T executes a query that retrieves a set of tuples from a relation satisfying a certain predicate</a:t>
            </a:r>
            <a:endParaRPr/>
          </a:p>
          <a:p>
            <a:pPr marL="257175">
              <a:spcBef>
                <a:spcPts val="420"/>
              </a:spcBef>
              <a:buSzPts val="1680"/>
            </a:pPr>
            <a:r>
              <a:rPr lang="en"/>
              <a:t>T re-executes the query at a later time, but finds that the retrieved set contains an additional (phantom) that has been inserted by another transaction in the meantime.</a:t>
            </a:r>
            <a:endParaRPr/>
          </a:p>
          <a:p>
            <a:pPr marL="257175">
              <a:spcBef>
                <a:spcPts val="420"/>
              </a:spcBef>
              <a:buSzPts val="1680"/>
            </a:pPr>
            <a:r>
              <a:rPr lang="en"/>
              <a:t>T receives different tuples for the same query</a:t>
            </a:r>
            <a:endParaRPr/>
          </a:p>
        </p:txBody>
      </p:sp>
      <p:sp>
        <p:nvSpPr>
          <p:cNvPr id="241" name="Google Shape;241;p33"/>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Introduction</a:t>
            </a:r>
            <a:endParaRPr b="1" dirty="0"/>
          </a:p>
        </p:txBody>
      </p:sp>
      <p:sp>
        <p:nvSpPr>
          <p:cNvPr id="108" name="Google Shape;108;p16"/>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Transaction</a:t>
            </a:r>
            <a:endParaRPr/>
          </a:p>
          <a:p>
            <a:pPr marL="557213" lvl="1" indent="-214313">
              <a:spcBef>
                <a:spcPts val="390"/>
              </a:spcBef>
              <a:buSzPts val="1430"/>
            </a:pPr>
            <a:r>
              <a:rPr lang="en"/>
              <a:t>Describes local unit of database processing</a:t>
            </a:r>
            <a:endParaRPr/>
          </a:p>
          <a:p>
            <a:pPr marL="257175">
              <a:spcBef>
                <a:spcPts val="420"/>
              </a:spcBef>
              <a:buSzPts val="1680"/>
            </a:pPr>
            <a:r>
              <a:rPr lang="en"/>
              <a:t>Transaction processing systems</a:t>
            </a:r>
            <a:endParaRPr/>
          </a:p>
          <a:p>
            <a:pPr marL="557213" lvl="1" indent="-214313">
              <a:spcBef>
                <a:spcPts val="390"/>
              </a:spcBef>
              <a:buSzPts val="1430"/>
            </a:pPr>
            <a:r>
              <a:rPr lang="en"/>
              <a:t>Systems with large databases and hundreds of concurrent users</a:t>
            </a:r>
            <a:endParaRPr/>
          </a:p>
          <a:p>
            <a:pPr marL="557213" lvl="1" indent="-214313">
              <a:spcBef>
                <a:spcPts val="390"/>
              </a:spcBef>
              <a:buSzPts val="1430"/>
            </a:pPr>
            <a:r>
              <a:rPr lang="en"/>
              <a:t>Require high availability and fast response time</a:t>
            </a:r>
            <a:endParaRPr/>
          </a:p>
        </p:txBody>
      </p:sp>
      <p:sp>
        <p:nvSpPr>
          <p:cNvPr id="109" name="Google Shape;109;p16"/>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Why Recovery is Needed</a:t>
            </a:r>
            <a:endParaRPr b="1" dirty="0"/>
          </a:p>
        </p:txBody>
      </p:sp>
      <p:sp>
        <p:nvSpPr>
          <p:cNvPr id="247" name="Google Shape;247;p34"/>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10000"/>
          </a:bodyPr>
          <a:lstStyle/>
          <a:p>
            <a:pPr marL="257175">
              <a:spcBef>
                <a:spcPts val="0"/>
              </a:spcBef>
              <a:buSzPts val="1680"/>
            </a:pPr>
            <a:r>
              <a:rPr lang="en"/>
              <a:t>Committed transaction</a:t>
            </a:r>
            <a:endParaRPr/>
          </a:p>
          <a:p>
            <a:pPr marL="557213" lvl="1" indent="-214313">
              <a:spcBef>
                <a:spcPts val="390"/>
              </a:spcBef>
              <a:buSzPts val="1430"/>
            </a:pPr>
            <a:r>
              <a:rPr lang="en"/>
              <a:t>Effect recorded permanently in the database</a:t>
            </a:r>
            <a:endParaRPr/>
          </a:p>
          <a:p>
            <a:pPr marL="257175">
              <a:spcBef>
                <a:spcPts val="420"/>
              </a:spcBef>
              <a:buSzPts val="1680"/>
            </a:pPr>
            <a:r>
              <a:rPr lang="en"/>
              <a:t>Aborted transaction</a:t>
            </a:r>
            <a:endParaRPr/>
          </a:p>
          <a:p>
            <a:pPr marL="557213" lvl="1" indent="-214313">
              <a:spcBef>
                <a:spcPts val="390"/>
              </a:spcBef>
              <a:buSzPts val="1430"/>
            </a:pPr>
            <a:r>
              <a:rPr lang="en"/>
              <a:t>Does not affect the database</a:t>
            </a:r>
            <a:endParaRPr/>
          </a:p>
          <a:p>
            <a:pPr marL="257175">
              <a:spcBef>
                <a:spcPts val="420"/>
              </a:spcBef>
              <a:buSzPts val="1680"/>
            </a:pPr>
            <a:r>
              <a:rPr lang="en"/>
              <a:t>Types of transaction failures</a:t>
            </a:r>
            <a:endParaRPr/>
          </a:p>
          <a:p>
            <a:pPr marL="557213" lvl="1" indent="-214313">
              <a:spcBef>
                <a:spcPts val="390"/>
              </a:spcBef>
              <a:buSzPts val="1430"/>
            </a:pPr>
            <a:r>
              <a:rPr lang="en"/>
              <a:t>Computer failure (system crash)</a:t>
            </a:r>
            <a:endParaRPr/>
          </a:p>
          <a:p>
            <a:pPr marL="557213" lvl="1" indent="-214313">
              <a:spcBef>
                <a:spcPts val="390"/>
              </a:spcBef>
              <a:buSzPts val="1430"/>
            </a:pPr>
            <a:r>
              <a:rPr lang="en"/>
              <a:t>Transaction or system error</a:t>
            </a:r>
            <a:endParaRPr/>
          </a:p>
          <a:p>
            <a:pPr marL="557213" lvl="1" indent="-214313">
              <a:spcBef>
                <a:spcPts val="390"/>
              </a:spcBef>
              <a:buSzPts val="1430"/>
            </a:pPr>
            <a:r>
              <a:rPr lang="en"/>
              <a:t>Local errors or exception conditions detected by the transaction</a:t>
            </a:r>
            <a:endParaRPr/>
          </a:p>
        </p:txBody>
      </p:sp>
      <p:sp>
        <p:nvSpPr>
          <p:cNvPr id="248" name="Google Shape;248;p34"/>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Why Recovery is Needed (cont’d.)</a:t>
            </a:r>
            <a:endParaRPr b="1" dirty="0"/>
          </a:p>
        </p:txBody>
      </p:sp>
      <p:sp>
        <p:nvSpPr>
          <p:cNvPr id="254" name="Google Shape;254;p35"/>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Types of transaction failures (cont’d.)</a:t>
            </a:r>
            <a:endParaRPr dirty="0"/>
          </a:p>
          <a:p>
            <a:pPr marL="557213" lvl="1" indent="-214313">
              <a:spcBef>
                <a:spcPts val="390"/>
              </a:spcBef>
              <a:buSzPts val="1430"/>
            </a:pPr>
            <a:r>
              <a:rPr lang="en" dirty="0"/>
              <a:t>Concurrency control enforcement</a:t>
            </a:r>
            <a:endParaRPr dirty="0"/>
          </a:p>
          <a:p>
            <a:pPr marL="557213" lvl="1" indent="-214313">
              <a:spcBef>
                <a:spcPts val="390"/>
              </a:spcBef>
              <a:buSzPts val="1430"/>
            </a:pPr>
            <a:r>
              <a:rPr lang="en" dirty="0"/>
              <a:t>Disk failure</a:t>
            </a:r>
            <a:endParaRPr dirty="0"/>
          </a:p>
          <a:p>
            <a:pPr marL="557213" lvl="1" indent="-214313">
              <a:spcBef>
                <a:spcPts val="390"/>
              </a:spcBef>
              <a:buSzPts val="1430"/>
            </a:pPr>
            <a:r>
              <a:rPr lang="en" dirty="0"/>
              <a:t>Physical problems or catastrophes</a:t>
            </a:r>
            <a:endParaRPr dirty="0"/>
          </a:p>
          <a:p>
            <a:pPr marL="257175">
              <a:spcBef>
                <a:spcPts val="420"/>
              </a:spcBef>
              <a:buSzPts val="1680"/>
            </a:pPr>
            <a:r>
              <a:rPr lang="en" dirty="0"/>
              <a:t>System must keep sufficient information to recover quickly from the failure</a:t>
            </a:r>
            <a:endParaRPr dirty="0"/>
          </a:p>
          <a:p>
            <a:pPr marL="557213" lvl="1" indent="-214313">
              <a:spcBef>
                <a:spcPts val="390"/>
              </a:spcBef>
              <a:buSzPts val="1430"/>
            </a:pPr>
            <a:r>
              <a:rPr lang="en" dirty="0"/>
              <a:t>Disk failure or other catastrophes have long recovery times</a:t>
            </a:r>
            <a:endParaRPr dirty="0"/>
          </a:p>
        </p:txBody>
      </p:sp>
      <p:sp>
        <p:nvSpPr>
          <p:cNvPr id="255" name="Google Shape;255;p35"/>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171450" y="813495"/>
            <a:ext cx="5715000" cy="600968"/>
          </a:xfrm>
          <a:prstGeom prst="rect">
            <a:avLst/>
          </a:prstGeom>
          <a:noFill/>
          <a:ln>
            <a:noFill/>
          </a:ln>
        </p:spPr>
        <p:txBody>
          <a:bodyPr spcFirstLastPara="1" wrap="square" lIns="68569" tIns="34275" rIns="68569" bIns="34275" anchor="b" anchorCtr="0">
            <a:normAutofit/>
          </a:bodyPr>
          <a:lstStyle/>
          <a:p>
            <a:r>
              <a:rPr lang="en" b="1" dirty="0"/>
              <a:t>Transaction and System Concepts</a:t>
            </a:r>
            <a:endParaRPr b="1" dirty="0"/>
          </a:p>
        </p:txBody>
      </p:sp>
      <p:sp>
        <p:nvSpPr>
          <p:cNvPr id="261" name="Google Shape;261;p36"/>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System must keep track of when each transaction starts, terminates, commits, and/or aborts</a:t>
            </a:r>
            <a:endParaRPr/>
          </a:p>
          <a:p>
            <a:pPr marL="557213" lvl="1" indent="-214313">
              <a:spcBef>
                <a:spcPts val="390"/>
              </a:spcBef>
              <a:buSzPts val="1430"/>
            </a:pPr>
            <a:r>
              <a:rPr lang="en"/>
              <a:t>BEGIN_TRANSACTION</a:t>
            </a:r>
            <a:endParaRPr/>
          </a:p>
          <a:p>
            <a:pPr marL="557213" lvl="1" indent="-214313">
              <a:spcBef>
                <a:spcPts val="390"/>
              </a:spcBef>
              <a:buSzPts val="1430"/>
            </a:pPr>
            <a:r>
              <a:rPr lang="en"/>
              <a:t>READ or WRITE</a:t>
            </a:r>
            <a:endParaRPr/>
          </a:p>
          <a:p>
            <a:pPr marL="557213" lvl="1" indent="-214313">
              <a:spcBef>
                <a:spcPts val="390"/>
              </a:spcBef>
              <a:buSzPts val="1430"/>
            </a:pPr>
            <a:r>
              <a:rPr lang="en"/>
              <a:t>END_TRANSACTION</a:t>
            </a:r>
            <a:endParaRPr/>
          </a:p>
          <a:p>
            <a:pPr marL="557213" lvl="1" indent="-214313">
              <a:spcBef>
                <a:spcPts val="390"/>
              </a:spcBef>
              <a:buSzPts val="1430"/>
            </a:pPr>
            <a:r>
              <a:rPr lang="en"/>
              <a:t>COMMIT_TRANSACTION</a:t>
            </a:r>
            <a:endParaRPr/>
          </a:p>
          <a:p>
            <a:pPr marL="557213" lvl="1" indent="-214313">
              <a:spcBef>
                <a:spcPts val="390"/>
              </a:spcBef>
              <a:buSzPts val="1430"/>
            </a:pPr>
            <a:r>
              <a:rPr lang="en"/>
              <a:t>ROLLBACK (or ABORT)</a:t>
            </a:r>
            <a:endParaRPr/>
          </a:p>
        </p:txBody>
      </p:sp>
      <p:sp>
        <p:nvSpPr>
          <p:cNvPr id="262" name="Google Shape;262;p36"/>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471488" y="616945"/>
            <a:ext cx="5915025" cy="977026"/>
          </a:xfrm>
          <a:prstGeom prst="rect">
            <a:avLst/>
          </a:prstGeom>
          <a:noFill/>
          <a:ln>
            <a:noFill/>
          </a:ln>
        </p:spPr>
        <p:txBody>
          <a:bodyPr spcFirstLastPara="1" wrap="square" lIns="68569" tIns="34275" rIns="68569" bIns="34275" anchor="b" anchorCtr="0">
            <a:normAutofit/>
          </a:bodyPr>
          <a:lstStyle/>
          <a:p>
            <a:r>
              <a:rPr lang="en" b="1" dirty="0"/>
              <a:t>Transaction and System Concepts (cont’d.)</a:t>
            </a:r>
            <a:endParaRPr b="1" dirty="0"/>
          </a:p>
        </p:txBody>
      </p:sp>
      <p:sp>
        <p:nvSpPr>
          <p:cNvPr id="268" name="Google Shape;268;p37"/>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23</a:t>
            </a:fld>
            <a:endParaRPr/>
          </a:p>
        </p:txBody>
      </p:sp>
      <p:pic>
        <p:nvPicPr>
          <p:cNvPr id="269" name="Google Shape;269;p37"/>
          <p:cNvPicPr preferRelativeResize="0"/>
          <p:nvPr/>
        </p:nvPicPr>
        <p:blipFill rotWithShape="1">
          <a:blip r:embed="rId3">
            <a:alphaModFix/>
          </a:blip>
          <a:srcRect/>
          <a:stretch/>
        </p:blipFill>
        <p:spPr>
          <a:xfrm>
            <a:off x="325041" y="1885950"/>
            <a:ext cx="4655939" cy="1457325"/>
          </a:xfrm>
          <a:prstGeom prst="rect">
            <a:avLst/>
          </a:prstGeom>
          <a:noFill/>
          <a:ln>
            <a:noFill/>
          </a:ln>
        </p:spPr>
      </p:pic>
      <p:sp>
        <p:nvSpPr>
          <p:cNvPr id="270" name="Google Shape;270;p37"/>
          <p:cNvSpPr txBox="1"/>
          <p:nvPr/>
        </p:nvSpPr>
        <p:spPr>
          <a:xfrm>
            <a:off x="1657350" y="3771313"/>
            <a:ext cx="3371459"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20.4 State transition diagram illustrating the states for transaction execution</a:t>
            </a:r>
            <a:endParaRPr sz="1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a:t>The System Log</a:t>
            </a:r>
            <a:endParaRPr b="1"/>
          </a:p>
        </p:txBody>
      </p:sp>
      <p:sp>
        <p:nvSpPr>
          <p:cNvPr id="276" name="Google Shape;276;p38"/>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20000"/>
          </a:bodyPr>
          <a:lstStyle/>
          <a:p>
            <a:pPr marL="257175" indent="-251174">
              <a:spcBef>
                <a:spcPts val="0"/>
              </a:spcBef>
              <a:buSzPct val="59999"/>
            </a:pPr>
            <a:r>
              <a:rPr lang="en"/>
              <a:t>System log keeps track of transaction operations</a:t>
            </a:r>
            <a:endParaRPr/>
          </a:p>
          <a:p>
            <a:pPr marL="257175" indent="-251174">
              <a:spcBef>
                <a:spcPts val="420"/>
              </a:spcBef>
              <a:buSzPct val="59999"/>
            </a:pPr>
            <a:r>
              <a:rPr lang="en"/>
              <a:t>Sequential, append-only file</a:t>
            </a:r>
            <a:endParaRPr/>
          </a:p>
          <a:p>
            <a:pPr marL="257175" indent="-251174">
              <a:spcBef>
                <a:spcPts val="420"/>
              </a:spcBef>
              <a:buSzPct val="59999"/>
            </a:pPr>
            <a:r>
              <a:rPr lang="en"/>
              <a:t>Not affected by failure (except disk or catastrophic failure)</a:t>
            </a:r>
            <a:endParaRPr/>
          </a:p>
          <a:p>
            <a:pPr marL="257175" indent="-251174">
              <a:spcBef>
                <a:spcPts val="420"/>
              </a:spcBef>
              <a:buSzPct val="59999"/>
            </a:pPr>
            <a:r>
              <a:rPr lang="en"/>
              <a:t>Log buffer</a:t>
            </a:r>
            <a:endParaRPr/>
          </a:p>
          <a:p>
            <a:pPr marL="557213" lvl="1" indent="-209204">
              <a:spcBef>
                <a:spcPts val="390"/>
              </a:spcBef>
              <a:buSzPct val="59583"/>
            </a:pPr>
            <a:r>
              <a:rPr lang="en"/>
              <a:t>Main memory buffer</a:t>
            </a:r>
            <a:endParaRPr/>
          </a:p>
          <a:p>
            <a:pPr marL="557213" lvl="1" indent="-209204">
              <a:spcBef>
                <a:spcPts val="390"/>
              </a:spcBef>
              <a:buSzPct val="59583"/>
            </a:pPr>
            <a:r>
              <a:rPr lang="en"/>
              <a:t>When full, appended to end of log file on disk</a:t>
            </a:r>
            <a:endParaRPr/>
          </a:p>
          <a:p>
            <a:pPr marL="257175" indent="-251174">
              <a:spcBef>
                <a:spcPts val="420"/>
              </a:spcBef>
              <a:buSzPct val="59999"/>
            </a:pPr>
            <a:r>
              <a:rPr lang="en"/>
              <a:t>Log file is backed up periodically</a:t>
            </a:r>
            <a:endParaRPr/>
          </a:p>
          <a:p>
            <a:pPr marL="257175" indent="-251174">
              <a:spcBef>
                <a:spcPts val="420"/>
              </a:spcBef>
              <a:buSzPct val="59999"/>
            </a:pPr>
            <a:r>
              <a:rPr lang="en"/>
              <a:t>Undo and redo operations based on log possible</a:t>
            </a:r>
            <a:endParaRPr/>
          </a:p>
        </p:txBody>
      </p:sp>
      <p:sp>
        <p:nvSpPr>
          <p:cNvPr id="277" name="Google Shape;277;p38"/>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Commit Point of a Transaction</a:t>
            </a:r>
            <a:endParaRPr b="1" dirty="0"/>
          </a:p>
        </p:txBody>
      </p:sp>
      <p:sp>
        <p:nvSpPr>
          <p:cNvPr id="283" name="Google Shape;283;p39"/>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10000"/>
          </a:bodyPr>
          <a:lstStyle/>
          <a:p>
            <a:pPr marL="257175">
              <a:spcBef>
                <a:spcPts val="0"/>
              </a:spcBef>
              <a:buSzPts val="1680"/>
            </a:pPr>
            <a:r>
              <a:rPr lang="en" dirty="0"/>
              <a:t>Occurs when all operations that access the database have completed successfully</a:t>
            </a:r>
            <a:endParaRPr dirty="0"/>
          </a:p>
          <a:p>
            <a:pPr marL="557213" lvl="1" indent="-214313">
              <a:spcBef>
                <a:spcPts val="390"/>
              </a:spcBef>
              <a:buSzPts val="1430"/>
            </a:pPr>
            <a:r>
              <a:rPr lang="en" dirty="0"/>
              <a:t>And effect of operations recorded in the log</a:t>
            </a:r>
            <a:endParaRPr dirty="0"/>
          </a:p>
          <a:p>
            <a:pPr marL="257175">
              <a:spcBef>
                <a:spcPts val="420"/>
              </a:spcBef>
              <a:buSzPts val="1680"/>
            </a:pPr>
            <a:r>
              <a:rPr lang="en" dirty="0"/>
              <a:t>Transaction writes a commit record into the log</a:t>
            </a:r>
            <a:endParaRPr dirty="0"/>
          </a:p>
          <a:p>
            <a:pPr marL="557213" lvl="1" indent="-214313">
              <a:spcBef>
                <a:spcPts val="390"/>
              </a:spcBef>
              <a:buSzPts val="1430"/>
            </a:pPr>
            <a:r>
              <a:rPr lang="en" dirty="0"/>
              <a:t>If system failure occurs, can search for transactions with recorded start_transaction but no commit record</a:t>
            </a:r>
            <a:endParaRPr dirty="0"/>
          </a:p>
          <a:p>
            <a:pPr marL="257175">
              <a:spcBef>
                <a:spcPts val="420"/>
              </a:spcBef>
              <a:buSzPts val="1680"/>
            </a:pPr>
            <a:r>
              <a:rPr lang="en" dirty="0"/>
              <a:t>Force-writing the log buffer to disk</a:t>
            </a:r>
            <a:endParaRPr dirty="0"/>
          </a:p>
          <a:p>
            <a:pPr marL="557213" lvl="1" indent="-214313">
              <a:spcBef>
                <a:spcPts val="390"/>
              </a:spcBef>
              <a:buSzPts val="1430"/>
            </a:pPr>
            <a:r>
              <a:rPr lang="en" dirty="0"/>
              <a:t>Writing log buffer to disk before transaction reaches commit point</a:t>
            </a:r>
            <a:endParaRPr dirty="0"/>
          </a:p>
        </p:txBody>
      </p:sp>
      <p:sp>
        <p:nvSpPr>
          <p:cNvPr id="284" name="Google Shape;284;p39"/>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471488" y="616945"/>
            <a:ext cx="5915025" cy="977026"/>
          </a:xfrm>
          <a:prstGeom prst="rect">
            <a:avLst/>
          </a:prstGeom>
          <a:noFill/>
          <a:ln>
            <a:noFill/>
          </a:ln>
        </p:spPr>
        <p:txBody>
          <a:bodyPr spcFirstLastPara="1" wrap="square" lIns="68569" tIns="34275" rIns="68569" bIns="34275" anchor="b" anchorCtr="0">
            <a:normAutofit/>
          </a:bodyPr>
          <a:lstStyle/>
          <a:p>
            <a:r>
              <a:rPr lang="en" b="1" dirty="0"/>
              <a:t>DBMS-Specific Buffer Replacement Policies</a:t>
            </a:r>
            <a:endParaRPr b="1" dirty="0"/>
          </a:p>
        </p:txBody>
      </p:sp>
      <p:sp>
        <p:nvSpPr>
          <p:cNvPr id="290" name="Google Shape;290;p40"/>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10000"/>
          </a:bodyPr>
          <a:lstStyle/>
          <a:p>
            <a:pPr marL="257175">
              <a:spcBef>
                <a:spcPts val="0"/>
              </a:spcBef>
              <a:buSzPts val="1680"/>
            </a:pPr>
            <a:r>
              <a:rPr lang="en"/>
              <a:t>Page replacement policy</a:t>
            </a:r>
            <a:endParaRPr/>
          </a:p>
          <a:p>
            <a:pPr marL="557213" lvl="1" indent="-214313">
              <a:spcBef>
                <a:spcPts val="390"/>
              </a:spcBef>
              <a:buSzPts val="1430"/>
            </a:pPr>
            <a:r>
              <a:rPr lang="en"/>
              <a:t>Selects particular buffers to be replaced when all are full</a:t>
            </a:r>
            <a:endParaRPr/>
          </a:p>
          <a:p>
            <a:pPr marL="257175">
              <a:spcBef>
                <a:spcPts val="420"/>
              </a:spcBef>
              <a:buSzPts val="1680"/>
            </a:pPr>
            <a:r>
              <a:rPr lang="en"/>
              <a:t>Domain separation (DS) method </a:t>
            </a:r>
            <a:endParaRPr/>
          </a:p>
          <a:p>
            <a:pPr marL="557213" lvl="1" indent="-214313">
              <a:spcBef>
                <a:spcPts val="390"/>
              </a:spcBef>
              <a:buSzPts val="1430"/>
            </a:pPr>
            <a:r>
              <a:rPr lang="en"/>
              <a:t>Each domain handles one type of disk pages</a:t>
            </a:r>
            <a:endParaRPr/>
          </a:p>
          <a:p>
            <a:pPr marL="857250" lvl="2" indent="-171450">
              <a:spcBef>
                <a:spcPts val="360"/>
              </a:spcBef>
              <a:buSzPts val="1200"/>
            </a:pPr>
            <a:r>
              <a:rPr lang="en"/>
              <a:t>Index pages</a:t>
            </a:r>
            <a:endParaRPr/>
          </a:p>
          <a:p>
            <a:pPr marL="857250" lvl="2" indent="-171450">
              <a:spcBef>
                <a:spcPts val="360"/>
              </a:spcBef>
              <a:buSzPts val="1200"/>
            </a:pPr>
            <a:r>
              <a:rPr lang="en"/>
              <a:t>Data file pages</a:t>
            </a:r>
            <a:endParaRPr/>
          </a:p>
          <a:p>
            <a:pPr marL="857250" lvl="2" indent="-171450">
              <a:spcBef>
                <a:spcPts val="360"/>
              </a:spcBef>
              <a:buSzPts val="1200"/>
            </a:pPr>
            <a:r>
              <a:rPr lang="en"/>
              <a:t>Log file pages</a:t>
            </a:r>
            <a:endParaRPr/>
          </a:p>
          <a:p>
            <a:pPr marL="557213" lvl="1" indent="-214313">
              <a:spcBef>
                <a:spcPts val="390"/>
              </a:spcBef>
              <a:buSzPts val="1430"/>
            </a:pPr>
            <a:r>
              <a:rPr lang="en"/>
              <a:t>Number of available buffers for each domain is predetermined</a:t>
            </a:r>
            <a:endParaRPr/>
          </a:p>
        </p:txBody>
      </p:sp>
      <p:sp>
        <p:nvSpPr>
          <p:cNvPr id="291" name="Google Shape;291;p40"/>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1"/>
          <p:cNvSpPr txBox="1">
            <a:spLocks noGrp="1"/>
          </p:cNvSpPr>
          <p:nvPr>
            <p:ph type="title"/>
          </p:nvPr>
        </p:nvSpPr>
        <p:spPr>
          <a:xfrm>
            <a:off x="471488" y="550843"/>
            <a:ext cx="5915025" cy="852558"/>
          </a:xfrm>
          <a:prstGeom prst="rect">
            <a:avLst/>
          </a:prstGeom>
          <a:noFill/>
          <a:ln>
            <a:noFill/>
          </a:ln>
        </p:spPr>
        <p:txBody>
          <a:bodyPr spcFirstLastPara="1" wrap="square" lIns="68569" tIns="34275" rIns="68569" bIns="34275" anchor="b" anchorCtr="0">
            <a:normAutofit fontScale="90000"/>
          </a:bodyPr>
          <a:lstStyle/>
          <a:p>
            <a:r>
              <a:rPr lang="en" b="1" dirty="0"/>
              <a:t>DBMS-Specific Buffer Replacement Policies (cont’d.)</a:t>
            </a:r>
            <a:endParaRPr b="1" dirty="0"/>
          </a:p>
        </p:txBody>
      </p:sp>
      <p:sp>
        <p:nvSpPr>
          <p:cNvPr id="297" name="Google Shape;297;p41"/>
          <p:cNvSpPr txBox="1">
            <a:spLocks noGrp="1"/>
          </p:cNvSpPr>
          <p:nvPr>
            <p:ph idx="1"/>
          </p:nvPr>
        </p:nvSpPr>
        <p:spPr>
          <a:xfrm>
            <a:off x="179785" y="1403401"/>
            <a:ext cx="6221015" cy="2571750"/>
          </a:xfrm>
          <a:prstGeom prst="rect">
            <a:avLst/>
          </a:prstGeom>
          <a:noFill/>
          <a:ln>
            <a:noFill/>
          </a:ln>
        </p:spPr>
        <p:txBody>
          <a:bodyPr spcFirstLastPara="1" wrap="square" lIns="68569" tIns="34275" rIns="0" bIns="34275" anchor="t" anchorCtr="0">
            <a:normAutofit fontScale="92500" lnSpcReduction="20000"/>
          </a:bodyPr>
          <a:lstStyle/>
          <a:p>
            <a:pPr marL="257175">
              <a:spcBef>
                <a:spcPts val="0"/>
              </a:spcBef>
              <a:buSzPts val="1440"/>
            </a:pPr>
            <a:r>
              <a:rPr lang="en" sz="1800" dirty="0"/>
              <a:t>Hot set method</a:t>
            </a:r>
            <a:endParaRPr dirty="0"/>
          </a:p>
          <a:p>
            <a:pPr marL="557213" lvl="1" indent="-214313">
              <a:spcBef>
                <a:spcPts val="360"/>
              </a:spcBef>
              <a:buSzPts val="1320"/>
            </a:pPr>
            <a:r>
              <a:rPr lang="en" sz="1800" dirty="0"/>
              <a:t>Useful in queries that scan a set of pages repeatedly</a:t>
            </a:r>
            <a:endParaRPr dirty="0"/>
          </a:p>
          <a:p>
            <a:pPr marL="557213" lvl="1" indent="-214313">
              <a:spcBef>
                <a:spcPts val="360"/>
              </a:spcBef>
              <a:buSzPts val="1320"/>
            </a:pPr>
            <a:r>
              <a:rPr lang="en" sz="1800" dirty="0"/>
              <a:t>Does not replace the set in the buffers until processing is completed</a:t>
            </a:r>
            <a:endParaRPr dirty="0"/>
          </a:p>
          <a:p>
            <a:pPr marL="257175">
              <a:spcBef>
                <a:spcPts val="360"/>
              </a:spcBef>
              <a:buSzPts val="1440"/>
            </a:pPr>
            <a:r>
              <a:rPr lang="en" sz="1800" dirty="0"/>
              <a:t>The DBMIN method</a:t>
            </a:r>
            <a:endParaRPr dirty="0"/>
          </a:p>
          <a:p>
            <a:pPr marL="557213" lvl="1" indent="-214313">
              <a:spcBef>
                <a:spcPts val="360"/>
              </a:spcBef>
              <a:buSzPts val="1320"/>
            </a:pPr>
            <a:r>
              <a:rPr lang="en" sz="1800" dirty="0"/>
              <a:t>Predetermines the pattern of page references for each algorithm for a particular type of database operation</a:t>
            </a:r>
            <a:endParaRPr dirty="0"/>
          </a:p>
          <a:p>
            <a:pPr marL="557213" lvl="1" indent="-214313">
              <a:spcBef>
                <a:spcPts val="360"/>
              </a:spcBef>
              <a:buSzPts val="1320"/>
            </a:pPr>
            <a:r>
              <a:rPr lang="en" sz="1800" dirty="0"/>
              <a:t>some queries may reference the same file twice, so there would be a locality set for each file instance needed in the query</a:t>
            </a:r>
            <a:endParaRPr dirty="0"/>
          </a:p>
          <a:p>
            <a:pPr marL="857250" lvl="2" indent="-171450">
              <a:spcBef>
                <a:spcPts val="300"/>
              </a:spcBef>
              <a:buSzPts val="1000"/>
            </a:pPr>
            <a:r>
              <a:rPr lang="en" sz="1500" dirty="0"/>
              <a:t>Calculates locality set using Query Locality Set Model (QLSM)</a:t>
            </a:r>
            <a:endParaRPr dirty="0"/>
          </a:p>
        </p:txBody>
      </p:sp>
      <p:sp>
        <p:nvSpPr>
          <p:cNvPr id="298" name="Google Shape;298;p41"/>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2"/>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DBMS-Specific Buffer Replacement Policies (cont’d.)</a:t>
            </a:r>
            <a:endParaRPr b="1" dirty="0"/>
          </a:p>
        </p:txBody>
      </p:sp>
      <p:sp>
        <p:nvSpPr>
          <p:cNvPr id="304" name="Google Shape;304;p42"/>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28</a:t>
            </a:fld>
            <a:endParaRPr/>
          </a:p>
        </p:txBody>
      </p:sp>
      <p:pic>
        <p:nvPicPr>
          <p:cNvPr id="306" name="Google Shape;306;p42"/>
          <p:cNvPicPr preferRelativeResize="0"/>
          <p:nvPr/>
        </p:nvPicPr>
        <p:blipFill rotWithShape="1">
          <a:blip r:embed="rId3">
            <a:alphaModFix/>
          </a:blip>
          <a:srcRect/>
          <a:stretch/>
        </p:blipFill>
        <p:spPr>
          <a:xfrm>
            <a:off x="857250" y="1822910"/>
            <a:ext cx="4757738" cy="2701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471488" y="848321"/>
            <a:ext cx="5915025" cy="583872"/>
          </a:xfrm>
          <a:prstGeom prst="rect">
            <a:avLst/>
          </a:prstGeom>
          <a:noFill/>
          <a:ln>
            <a:noFill/>
          </a:ln>
        </p:spPr>
        <p:txBody>
          <a:bodyPr spcFirstLastPara="1" wrap="square" lIns="68569" tIns="34275" rIns="68569" bIns="34275" anchor="b" anchorCtr="0">
            <a:normAutofit fontScale="90000"/>
          </a:bodyPr>
          <a:lstStyle/>
          <a:p>
            <a:r>
              <a:rPr lang="en" b="1" dirty="0"/>
              <a:t>Desirable Properties of Transactions</a:t>
            </a:r>
            <a:endParaRPr b="1" dirty="0"/>
          </a:p>
        </p:txBody>
      </p:sp>
      <p:sp>
        <p:nvSpPr>
          <p:cNvPr id="312" name="Google Shape;312;p43"/>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680"/>
            </a:pPr>
            <a:r>
              <a:rPr lang="en"/>
              <a:t>ACID properties</a:t>
            </a:r>
            <a:endParaRPr/>
          </a:p>
          <a:p>
            <a:pPr marL="557213" lvl="1" indent="-214313">
              <a:spcBef>
                <a:spcPts val="390"/>
              </a:spcBef>
              <a:buSzPts val="1430"/>
            </a:pPr>
            <a:r>
              <a:rPr lang="en"/>
              <a:t>Atomicity</a:t>
            </a:r>
            <a:endParaRPr/>
          </a:p>
          <a:p>
            <a:pPr marL="857250" lvl="2" indent="-171450">
              <a:spcBef>
                <a:spcPts val="360"/>
              </a:spcBef>
              <a:buSzPts val="1200"/>
            </a:pPr>
            <a:r>
              <a:rPr lang="en"/>
              <a:t>Transaction performed in its entirety or not at all</a:t>
            </a:r>
            <a:endParaRPr/>
          </a:p>
          <a:p>
            <a:pPr marL="557213" lvl="1" indent="-214313">
              <a:spcBef>
                <a:spcPts val="390"/>
              </a:spcBef>
              <a:buSzPts val="1430"/>
            </a:pPr>
            <a:r>
              <a:rPr lang="en"/>
              <a:t>Consistency preservation</a:t>
            </a:r>
            <a:endParaRPr/>
          </a:p>
          <a:p>
            <a:pPr marL="857250" lvl="2" indent="-171450">
              <a:spcBef>
                <a:spcPts val="360"/>
              </a:spcBef>
              <a:buSzPts val="1200"/>
            </a:pPr>
            <a:r>
              <a:rPr lang="en"/>
              <a:t>Takes database from one consistent state to another</a:t>
            </a:r>
            <a:endParaRPr/>
          </a:p>
          <a:p>
            <a:pPr marL="557213" lvl="1" indent="-214313">
              <a:spcBef>
                <a:spcPts val="390"/>
              </a:spcBef>
              <a:buSzPts val="1430"/>
            </a:pPr>
            <a:r>
              <a:rPr lang="en"/>
              <a:t>Isolation</a:t>
            </a:r>
            <a:endParaRPr/>
          </a:p>
          <a:p>
            <a:pPr marL="857250" lvl="2" indent="-171450">
              <a:spcBef>
                <a:spcPts val="360"/>
              </a:spcBef>
              <a:buSzPts val="1200"/>
            </a:pPr>
            <a:r>
              <a:rPr lang="en"/>
              <a:t>Not interfered with by other transactions</a:t>
            </a:r>
            <a:endParaRPr/>
          </a:p>
          <a:p>
            <a:pPr marL="557213" lvl="1" indent="-214313">
              <a:spcBef>
                <a:spcPts val="390"/>
              </a:spcBef>
              <a:buSzPts val="1430"/>
            </a:pPr>
            <a:r>
              <a:rPr lang="en"/>
              <a:t>Durability or permanency</a:t>
            </a:r>
            <a:endParaRPr/>
          </a:p>
          <a:p>
            <a:pPr marL="857250" lvl="2" indent="-171450">
              <a:spcBef>
                <a:spcPts val="360"/>
              </a:spcBef>
              <a:buSzPts val="1200"/>
            </a:pPr>
            <a:r>
              <a:rPr lang="en"/>
              <a:t>Changes must persist in the database</a:t>
            </a:r>
            <a:endParaRPr/>
          </a:p>
        </p:txBody>
      </p:sp>
      <p:sp>
        <p:nvSpPr>
          <p:cNvPr id="313" name="Google Shape;313;p43"/>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Introduction to Transaction Processing</a:t>
            </a:r>
            <a:endParaRPr b="1" dirty="0"/>
          </a:p>
        </p:txBody>
      </p:sp>
      <p:sp>
        <p:nvSpPr>
          <p:cNvPr id="115" name="Google Shape;115;p17"/>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b="1" dirty="0"/>
              <a:t>Single-user DBMS</a:t>
            </a:r>
            <a:endParaRPr b="1" dirty="0"/>
          </a:p>
          <a:p>
            <a:pPr marL="557213" lvl="1" indent="-214313">
              <a:spcBef>
                <a:spcPts val="390"/>
              </a:spcBef>
              <a:buSzPts val="1430"/>
            </a:pPr>
            <a:r>
              <a:rPr lang="en" dirty="0"/>
              <a:t>At most one user at a time can use the system</a:t>
            </a:r>
            <a:endParaRPr dirty="0"/>
          </a:p>
          <a:p>
            <a:pPr marL="557213" lvl="1" indent="-214313">
              <a:spcBef>
                <a:spcPts val="390"/>
              </a:spcBef>
              <a:buSzPts val="1430"/>
            </a:pPr>
            <a:r>
              <a:rPr lang="en" dirty="0"/>
              <a:t>Example: home computer</a:t>
            </a:r>
            <a:endParaRPr dirty="0"/>
          </a:p>
          <a:p>
            <a:pPr marL="257175">
              <a:spcBef>
                <a:spcPts val="420"/>
              </a:spcBef>
              <a:buSzPts val="1680"/>
            </a:pPr>
            <a:r>
              <a:rPr lang="en" b="1" dirty="0"/>
              <a:t>Multiuser DBMS</a:t>
            </a:r>
            <a:endParaRPr b="1" dirty="0"/>
          </a:p>
          <a:p>
            <a:pPr marL="557213" lvl="1" indent="-214313">
              <a:spcBef>
                <a:spcPts val="390"/>
              </a:spcBef>
              <a:buSzPts val="1430"/>
            </a:pPr>
            <a:r>
              <a:rPr lang="en" dirty="0"/>
              <a:t>Many users can access the system (database) concurrently</a:t>
            </a:r>
            <a:endParaRPr dirty="0"/>
          </a:p>
          <a:p>
            <a:pPr marL="557213" lvl="1" indent="-214313">
              <a:spcBef>
                <a:spcPts val="390"/>
              </a:spcBef>
              <a:buSzPts val="1430"/>
            </a:pPr>
            <a:r>
              <a:rPr lang="en" dirty="0"/>
              <a:t>Example: airline reservations system</a:t>
            </a:r>
            <a:endParaRPr dirty="0"/>
          </a:p>
          <a:p>
            <a:pPr marL="557213" lvl="1" indent="-146208">
              <a:spcBef>
                <a:spcPts val="390"/>
              </a:spcBef>
              <a:buSzPts val="1430"/>
              <a:buNone/>
            </a:pPr>
            <a:endParaRPr dirty="0"/>
          </a:p>
        </p:txBody>
      </p:sp>
      <p:sp>
        <p:nvSpPr>
          <p:cNvPr id="116" name="Google Shape;116;p17"/>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471488" y="517792"/>
            <a:ext cx="5915025" cy="1101687"/>
          </a:xfrm>
          <a:prstGeom prst="rect">
            <a:avLst/>
          </a:prstGeom>
          <a:noFill/>
          <a:ln>
            <a:noFill/>
          </a:ln>
        </p:spPr>
        <p:txBody>
          <a:bodyPr spcFirstLastPara="1" wrap="square" lIns="68569" tIns="34275" rIns="68569" bIns="34275" anchor="b" anchorCtr="0">
            <a:normAutofit/>
          </a:bodyPr>
          <a:lstStyle/>
          <a:p>
            <a:r>
              <a:rPr lang="en" b="1" dirty="0"/>
              <a:t>Desirable Properties of Transactions (cont’d.)</a:t>
            </a:r>
            <a:endParaRPr b="1" dirty="0"/>
          </a:p>
        </p:txBody>
      </p:sp>
      <p:sp>
        <p:nvSpPr>
          <p:cNvPr id="319" name="Google Shape;319;p44"/>
          <p:cNvSpPr txBox="1">
            <a:spLocks noGrp="1"/>
          </p:cNvSpPr>
          <p:nvPr>
            <p:ph idx="1"/>
          </p:nvPr>
        </p:nvSpPr>
        <p:spPr>
          <a:xfrm>
            <a:off x="171451" y="1696598"/>
            <a:ext cx="6221015" cy="2929109"/>
          </a:xfrm>
          <a:prstGeom prst="rect">
            <a:avLst/>
          </a:prstGeom>
          <a:noFill/>
          <a:ln>
            <a:noFill/>
          </a:ln>
        </p:spPr>
        <p:txBody>
          <a:bodyPr spcFirstLastPara="1" wrap="square" lIns="68569" tIns="34275" rIns="0" bIns="34275" anchor="t" anchorCtr="0">
            <a:normAutofit lnSpcReduction="10000"/>
          </a:bodyPr>
          <a:lstStyle/>
          <a:p>
            <a:pPr marL="257175" indent="-252032">
              <a:spcBef>
                <a:spcPts val="0"/>
              </a:spcBef>
              <a:buSzPct val="59999"/>
            </a:pPr>
            <a:r>
              <a:rPr lang="en" sz="1800" dirty="0"/>
              <a:t>Levels of isolation</a:t>
            </a:r>
            <a:endParaRPr dirty="0"/>
          </a:p>
          <a:p>
            <a:pPr marL="557213" lvl="1" indent="-209597">
              <a:spcBef>
                <a:spcPts val="360"/>
              </a:spcBef>
              <a:buSzPct val="55000"/>
            </a:pPr>
            <a:r>
              <a:rPr lang="en" sz="1800" dirty="0"/>
              <a:t>Level 0 isolation does not overwrite the dirty reads of higher-level transactions</a:t>
            </a:r>
            <a:endParaRPr dirty="0"/>
          </a:p>
          <a:p>
            <a:pPr marL="557213" lvl="1" indent="-209597">
              <a:spcBef>
                <a:spcPts val="360"/>
              </a:spcBef>
              <a:buSzPct val="55000"/>
            </a:pPr>
            <a:r>
              <a:rPr lang="en" sz="1800" dirty="0"/>
              <a:t>Level 1 isolation has no lost updates</a:t>
            </a:r>
            <a:endParaRPr dirty="0"/>
          </a:p>
          <a:p>
            <a:pPr marL="557213" lvl="1" indent="-209597">
              <a:spcBef>
                <a:spcPts val="360"/>
              </a:spcBef>
              <a:buSzPct val="55000"/>
            </a:pPr>
            <a:r>
              <a:rPr lang="en" sz="1800" dirty="0"/>
              <a:t>Level 2 isolation has no lost updates and no dirty reads</a:t>
            </a:r>
            <a:endParaRPr dirty="0"/>
          </a:p>
          <a:p>
            <a:pPr marL="557213" lvl="1" indent="-209597">
              <a:spcBef>
                <a:spcPts val="360"/>
              </a:spcBef>
              <a:buSzPct val="55000"/>
            </a:pPr>
            <a:r>
              <a:rPr lang="en" sz="1800" dirty="0"/>
              <a:t>Level 3 (true) isolation has repeatable reads</a:t>
            </a:r>
            <a:endParaRPr dirty="0"/>
          </a:p>
          <a:p>
            <a:pPr marL="857250" lvl="2" indent="-167878">
              <a:spcBef>
                <a:spcPts val="300"/>
              </a:spcBef>
              <a:buSzPct val="50000"/>
            </a:pPr>
            <a:r>
              <a:rPr lang="en" sz="1500" dirty="0"/>
              <a:t>In addition to level 2 properties</a:t>
            </a:r>
            <a:endParaRPr dirty="0"/>
          </a:p>
          <a:p>
            <a:pPr marL="557213" lvl="1" indent="-209597">
              <a:spcBef>
                <a:spcPts val="360"/>
              </a:spcBef>
              <a:buSzPct val="55000"/>
            </a:pPr>
            <a:r>
              <a:rPr lang="en" sz="1800" dirty="0"/>
              <a:t>Snapshot isolation</a:t>
            </a:r>
            <a:endParaRPr dirty="0"/>
          </a:p>
          <a:p>
            <a:pPr marL="857250" lvl="2" indent="-167878">
              <a:spcBef>
                <a:spcPts val="300"/>
              </a:spcBef>
              <a:buSzPct val="50000"/>
            </a:pPr>
            <a:r>
              <a:rPr lang="en" sz="1500" dirty="0"/>
              <a:t>transaction sees the data items that it reads based on the committed values of the items in the database snapshot (or database state) when the transaction starts. Snapshot isolation will ensure that the phantom record problem does not occur</a:t>
            </a:r>
            <a:endParaRPr dirty="0"/>
          </a:p>
        </p:txBody>
      </p:sp>
      <p:sp>
        <p:nvSpPr>
          <p:cNvPr id="320" name="Google Shape;320;p44"/>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Recoverability</a:t>
            </a:r>
            <a:endParaRPr b="1" dirty="0"/>
          </a:p>
        </p:txBody>
      </p:sp>
      <p:sp>
        <p:nvSpPr>
          <p:cNvPr id="326" name="Google Shape;326;p45"/>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Schedule or history</a:t>
            </a:r>
            <a:endParaRPr dirty="0"/>
          </a:p>
          <a:p>
            <a:pPr marL="557213" lvl="1" indent="-214313">
              <a:spcBef>
                <a:spcPts val="390"/>
              </a:spcBef>
              <a:buSzPts val="1430"/>
            </a:pPr>
            <a:r>
              <a:rPr lang="en" dirty="0"/>
              <a:t>Order of execution of operations from all transactions</a:t>
            </a:r>
            <a:endParaRPr dirty="0"/>
          </a:p>
          <a:p>
            <a:pPr marL="557213" lvl="1" indent="-214313">
              <a:spcBef>
                <a:spcPts val="390"/>
              </a:spcBef>
              <a:buSzPts val="1430"/>
            </a:pPr>
            <a:r>
              <a:rPr lang="en" dirty="0"/>
              <a:t>Operations from different transactions can be interleaved in the schedule</a:t>
            </a:r>
            <a:endParaRPr dirty="0"/>
          </a:p>
          <a:p>
            <a:pPr marL="257175">
              <a:spcBef>
                <a:spcPts val="420"/>
              </a:spcBef>
              <a:buSzPts val="1680"/>
            </a:pPr>
            <a:r>
              <a:rPr lang="en" dirty="0"/>
              <a:t>Total ordering of operations in a schedule</a:t>
            </a:r>
            <a:endParaRPr dirty="0"/>
          </a:p>
          <a:p>
            <a:pPr marL="557213" lvl="1" indent="-214313">
              <a:spcBef>
                <a:spcPts val="390"/>
              </a:spcBef>
              <a:buSzPts val="1430"/>
            </a:pPr>
            <a:r>
              <a:rPr lang="en" dirty="0"/>
              <a:t>For any two operations in the schedule, one must occur before the other</a:t>
            </a:r>
            <a:endParaRPr dirty="0"/>
          </a:p>
        </p:txBody>
      </p:sp>
      <p:sp>
        <p:nvSpPr>
          <p:cNvPr id="327" name="Google Shape;327;p45"/>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471488" y="848321"/>
            <a:ext cx="5915025" cy="440652"/>
          </a:xfrm>
          <a:prstGeom prst="rect">
            <a:avLst/>
          </a:prstGeom>
          <a:noFill/>
          <a:ln>
            <a:noFill/>
          </a:ln>
        </p:spPr>
        <p:txBody>
          <a:bodyPr spcFirstLastPara="1" wrap="square" lIns="68569" tIns="34275" rIns="68569" bIns="34275" anchor="b" anchorCtr="0">
            <a:normAutofit fontScale="90000"/>
          </a:bodyPr>
          <a:lstStyle/>
          <a:p>
            <a:r>
              <a:rPr lang="en" dirty="0"/>
              <a:t>Some Definitions</a:t>
            </a:r>
            <a:endParaRPr dirty="0"/>
          </a:p>
        </p:txBody>
      </p:sp>
      <p:sp>
        <p:nvSpPr>
          <p:cNvPr id="333" name="Google Shape;333;p46"/>
          <p:cNvSpPr txBox="1">
            <a:spLocks noGrp="1"/>
          </p:cNvSpPr>
          <p:nvPr>
            <p:ph idx="1"/>
          </p:nvPr>
        </p:nvSpPr>
        <p:spPr>
          <a:xfrm>
            <a:off x="352540" y="1414463"/>
            <a:ext cx="6033973" cy="3124486"/>
          </a:xfrm>
          <a:prstGeom prst="rect">
            <a:avLst/>
          </a:prstGeom>
          <a:noFill/>
          <a:ln>
            <a:noFill/>
          </a:ln>
        </p:spPr>
        <p:txBody>
          <a:bodyPr spcFirstLastPara="1" wrap="square" lIns="68569" tIns="34275" rIns="0" bIns="34275" anchor="t" anchorCtr="0">
            <a:noAutofit/>
          </a:bodyPr>
          <a:lstStyle/>
          <a:p>
            <a:pPr marL="257175" indent="-252889">
              <a:spcBef>
                <a:spcPts val="0"/>
              </a:spcBef>
              <a:buSzPct val="60000"/>
            </a:pPr>
            <a:r>
              <a:rPr lang="en" sz="1600" dirty="0"/>
              <a:t>Schedule</a:t>
            </a:r>
            <a:endParaRPr sz="1600" dirty="0"/>
          </a:p>
          <a:p>
            <a:pPr marL="557213" lvl="1" indent="-210383">
              <a:spcBef>
                <a:spcPts val="300"/>
              </a:spcBef>
              <a:buSzPct val="55000"/>
            </a:pPr>
            <a:r>
              <a:rPr lang="en" sz="1600" dirty="0"/>
              <a:t>A sequence of the operations by a set of concurrent transactions that preserves the order of the operations in each of the individual transactions.</a:t>
            </a:r>
            <a:endParaRPr sz="1600" dirty="0"/>
          </a:p>
          <a:p>
            <a:pPr marL="257175" indent="-252889">
              <a:spcBef>
                <a:spcPts val="300"/>
              </a:spcBef>
              <a:buSzPct val="60000"/>
            </a:pPr>
            <a:r>
              <a:rPr lang="en" sz="1600" dirty="0"/>
              <a:t>Serial Schedule</a:t>
            </a:r>
            <a:endParaRPr sz="1600" dirty="0"/>
          </a:p>
          <a:p>
            <a:pPr marL="557213" lvl="1" indent="-210383">
              <a:spcBef>
                <a:spcPts val="300"/>
              </a:spcBef>
              <a:buSzPct val="55000"/>
            </a:pPr>
            <a:r>
              <a:rPr lang="en" sz="1600" dirty="0"/>
              <a:t>A schedule where the operations of each transaction are executed consecutively without any interleaved operations from other transactions.</a:t>
            </a:r>
            <a:endParaRPr sz="1600" dirty="0"/>
          </a:p>
          <a:p>
            <a:pPr marL="257175" indent="-252889">
              <a:spcBef>
                <a:spcPts val="300"/>
              </a:spcBef>
              <a:buSzPct val="60000"/>
            </a:pPr>
            <a:r>
              <a:rPr lang="en" sz="1600" dirty="0"/>
              <a:t>Non-serial Schedule</a:t>
            </a:r>
            <a:endParaRPr sz="1600" dirty="0"/>
          </a:p>
          <a:p>
            <a:pPr marL="557213" lvl="1" indent="-210383">
              <a:spcBef>
                <a:spcPts val="300"/>
              </a:spcBef>
              <a:buSzPct val="55000"/>
            </a:pPr>
            <a:r>
              <a:rPr lang="en" sz="1600" dirty="0"/>
              <a:t>A schedule where the operations from a set of concurrent transactions are interleaved.</a:t>
            </a:r>
            <a:endParaRPr sz="1600" dirty="0"/>
          </a:p>
        </p:txBody>
      </p:sp>
      <p:sp>
        <p:nvSpPr>
          <p:cNvPr id="334" name="Google Shape;334;p46"/>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7"/>
          <p:cNvSpPr txBox="1">
            <a:spLocks noGrp="1"/>
          </p:cNvSpPr>
          <p:nvPr>
            <p:ph type="title"/>
          </p:nvPr>
        </p:nvSpPr>
        <p:spPr>
          <a:xfrm>
            <a:off x="462708" y="719690"/>
            <a:ext cx="5923805" cy="874281"/>
          </a:xfrm>
          <a:prstGeom prst="rect">
            <a:avLst/>
          </a:prstGeom>
          <a:noFill/>
          <a:ln>
            <a:noFill/>
          </a:ln>
        </p:spPr>
        <p:txBody>
          <a:bodyPr spcFirstLastPara="1" wrap="square" lIns="68569" tIns="34275" rIns="68569" bIns="34275" anchor="b" anchorCtr="0">
            <a:normAutofit/>
          </a:bodyPr>
          <a:lstStyle/>
          <a:p>
            <a:r>
              <a:rPr lang="en" b="1" dirty="0"/>
              <a:t> Serializablity</a:t>
            </a:r>
            <a:endParaRPr b="1" dirty="0"/>
          </a:p>
        </p:txBody>
      </p:sp>
      <p:sp>
        <p:nvSpPr>
          <p:cNvPr id="340" name="Google Shape;340;p47"/>
          <p:cNvSpPr txBox="1">
            <a:spLocks noGrp="1"/>
          </p:cNvSpPr>
          <p:nvPr>
            <p:ph idx="1"/>
          </p:nvPr>
        </p:nvSpPr>
        <p:spPr>
          <a:xfrm>
            <a:off x="174031" y="1593971"/>
            <a:ext cx="6329364" cy="3350709"/>
          </a:xfrm>
          <a:prstGeom prst="rect">
            <a:avLst/>
          </a:prstGeom>
          <a:noFill/>
          <a:ln>
            <a:noFill/>
          </a:ln>
        </p:spPr>
        <p:txBody>
          <a:bodyPr spcFirstLastPara="1" wrap="square" lIns="68569" tIns="34275" rIns="0" bIns="34275" anchor="t" anchorCtr="0">
            <a:normAutofit lnSpcReduction="10000"/>
          </a:bodyPr>
          <a:lstStyle/>
          <a:p>
            <a:pPr marL="257175" indent="-252889">
              <a:spcBef>
                <a:spcPts val="300"/>
              </a:spcBef>
              <a:buSzPct val="60000"/>
            </a:pPr>
            <a:r>
              <a:rPr lang="en-US" sz="1600" b="1" dirty="0"/>
              <a:t>Serializability</a:t>
            </a:r>
          </a:p>
          <a:p>
            <a:pPr marL="557213" lvl="1" indent="-210383">
              <a:spcBef>
                <a:spcPts val="300"/>
              </a:spcBef>
              <a:buSzPct val="55000"/>
            </a:pPr>
            <a:r>
              <a:rPr lang="en-US" sz="2000" dirty="0"/>
              <a:t>Find non-serial schedules that allow transactions to execute concurrently without interfering with one another, and thereby produce a database state that could be produced by a serial execution.</a:t>
            </a:r>
            <a:endParaRPr lang="en" sz="2000" dirty="0"/>
          </a:p>
          <a:p>
            <a:pPr marL="257175">
              <a:spcBef>
                <a:spcPts val="0"/>
              </a:spcBef>
              <a:buSzPts val="1680"/>
            </a:pPr>
            <a:r>
              <a:rPr lang="en" dirty="0"/>
              <a:t>If a set of transactions executes concurrently, </a:t>
            </a:r>
            <a:endParaRPr dirty="0"/>
          </a:p>
          <a:p>
            <a:pPr marL="257175">
              <a:spcBef>
                <a:spcPts val="420"/>
              </a:spcBef>
              <a:buSzPts val="1680"/>
            </a:pPr>
            <a:r>
              <a:rPr lang="en" dirty="0"/>
              <a:t>We say that the (non-serial) schedule is correct </a:t>
            </a:r>
            <a:endParaRPr dirty="0"/>
          </a:p>
          <a:p>
            <a:pPr marL="557213" lvl="1" indent="-214313">
              <a:spcBef>
                <a:spcPts val="390"/>
              </a:spcBef>
              <a:buSzPts val="1430"/>
            </a:pPr>
            <a:r>
              <a:rPr lang="en" dirty="0"/>
              <a:t>If it produces the same result as some serial execution. </a:t>
            </a:r>
            <a:endParaRPr dirty="0"/>
          </a:p>
          <a:p>
            <a:pPr marL="257175">
              <a:spcBef>
                <a:spcPts val="420"/>
              </a:spcBef>
              <a:buSzPts val="1680"/>
            </a:pPr>
            <a:r>
              <a:rPr lang="en" dirty="0"/>
              <a:t>Such a schedule is called </a:t>
            </a:r>
            <a:r>
              <a:rPr lang="en" b="1" i="1" dirty="0"/>
              <a:t>serializable</a:t>
            </a:r>
            <a:r>
              <a:rPr lang="en" dirty="0"/>
              <a:t>. </a:t>
            </a:r>
            <a:endParaRPr dirty="0"/>
          </a:p>
          <a:p>
            <a:pPr marL="257175">
              <a:spcBef>
                <a:spcPts val="420"/>
              </a:spcBef>
              <a:buSzPts val="1680"/>
            </a:pPr>
            <a:r>
              <a:rPr lang="en" dirty="0"/>
              <a:t>To prevent inconsistency from transactions interfering with one another… it is essential to guarantee serializability of concurrent transactions.</a:t>
            </a:r>
            <a:endParaRPr dirty="0"/>
          </a:p>
        </p:txBody>
      </p:sp>
      <p:sp>
        <p:nvSpPr>
          <p:cNvPr id="341" name="Google Shape;341;p47"/>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471488" y="616945"/>
            <a:ext cx="5915025" cy="977026"/>
          </a:xfrm>
          <a:prstGeom prst="rect">
            <a:avLst/>
          </a:prstGeom>
          <a:noFill/>
          <a:ln>
            <a:noFill/>
          </a:ln>
        </p:spPr>
        <p:txBody>
          <a:bodyPr spcFirstLastPara="1" wrap="square" lIns="68569" tIns="34275" rIns="68569" bIns="34275" anchor="b" anchorCtr="0">
            <a:normAutofit/>
          </a:bodyPr>
          <a:lstStyle/>
          <a:p>
            <a:r>
              <a:rPr lang="en" b="1" dirty="0"/>
              <a:t>Characterizing Schedules Based on Recoverability (cont’d.)</a:t>
            </a:r>
            <a:endParaRPr b="1" dirty="0"/>
          </a:p>
        </p:txBody>
      </p:sp>
      <p:sp>
        <p:nvSpPr>
          <p:cNvPr id="347" name="Google Shape;347;p48"/>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680"/>
            </a:pPr>
            <a:r>
              <a:rPr lang="en"/>
              <a:t>Two conflicting operations in a schedule</a:t>
            </a:r>
            <a:endParaRPr/>
          </a:p>
          <a:p>
            <a:pPr marL="557213" lvl="1" indent="-214313">
              <a:spcBef>
                <a:spcPts val="390"/>
              </a:spcBef>
              <a:buSzPts val="1430"/>
            </a:pPr>
            <a:r>
              <a:rPr lang="en"/>
              <a:t>Operations belong to different transactions</a:t>
            </a:r>
            <a:endParaRPr/>
          </a:p>
          <a:p>
            <a:pPr marL="557213" lvl="1" indent="-214313">
              <a:spcBef>
                <a:spcPts val="390"/>
              </a:spcBef>
              <a:buSzPts val="1430"/>
            </a:pPr>
            <a:r>
              <a:rPr lang="en"/>
              <a:t>Operations access the same item X</a:t>
            </a:r>
            <a:endParaRPr/>
          </a:p>
          <a:p>
            <a:pPr marL="557213" lvl="1" indent="-214313">
              <a:spcBef>
                <a:spcPts val="390"/>
              </a:spcBef>
              <a:buSzPts val="1430"/>
            </a:pPr>
            <a:r>
              <a:rPr lang="en"/>
              <a:t>At least one of the operations is a write_item(X)</a:t>
            </a:r>
            <a:endParaRPr/>
          </a:p>
          <a:p>
            <a:pPr marL="257175">
              <a:spcBef>
                <a:spcPts val="420"/>
              </a:spcBef>
              <a:buSzPts val="1680"/>
            </a:pPr>
            <a:r>
              <a:rPr lang="en"/>
              <a:t>Two operations conflict if changing their order results in a different outcome</a:t>
            </a:r>
            <a:endParaRPr/>
          </a:p>
          <a:p>
            <a:pPr marL="257175">
              <a:spcBef>
                <a:spcPts val="420"/>
              </a:spcBef>
              <a:buSzPts val="1680"/>
            </a:pPr>
            <a:r>
              <a:rPr lang="en"/>
              <a:t>Read-write conflict</a:t>
            </a:r>
            <a:endParaRPr/>
          </a:p>
          <a:p>
            <a:pPr marL="257175">
              <a:spcBef>
                <a:spcPts val="420"/>
              </a:spcBef>
              <a:buSzPts val="1680"/>
            </a:pPr>
            <a:r>
              <a:rPr lang="en"/>
              <a:t>Write-write conflict</a:t>
            </a:r>
            <a:endParaRPr/>
          </a:p>
        </p:txBody>
      </p:sp>
      <p:sp>
        <p:nvSpPr>
          <p:cNvPr id="348" name="Google Shape;348;p48"/>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Recoverability (cont’d.)</a:t>
            </a:r>
            <a:endParaRPr b="1" dirty="0"/>
          </a:p>
        </p:txBody>
      </p:sp>
      <p:sp>
        <p:nvSpPr>
          <p:cNvPr id="354" name="Google Shape;354;p49"/>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440"/>
            </a:pPr>
            <a:r>
              <a:rPr lang="en" sz="1800" b="1" dirty="0"/>
              <a:t>Recoverable schedules</a:t>
            </a:r>
            <a:endParaRPr b="1" dirty="0"/>
          </a:p>
          <a:p>
            <a:pPr marL="557213" lvl="1" indent="-214313">
              <a:spcBef>
                <a:spcPts val="360"/>
              </a:spcBef>
              <a:buSzPts val="1320"/>
            </a:pPr>
            <a:r>
              <a:rPr lang="en" sz="1800" dirty="0"/>
              <a:t>Recovery is possible</a:t>
            </a:r>
            <a:endParaRPr dirty="0"/>
          </a:p>
          <a:p>
            <a:pPr marL="257175">
              <a:spcBef>
                <a:spcPts val="360"/>
              </a:spcBef>
              <a:buSzPts val="1440"/>
            </a:pPr>
            <a:r>
              <a:rPr lang="en" sz="1800" dirty="0"/>
              <a:t>Nonrecoverable schedules should not be permitted by the DBMS</a:t>
            </a:r>
            <a:endParaRPr dirty="0"/>
          </a:p>
          <a:p>
            <a:pPr marL="257175">
              <a:spcBef>
                <a:spcPts val="360"/>
              </a:spcBef>
              <a:buSzPts val="1440"/>
            </a:pPr>
            <a:r>
              <a:rPr lang="en" sz="1800" dirty="0"/>
              <a:t>No committed transaction ever needs to be rolled back</a:t>
            </a:r>
            <a:endParaRPr dirty="0"/>
          </a:p>
          <a:p>
            <a:pPr marL="257175">
              <a:spcBef>
                <a:spcPts val="360"/>
              </a:spcBef>
              <a:buSzPts val="1440"/>
            </a:pPr>
            <a:r>
              <a:rPr lang="en" sz="1800" b="1" i="1" dirty="0"/>
              <a:t>Cascading rollback </a:t>
            </a:r>
            <a:r>
              <a:rPr lang="en" sz="1800" dirty="0"/>
              <a:t>is a situation: where an uncommitted transaction has to be rolled back because it read an item from a transaction that failed.</a:t>
            </a:r>
            <a:endParaRPr dirty="0"/>
          </a:p>
          <a:p>
            <a:pPr marL="557213" lvl="1" indent="-214313">
              <a:spcBef>
                <a:spcPts val="330"/>
              </a:spcBef>
              <a:buSzPts val="1210"/>
            </a:pPr>
            <a:r>
              <a:rPr lang="en" sz="1650" dirty="0"/>
              <a:t>Cascading rollback may occur in some recoverable schedules</a:t>
            </a:r>
            <a:endParaRPr dirty="0"/>
          </a:p>
        </p:txBody>
      </p:sp>
      <p:sp>
        <p:nvSpPr>
          <p:cNvPr id="355" name="Google Shape;355;p49"/>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0"/>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a:t>Characterizing Schedules Based on Recoverability (cont’d.)</a:t>
            </a:r>
            <a:endParaRPr/>
          </a:p>
        </p:txBody>
      </p:sp>
      <p:sp>
        <p:nvSpPr>
          <p:cNvPr id="361" name="Google Shape;361;p50"/>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b="1" dirty="0"/>
              <a:t>Cascadeless schedule</a:t>
            </a:r>
            <a:endParaRPr b="1" dirty="0"/>
          </a:p>
          <a:p>
            <a:pPr marL="557213" lvl="1" indent="-214313">
              <a:spcBef>
                <a:spcPts val="390"/>
              </a:spcBef>
              <a:buSzPts val="1430"/>
            </a:pPr>
            <a:r>
              <a:rPr lang="en" dirty="0"/>
              <a:t>Avoids cascading rollback</a:t>
            </a:r>
            <a:endParaRPr dirty="0"/>
          </a:p>
          <a:p>
            <a:pPr marL="257175">
              <a:spcBef>
                <a:spcPts val="420"/>
              </a:spcBef>
              <a:buSzPts val="1680"/>
            </a:pPr>
            <a:r>
              <a:rPr lang="en" b="1" dirty="0"/>
              <a:t>Strict schedule</a:t>
            </a:r>
            <a:endParaRPr b="1" dirty="0"/>
          </a:p>
          <a:p>
            <a:pPr marL="557213" lvl="1" indent="-214313">
              <a:spcBef>
                <a:spcPts val="390"/>
              </a:spcBef>
              <a:buSzPts val="1430"/>
            </a:pPr>
            <a:r>
              <a:rPr lang="en" dirty="0"/>
              <a:t>Transactions can neither read nor write an item X until the last transaction that wrote X has committed or aborted</a:t>
            </a:r>
            <a:endParaRPr dirty="0"/>
          </a:p>
          <a:p>
            <a:pPr marL="557213" lvl="1" indent="-214313">
              <a:spcBef>
                <a:spcPts val="390"/>
              </a:spcBef>
              <a:buSzPts val="1430"/>
            </a:pPr>
            <a:r>
              <a:rPr lang="en" dirty="0"/>
              <a:t>Simpler recovery process</a:t>
            </a:r>
            <a:endParaRPr dirty="0"/>
          </a:p>
          <a:p>
            <a:pPr marL="857250" lvl="2" indent="-171450">
              <a:spcBef>
                <a:spcPts val="360"/>
              </a:spcBef>
              <a:buSzPts val="1200"/>
            </a:pPr>
            <a:r>
              <a:rPr lang="en" dirty="0"/>
              <a:t>Restore the before image</a:t>
            </a:r>
            <a:endParaRPr dirty="0"/>
          </a:p>
        </p:txBody>
      </p:sp>
      <p:sp>
        <p:nvSpPr>
          <p:cNvPr id="362" name="Google Shape;362;p50"/>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Serializability</a:t>
            </a:r>
            <a:endParaRPr b="1" dirty="0"/>
          </a:p>
        </p:txBody>
      </p:sp>
      <p:sp>
        <p:nvSpPr>
          <p:cNvPr id="368" name="Google Shape;368;p51"/>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Serializable schedules</a:t>
            </a:r>
            <a:endParaRPr dirty="0"/>
          </a:p>
          <a:p>
            <a:pPr marL="557213" lvl="1" indent="-214313">
              <a:spcBef>
                <a:spcPts val="390"/>
              </a:spcBef>
              <a:buSzPts val="1430"/>
            </a:pPr>
            <a:r>
              <a:rPr lang="en" dirty="0"/>
              <a:t>Always considered to be correct when concurrent transactions are executing</a:t>
            </a:r>
            <a:endParaRPr dirty="0"/>
          </a:p>
          <a:p>
            <a:pPr marL="557213" lvl="1" indent="-214313">
              <a:spcBef>
                <a:spcPts val="390"/>
              </a:spcBef>
              <a:buSzPts val="1430"/>
            </a:pPr>
            <a:r>
              <a:rPr lang="en" dirty="0"/>
              <a:t>Places simultaneous transactions in series</a:t>
            </a:r>
            <a:endParaRPr dirty="0"/>
          </a:p>
          <a:p>
            <a:pPr marL="857250" lvl="2" indent="-171450">
              <a:spcBef>
                <a:spcPts val="360"/>
              </a:spcBef>
              <a:buSzPts val="1200"/>
            </a:pPr>
            <a:r>
              <a:rPr lang="en" dirty="0"/>
              <a:t>Transaction T</a:t>
            </a:r>
            <a:r>
              <a:rPr lang="en" baseline="-25000" dirty="0"/>
              <a:t>1</a:t>
            </a:r>
            <a:r>
              <a:rPr lang="en" dirty="0"/>
              <a:t> before T</a:t>
            </a:r>
            <a:r>
              <a:rPr lang="en" baseline="-25000" dirty="0"/>
              <a:t>2</a:t>
            </a:r>
            <a:r>
              <a:rPr lang="en" dirty="0"/>
              <a:t>, or vice versa</a:t>
            </a:r>
            <a:endParaRPr dirty="0"/>
          </a:p>
        </p:txBody>
      </p:sp>
      <p:sp>
        <p:nvSpPr>
          <p:cNvPr id="369" name="Google Shape;369;p51"/>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38</a:t>
            </a:fld>
            <a:endParaRPr/>
          </a:p>
        </p:txBody>
      </p:sp>
      <p:pic>
        <p:nvPicPr>
          <p:cNvPr id="375" name="Google Shape;375;p52"/>
          <p:cNvPicPr preferRelativeResize="0"/>
          <p:nvPr/>
        </p:nvPicPr>
        <p:blipFill rotWithShape="1">
          <a:blip r:embed="rId3">
            <a:alphaModFix/>
          </a:blip>
          <a:srcRect/>
          <a:stretch/>
        </p:blipFill>
        <p:spPr>
          <a:xfrm>
            <a:off x="856859" y="704310"/>
            <a:ext cx="3771900" cy="3139679"/>
          </a:xfrm>
          <a:prstGeom prst="rect">
            <a:avLst/>
          </a:prstGeom>
          <a:noFill/>
          <a:ln>
            <a:noFill/>
          </a:ln>
        </p:spPr>
      </p:pic>
      <p:sp>
        <p:nvSpPr>
          <p:cNvPr id="376" name="Google Shape;376;p52"/>
          <p:cNvSpPr txBox="1"/>
          <p:nvPr/>
        </p:nvSpPr>
        <p:spPr>
          <a:xfrm>
            <a:off x="685800" y="3904539"/>
            <a:ext cx="5829300" cy="623217"/>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20.5 Examples of serial and nonserial schedules involving transactions </a:t>
            </a:r>
            <a:r>
              <a:rPr lang="en" sz="1200" i="1">
                <a:solidFill>
                  <a:schemeClr val="dk1"/>
                </a:solidFill>
              </a:rPr>
              <a:t>T</a:t>
            </a:r>
            <a:r>
              <a:rPr lang="en" sz="1200">
                <a:solidFill>
                  <a:schemeClr val="dk1"/>
                </a:solidFill>
              </a:rPr>
              <a:t>1 and </a:t>
            </a:r>
            <a:r>
              <a:rPr lang="en" sz="1200" i="1">
                <a:solidFill>
                  <a:schemeClr val="dk1"/>
                </a:solidFill>
              </a:rPr>
              <a:t>T</a:t>
            </a:r>
            <a:r>
              <a:rPr lang="en" sz="1200">
                <a:solidFill>
                  <a:schemeClr val="dk1"/>
                </a:solidFill>
              </a:rPr>
              <a:t>2 (a) Serial schedule A: </a:t>
            </a:r>
            <a:r>
              <a:rPr lang="en" sz="1200" i="1">
                <a:solidFill>
                  <a:schemeClr val="dk1"/>
                </a:solidFill>
              </a:rPr>
              <a:t>T</a:t>
            </a:r>
            <a:r>
              <a:rPr lang="en" sz="1200">
                <a:solidFill>
                  <a:schemeClr val="dk1"/>
                </a:solidFill>
              </a:rPr>
              <a:t>1 followed by </a:t>
            </a:r>
            <a:r>
              <a:rPr lang="en" sz="1200" i="1">
                <a:solidFill>
                  <a:schemeClr val="dk1"/>
                </a:solidFill>
              </a:rPr>
              <a:t>T</a:t>
            </a:r>
            <a:r>
              <a:rPr lang="en" sz="1200">
                <a:solidFill>
                  <a:schemeClr val="dk1"/>
                </a:solidFill>
              </a:rPr>
              <a:t>2 (b) Serial schedule B: </a:t>
            </a:r>
            <a:r>
              <a:rPr lang="en" sz="1200" i="1">
                <a:solidFill>
                  <a:schemeClr val="dk1"/>
                </a:solidFill>
              </a:rPr>
              <a:t>T</a:t>
            </a:r>
            <a:r>
              <a:rPr lang="en" sz="1200">
                <a:solidFill>
                  <a:schemeClr val="dk1"/>
                </a:solidFill>
              </a:rPr>
              <a:t>2 followed by </a:t>
            </a:r>
            <a:r>
              <a:rPr lang="en" sz="1200" i="1">
                <a:solidFill>
                  <a:schemeClr val="dk1"/>
                </a:solidFill>
              </a:rPr>
              <a:t>T</a:t>
            </a:r>
            <a:r>
              <a:rPr lang="en" sz="1200">
                <a:solidFill>
                  <a:schemeClr val="dk1"/>
                </a:solidFill>
              </a:rPr>
              <a:t>1 (c) Two nonserial schedules C and D with interleaving of operations</a:t>
            </a:r>
            <a:endParaRPr sz="1200">
              <a:solidFill>
                <a:schemeClr val="dk1"/>
              </a:solidFill>
            </a:endParaRPr>
          </a:p>
        </p:txBody>
      </p:sp>
      <p:pic>
        <p:nvPicPr>
          <p:cNvPr id="377" name="Google Shape;377;p52"/>
          <p:cNvPicPr preferRelativeResize="0"/>
          <p:nvPr/>
        </p:nvPicPr>
        <p:blipFill rotWithShape="1">
          <a:blip r:embed="rId4">
            <a:alphaModFix/>
          </a:blip>
          <a:srcRect/>
          <a:stretch/>
        </p:blipFill>
        <p:spPr>
          <a:xfrm>
            <a:off x="175941" y="1671638"/>
            <a:ext cx="1194002" cy="392865"/>
          </a:xfrm>
          <a:prstGeom prst="rect">
            <a:avLst/>
          </a:prstGeom>
          <a:noFill/>
          <a:ln>
            <a:noFill/>
          </a:ln>
        </p:spPr>
      </p:pic>
      <p:pic>
        <p:nvPicPr>
          <p:cNvPr id="378" name="Google Shape;378;p52"/>
          <p:cNvPicPr preferRelativeResize="0"/>
          <p:nvPr/>
        </p:nvPicPr>
        <p:blipFill rotWithShape="1">
          <a:blip r:embed="rId5">
            <a:alphaModFix/>
          </a:blip>
          <a:srcRect/>
          <a:stretch/>
        </p:blipFill>
        <p:spPr>
          <a:xfrm>
            <a:off x="5441086" y="1437920"/>
            <a:ext cx="1062686" cy="467436"/>
          </a:xfrm>
          <a:prstGeom prst="rect">
            <a:avLst/>
          </a:prstGeom>
          <a:noFill/>
          <a:ln>
            <a:noFill/>
          </a:ln>
        </p:spPr>
      </p:pic>
      <p:pic>
        <p:nvPicPr>
          <p:cNvPr id="379" name="Google Shape;379;p52"/>
          <p:cNvPicPr preferRelativeResize="0"/>
          <p:nvPr/>
        </p:nvPicPr>
        <p:blipFill rotWithShape="1">
          <a:blip r:embed="rId6">
            <a:alphaModFix/>
          </a:blip>
          <a:srcRect/>
          <a:stretch/>
        </p:blipFill>
        <p:spPr>
          <a:xfrm>
            <a:off x="50191" y="3157906"/>
            <a:ext cx="1044258" cy="567080"/>
          </a:xfrm>
          <a:prstGeom prst="rect">
            <a:avLst/>
          </a:prstGeom>
          <a:noFill/>
          <a:ln>
            <a:noFill/>
          </a:ln>
        </p:spPr>
      </p:pic>
      <p:pic>
        <p:nvPicPr>
          <p:cNvPr id="380" name="Google Shape;380;p52"/>
          <p:cNvPicPr preferRelativeResize="0"/>
          <p:nvPr/>
        </p:nvPicPr>
        <p:blipFill rotWithShape="1">
          <a:blip r:embed="rId7">
            <a:alphaModFix/>
          </a:blip>
          <a:srcRect/>
          <a:stretch/>
        </p:blipFill>
        <p:spPr>
          <a:xfrm>
            <a:off x="5268516" y="3291538"/>
            <a:ext cx="1192113" cy="44357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3"/>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a:t>Characterizing Schedules Based on Serializability (cont’d.)</a:t>
            </a:r>
            <a:endParaRPr/>
          </a:p>
        </p:txBody>
      </p:sp>
      <p:sp>
        <p:nvSpPr>
          <p:cNvPr id="386" name="Google Shape;386;p53"/>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680"/>
            </a:pPr>
            <a:r>
              <a:rPr lang="en"/>
              <a:t>Problem with serial schedules</a:t>
            </a:r>
            <a:endParaRPr/>
          </a:p>
          <a:p>
            <a:pPr marL="557213" lvl="1" indent="-214313">
              <a:spcBef>
                <a:spcPts val="390"/>
              </a:spcBef>
              <a:buSzPts val="1430"/>
            </a:pPr>
            <a:r>
              <a:rPr lang="en"/>
              <a:t>Limit concurrency by prohibiting interleaving of operations</a:t>
            </a:r>
            <a:endParaRPr/>
          </a:p>
          <a:p>
            <a:pPr marL="557213" lvl="1" indent="-214313">
              <a:spcBef>
                <a:spcPts val="390"/>
              </a:spcBef>
              <a:buSzPts val="1430"/>
            </a:pPr>
            <a:r>
              <a:rPr lang="en"/>
              <a:t>Unacceptable in practice</a:t>
            </a:r>
            <a:endParaRPr/>
          </a:p>
          <a:p>
            <a:pPr marL="557213" lvl="1" indent="-214313">
              <a:spcBef>
                <a:spcPts val="390"/>
              </a:spcBef>
              <a:buSzPts val="1430"/>
            </a:pPr>
            <a:r>
              <a:rPr lang="en"/>
              <a:t>Solution: determine which schedules are equivalent to a serial schedule and allow those to occur</a:t>
            </a:r>
            <a:endParaRPr/>
          </a:p>
          <a:p>
            <a:pPr marL="257175">
              <a:spcBef>
                <a:spcPts val="420"/>
              </a:spcBef>
              <a:buSzPts val="1680"/>
            </a:pPr>
            <a:r>
              <a:rPr lang="en"/>
              <a:t>Serializable schedule of </a:t>
            </a:r>
            <a:r>
              <a:rPr lang="en" i="1"/>
              <a:t>n</a:t>
            </a:r>
            <a:r>
              <a:rPr lang="en"/>
              <a:t> transactions</a:t>
            </a:r>
            <a:endParaRPr/>
          </a:p>
          <a:p>
            <a:pPr marL="557213" lvl="1" indent="-214313">
              <a:spcBef>
                <a:spcPts val="390"/>
              </a:spcBef>
              <a:buSzPts val="1430"/>
            </a:pPr>
            <a:r>
              <a:rPr lang="en"/>
              <a:t>Equivalent to some serial schedule of same </a:t>
            </a:r>
            <a:r>
              <a:rPr lang="en" i="1"/>
              <a:t>n</a:t>
            </a:r>
            <a:r>
              <a:rPr lang="en"/>
              <a:t> transactions</a:t>
            </a:r>
            <a:endParaRPr/>
          </a:p>
        </p:txBody>
      </p:sp>
      <p:sp>
        <p:nvSpPr>
          <p:cNvPr id="387" name="Google Shape;387;p53"/>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71488" y="506776"/>
            <a:ext cx="5915025" cy="1087195"/>
          </a:xfrm>
          <a:prstGeom prst="rect">
            <a:avLst/>
          </a:prstGeom>
          <a:noFill/>
          <a:ln>
            <a:noFill/>
          </a:ln>
        </p:spPr>
        <p:txBody>
          <a:bodyPr spcFirstLastPara="1" wrap="square" lIns="68569" tIns="34275" rIns="68569" bIns="34275" anchor="b" anchorCtr="0">
            <a:normAutofit/>
          </a:bodyPr>
          <a:lstStyle/>
          <a:p>
            <a:r>
              <a:rPr lang="en" b="1" dirty="0"/>
              <a:t>Introduction to Transaction Processing (cont’d.)</a:t>
            </a:r>
            <a:endParaRPr b="1" dirty="0"/>
          </a:p>
        </p:txBody>
      </p:sp>
      <p:sp>
        <p:nvSpPr>
          <p:cNvPr id="122" name="Google Shape;122;p18"/>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b="1" dirty="0"/>
              <a:t>Multiprogramming</a:t>
            </a:r>
            <a:endParaRPr b="1" dirty="0"/>
          </a:p>
          <a:p>
            <a:pPr marL="557213" lvl="1" indent="-214313">
              <a:spcBef>
                <a:spcPts val="390"/>
              </a:spcBef>
              <a:buSzPts val="1430"/>
            </a:pPr>
            <a:r>
              <a:rPr lang="en" dirty="0"/>
              <a:t>Allows operating system to execute multiple processes concurrently</a:t>
            </a:r>
            <a:endParaRPr dirty="0"/>
          </a:p>
          <a:p>
            <a:pPr marL="557213" lvl="1" indent="-214313">
              <a:spcBef>
                <a:spcPts val="390"/>
              </a:spcBef>
              <a:buSzPts val="1430"/>
            </a:pPr>
            <a:r>
              <a:rPr lang="en" dirty="0"/>
              <a:t>Executes commands from one process, then suspends that process and executes commands from another process, etc.</a:t>
            </a:r>
            <a:endParaRPr dirty="0"/>
          </a:p>
          <a:p>
            <a:pPr marL="257175" indent="-177165">
              <a:spcBef>
                <a:spcPts val="420"/>
              </a:spcBef>
              <a:buSzPts val="1680"/>
              <a:buNone/>
            </a:pPr>
            <a:endParaRPr dirty="0"/>
          </a:p>
          <a:p>
            <a:pPr marL="557213" lvl="1" indent="-146208">
              <a:spcBef>
                <a:spcPts val="390"/>
              </a:spcBef>
              <a:buSzPts val="1430"/>
              <a:buNone/>
            </a:pPr>
            <a:endParaRPr dirty="0"/>
          </a:p>
        </p:txBody>
      </p:sp>
      <p:sp>
        <p:nvSpPr>
          <p:cNvPr id="123" name="Google Shape;123;p18"/>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Serializability (cont’d.)</a:t>
            </a:r>
            <a:endParaRPr b="1" dirty="0"/>
          </a:p>
        </p:txBody>
      </p:sp>
      <p:sp>
        <p:nvSpPr>
          <p:cNvPr id="393" name="Google Shape;393;p54"/>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Result equivalent schedules</a:t>
            </a:r>
            <a:endParaRPr dirty="0"/>
          </a:p>
          <a:p>
            <a:pPr marL="557213" lvl="1" indent="-214313">
              <a:spcBef>
                <a:spcPts val="390"/>
              </a:spcBef>
              <a:buSzPts val="1430"/>
            </a:pPr>
            <a:r>
              <a:rPr lang="en" dirty="0"/>
              <a:t>Produce the same final state of the database</a:t>
            </a:r>
            <a:endParaRPr dirty="0"/>
          </a:p>
          <a:p>
            <a:pPr marL="857250" lvl="2" indent="-171450">
              <a:spcBef>
                <a:spcPts val="360"/>
              </a:spcBef>
              <a:buSzPts val="1200"/>
            </a:pPr>
            <a:r>
              <a:rPr lang="en" dirty="0"/>
              <a:t>May be accidental</a:t>
            </a:r>
            <a:endParaRPr dirty="0"/>
          </a:p>
          <a:p>
            <a:pPr marL="557213" lvl="1" indent="-214313">
              <a:spcBef>
                <a:spcPts val="390"/>
              </a:spcBef>
              <a:buSzPts val="1430"/>
            </a:pPr>
            <a:r>
              <a:rPr lang="en" dirty="0"/>
              <a:t>Cannot be used alone to define equivalence of schedules</a:t>
            </a:r>
            <a:endParaRPr dirty="0"/>
          </a:p>
          <a:p>
            <a:pPr marL="857250" lvl="2" indent="-171450">
              <a:spcBef>
                <a:spcPts val="360"/>
              </a:spcBef>
              <a:buSzPts val="1200"/>
            </a:pPr>
            <a:r>
              <a:rPr lang="en" dirty="0"/>
              <a:t>They execute different transactions</a:t>
            </a:r>
            <a:endParaRPr dirty="0"/>
          </a:p>
        </p:txBody>
      </p:sp>
      <p:sp>
        <p:nvSpPr>
          <p:cNvPr id="394" name="Google Shape;394;p54"/>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40</a:t>
            </a:fld>
            <a:endParaRPr/>
          </a:p>
        </p:txBody>
      </p:sp>
      <p:pic>
        <p:nvPicPr>
          <p:cNvPr id="395" name="Google Shape;395;p54"/>
          <p:cNvPicPr preferRelativeResize="0"/>
          <p:nvPr/>
        </p:nvPicPr>
        <p:blipFill rotWithShape="1">
          <a:blip r:embed="rId3">
            <a:alphaModFix/>
          </a:blip>
          <a:srcRect/>
          <a:stretch/>
        </p:blipFill>
        <p:spPr>
          <a:xfrm>
            <a:off x="1144312" y="3371851"/>
            <a:ext cx="2179511" cy="846534"/>
          </a:xfrm>
          <a:prstGeom prst="rect">
            <a:avLst/>
          </a:prstGeom>
          <a:noFill/>
          <a:ln>
            <a:noFill/>
          </a:ln>
        </p:spPr>
      </p:pic>
      <p:sp>
        <p:nvSpPr>
          <p:cNvPr id="396" name="Google Shape;396;p54"/>
          <p:cNvSpPr txBox="1"/>
          <p:nvPr/>
        </p:nvSpPr>
        <p:spPr>
          <a:xfrm>
            <a:off x="942975" y="4334274"/>
            <a:ext cx="4972050"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dirty="0">
                <a:solidFill>
                  <a:schemeClr val="dk1"/>
                </a:solidFill>
              </a:rPr>
              <a:t>Figure 20.6 Two schedules that are result equivalent for the initial value of </a:t>
            </a:r>
            <a:r>
              <a:rPr lang="en" sz="1200" i="1" dirty="0">
                <a:solidFill>
                  <a:schemeClr val="dk1"/>
                </a:solidFill>
              </a:rPr>
              <a:t>X </a:t>
            </a:r>
            <a:r>
              <a:rPr lang="en" sz="1200" dirty="0">
                <a:solidFill>
                  <a:schemeClr val="dk1"/>
                </a:solidFill>
              </a:rPr>
              <a:t>= 100 but are not result equivalent in general</a:t>
            </a:r>
            <a:endParaRPr sz="1200" dirty="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5"/>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Serializability (cont’d.)</a:t>
            </a:r>
            <a:endParaRPr b="1" dirty="0"/>
          </a:p>
        </p:txBody>
      </p:sp>
      <p:sp>
        <p:nvSpPr>
          <p:cNvPr id="402" name="Google Shape;402;p55"/>
          <p:cNvSpPr txBox="1">
            <a:spLocks noGrp="1"/>
          </p:cNvSpPr>
          <p:nvPr>
            <p:ph idx="1"/>
          </p:nvPr>
        </p:nvSpPr>
        <p:spPr>
          <a:xfrm>
            <a:off x="179785" y="1543050"/>
            <a:ext cx="6335315" cy="25717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Conflict equivalence</a:t>
            </a:r>
            <a:endParaRPr dirty="0"/>
          </a:p>
          <a:p>
            <a:pPr marL="557213" lvl="1" indent="-214313">
              <a:spcBef>
                <a:spcPts val="390"/>
              </a:spcBef>
              <a:buSzPts val="1430"/>
            </a:pPr>
            <a:r>
              <a:rPr lang="en" dirty="0"/>
              <a:t>Relative order of any two conflicting operations is the same in both schedules</a:t>
            </a:r>
            <a:endParaRPr dirty="0"/>
          </a:p>
          <a:p>
            <a:pPr marL="257175">
              <a:spcBef>
                <a:spcPts val="420"/>
              </a:spcBef>
              <a:buSzPts val="1680"/>
            </a:pPr>
            <a:r>
              <a:rPr lang="en" dirty="0"/>
              <a:t>Serializable schedules (Called conflict serializable)</a:t>
            </a:r>
            <a:endParaRPr dirty="0"/>
          </a:p>
          <a:p>
            <a:pPr marL="557213" lvl="1" indent="-214313">
              <a:spcBef>
                <a:spcPts val="390"/>
              </a:spcBef>
              <a:buSzPts val="1430"/>
            </a:pPr>
            <a:r>
              <a:rPr lang="en" dirty="0"/>
              <a:t>Schedule S is serializable if it is conflict equivalent to some serial schedule S’.</a:t>
            </a:r>
            <a:endParaRPr dirty="0"/>
          </a:p>
          <a:p>
            <a:pPr marL="0" indent="0">
              <a:spcBef>
                <a:spcPts val="420"/>
              </a:spcBef>
              <a:buSzPts val="1680"/>
              <a:buNone/>
            </a:pPr>
            <a:endParaRPr dirty="0"/>
          </a:p>
        </p:txBody>
      </p:sp>
      <p:sp>
        <p:nvSpPr>
          <p:cNvPr id="403" name="Google Shape;403;p55"/>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6"/>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Characterizing Schedules Based on Serializability (cont’d.)</a:t>
            </a:r>
            <a:endParaRPr b="1" dirty="0"/>
          </a:p>
        </p:txBody>
      </p:sp>
      <p:sp>
        <p:nvSpPr>
          <p:cNvPr id="409" name="Google Shape;409;p56"/>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Testing for serializability of a schedule</a:t>
            </a:r>
            <a:endParaRPr/>
          </a:p>
          <a:p>
            <a:pPr marL="257175" indent="-177165">
              <a:spcBef>
                <a:spcPts val="420"/>
              </a:spcBef>
              <a:buSzPts val="1680"/>
              <a:buNone/>
            </a:pPr>
            <a:endParaRPr/>
          </a:p>
        </p:txBody>
      </p:sp>
      <p:sp>
        <p:nvSpPr>
          <p:cNvPr id="410" name="Google Shape;410;p56"/>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42</a:t>
            </a:fld>
            <a:endParaRPr/>
          </a:p>
        </p:txBody>
      </p:sp>
      <p:pic>
        <p:nvPicPr>
          <p:cNvPr id="411" name="Google Shape;411;p56"/>
          <p:cNvPicPr preferRelativeResize="0"/>
          <p:nvPr/>
        </p:nvPicPr>
        <p:blipFill rotWithShape="1">
          <a:blip r:embed="rId3">
            <a:alphaModFix/>
          </a:blip>
          <a:srcRect/>
          <a:stretch/>
        </p:blipFill>
        <p:spPr>
          <a:xfrm>
            <a:off x="457200" y="2014538"/>
            <a:ext cx="4400565" cy="1818975"/>
          </a:xfrm>
          <a:prstGeom prst="rect">
            <a:avLst/>
          </a:prstGeom>
          <a:noFill/>
          <a:ln>
            <a:noFill/>
          </a:ln>
        </p:spPr>
      </p:pic>
      <p:sp>
        <p:nvSpPr>
          <p:cNvPr id="412" name="Google Shape;412;p56"/>
          <p:cNvSpPr txBox="1"/>
          <p:nvPr/>
        </p:nvSpPr>
        <p:spPr>
          <a:xfrm>
            <a:off x="1075729" y="4004963"/>
            <a:ext cx="4429125" cy="253885"/>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Algorithm 20.1 Testing conflict serializability of a schedule S</a:t>
            </a:r>
            <a:endParaRPr sz="12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7"/>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43</a:t>
            </a:fld>
            <a:endParaRPr/>
          </a:p>
        </p:txBody>
      </p:sp>
      <p:pic>
        <p:nvPicPr>
          <p:cNvPr id="418" name="Google Shape;418;p57"/>
          <p:cNvPicPr preferRelativeResize="0"/>
          <p:nvPr/>
        </p:nvPicPr>
        <p:blipFill rotWithShape="1">
          <a:blip r:embed="rId3">
            <a:alphaModFix/>
          </a:blip>
          <a:srcRect/>
          <a:stretch/>
        </p:blipFill>
        <p:spPr>
          <a:xfrm>
            <a:off x="1071563" y="686129"/>
            <a:ext cx="3771900" cy="3139679"/>
          </a:xfrm>
          <a:prstGeom prst="rect">
            <a:avLst/>
          </a:prstGeom>
          <a:noFill/>
          <a:ln>
            <a:noFill/>
          </a:ln>
        </p:spPr>
      </p:pic>
      <p:pic>
        <p:nvPicPr>
          <p:cNvPr id="419" name="Google Shape;419;p57"/>
          <p:cNvPicPr preferRelativeResize="0"/>
          <p:nvPr/>
        </p:nvPicPr>
        <p:blipFill rotWithShape="1">
          <a:blip r:embed="rId4">
            <a:alphaModFix/>
          </a:blip>
          <a:srcRect/>
          <a:stretch/>
        </p:blipFill>
        <p:spPr>
          <a:xfrm>
            <a:off x="175941" y="1671638"/>
            <a:ext cx="1194002" cy="392865"/>
          </a:xfrm>
          <a:prstGeom prst="rect">
            <a:avLst/>
          </a:prstGeom>
          <a:noFill/>
          <a:ln>
            <a:noFill/>
          </a:ln>
        </p:spPr>
      </p:pic>
      <p:pic>
        <p:nvPicPr>
          <p:cNvPr id="420" name="Google Shape;420;p57"/>
          <p:cNvPicPr preferRelativeResize="0"/>
          <p:nvPr/>
        </p:nvPicPr>
        <p:blipFill rotWithShape="1">
          <a:blip r:embed="rId5">
            <a:alphaModFix/>
          </a:blip>
          <a:srcRect/>
          <a:stretch/>
        </p:blipFill>
        <p:spPr>
          <a:xfrm>
            <a:off x="5441086" y="1437920"/>
            <a:ext cx="1062686" cy="467436"/>
          </a:xfrm>
          <a:prstGeom prst="rect">
            <a:avLst/>
          </a:prstGeom>
          <a:noFill/>
          <a:ln>
            <a:noFill/>
          </a:ln>
        </p:spPr>
      </p:pic>
      <p:pic>
        <p:nvPicPr>
          <p:cNvPr id="421" name="Google Shape;421;p57"/>
          <p:cNvPicPr preferRelativeResize="0"/>
          <p:nvPr/>
        </p:nvPicPr>
        <p:blipFill rotWithShape="1">
          <a:blip r:embed="rId6">
            <a:alphaModFix/>
          </a:blip>
          <a:srcRect/>
          <a:stretch/>
        </p:blipFill>
        <p:spPr>
          <a:xfrm>
            <a:off x="50191" y="3157906"/>
            <a:ext cx="1044258" cy="567080"/>
          </a:xfrm>
          <a:prstGeom prst="rect">
            <a:avLst/>
          </a:prstGeom>
          <a:noFill/>
          <a:ln>
            <a:noFill/>
          </a:ln>
        </p:spPr>
      </p:pic>
      <p:pic>
        <p:nvPicPr>
          <p:cNvPr id="422" name="Google Shape;422;p57"/>
          <p:cNvPicPr preferRelativeResize="0"/>
          <p:nvPr/>
        </p:nvPicPr>
        <p:blipFill rotWithShape="1">
          <a:blip r:embed="rId7">
            <a:alphaModFix/>
          </a:blip>
          <a:srcRect/>
          <a:stretch/>
        </p:blipFill>
        <p:spPr>
          <a:xfrm>
            <a:off x="5268516" y="3291538"/>
            <a:ext cx="1192113" cy="443577"/>
          </a:xfrm>
          <a:prstGeom prst="rect">
            <a:avLst/>
          </a:prstGeom>
          <a:noFill/>
          <a:ln>
            <a:noFill/>
          </a:ln>
        </p:spPr>
      </p:pic>
      <p:sp>
        <p:nvSpPr>
          <p:cNvPr id="423" name="Google Shape;423;p57"/>
          <p:cNvSpPr txBox="1"/>
          <p:nvPr/>
        </p:nvSpPr>
        <p:spPr>
          <a:xfrm>
            <a:off x="50191" y="3823250"/>
            <a:ext cx="6693509" cy="807883"/>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20.7 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sz="12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8"/>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How Serializability is Used for Concurrency Control</a:t>
            </a:r>
            <a:endParaRPr b="1" dirty="0"/>
          </a:p>
        </p:txBody>
      </p:sp>
      <p:sp>
        <p:nvSpPr>
          <p:cNvPr id="429" name="Google Shape;429;p58"/>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10000"/>
          </a:bodyPr>
          <a:lstStyle/>
          <a:p>
            <a:pPr marL="257175" indent="-251174">
              <a:spcBef>
                <a:spcPts val="0"/>
              </a:spcBef>
              <a:buSzPct val="59999"/>
            </a:pPr>
            <a:r>
              <a:rPr lang="en"/>
              <a:t>Being serializable is different from being serial</a:t>
            </a:r>
            <a:endParaRPr/>
          </a:p>
          <a:p>
            <a:pPr marL="257175" indent="-251174">
              <a:spcBef>
                <a:spcPts val="420"/>
              </a:spcBef>
              <a:buSzPct val="59999"/>
            </a:pPr>
            <a:r>
              <a:rPr lang="en"/>
              <a:t>Serializable schedule gives benefit of concurrent execution</a:t>
            </a:r>
            <a:endParaRPr/>
          </a:p>
          <a:p>
            <a:pPr marL="557213" lvl="1" indent="-209204">
              <a:spcBef>
                <a:spcPts val="390"/>
              </a:spcBef>
              <a:buSzPct val="59583"/>
            </a:pPr>
            <a:r>
              <a:rPr lang="en"/>
              <a:t>Without giving up any correctness</a:t>
            </a:r>
            <a:endParaRPr/>
          </a:p>
          <a:p>
            <a:pPr marL="257175" indent="-251174">
              <a:spcBef>
                <a:spcPts val="420"/>
              </a:spcBef>
              <a:buSzPct val="59999"/>
            </a:pPr>
            <a:r>
              <a:rPr lang="en"/>
              <a:t>Difficult to test for serializability in practice</a:t>
            </a:r>
            <a:endParaRPr/>
          </a:p>
          <a:p>
            <a:pPr marL="557213" lvl="1" indent="-209204">
              <a:spcBef>
                <a:spcPts val="390"/>
              </a:spcBef>
              <a:buSzPct val="59583"/>
            </a:pPr>
            <a:r>
              <a:rPr lang="en"/>
              <a:t>Factors such as system load, time of transaction submission, and process priority affect ordering of operations</a:t>
            </a:r>
            <a:endParaRPr/>
          </a:p>
          <a:p>
            <a:pPr marL="257175" indent="-251174">
              <a:spcBef>
                <a:spcPts val="420"/>
              </a:spcBef>
              <a:buSzPct val="59999"/>
            </a:pPr>
            <a:r>
              <a:rPr lang="en"/>
              <a:t>DBMS enforces protocols</a:t>
            </a:r>
            <a:endParaRPr/>
          </a:p>
          <a:p>
            <a:pPr marL="557213" lvl="1" indent="-209204">
              <a:spcBef>
                <a:spcPts val="390"/>
              </a:spcBef>
              <a:buSzPct val="59583"/>
            </a:pPr>
            <a:r>
              <a:rPr lang="en"/>
              <a:t>Set of rules to ensure serializability</a:t>
            </a:r>
            <a:endParaRPr/>
          </a:p>
        </p:txBody>
      </p:sp>
      <p:sp>
        <p:nvSpPr>
          <p:cNvPr id="430" name="Google Shape;430;p58"/>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9"/>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View Equivalence and View Serializability</a:t>
            </a:r>
            <a:endParaRPr b="1" dirty="0"/>
          </a:p>
        </p:txBody>
      </p:sp>
      <p:sp>
        <p:nvSpPr>
          <p:cNvPr id="436" name="Google Shape;436;p59"/>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lnSpcReduction="10000"/>
          </a:bodyPr>
          <a:lstStyle/>
          <a:p>
            <a:pPr marL="257175">
              <a:spcBef>
                <a:spcPts val="0"/>
              </a:spcBef>
              <a:buSzPts val="1680"/>
            </a:pPr>
            <a:r>
              <a:rPr lang="en" dirty="0"/>
              <a:t>View equivalence of two schedules</a:t>
            </a:r>
            <a:endParaRPr dirty="0"/>
          </a:p>
          <a:p>
            <a:pPr marL="557213" lvl="1" indent="-214313">
              <a:spcBef>
                <a:spcPts val="390"/>
              </a:spcBef>
              <a:buSzPts val="1430"/>
            </a:pPr>
            <a:r>
              <a:rPr lang="en" dirty="0"/>
              <a:t>As long as each read operation of a transaction reads the result of the same write operation in both schedules, the write operations of each transaction must produce the same results</a:t>
            </a:r>
            <a:endParaRPr dirty="0"/>
          </a:p>
          <a:p>
            <a:pPr marL="557213" lvl="1" indent="-214313">
              <a:spcBef>
                <a:spcPts val="390"/>
              </a:spcBef>
              <a:buSzPts val="1430"/>
            </a:pPr>
            <a:r>
              <a:rPr lang="en" dirty="0"/>
              <a:t>Read operations said to see the same view in both schedules</a:t>
            </a:r>
            <a:endParaRPr dirty="0"/>
          </a:p>
          <a:p>
            <a:pPr marL="257175">
              <a:spcBef>
                <a:spcPts val="420"/>
              </a:spcBef>
              <a:buSzPts val="1680"/>
            </a:pPr>
            <a:r>
              <a:rPr lang="en" dirty="0"/>
              <a:t>View serializable schedule </a:t>
            </a:r>
            <a:endParaRPr dirty="0"/>
          </a:p>
          <a:p>
            <a:pPr marL="557213" lvl="1" indent="-214313">
              <a:spcBef>
                <a:spcPts val="390"/>
              </a:spcBef>
              <a:buSzPts val="1430"/>
            </a:pPr>
            <a:r>
              <a:rPr lang="en" dirty="0"/>
              <a:t>View equivalent to a serial schedule</a:t>
            </a:r>
            <a:endParaRPr dirty="0"/>
          </a:p>
        </p:txBody>
      </p:sp>
      <p:sp>
        <p:nvSpPr>
          <p:cNvPr id="437" name="Google Shape;437;p59"/>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4" name="Google Shape;444;p60"/>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46</a:t>
            </a:fld>
            <a:endParaRPr/>
          </a:p>
        </p:txBody>
      </p:sp>
      <p:pic>
        <p:nvPicPr>
          <p:cNvPr id="445" name="Google Shape;445;p60"/>
          <p:cNvPicPr preferRelativeResize="0"/>
          <p:nvPr/>
        </p:nvPicPr>
        <p:blipFill rotWithShape="1">
          <a:blip r:embed="rId3">
            <a:alphaModFix/>
          </a:blip>
          <a:srcRect/>
          <a:stretch/>
        </p:blipFill>
        <p:spPr>
          <a:xfrm>
            <a:off x="0" y="666297"/>
            <a:ext cx="5143500" cy="1410607"/>
          </a:xfrm>
          <a:prstGeom prst="rect">
            <a:avLst/>
          </a:prstGeom>
          <a:noFill/>
          <a:ln>
            <a:noFill/>
          </a:ln>
        </p:spPr>
      </p:pic>
      <p:pic>
        <p:nvPicPr>
          <p:cNvPr id="446" name="Google Shape;446;p60"/>
          <p:cNvPicPr preferRelativeResize="0"/>
          <p:nvPr/>
        </p:nvPicPr>
        <p:blipFill rotWithShape="1">
          <a:blip r:embed="rId4">
            <a:alphaModFix/>
          </a:blip>
          <a:srcRect/>
          <a:stretch/>
        </p:blipFill>
        <p:spPr>
          <a:xfrm>
            <a:off x="91440" y="2461881"/>
            <a:ext cx="3268980" cy="1717213"/>
          </a:xfrm>
          <a:prstGeom prst="rect">
            <a:avLst/>
          </a:prstGeom>
          <a:noFill/>
          <a:ln>
            <a:noFill/>
          </a:ln>
        </p:spPr>
      </p:pic>
      <p:pic>
        <p:nvPicPr>
          <p:cNvPr id="447" name="Google Shape;447;p60"/>
          <p:cNvPicPr preferRelativeResize="0"/>
          <p:nvPr/>
        </p:nvPicPr>
        <p:blipFill rotWithShape="1">
          <a:blip r:embed="rId5">
            <a:alphaModFix/>
          </a:blip>
          <a:srcRect/>
          <a:stretch/>
        </p:blipFill>
        <p:spPr>
          <a:xfrm>
            <a:off x="4512658" y="2439994"/>
            <a:ext cx="1564481" cy="88939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4" name="Google Shape;454;p61"/>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47</a:t>
            </a:fld>
            <a:endParaRPr/>
          </a:p>
        </p:txBody>
      </p:sp>
      <p:pic>
        <p:nvPicPr>
          <p:cNvPr id="455" name="Google Shape;455;p61"/>
          <p:cNvPicPr preferRelativeResize="0"/>
          <p:nvPr/>
        </p:nvPicPr>
        <p:blipFill rotWithShape="1">
          <a:blip r:embed="rId3">
            <a:alphaModFix/>
          </a:blip>
          <a:srcRect/>
          <a:stretch/>
        </p:blipFill>
        <p:spPr>
          <a:xfrm>
            <a:off x="171450" y="1543050"/>
            <a:ext cx="4553542" cy="2418853"/>
          </a:xfrm>
          <a:prstGeom prst="rect">
            <a:avLst/>
          </a:prstGeom>
          <a:noFill/>
          <a:ln>
            <a:noFill/>
          </a:ln>
        </p:spPr>
      </p:pic>
      <p:pic>
        <p:nvPicPr>
          <p:cNvPr id="456" name="Google Shape;456;p61"/>
          <p:cNvPicPr preferRelativeResize="0"/>
          <p:nvPr/>
        </p:nvPicPr>
        <p:blipFill rotWithShape="1">
          <a:blip r:embed="rId4">
            <a:alphaModFix/>
          </a:blip>
          <a:srcRect/>
          <a:stretch/>
        </p:blipFill>
        <p:spPr>
          <a:xfrm>
            <a:off x="1485900" y="685800"/>
            <a:ext cx="3161110" cy="9215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4" name="Google Shape;464;p62"/>
          <p:cNvPicPr preferRelativeResize="0"/>
          <p:nvPr/>
        </p:nvPicPr>
        <p:blipFill rotWithShape="1">
          <a:blip r:embed="rId3">
            <a:alphaModFix/>
          </a:blip>
          <a:srcRect/>
          <a:stretch/>
        </p:blipFill>
        <p:spPr>
          <a:xfrm>
            <a:off x="26550" y="663410"/>
            <a:ext cx="4955977" cy="2759273"/>
          </a:xfrm>
          <a:prstGeom prst="rect">
            <a:avLst/>
          </a:prstGeom>
          <a:noFill/>
          <a:ln>
            <a:noFill/>
          </a:ln>
        </p:spPr>
      </p:pic>
      <p:pic>
        <p:nvPicPr>
          <p:cNvPr id="465" name="Google Shape;465;p62"/>
          <p:cNvPicPr preferRelativeResize="0"/>
          <p:nvPr/>
        </p:nvPicPr>
        <p:blipFill rotWithShape="1">
          <a:blip r:embed="rId4">
            <a:alphaModFix/>
          </a:blip>
          <a:srcRect/>
          <a:stretch/>
        </p:blipFill>
        <p:spPr>
          <a:xfrm>
            <a:off x="1057275" y="3430999"/>
            <a:ext cx="3557588" cy="104477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 </a:t>
            </a:r>
            <a:r>
              <a:rPr lang="en-US" dirty="0" smtClean="0"/>
              <a:t>Equivalent</a:t>
            </a:r>
            <a:endParaRPr lang="en-US" dirty="0"/>
          </a:p>
        </p:txBody>
      </p:sp>
      <p:sp>
        <p:nvSpPr>
          <p:cNvPr id="3" name="Content Placeholder 2"/>
          <p:cNvSpPr>
            <a:spLocks noGrp="1"/>
          </p:cNvSpPr>
          <p:nvPr>
            <p:ph idx="1"/>
          </p:nvPr>
        </p:nvSpPr>
        <p:spPr/>
        <p:txBody>
          <a:bodyPr>
            <a:noAutofit/>
          </a:bodyPr>
          <a:lstStyle/>
          <a:p>
            <a:pPr marL="0" indent="0">
              <a:buNone/>
            </a:pPr>
            <a:r>
              <a:rPr lang="en-US" sz="1300" dirty="0" smtClean="0"/>
              <a:t>Two </a:t>
            </a:r>
            <a:r>
              <a:rPr lang="en-US" sz="1300" dirty="0"/>
              <a:t>schedules T1 and T2 are said to be view equivalent, if they satisfy all the following conditions</a:t>
            </a:r>
            <a:r>
              <a:rPr lang="en-US" sz="1300" dirty="0" smtClean="0"/>
              <a:t>:</a:t>
            </a:r>
            <a:endParaRPr lang="en-US" sz="1300" dirty="0"/>
          </a:p>
          <a:p>
            <a:pPr marL="0" indent="0">
              <a:buNone/>
            </a:pPr>
            <a:r>
              <a:rPr lang="en-US" sz="1300" dirty="0"/>
              <a:t>1. </a:t>
            </a:r>
            <a:r>
              <a:rPr lang="en-US" sz="1300" b="1" dirty="0"/>
              <a:t>Initial Read: </a:t>
            </a:r>
            <a:r>
              <a:rPr lang="en-US" sz="1300" dirty="0"/>
              <a:t>Initial read of each data item in transactions must match in both schedules. For example, if transaction T1 reads a data item X before transaction T2 in schedule S1 then in schedule S2, T1 should read X before T2</a:t>
            </a:r>
            <a:r>
              <a:rPr lang="en-US" sz="1300" dirty="0" smtClean="0"/>
              <a:t>.</a:t>
            </a:r>
            <a:endParaRPr lang="en-US" sz="1300" dirty="0"/>
          </a:p>
          <a:p>
            <a:r>
              <a:rPr lang="en-US" sz="1300" dirty="0"/>
              <a:t>Read vs Initial Read: You may be confused by the term initial read. Here initial read means the first read operation on a data item, for example, a data item X can be read multiple times in a schedule but the first read operation on X is called the initial read. </a:t>
            </a:r>
          </a:p>
          <a:p>
            <a:pPr marL="0" indent="0">
              <a:buNone/>
            </a:pPr>
            <a:r>
              <a:rPr lang="en-US" sz="1300" dirty="0"/>
              <a:t>2</a:t>
            </a:r>
            <a:r>
              <a:rPr lang="en-US" sz="1300" b="1" dirty="0"/>
              <a:t>. Final Write: </a:t>
            </a:r>
            <a:r>
              <a:rPr lang="en-US" sz="1300" dirty="0"/>
              <a:t>Final write operations on each data item must match in both the schedules. For example, a data item X is last written by Transaction T1 in schedule S1 then in S2, the last write operation on X should be performed by the transaction T1</a:t>
            </a:r>
            <a:r>
              <a:rPr lang="en-US" sz="1300" dirty="0" smtClean="0"/>
              <a:t>.</a:t>
            </a:r>
            <a:endParaRPr lang="en-US" sz="1300" dirty="0"/>
          </a:p>
          <a:p>
            <a:pPr marL="0" indent="0">
              <a:buNone/>
            </a:pPr>
            <a:r>
              <a:rPr lang="en-US" sz="1300" b="1" dirty="0" smtClean="0"/>
              <a:t>Update </a:t>
            </a:r>
            <a:r>
              <a:rPr lang="en-US" sz="1300" b="1" dirty="0"/>
              <a:t>Read: </a:t>
            </a:r>
            <a:r>
              <a:rPr lang="en-US" sz="1300" dirty="0"/>
              <a:t>If in schedule S1, the transaction T1 is reading a data item updated by T2 then in schedule S2, T1 should read the value after the write operation of T2 on same data item. For example, In schedule S1, T1 performs a read operation on X after the write operation on X by T2 then in S2, T1 should read the X after T2 performs write on X.</a:t>
            </a:r>
          </a:p>
        </p:txBody>
      </p:sp>
    </p:spTree>
    <p:extLst>
      <p:ext uri="{BB962C8B-B14F-4D97-AF65-F5344CB8AC3E}">
        <p14:creationId xmlns:p14="http://schemas.microsoft.com/office/powerpoint/2010/main" val="95119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71488" y="638978"/>
            <a:ext cx="5915025" cy="954993"/>
          </a:xfrm>
          <a:prstGeom prst="rect">
            <a:avLst/>
          </a:prstGeom>
          <a:noFill/>
          <a:ln>
            <a:noFill/>
          </a:ln>
        </p:spPr>
        <p:txBody>
          <a:bodyPr spcFirstLastPara="1" wrap="square" lIns="68569" tIns="34275" rIns="68569" bIns="34275" anchor="b" anchorCtr="0">
            <a:normAutofit fontScale="90000"/>
          </a:bodyPr>
          <a:lstStyle/>
          <a:p>
            <a:r>
              <a:rPr lang="en" b="1" dirty="0"/>
              <a:t>Introduction to Transaction Processing (cont’d.)</a:t>
            </a:r>
            <a:endParaRPr b="1" dirty="0"/>
          </a:p>
        </p:txBody>
      </p:sp>
      <p:sp>
        <p:nvSpPr>
          <p:cNvPr id="129" name="Google Shape;129;p19"/>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Interleaved processing</a:t>
            </a:r>
            <a:endParaRPr/>
          </a:p>
          <a:p>
            <a:pPr marL="257175">
              <a:spcBef>
                <a:spcPts val="420"/>
              </a:spcBef>
              <a:buSzPts val="1680"/>
            </a:pPr>
            <a:r>
              <a:rPr lang="en"/>
              <a:t>Parallel processing</a:t>
            </a:r>
            <a:endParaRPr/>
          </a:p>
          <a:p>
            <a:pPr marL="557213" lvl="1" indent="-214313">
              <a:spcBef>
                <a:spcPts val="390"/>
              </a:spcBef>
              <a:buSzPts val="1430"/>
            </a:pPr>
            <a:r>
              <a:rPr lang="en"/>
              <a:t>Processes C and D in figure below</a:t>
            </a:r>
            <a:endParaRPr/>
          </a:p>
        </p:txBody>
      </p:sp>
      <p:sp>
        <p:nvSpPr>
          <p:cNvPr id="130" name="Google Shape;130;p19"/>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5</a:t>
            </a:fld>
            <a:endParaRPr/>
          </a:p>
        </p:txBody>
      </p:sp>
      <p:pic>
        <p:nvPicPr>
          <p:cNvPr id="131" name="Google Shape;131;p19"/>
          <p:cNvPicPr preferRelativeResize="0"/>
          <p:nvPr/>
        </p:nvPicPr>
        <p:blipFill rotWithShape="1">
          <a:blip r:embed="rId3">
            <a:alphaModFix/>
          </a:blip>
          <a:srcRect/>
          <a:stretch/>
        </p:blipFill>
        <p:spPr>
          <a:xfrm>
            <a:off x="630876" y="2893627"/>
            <a:ext cx="3770641" cy="1471289"/>
          </a:xfrm>
          <a:prstGeom prst="rect">
            <a:avLst/>
          </a:prstGeom>
          <a:noFill/>
          <a:ln>
            <a:noFill/>
          </a:ln>
        </p:spPr>
      </p:pic>
      <p:sp>
        <p:nvSpPr>
          <p:cNvPr id="132" name="Google Shape;132;p19"/>
          <p:cNvSpPr txBox="1"/>
          <p:nvPr/>
        </p:nvSpPr>
        <p:spPr>
          <a:xfrm>
            <a:off x="630876" y="4423810"/>
            <a:ext cx="3973883" cy="438551"/>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dirty="0">
                <a:solidFill>
                  <a:schemeClr val="dk1"/>
                </a:solidFill>
              </a:rPr>
              <a:t>Figure 20.1 Interleaved processing versus parallel processing of concurrent transactions</a:t>
            </a:r>
            <a:endParaRPr sz="1200" dirty="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Serializable schedule</a:t>
            </a:r>
            <a:endParaRPr lang="en-US" dirty="0"/>
          </a:p>
        </p:txBody>
      </p:sp>
      <p:pic>
        <p:nvPicPr>
          <p:cNvPr id="4" name="Content Placeholder 3"/>
          <p:cNvPicPr>
            <a:picLocks noGrp="1" noChangeAspect="1"/>
          </p:cNvPicPr>
          <p:nvPr>
            <p:ph idx="1"/>
          </p:nvPr>
        </p:nvPicPr>
        <p:blipFill>
          <a:blip r:embed="rId2"/>
          <a:stretch>
            <a:fillRect/>
          </a:stretch>
        </p:blipFill>
        <p:spPr>
          <a:xfrm>
            <a:off x="1804988" y="1486694"/>
            <a:ext cx="3248025" cy="3028950"/>
          </a:xfrm>
          <a:prstGeom prst="rect">
            <a:avLst/>
          </a:prstGeom>
        </p:spPr>
      </p:pic>
    </p:spTree>
    <p:extLst>
      <p:ext uri="{BB962C8B-B14F-4D97-AF65-F5344CB8AC3E}">
        <p14:creationId xmlns:p14="http://schemas.microsoft.com/office/powerpoint/2010/main" val="180170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Transactions</a:t>
            </a:r>
            <a:endParaRPr b="1" dirty="0"/>
          </a:p>
        </p:txBody>
      </p:sp>
      <p:sp>
        <p:nvSpPr>
          <p:cNvPr id="138" name="Google Shape;138;p20"/>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a:t>Transaction: an executing program</a:t>
            </a:r>
            <a:endParaRPr/>
          </a:p>
          <a:p>
            <a:pPr marL="557213" lvl="1" indent="-214313">
              <a:spcBef>
                <a:spcPts val="390"/>
              </a:spcBef>
              <a:buSzPts val="1430"/>
            </a:pPr>
            <a:r>
              <a:rPr lang="en"/>
              <a:t>Forms logical unit of database processing</a:t>
            </a:r>
            <a:endParaRPr/>
          </a:p>
          <a:p>
            <a:pPr marL="257175">
              <a:spcBef>
                <a:spcPts val="420"/>
              </a:spcBef>
              <a:buSzPts val="1680"/>
            </a:pPr>
            <a:r>
              <a:rPr lang="en"/>
              <a:t>Begin and end transaction statements</a:t>
            </a:r>
            <a:endParaRPr/>
          </a:p>
          <a:p>
            <a:pPr marL="557213" lvl="1" indent="-214313">
              <a:spcBef>
                <a:spcPts val="390"/>
              </a:spcBef>
              <a:buSzPts val="1430"/>
            </a:pPr>
            <a:r>
              <a:rPr lang="en"/>
              <a:t>Specify transaction boundaries</a:t>
            </a:r>
            <a:endParaRPr/>
          </a:p>
          <a:p>
            <a:pPr marL="257175">
              <a:spcBef>
                <a:spcPts val="420"/>
              </a:spcBef>
              <a:buSzPts val="1680"/>
            </a:pPr>
            <a:r>
              <a:rPr lang="en"/>
              <a:t>Read-only transaction</a:t>
            </a:r>
            <a:endParaRPr/>
          </a:p>
          <a:p>
            <a:pPr marL="257175">
              <a:spcBef>
                <a:spcPts val="420"/>
              </a:spcBef>
              <a:buSzPts val="1680"/>
            </a:pPr>
            <a:r>
              <a:rPr lang="en"/>
              <a:t>Read-write transaction</a:t>
            </a:r>
            <a:endParaRPr/>
          </a:p>
        </p:txBody>
      </p:sp>
      <p:sp>
        <p:nvSpPr>
          <p:cNvPr id="139" name="Google Shape;139;p20"/>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Database Items</a:t>
            </a:r>
            <a:endParaRPr b="1" dirty="0"/>
          </a:p>
        </p:txBody>
      </p:sp>
      <p:sp>
        <p:nvSpPr>
          <p:cNvPr id="145" name="Google Shape;145;p21"/>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a:bodyPr>
          <a:lstStyle/>
          <a:p>
            <a:pPr marL="257175">
              <a:spcBef>
                <a:spcPts val="0"/>
              </a:spcBef>
              <a:buSzPts val="1680"/>
            </a:pPr>
            <a:r>
              <a:rPr lang="en"/>
              <a:t>Database represented as collection of named data items</a:t>
            </a:r>
            <a:endParaRPr/>
          </a:p>
          <a:p>
            <a:pPr marL="257175">
              <a:spcBef>
                <a:spcPts val="420"/>
              </a:spcBef>
              <a:buSzPts val="1680"/>
            </a:pPr>
            <a:r>
              <a:rPr lang="en"/>
              <a:t>Size of a data item called its granularity</a:t>
            </a:r>
            <a:endParaRPr/>
          </a:p>
          <a:p>
            <a:pPr marL="257175">
              <a:spcBef>
                <a:spcPts val="420"/>
              </a:spcBef>
              <a:buSzPts val="1680"/>
            </a:pPr>
            <a:r>
              <a:rPr lang="en"/>
              <a:t>Data item</a:t>
            </a:r>
            <a:endParaRPr/>
          </a:p>
          <a:p>
            <a:pPr marL="557213" lvl="1" indent="-214313">
              <a:spcBef>
                <a:spcPts val="390"/>
              </a:spcBef>
              <a:buSzPts val="1430"/>
            </a:pPr>
            <a:r>
              <a:rPr lang="en"/>
              <a:t>Record</a:t>
            </a:r>
            <a:endParaRPr/>
          </a:p>
          <a:p>
            <a:pPr marL="557213" lvl="1" indent="-214313">
              <a:spcBef>
                <a:spcPts val="390"/>
              </a:spcBef>
              <a:buSzPts val="1430"/>
            </a:pPr>
            <a:r>
              <a:rPr lang="en"/>
              <a:t>Disk block</a:t>
            </a:r>
            <a:endParaRPr/>
          </a:p>
          <a:p>
            <a:pPr marL="557213" lvl="1" indent="-214313">
              <a:spcBef>
                <a:spcPts val="390"/>
              </a:spcBef>
              <a:buSzPts val="1430"/>
            </a:pPr>
            <a:r>
              <a:rPr lang="en"/>
              <a:t>Attribute value of a record</a:t>
            </a:r>
            <a:endParaRPr/>
          </a:p>
          <a:p>
            <a:pPr marL="257175">
              <a:spcBef>
                <a:spcPts val="420"/>
              </a:spcBef>
              <a:buSzPts val="1680"/>
            </a:pPr>
            <a:r>
              <a:rPr lang="en"/>
              <a:t>Transaction processing concepts independent of item granularity</a:t>
            </a:r>
            <a:endParaRPr/>
          </a:p>
        </p:txBody>
      </p:sp>
      <p:sp>
        <p:nvSpPr>
          <p:cNvPr id="146" name="Google Shape;146;p21"/>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a:bodyPr>
          <a:lstStyle/>
          <a:p>
            <a:r>
              <a:rPr lang="en" b="1" dirty="0"/>
              <a:t>Read and Write Operations</a:t>
            </a:r>
            <a:endParaRPr b="1" dirty="0"/>
          </a:p>
        </p:txBody>
      </p:sp>
      <p:sp>
        <p:nvSpPr>
          <p:cNvPr id="152" name="Google Shape;152;p22"/>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fontScale="92500" lnSpcReduction="20000"/>
          </a:bodyPr>
          <a:lstStyle/>
          <a:p>
            <a:pPr marL="257175" indent="-239173">
              <a:spcBef>
                <a:spcPts val="0"/>
              </a:spcBef>
              <a:buSzPct val="59999"/>
            </a:pPr>
            <a:r>
              <a:rPr lang="en" dirty="0"/>
              <a:t>read_item(X)</a:t>
            </a:r>
            <a:endParaRPr dirty="0"/>
          </a:p>
          <a:p>
            <a:pPr marL="557213" lvl="1" indent="-198989">
              <a:spcBef>
                <a:spcPts val="390"/>
              </a:spcBef>
              <a:buSzPct val="59583"/>
            </a:pPr>
            <a:r>
              <a:rPr lang="en" dirty="0"/>
              <a:t>Reads a database item named X into a program variable named X</a:t>
            </a:r>
            <a:endParaRPr dirty="0"/>
          </a:p>
          <a:p>
            <a:pPr marL="557213" lvl="1" indent="-198989">
              <a:spcBef>
                <a:spcPts val="390"/>
              </a:spcBef>
              <a:buSzPct val="59583"/>
            </a:pPr>
            <a:r>
              <a:rPr lang="en" dirty="0"/>
              <a:t>Process includes finding the address of the disk block, and copying to and from a memory buffer</a:t>
            </a:r>
            <a:endParaRPr dirty="0"/>
          </a:p>
          <a:p>
            <a:pPr marL="257175" indent="-239173">
              <a:spcBef>
                <a:spcPts val="420"/>
              </a:spcBef>
              <a:buSzPct val="59999"/>
            </a:pPr>
            <a:r>
              <a:rPr lang="en" dirty="0"/>
              <a:t>write_item(X)</a:t>
            </a:r>
            <a:endParaRPr dirty="0"/>
          </a:p>
          <a:p>
            <a:pPr marL="557213" lvl="1" indent="-198989">
              <a:spcBef>
                <a:spcPts val="390"/>
              </a:spcBef>
              <a:buSzPct val="59583"/>
            </a:pPr>
            <a:r>
              <a:rPr lang="en" dirty="0"/>
              <a:t>Writes the value of program variable X into the database item named X</a:t>
            </a:r>
            <a:endParaRPr dirty="0"/>
          </a:p>
          <a:p>
            <a:pPr marL="557213" lvl="1" indent="-198989">
              <a:spcBef>
                <a:spcPts val="390"/>
              </a:spcBef>
              <a:buSzPct val="59583"/>
            </a:pPr>
            <a:r>
              <a:rPr lang="en" dirty="0"/>
              <a:t>Process includes finding the address of the disk block, copying to and from a memory buffer, and storing the updated disk block back to disk</a:t>
            </a:r>
            <a:endParaRPr dirty="0"/>
          </a:p>
          <a:p>
            <a:pPr marL="557213" lvl="1" indent="-146208">
              <a:spcBef>
                <a:spcPts val="390"/>
              </a:spcBef>
              <a:buSzPct val="59583"/>
              <a:buNone/>
            </a:pPr>
            <a:endParaRPr dirty="0"/>
          </a:p>
          <a:p>
            <a:pPr marL="257175" indent="-177165">
              <a:spcBef>
                <a:spcPts val="420"/>
              </a:spcBef>
              <a:buSzPct val="59999"/>
              <a:buNone/>
            </a:pPr>
            <a:endParaRPr dirty="0"/>
          </a:p>
        </p:txBody>
      </p:sp>
      <p:sp>
        <p:nvSpPr>
          <p:cNvPr id="153" name="Google Shape;153;p22"/>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71488" y="848321"/>
            <a:ext cx="5915025" cy="745650"/>
          </a:xfrm>
          <a:prstGeom prst="rect">
            <a:avLst/>
          </a:prstGeom>
          <a:noFill/>
          <a:ln>
            <a:noFill/>
          </a:ln>
        </p:spPr>
        <p:txBody>
          <a:bodyPr spcFirstLastPara="1" wrap="square" lIns="68569" tIns="34275" rIns="68569" bIns="34275" anchor="b" anchorCtr="0">
            <a:normAutofit fontScale="90000"/>
          </a:bodyPr>
          <a:lstStyle/>
          <a:p>
            <a:r>
              <a:rPr lang="en" b="1" dirty="0"/>
              <a:t>Read and Write Operations (cont’d.)</a:t>
            </a:r>
            <a:endParaRPr b="1" dirty="0"/>
          </a:p>
        </p:txBody>
      </p:sp>
      <p:sp>
        <p:nvSpPr>
          <p:cNvPr id="159" name="Google Shape;159;p23"/>
          <p:cNvSpPr txBox="1">
            <a:spLocks noGrp="1"/>
          </p:cNvSpPr>
          <p:nvPr>
            <p:ph idx="1"/>
          </p:nvPr>
        </p:nvSpPr>
        <p:spPr>
          <a:xfrm>
            <a:off x="471488" y="1669852"/>
            <a:ext cx="5915025" cy="2447550"/>
          </a:xfrm>
          <a:prstGeom prst="rect">
            <a:avLst/>
          </a:prstGeom>
          <a:noFill/>
          <a:ln>
            <a:noFill/>
          </a:ln>
        </p:spPr>
        <p:txBody>
          <a:bodyPr spcFirstLastPara="1" wrap="square" lIns="68569" tIns="34275" rIns="0" bIns="34275" anchor="t" anchorCtr="0">
            <a:normAutofit/>
          </a:bodyPr>
          <a:lstStyle/>
          <a:p>
            <a:pPr marL="257175">
              <a:spcBef>
                <a:spcPts val="0"/>
              </a:spcBef>
              <a:buSzPts val="1680"/>
            </a:pPr>
            <a:r>
              <a:rPr lang="en" dirty="0"/>
              <a:t>Read set of a transaction</a:t>
            </a:r>
            <a:endParaRPr dirty="0"/>
          </a:p>
          <a:p>
            <a:pPr marL="557213" lvl="1" indent="-214313">
              <a:spcBef>
                <a:spcPts val="390"/>
              </a:spcBef>
              <a:buSzPts val="1430"/>
            </a:pPr>
            <a:r>
              <a:rPr lang="en" dirty="0"/>
              <a:t>Set of all items read</a:t>
            </a:r>
            <a:endParaRPr dirty="0"/>
          </a:p>
          <a:p>
            <a:pPr marL="257175">
              <a:spcBef>
                <a:spcPts val="420"/>
              </a:spcBef>
              <a:buSzPts val="1680"/>
            </a:pPr>
            <a:r>
              <a:rPr lang="en" dirty="0"/>
              <a:t>Write set of a transaction</a:t>
            </a:r>
            <a:endParaRPr dirty="0"/>
          </a:p>
          <a:p>
            <a:pPr marL="557213" lvl="1" indent="-214313">
              <a:spcBef>
                <a:spcPts val="390"/>
              </a:spcBef>
              <a:buSzPts val="1430"/>
            </a:pPr>
            <a:r>
              <a:rPr lang="en" dirty="0"/>
              <a:t>Set of all items written</a:t>
            </a:r>
            <a:endParaRPr dirty="0"/>
          </a:p>
        </p:txBody>
      </p:sp>
      <p:sp>
        <p:nvSpPr>
          <p:cNvPr id="160" name="Google Shape;160;p23"/>
          <p:cNvSpPr txBox="1">
            <a:spLocks noGrp="1"/>
          </p:cNvSpPr>
          <p:nvPr>
            <p:ph type="sldNum" sz="quarter" idx="12"/>
          </p:nvPr>
        </p:nvSpPr>
        <p:spPr>
          <a:xfrm>
            <a:off x="4843463" y="4218385"/>
            <a:ext cx="1543050" cy="205425"/>
          </a:xfrm>
          <a:prstGeom prst="rect">
            <a:avLst/>
          </a:prstGeom>
          <a:noFill/>
          <a:ln>
            <a:noFill/>
          </a:ln>
        </p:spPr>
        <p:txBody>
          <a:bodyPr spcFirstLastPara="1" wrap="square" lIns="68569" tIns="34275" rIns="68569" bIns="34275" anchor="b" anchorCtr="0">
            <a:noAutofit/>
          </a:bodyPr>
          <a:lstStyle/>
          <a:p>
            <a:fld id="{00000000-1234-1234-1234-123412341234}" type="slidenum">
              <a:rPr lang="en"/>
              <a:pPr/>
              <a:t>9</a:t>
            </a:fld>
            <a:endParaRPr/>
          </a:p>
        </p:txBody>
      </p:sp>
      <p:pic>
        <p:nvPicPr>
          <p:cNvPr id="161" name="Google Shape;161;p23"/>
          <p:cNvPicPr preferRelativeResize="0"/>
          <p:nvPr/>
        </p:nvPicPr>
        <p:blipFill rotWithShape="1">
          <a:blip r:embed="rId3">
            <a:alphaModFix/>
          </a:blip>
          <a:srcRect/>
          <a:stretch/>
        </p:blipFill>
        <p:spPr>
          <a:xfrm>
            <a:off x="3663095" y="2571750"/>
            <a:ext cx="2723417" cy="1285875"/>
          </a:xfrm>
          <a:prstGeom prst="rect">
            <a:avLst/>
          </a:prstGeom>
          <a:noFill/>
          <a:ln>
            <a:noFill/>
          </a:ln>
        </p:spPr>
      </p:pic>
      <p:sp>
        <p:nvSpPr>
          <p:cNvPr id="162" name="Google Shape;162;p23"/>
          <p:cNvSpPr txBox="1"/>
          <p:nvPr/>
        </p:nvSpPr>
        <p:spPr>
          <a:xfrm>
            <a:off x="623887" y="4019582"/>
            <a:ext cx="5332810" cy="253885"/>
          </a:xfrm>
          <a:prstGeom prst="rect">
            <a:avLst/>
          </a:prstGeom>
          <a:noFill/>
          <a:ln>
            <a:noFill/>
          </a:ln>
        </p:spPr>
        <p:txBody>
          <a:bodyPr spcFirstLastPara="1" wrap="square" lIns="68569" tIns="34275" rIns="68569" bIns="34275" anchor="t" anchorCtr="0">
            <a:spAutoFit/>
          </a:bodyPr>
          <a:lstStyle/>
          <a:p>
            <a:pPr>
              <a:buClr>
                <a:srgbClr val="990033"/>
              </a:buClr>
              <a:buSzPts val="960"/>
            </a:pPr>
            <a:r>
              <a:rPr lang="en" sz="1200">
                <a:solidFill>
                  <a:schemeClr val="dk1"/>
                </a:solidFill>
              </a:rPr>
              <a:t>Figure 20.2 Two sample transactions (a) Transaction </a:t>
            </a:r>
            <a:r>
              <a:rPr lang="en" sz="1200" i="1">
                <a:solidFill>
                  <a:schemeClr val="dk1"/>
                </a:solidFill>
              </a:rPr>
              <a:t>T</a:t>
            </a:r>
            <a:r>
              <a:rPr lang="en" sz="1200">
                <a:solidFill>
                  <a:schemeClr val="dk1"/>
                </a:solidFill>
              </a:rPr>
              <a:t>1 (b) Transaction </a:t>
            </a:r>
            <a:r>
              <a:rPr lang="en" sz="1200" i="1">
                <a:solidFill>
                  <a:schemeClr val="dk1"/>
                </a:solidFill>
              </a:rPr>
              <a:t>T</a:t>
            </a:r>
            <a:r>
              <a:rPr lang="en" sz="1200">
                <a:solidFill>
                  <a:schemeClr val="dk1"/>
                </a:solidFill>
              </a:rPr>
              <a:t>2</a:t>
            </a:r>
            <a:endParaRPr sz="1200">
              <a:solidFill>
                <a:schemeClr val="dk1"/>
              </a:solidFill>
            </a:endParaRPr>
          </a:p>
        </p:txBody>
      </p:sp>
    </p:spTree>
  </p:cSld>
  <p:clrMapOvr>
    <a:masterClrMapping/>
  </p:clrMapOvr>
</p:sld>
</file>

<file path=ppt/theme/theme1.xml><?xml version="1.0" encoding="utf-8"?>
<a:theme xmlns:a="http://schemas.openxmlformats.org/drawingml/2006/main" name="Theme2">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E9406C6B-3E47-42BD-A4CA-BAE3804A6438}" vid="{0706D887-9961-4C48-8CED-A75EB86E35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2265</Words>
  <Application>Microsoft Office PowerPoint</Application>
  <PresentationFormat>Custom</PresentationFormat>
  <Paragraphs>299</Paragraphs>
  <Slides>50</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Calibri Light</vt:lpstr>
      <vt:lpstr>Calibri</vt:lpstr>
      <vt:lpstr>Arial</vt:lpstr>
      <vt:lpstr>Theme2</vt:lpstr>
      <vt:lpstr>Database Systems</vt:lpstr>
      <vt:lpstr>Introduction</vt:lpstr>
      <vt:lpstr>Introduction to Transaction Processing</vt:lpstr>
      <vt:lpstr>Introduction to Transaction Processing (cont’d.)</vt:lpstr>
      <vt:lpstr>Introduction to Transaction Processing (cont’d.)</vt:lpstr>
      <vt:lpstr>Transactions</vt:lpstr>
      <vt:lpstr>Database Items</vt:lpstr>
      <vt:lpstr>Read and Write Operations</vt:lpstr>
      <vt:lpstr>Read and Write Operations (cont’d.)</vt:lpstr>
      <vt:lpstr>DBMS Buffers</vt:lpstr>
      <vt:lpstr>Concurrency Control</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 OR Inconsistent Analysis Problem</vt:lpstr>
      <vt:lpstr>The Unrepeatable Read Problem (Fuzzy Read)</vt:lpstr>
      <vt:lpstr>The Phantom Read Problem</vt:lpstr>
      <vt:lpstr>Why Recovery is Needed</vt:lpstr>
      <vt:lpstr>Why Recovery is Needed (cont’d.)</vt:lpstr>
      <vt:lpstr>Transaction and System Concepts</vt:lpstr>
      <vt:lpstr>Transaction and System Concepts (cont’d.)</vt:lpstr>
      <vt:lpstr>The System Log</vt:lpstr>
      <vt:lpstr>Commit Point of a Transaction</vt:lpstr>
      <vt:lpstr>DBMS-Specific Buffer Replacement Policies</vt:lpstr>
      <vt:lpstr>DBMS-Specific Buffer Replacement Policies (cont’d.)</vt:lpstr>
      <vt:lpstr>DBMS-Specific Buffer Replacement Policies (cont’d.)</vt:lpstr>
      <vt:lpstr>Desirable Properties of Transactions</vt:lpstr>
      <vt:lpstr>Desirable Properties of Transactions (cont’d.)</vt:lpstr>
      <vt:lpstr>Characterizing Schedules Based on Recoverability</vt:lpstr>
      <vt:lpstr>Some Definitions</vt:lpstr>
      <vt:lpstr> Serializablity</vt:lpstr>
      <vt:lpstr>Characterizing Schedules Based on Recoverability (cont’d.)</vt:lpstr>
      <vt:lpstr>Characterizing Schedules Based on Recoverability (cont’d.)</vt:lpstr>
      <vt:lpstr>Characterizing Schedules Based on Recoverability (cont’d.)</vt:lpstr>
      <vt:lpstr>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lpstr>View Equivalent</vt:lpstr>
      <vt:lpstr>View Serializable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31</cp:revision>
  <dcterms:modified xsi:type="dcterms:W3CDTF">2021-12-03T05:42:09Z</dcterms:modified>
</cp:coreProperties>
</file>