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jgV2fbYyheRZnc5QhXvIR1RPgC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ae6b86f093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ae6b86f0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ae6b86f093_1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ae6b86f09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20"/>
          <p:cNvPicPr preferRelativeResize="0"/>
          <p:nvPr/>
        </p:nvPicPr>
        <p:blipFill rotWithShape="1">
          <a:blip r:embed="rId2">
            <a:alphaModFix/>
          </a:blip>
          <a:srcRect b="12181" l="27226" r="28977" t="18084"/>
          <a:stretch/>
        </p:blipFill>
        <p:spPr>
          <a:xfrm>
            <a:off x="7922623" y="205437"/>
            <a:ext cx="1071154" cy="1157939"/>
          </a:xfrm>
          <a:prstGeom prst="rect">
            <a:avLst/>
          </a:prstGeom>
          <a:noFill/>
          <a:ln>
            <a:noFill/>
          </a:ln>
        </p:spPr>
      </p:pic>
      <p:sp>
        <p:nvSpPr>
          <p:cNvPr id="18" name="Google Shape;18;p20"/>
          <p:cNvSpPr/>
          <p:nvPr/>
        </p:nvSpPr>
        <p:spPr>
          <a:xfrm>
            <a:off x="0" y="0"/>
            <a:ext cx="9144000" cy="23520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20"/>
          <p:cNvSpPr/>
          <p:nvPr/>
        </p:nvSpPr>
        <p:spPr>
          <a:xfrm>
            <a:off x="0" y="6622869"/>
            <a:ext cx="9144000" cy="23520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9"/>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9"/>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9"/>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1"/>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26" name="Google Shape;26;p21"/>
          <p:cNvPicPr preferRelativeResize="0"/>
          <p:nvPr/>
        </p:nvPicPr>
        <p:blipFill rotWithShape="1">
          <a:blip r:embed="rId2">
            <a:alphaModFix/>
          </a:blip>
          <a:srcRect b="12181" l="27226" r="28977" t="18084"/>
          <a:stretch/>
        </p:blipFill>
        <p:spPr>
          <a:xfrm>
            <a:off x="7922623" y="205437"/>
            <a:ext cx="1071154" cy="1157939"/>
          </a:xfrm>
          <a:prstGeom prst="rect">
            <a:avLst/>
          </a:prstGeom>
          <a:noFill/>
          <a:ln>
            <a:noFill/>
          </a:ln>
        </p:spPr>
      </p:pic>
      <p:sp>
        <p:nvSpPr>
          <p:cNvPr id="27" name="Google Shape;27;p21"/>
          <p:cNvSpPr/>
          <p:nvPr/>
        </p:nvSpPr>
        <p:spPr>
          <a:xfrm>
            <a:off x="0" y="0"/>
            <a:ext cx="9144000" cy="23520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 name="Google Shape;28;p21"/>
          <p:cNvSpPr/>
          <p:nvPr/>
        </p:nvSpPr>
        <p:spPr>
          <a:xfrm>
            <a:off x="0" y="6622869"/>
            <a:ext cx="9144000" cy="23520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22"/>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3"/>
          <p:cNvSpPr txBox="1"/>
          <p:nvPr>
            <p:ph type="title"/>
          </p:nvPr>
        </p:nvSpPr>
        <p:spPr>
          <a:xfrm>
            <a:off x="623888" y="1709739"/>
            <a:ext cx="78867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623888" y="4589464"/>
            <a:ext cx="7886700" cy="150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3"/>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4"/>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2" type="body"/>
          </p:nvPr>
        </p:nvSpPr>
        <p:spPr>
          <a:xfrm>
            <a:off x="4629150" y="1825625"/>
            <a:ext cx="38862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4"/>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5"/>
          <p:cNvSpPr txBox="1"/>
          <p:nvPr>
            <p:ph type="title"/>
          </p:nvPr>
        </p:nvSpPr>
        <p:spPr>
          <a:xfrm>
            <a:off x="629841" y="365126"/>
            <a:ext cx="78867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 type="body"/>
          </p:nvPr>
        </p:nvSpPr>
        <p:spPr>
          <a:xfrm>
            <a:off x="629842" y="1681163"/>
            <a:ext cx="3868200" cy="8241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5"/>
          <p:cNvSpPr txBox="1"/>
          <p:nvPr>
            <p:ph idx="2" type="body"/>
          </p:nvPr>
        </p:nvSpPr>
        <p:spPr>
          <a:xfrm>
            <a:off x="629842" y="2505075"/>
            <a:ext cx="3868200" cy="368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5"/>
          <p:cNvSpPr txBox="1"/>
          <p:nvPr>
            <p:ph idx="3" type="body"/>
          </p:nvPr>
        </p:nvSpPr>
        <p:spPr>
          <a:xfrm>
            <a:off x="4629150" y="1681163"/>
            <a:ext cx="3887400" cy="8241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5"/>
          <p:cNvSpPr txBox="1"/>
          <p:nvPr>
            <p:ph idx="4" type="body"/>
          </p:nvPr>
        </p:nvSpPr>
        <p:spPr>
          <a:xfrm>
            <a:off x="4629150" y="2505075"/>
            <a:ext cx="3887400" cy="368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5"/>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26"/>
          <p:cNvSpPr txBox="1"/>
          <p:nvPr>
            <p:ph type="title"/>
          </p:nvPr>
        </p:nvSpPr>
        <p:spPr>
          <a:xfrm>
            <a:off x="629841" y="457200"/>
            <a:ext cx="2949300" cy="1599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 type="body"/>
          </p:nvPr>
        </p:nvSpPr>
        <p:spPr>
          <a:xfrm>
            <a:off x="3887391" y="987426"/>
            <a:ext cx="46293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26"/>
          <p:cNvSpPr txBox="1"/>
          <p:nvPr>
            <p:ph idx="2" type="body"/>
          </p:nvPr>
        </p:nvSpPr>
        <p:spPr>
          <a:xfrm>
            <a:off x="629841" y="2057400"/>
            <a:ext cx="29493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26"/>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7"/>
          <p:cNvSpPr txBox="1"/>
          <p:nvPr>
            <p:ph type="title"/>
          </p:nvPr>
        </p:nvSpPr>
        <p:spPr>
          <a:xfrm>
            <a:off x="629841" y="457200"/>
            <a:ext cx="2949300" cy="1599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p:nvPr>
            <p:ph idx="2" type="pic"/>
          </p:nvPr>
        </p:nvSpPr>
        <p:spPr>
          <a:xfrm>
            <a:off x="3887391" y="987426"/>
            <a:ext cx="4629300" cy="4873500"/>
          </a:xfrm>
          <a:prstGeom prst="rect">
            <a:avLst/>
          </a:prstGeom>
          <a:noFill/>
          <a:ln>
            <a:noFill/>
          </a:ln>
        </p:spPr>
      </p:sp>
      <p:sp>
        <p:nvSpPr>
          <p:cNvPr id="65" name="Google Shape;65;p27"/>
          <p:cNvSpPr txBox="1"/>
          <p:nvPr>
            <p:ph idx="1" type="body"/>
          </p:nvPr>
        </p:nvSpPr>
        <p:spPr>
          <a:xfrm>
            <a:off x="629841" y="2057400"/>
            <a:ext cx="29493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7"/>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 type="body"/>
          </p:nvPr>
        </p:nvSpPr>
        <p:spPr>
          <a:xfrm rot="5400000">
            <a:off x="2396400" y="57875"/>
            <a:ext cx="4351200"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8"/>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685800" y="2802194"/>
            <a:ext cx="7772400" cy="141584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
              <a:t>Database Systems</a:t>
            </a:r>
            <a:endParaRPr/>
          </a:p>
        </p:txBody>
      </p:sp>
      <p:sp>
        <p:nvSpPr>
          <p:cNvPr id="86" name="Google Shape;86;p1"/>
          <p:cNvSpPr txBox="1"/>
          <p:nvPr>
            <p:ph idx="1" type="subTitle"/>
          </p:nvPr>
        </p:nvSpPr>
        <p:spPr>
          <a:xfrm>
            <a:off x="685800" y="4218038"/>
            <a:ext cx="7315200" cy="103969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640"/>
              </a:spcBef>
              <a:spcAft>
                <a:spcPts val="0"/>
              </a:spcAft>
              <a:buSzPts val="1920"/>
              <a:buFont typeface="Noto Sans"/>
              <a:buNone/>
            </a:pPr>
            <a:r>
              <a:rPr b="1" lang="en"/>
              <a:t>CHAPTER 22</a:t>
            </a:r>
            <a:endParaRPr/>
          </a:p>
          <a:p>
            <a:pPr indent="0" lvl="0" marL="0" rtl="0" algn="l">
              <a:lnSpc>
                <a:spcPct val="90000"/>
              </a:lnSpc>
              <a:spcBef>
                <a:spcPts val="640"/>
              </a:spcBef>
              <a:spcAft>
                <a:spcPts val="0"/>
              </a:spcAft>
              <a:buSzPts val="1920"/>
              <a:buFont typeface="Noto Sans"/>
              <a:buNone/>
            </a:pPr>
            <a:r>
              <a:rPr b="1" lang="en"/>
              <a:t>Database Recovery Techniques</a:t>
            </a:r>
            <a:endParaRPr/>
          </a:p>
          <a:p>
            <a:pPr indent="-406400" lvl="0" marL="45720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628650" y="365126"/>
            <a:ext cx="78867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
              <a:t>Recovery Concepts (cont’d.)</a:t>
            </a:r>
            <a:endParaRPr/>
          </a:p>
        </p:txBody>
      </p:sp>
      <p:sp>
        <p:nvSpPr>
          <p:cNvPr id="161" name="Google Shape;161;p10"/>
          <p:cNvSpPr txBox="1"/>
          <p:nvPr>
            <p:ph idx="1" type="body"/>
          </p:nvPr>
        </p:nvSpPr>
        <p:spPr>
          <a:xfrm>
            <a:off x="628650" y="1825625"/>
            <a:ext cx="7886700" cy="4351200"/>
          </a:xfrm>
          <a:prstGeom prst="rect">
            <a:avLst/>
          </a:prstGeom>
          <a:noFill/>
          <a:ln>
            <a:noFill/>
          </a:ln>
        </p:spPr>
        <p:txBody>
          <a:bodyPr anchorCtr="0" anchor="t" bIns="45700" lIns="91425" spcFirstLastPara="1" rIns="0" wrap="square" tIns="45700">
            <a:normAutofit fontScale="92500"/>
          </a:bodyPr>
          <a:lstStyle/>
          <a:p>
            <a:pPr indent="-342900" lvl="0" marL="342900" rtl="0" algn="l">
              <a:lnSpc>
                <a:spcPct val="90000"/>
              </a:lnSpc>
              <a:spcBef>
                <a:spcPts val="0"/>
              </a:spcBef>
              <a:spcAft>
                <a:spcPts val="0"/>
              </a:spcAft>
              <a:buSzPct val="64864"/>
              <a:buChar char="•"/>
            </a:pPr>
            <a:r>
              <a:rPr b="1" lang="en"/>
              <a:t>Write-ahead logging</a:t>
            </a:r>
            <a:endParaRPr b="1"/>
          </a:p>
          <a:p>
            <a:pPr indent="-285750" lvl="1" marL="742950" rtl="0" algn="l">
              <a:lnSpc>
                <a:spcPct val="90000"/>
              </a:lnSpc>
              <a:spcBef>
                <a:spcPts val="520"/>
              </a:spcBef>
              <a:spcAft>
                <a:spcPts val="0"/>
              </a:spcAft>
              <a:buSzPct val="64414"/>
              <a:buChar char="•"/>
            </a:pPr>
            <a:r>
              <a:rPr lang="en"/>
              <a:t>Ensure the before-image (BFIM) is recorded</a:t>
            </a:r>
            <a:endParaRPr/>
          </a:p>
          <a:p>
            <a:pPr indent="-285750" lvl="1" marL="742950" rtl="0" algn="l">
              <a:lnSpc>
                <a:spcPct val="90000"/>
              </a:lnSpc>
              <a:spcBef>
                <a:spcPts val="520"/>
              </a:spcBef>
              <a:spcAft>
                <a:spcPts val="0"/>
              </a:spcAft>
              <a:buSzPct val="64414"/>
              <a:buChar char="•"/>
            </a:pPr>
            <a:r>
              <a:rPr lang="en"/>
              <a:t>Appropriate log entry flushed to disk</a:t>
            </a:r>
            <a:endParaRPr/>
          </a:p>
          <a:p>
            <a:pPr indent="-285750" lvl="1" marL="742950" rtl="0" algn="l">
              <a:lnSpc>
                <a:spcPct val="90000"/>
              </a:lnSpc>
              <a:spcBef>
                <a:spcPts val="520"/>
              </a:spcBef>
              <a:spcAft>
                <a:spcPts val="0"/>
              </a:spcAft>
              <a:buSzPct val="64414"/>
              <a:buChar char="•"/>
            </a:pPr>
            <a:r>
              <a:rPr lang="en"/>
              <a:t>Necessary for UNDO operation if needed</a:t>
            </a:r>
            <a:endParaRPr/>
          </a:p>
          <a:p>
            <a:pPr indent="-342900" lvl="0" marL="342900" rtl="0" algn="l">
              <a:lnSpc>
                <a:spcPct val="90000"/>
              </a:lnSpc>
              <a:spcBef>
                <a:spcPts val="560"/>
              </a:spcBef>
              <a:spcAft>
                <a:spcPts val="0"/>
              </a:spcAft>
              <a:buSzPct val="64864"/>
              <a:buChar char="•"/>
            </a:pPr>
            <a:r>
              <a:rPr b="1" lang="en"/>
              <a:t>UNDO-type log entries: </a:t>
            </a:r>
            <a:r>
              <a:rPr lang="en"/>
              <a:t>include the old value (BFIM) of the item written by the operation since this is needed to undo the effects of the operations from the log.</a:t>
            </a:r>
            <a:endParaRPr b="1"/>
          </a:p>
          <a:p>
            <a:pPr indent="-342900" lvl="0" marL="342900" rtl="0" algn="l">
              <a:lnSpc>
                <a:spcPct val="90000"/>
              </a:lnSpc>
              <a:spcBef>
                <a:spcPts val="560"/>
              </a:spcBef>
              <a:spcAft>
                <a:spcPts val="0"/>
              </a:spcAft>
              <a:buSzPct val="64864"/>
              <a:buChar char="•"/>
            </a:pPr>
            <a:r>
              <a:rPr b="1" lang="en"/>
              <a:t>REDO-type log entries:</a:t>
            </a:r>
            <a:r>
              <a:rPr lang="en"/>
              <a:t> include the new value(AFIM) of the item written by the operation since this is needed to redo the effects of the operations from the log.</a:t>
            </a:r>
            <a:endParaRPr/>
          </a:p>
          <a:p>
            <a:pPr indent="-194944" lvl="1" marL="742950" rtl="0" algn="l">
              <a:lnSpc>
                <a:spcPct val="90000"/>
              </a:lnSpc>
              <a:spcBef>
                <a:spcPts val="520"/>
              </a:spcBef>
              <a:spcAft>
                <a:spcPts val="0"/>
              </a:spcAft>
              <a:buSzPct val="64414"/>
              <a:buNone/>
            </a:pPr>
            <a:r>
              <a:t/>
            </a:r>
            <a:endParaRPr/>
          </a:p>
        </p:txBody>
      </p:sp>
      <p:sp>
        <p:nvSpPr>
          <p:cNvPr id="162" name="Google Shape;162;p10"/>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628650" y="365126"/>
            <a:ext cx="78867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
              <a:t>Recovery Concepts (cont’d.)</a:t>
            </a:r>
            <a:endParaRPr/>
          </a:p>
        </p:txBody>
      </p:sp>
      <p:sp>
        <p:nvSpPr>
          <p:cNvPr id="168" name="Google Shape;168;p11"/>
          <p:cNvSpPr txBox="1"/>
          <p:nvPr>
            <p:ph idx="1" type="body"/>
          </p:nvPr>
        </p:nvSpPr>
        <p:spPr>
          <a:xfrm>
            <a:off x="628650" y="1825625"/>
            <a:ext cx="7886700" cy="4351200"/>
          </a:xfrm>
          <a:prstGeom prst="rect">
            <a:avLst/>
          </a:prstGeom>
          <a:noFill/>
          <a:ln>
            <a:noFill/>
          </a:ln>
        </p:spPr>
        <p:txBody>
          <a:bodyPr anchorCtr="0" anchor="t" bIns="45700" lIns="91425" spcFirstLastPara="1" rIns="0" wrap="square" tIns="45700">
            <a:normAutofit/>
          </a:bodyPr>
          <a:lstStyle/>
          <a:p>
            <a:pPr indent="0" lvl="0" marL="0" rtl="0" algn="l">
              <a:lnSpc>
                <a:spcPct val="90000"/>
              </a:lnSpc>
              <a:spcBef>
                <a:spcPts val="0"/>
              </a:spcBef>
              <a:spcAft>
                <a:spcPts val="0"/>
              </a:spcAft>
              <a:buSzPts val="1680"/>
              <a:buNone/>
            </a:pPr>
            <a:r>
              <a:rPr b="1" lang="en"/>
              <a:t>Steal/no-steal and force/no-force</a:t>
            </a:r>
            <a:endParaRPr b="1"/>
          </a:p>
          <a:p>
            <a:pPr indent="-285750" lvl="1" marL="742950" rtl="0" algn="l">
              <a:lnSpc>
                <a:spcPct val="90000"/>
              </a:lnSpc>
              <a:spcBef>
                <a:spcPts val="520"/>
              </a:spcBef>
              <a:spcAft>
                <a:spcPts val="0"/>
              </a:spcAft>
              <a:buSzPts val="1430"/>
              <a:buChar char="•"/>
            </a:pPr>
            <a:r>
              <a:rPr lang="en"/>
              <a:t>Rules that govern when a page from the database cache can be written to disk</a:t>
            </a:r>
            <a:endParaRPr/>
          </a:p>
          <a:p>
            <a:pPr indent="-285750" lvl="1" marL="742950" rtl="0" algn="l">
              <a:lnSpc>
                <a:spcPct val="90000"/>
              </a:lnSpc>
              <a:spcBef>
                <a:spcPts val="520"/>
              </a:spcBef>
              <a:spcAft>
                <a:spcPts val="0"/>
              </a:spcAft>
              <a:buSzPts val="1430"/>
              <a:buChar char="•"/>
            </a:pPr>
            <a:r>
              <a:rPr b="1" lang="en"/>
              <a:t>No-steal approach</a:t>
            </a:r>
            <a:endParaRPr b="1"/>
          </a:p>
          <a:p>
            <a:pPr indent="-228600" lvl="2" marL="1143000" rtl="0" algn="l">
              <a:lnSpc>
                <a:spcPct val="90000"/>
              </a:lnSpc>
              <a:spcBef>
                <a:spcPts val="480"/>
              </a:spcBef>
              <a:spcAft>
                <a:spcPts val="0"/>
              </a:spcAft>
              <a:buSzPts val="1200"/>
              <a:buChar char="•"/>
            </a:pPr>
            <a:r>
              <a:rPr lang="en"/>
              <a:t>Cache buffer page updated by a transaction cannot be written to disk before the transaction commits</a:t>
            </a:r>
            <a:endParaRPr/>
          </a:p>
          <a:p>
            <a:pPr indent="-285750" lvl="1" marL="742950" rtl="0" algn="l">
              <a:lnSpc>
                <a:spcPct val="90000"/>
              </a:lnSpc>
              <a:spcBef>
                <a:spcPts val="520"/>
              </a:spcBef>
              <a:spcAft>
                <a:spcPts val="0"/>
              </a:spcAft>
              <a:buSzPts val="1430"/>
              <a:buChar char="•"/>
            </a:pPr>
            <a:r>
              <a:rPr b="1" lang="en"/>
              <a:t>Steal approach</a:t>
            </a:r>
            <a:endParaRPr b="1"/>
          </a:p>
          <a:p>
            <a:pPr indent="-228600" lvl="2" marL="1143000" rtl="0" algn="l">
              <a:lnSpc>
                <a:spcPct val="90000"/>
              </a:lnSpc>
              <a:spcBef>
                <a:spcPts val="480"/>
              </a:spcBef>
              <a:spcAft>
                <a:spcPts val="0"/>
              </a:spcAft>
              <a:buSzPts val="1200"/>
              <a:buChar char="•"/>
            </a:pPr>
            <a:r>
              <a:rPr lang="en"/>
              <a:t>Recovery protocol allows writing an updated buffer before the transaction commits</a:t>
            </a:r>
            <a:endParaRPr/>
          </a:p>
          <a:p>
            <a:pPr indent="-266700" lvl="2" marL="1143000" rtl="0" algn="l">
              <a:lnSpc>
                <a:spcPct val="90000"/>
              </a:lnSpc>
              <a:spcBef>
                <a:spcPts val="480"/>
              </a:spcBef>
              <a:spcAft>
                <a:spcPts val="0"/>
              </a:spcAft>
              <a:buSzPts val="1800"/>
              <a:buChar char="•"/>
            </a:pPr>
            <a:r>
              <a:rPr lang="en"/>
              <a:t>Each Page is a Candidate for being Replaced, if new pages need to be inserted to buffer, also dirty pages. </a:t>
            </a:r>
            <a:endParaRPr/>
          </a:p>
          <a:p>
            <a:pPr indent="-194944" lvl="1" marL="742950" rtl="0" algn="l">
              <a:lnSpc>
                <a:spcPct val="90000"/>
              </a:lnSpc>
              <a:spcBef>
                <a:spcPts val="520"/>
              </a:spcBef>
              <a:spcAft>
                <a:spcPts val="0"/>
              </a:spcAft>
              <a:buSzPts val="1430"/>
              <a:buNone/>
            </a:pPr>
            <a:r>
              <a:t/>
            </a:r>
            <a:endParaRPr/>
          </a:p>
        </p:txBody>
      </p:sp>
      <p:sp>
        <p:nvSpPr>
          <p:cNvPr id="169" name="Google Shape;169;p11"/>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228600" y="76200"/>
            <a:ext cx="7796100" cy="992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
              <a:t>Recovery Concepts (cont’d.)</a:t>
            </a:r>
            <a:endParaRPr/>
          </a:p>
        </p:txBody>
      </p:sp>
      <p:sp>
        <p:nvSpPr>
          <p:cNvPr id="175" name="Google Shape;175;p12"/>
          <p:cNvSpPr txBox="1"/>
          <p:nvPr>
            <p:ph idx="1" type="body"/>
          </p:nvPr>
        </p:nvSpPr>
        <p:spPr>
          <a:xfrm>
            <a:off x="781665" y="1068299"/>
            <a:ext cx="7418438" cy="4757313"/>
          </a:xfrm>
          <a:prstGeom prst="rect">
            <a:avLst/>
          </a:prstGeom>
          <a:noFill/>
          <a:ln>
            <a:noFill/>
          </a:ln>
        </p:spPr>
        <p:txBody>
          <a:bodyPr anchorCtr="0" anchor="t" bIns="45700" lIns="91425" spcFirstLastPara="1" rIns="0" wrap="square" tIns="45700">
            <a:normAutofit lnSpcReduction="20000"/>
          </a:bodyPr>
          <a:lstStyle/>
          <a:p>
            <a:pPr indent="-351549" lvl="0" marL="342900" rtl="0" algn="l">
              <a:lnSpc>
                <a:spcPct val="90000"/>
              </a:lnSpc>
              <a:spcBef>
                <a:spcPts val="0"/>
              </a:spcBef>
              <a:spcAft>
                <a:spcPts val="0"/>
              </a:spcAft>
              <a:buSzPts val="1816"/>
              <a:buChar char="•"/>
            </a:pPr>
            <a:r>
              <a:rPr b="1" lang="en"/>
              <a:t>Force approach</a:t>
            </a:r>
            <a:endParaRPr b="1"/>
          </a:p>
          <a:p>
            <a:pPr indent="-293112" lvl="1" marL="742950" rtl="0" algn="l">
              <a:lnSpc>
                <a:spcPct val="90000"/>
              </a:lnSpc>
              <a:spcBef>
                <a:spcPts val="520"/>
              </a:spcBef>
              <a:spcAft>
                <a:spcPts val="0"/>
              </a:spcAft>
              <a:buSzPts val="1546"/>
              <a:buChar char="•"/>
            </a:pPr>
            <a:r>
              <a:rPr lang="en"/>
              <a:t>All pages updated by a transaction are immediately written to disk after the transaction commits</a:t>
            </a:r>
            <a:endParaRPr/>
          </a:p>
          <a:p>
            <a:pPr indent="-293112" lvl="1" marL="742950" rtl="0" algn="l">
              <a:lnSpc>
                <a:spcPct val="90000"/>
              </a:lnSpc>
              <a:spcBef>
                <a:spcPts val="520"/>
              </a:spcBef>
              <a:spcAft>
                <a:spcPts val="0"/>
              </a:spcAft>
              <a:buSzPts val="1546"/>
              <a:buChar char="•"/>
            </a:pPr>
            <a:r>
              <a:rPr b="1" lang="en"/>
              <a:t>N</a:t>
            </a:r>
            <a:r>
              <a:rPr b="1" lang="en"/>
              <a:t>o-force: </a:t>
            </a:r>
            <a:r>
              <a:rPr lang="en"/>
              <a:t>Changes made by the transaction do not have to be written to disk immediately</a:t>
            </a:r>
            <a:endParaRPr/>
          </a:p>
          <a:p>
            <a:pPr indent="-351549" lvl="0" marL="342900" rtl="0" algn="l">
              <a:lnSpc>
                <a:spcPct val="90000"/>
              </a:lnSpc>
              <a:spcBef>
                <a:spcPts val="560"/>
              </a:spcBef>
              <a:spcAft>
                <a:spcPts val="0"/>
              </a:spcAft>
              <a:buSzPts val="1816"/>
              <a:buChar char="•"/>
            </a:pPr>
            <a:r>
              <a:rPr b="1" lang="en"/>
              <a:t>Typical database systems employ a steal/no-force strategy</a:t>
            </a:r>
            <a:endParaRPr b="1"/>
          </a:p>
          <a:p>
            <a:pPr indent="-293112" lvl="1" marL="742950" rtl="0" algn="l">
              <a:lnSpc>
                <a:spcPct val="90000"/>
              </a:lnSpc>
              <a:spcBef>
                <a:spcPts val="520"/>
              </a:spcBef>
              <a:spcAft>
                <a:spcPts val="0"/>
              </a:spcAft>
              <a:buSzPts val="1546"/>
              <a:buChar char="•"/>
            </a:pPr>
            <a:r>
              <a:rPr b="1" lang="en"/>
              <a:t>Advantage of “steal” </a:t>
            </a:r>
            <a:r>
              <a:rPr lang="en"/>
              <a:t>is that it avoids need for very large buffer space to store all updated pages in memory</a:t>
            </a:r>
            <a:endParaRPr/>
          </a:p>
          <a:p>
            <a:pPr indent="-293112" lvl="1" marL="742950" rtl="0" algn="l">
              <a:lnSpc>
                <a:spcPct val="90000"/>
              </a:lnSpc>
              <a:spcBef>
                <a:spcPts val="520"/>
              </a:spcBef>
              <a:spcAft>
                <a:spcPts val="0"/>
              </a:spcAft>
              <a:buSzPts val="1546"/>
              <a:buChar char="•"/>
            </a:pPr>
            <a:r>
              <a:rPr b="1" lang="en"/>
              <a:t>Advantage of “no-force” </a:t>
            </a:r>
            <a:r>
              <a:rPr lang="en"/>
              <a:t>is that an updated page of a committed transaction may still be in the buffer when another transaction needs to update it, thus eliminating the I/O cost to write that page multiple times to disk and possible having to read it again from disk</a:t>
            </a:r>
            <a:endParaRPr/>
          </a:p>
        </p:txBody>
      </p:sp>
      <p:sp>
        <p:nvSpPr>
          <p:cNvPr id="176" name="Google Shape;176;p12"/>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628650" y="365126"/>
            <a:ext cx="78867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
              <a:t>Recovery Concepts (cont’d.)</a:t>
            </a:r>
            <a:endParaRPr/>
          </a:p>
        </p:txBody>
      </p:sp>
      <p:sp>
        <p:nvSpPr>
          <p:cNvPr id="182" name="Google Shape;182;p13"/>
          <p:cNvSpPr txBox="1"/>
          <p:nvPr>
            <p:ph idx="1" type="body"/>
          </p:nvPr>
        </p:nvSpPr>
        <p:spPr>
          <a:xfrm>
            <a:off x="628650" y="1825625"/>
            <a:ext cx="7886700" cy="4351200"/>
          </a:xfrm>
          <a:prstGeom prst="rect">
            <a:avLst/>
          </a:prstGeom>
          <a:noFill/>
          <a:ln>
            <a:noFill/>
          </a:ln>
        </p:spPr>
        <p:txBody>
          <a:bodyPr anchorCtr="0" anchor="t" bIns="45700" lIns="91425" spcFirstLastPara="1" rIns="0" wrap="square" tIns="45700">
            <a:normAutofit/>
          </a:bodyPr>
          <a:lstStyle/>
          <a:p>
            <a:pPr indent="-342900" lvl="0" marL="342900" rtl="0" algn="l">
              <a:lnSpc>
                <a:spcPct val="90000"/>
              </a:lnSpc>
              <a:spcBef>
                <a:spcPts val="0"/>
              </a:spcBef>
              <a:spcAft>
                <a:spcPts val="0"/>
              </a:spcAft>
              <a:buSzPts val="1680"/>
              <a:buChar char="•"/>
            </a:pPr>
            <a:r>
              <a:rPr b="1" lang="en"/>
              <a:t>Write-Ahead Logging (WAL) </a:t>
            </a:r>
            <a:r>
              <a:rPr lang="en"/>
              <a:t>protocol for recovery algorithm requiring both UNDO and REDO</a:t>
            </a:r>
            <a:endParaRPr/>
          </a:p>
          <a:p>
            <a:pPr indent="-342900" lvl="1" marL="914400" rtl="0" algn="l">
              <a:lnSpc>
                <a:spcPct val="90000"/>
              </a:lnSpc>
              <a:spcBef>
                <a:spcPts val="0"/>
              </a:spcBef>
              <a:spcAft>
                <a:spcPts val="0"/>
              </a:spcAft>
              <a:buSzPts val="1800"/>
              <a:buChar char="•"/>
            </a:pPr>
            <a:r>
              <a:rPr lang="en"/>
              <a:t>All log records pertaining to a page are written to disk before the page is overwritten on disk</a:t>
            </a:r>
            <a:endParaRPr/>
          </a:p>
          <a:p>
            <a:pPr indent="-285750" lvl="1" marL="742950" rtl="0" algn="l">
              <a:lnSpc>
                <a:spcPct val="90000"/>
              </a:lnSpc>
              <a:spcBef>
                <a:spcPts val="520"/>
              </a:spcBef>
              <a:spcAft>
                <a:spcPts val="0"/>
              </a:spcAft>
              <a:buSzPts val="1430"/>
              <a:buChar char="•"/>
            </a:pPr>
            <a:r>
              <a:rPr lang="en"/>
              <a:t>BFIM of an item cannot be overwritten by its after image until all UNDO-type log entries have been force-written to disk</a:t>
            </a:r>
            <a:endParaRPr/>
          </a:p>
          <a:p>
            <a:pPr indent="-285750" lvl="1" marL="742950" rtl="0" algn="l">
              <a:lnSpc>
                <a:spcPct val="90000"/>
              </a:lnSpc>
              <a:spcBef>
                <a:spcPts val="520"/>
              </a:spcBef>
              <a:spcAft>
                <a:spcPts val="0"/>
              </a:spcAft>
              <a:buSzPts val="1430"/>
              <a:buChar char="•"/>
            </a:pPr>
            <a:r>
              <a:rPr lang="en"/>
              <a:t>Commit operation of a transaction cannot be completed until all REDO-type and UNDO-type log records for that transaction have been force-written to disk</a:t>
            </a:r>
            <a:endParaRPr/>
          </a:p>
        </p:txBody>
      </p:sp>
      <p:sp>
        <p:nvSpPr>
          <p:cNvPr id="183" name="Google Shape;183;p13"/>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628650" y="365126"/>
            <a:ext cx="78867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
              <a:t>Checkpoints in the System Log and Fuzzy Checkpointing</a:t>
            </a:r>
            <a:endParaRPr/>
          </a:p>
        </p:txBody>
      </p:sp>
      <p:sp>
        <p:nvSpPr>
          <p:cNvPr id="189" name="Google Shape;189;p14"/>
          <p:cNvSpPr txBox="1"/>
          <p:nvPr>
            <p:ph idx="1" type="body"/>
          </p:nvPr>
        </p:nvSpPr>
        <p:spPr>
          <a:xfrm>
            <a:off x="114300" y="1784351"/>
            <a:ext cx="8915400" cy="4572000"/>
          </a:xfrm>
          <a:prstGeom prst="rect">
            <a:avLst/>
          </a:prstGeom>
          <a:noFill/>
          <a:ln>
            <a:noFill/>
          </a:ln>
        </p:spPr>
        <p:txBody>
          <a:bodyPr anchorCtr="0" anchor="t" bIns="45700" lIns="91425" spcFirstLastPara="1" rIns="0" wrap="square" tIns="45700">
            <a:normAutofit/>
          </a:bodyPr>
          <a:lstStyle/>
          <a:p>
            <a:pPr indent="-342900" lvl="0" marL="342900" rtl="0" algn="l">
              <a:lnSpc>
                <a:spcPct val="90000"/>
              </a:lnSpc>
              <a:spcBef>
                <a:spcPts val="0"/>
              </a:spcBef>
              <a:spcAft>
                <a:spcPts val="0"/>
              </a:spcAft>
              <a:buSzPts val="1680"/>
              <a:buChar char="•"/>
            </a:pPr>
            <a:r>
              <a:rPr b="1" lang="en"/>
              <a:t>Taking a checkpoint</a:t>
            </a:r>
            <a:endParaRPr b="1"/>
          </a:p>
          <a:p>
            <a:pPr indent="-285750" lvl="1" marL="742950" rtl="0" algn="l">
              <a:lnSpc>
                <a:spcPct val="90000"/>
              </a:lnSpc>
              <a:spcBef>
                <a:spcPts val="520"/>
              </a:spcBef>
              <a:spcAft>
                <a:spcPts val="0"/>
              </a:spcAft>
              <a:buSzPts val="1430"/>
              <a:buChar char="•"/>
            </a:pPr>
            <a:r>
              <a:rPr lang="en"/>
              <a:t>Suspend execution of all transactions temporarily</a:t>
            </a:r>
            <a:endParaRPr/>
          </a:p>
          <a:p>
            <a:pPr indent="-285750" lvl="1" marL="742950" rtl="0" algn="l">
              <a:lnSpc>
                <a:spcPct val="90000"/>
              </a:lnSpc>
              <a:spcBef>
                <a:spcPts val="520"/>
              </a:spcBef>
              <a:spcAft>
                <a:spcPts val="0"/>
              </a:spcAft>
              <a:buSzPts val="1430"/>
              <a:buChar char="•"/>
            </a:pPr>
            <a:r>
              <a:rPr lang="en"/>
              <a:t>Force-write all main memory buffers that have been modified to disk</a:t>
            </a:r>
            <a:endParaRPr/>
          </a:p>
          <a:p>
            <a:pPr indent="-285750" lvl="1" marL="742950" rtl="0" algn="l">
              <a:lnSpc>
                <a:spcPct val="90000"/>
              </a:lnSpc>
              <a:spcBef>
                <a:spcPts val="520"/>
              </a:spcBef>
              <a:spcAft>
                <a:spcPts val="0"/>
              </a:spcAft>
              <a:buSzPts val="1430"/>
              <a:buChar char="•"/>
            </a:pPr>
            <a:r>
              <a:rPr lang="en"/>
              <a:t>Write a checkpoint record to the log, and force-write the log to the disk</a:t>
            </a:r>
            <a:endParaRPr/>
          </a:p>
          <a:p>
            <a:pPr indent="-285750" lvl="1" marL="742950" rtl="0" algn="l">
              <a:lnSpc>
                <a:spcPct val="90000"/>
              </a:lnSpc>
              <a:spcBef>
                <a:spcPts val="520"/>
              </a:spcBef>
              <a:spcAft>
                <a:spcPts val="0"/>
              </a:spcAft>
              <a:buSzPts val="1430"/>
              <a:buChar char="•"/>
            </a:pPr>
            <a:r>
              <a:rPr lang="en"/>
              <a:t>Resume executing transactions</a:t>
            </a:r>
            <a:endParaRPr/>
          </a:p>
          <a:p>
            <a:pPr indent="-342900" lvl="0" marL="342900" rtl="0" algn="l">
              <a:lnSpc>
                <a:spcPct val="90000"/>
              </a:lnSpc>
              <a:spcBef>
                <a:spcPts val="560"/>
              </a:spcBef>
              <a:spcAft>
                <a:spcPts val="0"/>
              </a:spcAft>
              <a:buSzPts val="1680"/>
              <a:buChar char="•"/>
            </a:pPr>
            <a:r>
              <a:rPr b="1" lang="en"/>
              <a:t>DBMS recovery manager decides on checkpoint interval</a:t>
            </a:r>
            <a:endParaRPr b="1"/>
          </a:p>
          <a:p>
            <a:pPr indent="-285750" lvl="1" marL="742950" rtl="0" algn="l">
              <a:lnSpc>
                <a:spcPct val="90000"/>
              </a:lnSpc>
              <a:spcBef>
                <a:spcPts val="520"/>
              </a:spcBef>
              <a:spcAft>
                <a:spcPts val="0"/>
              </a:spcAft>
              <a:buSzPts val="1430"/>
              <a:buChar char="•"/>
            </a:pPr>
            <a:r>
              <a:rPr lang="en"/>
              <a:t>It may be measured in time – say, every ‘m’ minutes – or in the number ‘t’ of committed transactions since the last checkpoint</a:t>
            </a:r>
            <a:endParaRPr/>
          </a:p>
        </p:txBody>
      </p:sp>
      <p:sp>
        <p:nvSpPr>
          <p:cNvPr id="190" name="Google Shape;190;p14"/>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628650" y="365126"/>
            <a:ext cx="78867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
              <a:t>Checkpoints in the System Log and Fuzzy Checkpointing (cont’d.)</a:t>
            </a:r>
            <a:endParaRPr/>
          </a:p>
        </p:txBody>
      </p:sp>
      <p:sp>
        <p:nvSpPr>
          <p:cNvPr id="196" name="Google Shape;196;p15"/>
          <p:cNvSpPr txBox="1"/>
          <p:nvPr>
            <p:ph idx="1" type="body"/>
          </p:nvPr>
        </p:nvSpPr>
        <p:spPr>
          <a:xfrm>
            <a:off x="628650" y="1825625"/>
            <a:ext cx="7886700" cy="4351200"/>
          </a:xfrm>
          <a:prstGeom prst="rect">
            <a:avLst/>
          </a:prstGeom>
          <a:noFill/>
          <a:ln>
            <a:noFill/>
          </a:ln>
        </p:spPr>
        <p:txBody>
          <a:bodyPr anchorCtr="0" anchor="t" bIns="45700" lIns="91425" spcFirstLastPara="1" rIns="0" wrap="square" tIns="45700">
            <a:normAutofit/>
          </a:bodyPr>
          <a:lstStyle/>
          <a:p>
            <a:pPr indent="-342900" lvl="0" marL="342900" rtl="0" algn="l">
              <a:lnSpc>
                <a:spcPct val="90000"/>
              </a:lnSpc>
              <a:spcBef>
                <a:spcPts val="0"/>
              </a:spcBef>
              <a:spcAft>
                <a:spcPts val="0"/>
              </a:spcAft>
              <a:buSzPts val="1680"/>
              <a:buChar char="•"/>
            </a:pPr>
            <a:r>
              <a:rPr b="1" lang="en"/>
              <a:t>Fuzzy checkpointing</a:t>
            </a:r>
            <a:endParaRPr b="1"/>
          </a:p>
          <a:p>
            <a:pPr indent="-285750" lvl="1" marL="742950" rtl="0" algn="l">
              <a:lnSpc>
                <a:spcPct val="90000"/>
              </a:lnSpc>
              <a:spcBef>
                <a:spcPts val="520"/>
              </a:spcBef>
              <a:spcAft>
                <a:spcPts val="0"/>
              </a:spcAft>
              <a:buSzPts val="1430"/>
              <a:buChar char="•"/>
            </a:pPr>
            <a:r>
              <a:rPr lang="en"/>
              <a:t>System can resume transaction processing after a begin_checkpoint record is written to the log</a:t>
            </a:r>
            <a:endParaRPr/>
          </a:p>
          <a:p>
            <a:pPr indent="-285750" lvl="1" marL="742950" rtl="0" algn="l">
              <a:lnSpc>
                <a:spcPct val="90000"/>
              </a:lnSpc>
              <a:spcBef>
                <a:spcPts val="520"/>
              </a:spcBef>
              <a:spcAft>
                <a:spcPts val="0"/>
              </a:spcAft>
              <a:buSzPts val="1430"/>
              <a:buChar char="•"/>
            </a:pPr>
            <a:r>
              <a:rPr lang="en"/>
              <a:t>Previous checkpoint record maintained until end_checkpoint record is written</a:t>
            </a:r>
            <a:endParaRPr/>
          </a:p>
          <a:p>
            <a:pPr indent="0" lvl="1" marL="457200" rtl="0" algn="l">
              <a:lnSpc>
                <a:spcPct val="90000"/>
              </a:lnSpc>
              <a:spcBef>
                <a:spcPts val="520"/>
              </a:spcBef>
              <a:spcAft>
                <a:spcPts val="0"/>
              </a:spcAft>
              <a:buSzPts val="1430"/>
              <a:buNone/>
            </a:pPr>
            <a:r>
              <a:t/>
            </a:r>
            <a:endParaRPr/>
          </a:p>
        </p:txBody>
      </p:sp>
      <p:sp>
        <p:nvSpPr>
          <p:cNvPr id="197" name="Google Shape;197;p15"/>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ae6b86f093_1_0"/>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Fuzzy Checkpoint</a:t>
            </a:r>
            <a:endParaRPr/>
          </a:p>
        </p:txBody>
      </p:sp>
      <p:sp>
        <p:nvSpPr>
          <p:cNvPr id="203" name="Google Shape;203;g1ae6b86f093_1_0"/>
          <p:cNvSpPr txBox="1"/>
          <p:nvPr>
            <p:ph idx="1" type="body"/>
          </p:nvPr>
        </p:nvSpPr>
        <p:spPr>
          <a:xfrm>
            <a:off x="628650" y="1825625"/>
            <a:ext cx="78867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
              <a:t>Let us consider that in system the time of checkpointing is tcheck and the time of system crash is tfail. Let there be four transactions Ta, Tb, Tc and Td such that −</a:t>
            </a:r>
            <a:endParaRPr/>
          </a:p>
          <a:p>
            <a:pPr indent="0" lvl="0" marL="0" rtl="0" algn="l">
              <a:spcBef>
                <a:spcPts val="1000"/>
              </a:spcBef>
              <a:spcAft>
                <a:spcPts val="0"/>
              </a:spcAft>
              <a:buNone/>
            </a:pPr>
            <a:r>
              <a:rPr lang="en"/>
              <a:t>Ta commits before checkpoint.</a:t>
            </a:r>
            <a:endParaRPr/>
          </a:p>
          <a:p>
            <a:pPr indent="0" lvl="0" marL="0" rtl="0" algn="l">
              <a:spcBef>
                <a:spcPts val="1000"/>
              </a:spcBef>
              <a:spcAft>
                <a:spcPts val="0"/>
              </a:spcAft>
              <a:buNone/>
            </a:pPr>
            <a:r>
              <a:rPr lang="en"/>
              <a:t>Tb starts before checkpoint and commits before system crash.</a:t>
            </a:r>
            <a:endParaRPr/>
          </a:p>
          <a:p>
            <a:pPr indent="0" lvl="0" marL="0" rtl="0" algn="l">
              <a:spcBef>
                <a:spcPts val="1000"/>
              </a:spcBef>
              <a:spcAft>
                <a:spcPts val="0"/>
              </a:spcAft>
              <a:buNone/>
            </a:pPr>
            <a:r>
              <a:rPr lang="en"/>
              <a:t>Tc starts after checkpoint and commits before system crash.</a:t>
            </a:r>
            <a:endParaRPr/>
          </a:p>
          <a:p>
            <a:pPr indent="0" lvl="0" marL="0" rtl="0" algn="l">
              <a:spcBef>
                <a:spcPts val="1000"/>
              </a:spcBef>
              <a:spcAft>
                <a:spcPts val="0"/>
              </a:spcAft>
              <a:buNone/>
            </a:pPr>
            <a:r>
              <a:rPr lang="en"/>
              <a:t>Td starts after checkpoint and was active at the time of system crash.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ae6b86f093_1_6"/>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Fuzzy Checkpoint</a:t>
            </a:r>
            <a:endParaRPr/>
          </a:p>
        </p:txBody>
      </p:sp>
      <p:sp>
        <p:nvSpPr>
          <p:cNvPr id="209" name="Google Shape;209;g1ae6b86f093_1_6"/>
          <p:cNvSpPr txBox="1"/>
          <p:nvPr>
            <p:ph idx="1"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The actions that are taken by the recovery manager are −</a:t>
            </a:r>
            <a:endParaRPr/>
          </a:p>
          <a:p>
            <a:pPr indent="0" lvl="0" marL="0" rtl="0" algn="l">
              <a:spcBef>
                <a:spcPts val="1000"/>
              </a:spcBef>
              <a:spcAft>
                <a:spcPts val="0"/>
              </a:spcAft>
              <a:buNone/>
            </a:pPr>
            <a:r>
              <a:rPr lang="en"/>
              <a:t>Nothing is done with Ta.</a:t>
            </a:r>
            <a:endParaRPr/>
          </a:p>
          <a:p>
            <a:pPr indent="0" lvl="0" marL="0" rtl="0" algn="l">
              <a:spcBef>
                <a:spcPts val="1000"/>
              </a:spcBef>
              <a:spcAft>
                <a:spcPts val="0"/>
              </a:spcAft>
              <a:buNone/>
            </a:pPr>
            <a:r>
              <a:rPr lang="en"/>
              <a:t>Transaction redo is performed for Tb and Tc.</a:t>
            </a:r>
            <a:endParaRPr/>
          </a:p>
          <a:p>
            <a:pPr indent="0" lvl="0" marL="0" rtl="0" algn="l">
              <a:spcBef>
                <a:spcPts val="1000"/>
              </a:spcBef>
              <a:spcAft>
                <a:spcPts val="0"/>
              </a:spcAft>
              <a:buNone/>
            </a:pPr>
            <a:r>
              <a:rPr lang="en"/>
              <a:t>Transaction undo is performed for Td.</a:t>
            </a:r>
            <a:endParaRPr/>
          </a:p>
        </p:txBody>
      </p:sp>
      <p:pic>
        <p:nvPicPr>
          <p:cNvPr id="210" name="Google Shape;210;g1ae6b86f093_1_6"/>
          <p:cNvPicPr preferRelativeResize="0"/>
          <p:nvPr/>
        </p:nvPicPr>
        <p:blipFill>
          <a:blip r:embed="rId3">
            <a:alphaModFix/>
          </a:blip>
          <a:stretch>
            <a:fillRect/>
          </a:stretch>
        </p:blipFill>
        <p:spPr>
          <a:xfrm>
            <a:off x="1248950" y="4175838"/>
            <a:ext cx="5715000" cy="2409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628650" y="365126"/>
            <a:ext cx="78867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b="1" lang="en"/>
              <a:t>Transaction Rollback</a:t>
            </a:r>
            <a:endParaRPr b="1"/>
          </a:p>
        </p:txBody>
      </p:sp>
      <p:sp>
        <p:nvSpPr>
          <p:cNvPr id="216" name="Google Shape;216;p16"/>
          <p:cNvSpPr txBox="1"/>
          <p:nvPr>
            <p:ph idx="1" type="body"/>
          </p:nvPr>
        </p:nvSpPr>
        <p:spPr>
          <a:xfrm>
            <a:off x="114300" y="1966901"/>
            <a:ext cx="8915400" cy="4572000"/>
          </a:xfrm>
          <a:prstGeom prst="rect">
            <a:avLst/>
          </a:prstGeom>
          <a:noFill/>
          <a:ln>
            <a:noFill/>
          </a:ln>
        </p:spPr>
        <p:txBody>
          <a:bodyPr anchorCtr="0" anchor="t" bIns="45700" lIns="91425" spcFirstLastPara="1" rIns="0" wrap="square" tIns="45700">
            <a:normAutofit/>
          </a:bodyPr>
          <a:lstStyle/>
          <a:p>
            <a:pPr indent="-342900" lvl="0" marL="342900" rtl="0" algn="l">
              <a:lnSpc>
                <a:spcPct val="90000"/>
              </a:lnSpc>
              <a:spcBef>
                <a:spcPts val="0"/>
              </a:spcBef>
              <a:spcAft>
                <a:spcPts val="0"/>
              </a:spcAft>
              <a:buSzPts val="1680"/>
              <a:buChar char="•"/>
            </a:pPr>
            <a:r>
              <a:rPr lang="en"/>
              <a:t>Transaction failure after update but before commit</a:t>
            </a:r>
            <a:endParaRPr/>
          </a:p>
          <a:p>
            <a:pPr indent="-285750" lvl="1" marL="742950" rtl="0" algn="l">
              <a:lnSpc>
                <a:spcPct val="90000"/>
              </a:lnSpc>
              <a:spcBef>
                <a:spcPts val="520"/>
              </a:spcBef>
              <a:spcAft>
                <a:spcPts val="0"/>
              </a:spcAft>
              <a:buSzPts val="1430"/>
              <a:buChar char="•"/>
            </a:pPr>
            <a:r>
              <a:rPr lang="en"/>
              <a:t>Necessary to roll back the transaction</a:t>
            </a:r>
            <a:endParaRPr/>
          </a:p>
          <a:p>
            <a:pPr indent="-285750" lvl="1" marL="742950" rtl="0" algn="l">
              <a:lnSpc>
                <a:spcPct val="90000"/>
              </a:lnSpc>
              <a:spcBef>
                <a:spcPts val="520"/>
              </a:spcBef>
              <a:spcAft>
                <a:spcPts val="0"/>
              </a:spcAft>
              <a:buSzPts val="1430"/>
              <a:buChar char="•"/>
            </a:pPr>
            <a:r>
              <a:rPr lang="en"/>
              <a:t>Old data values restored using undo-type log entries</a:t>
            </a:r>
            <a:endParaRPr/>
          </a:p>
          <a:p>
            <a:pPr indent="-342900" lvl="0" marL="342900" rtl="0" algn="l">
              <a:lnSpc>
                <a:spcPct val="90000"/>
              </a:lnSpc>
              <a:spcBef>
                <a:spcPts val="560"/>
              </a:spcBef>
              <a:spcAft>
                <a:spcPts val="0"/>
              </a:spcAft>
              <a:buSzPts val="1680"/>
              <a:buChar char="•"/>
            </a:pPr>
            <a:r>
              <a:rPr lang="en"/>
              <a:t>Cascading rollback</a:t>
            </a:r>
            <a:endParaRPr/>
          </a:p>
          <a:p>
            <a:pPr indent="-285750" lvl="1" marL="742950" rtl="0" algn="l">
              <a:lnSpc>
                <a:spcPct val="90000"/>
              </a:lnSpc>
              <a:spcBef>
                <a:spcPts val="520"/>
              </a:spcBef>
              <a:spcAft>
                <a:spcPts val="0"/>
              </a:spcAft>
              <a:buSzPts val="1430"/>
              <a:buChar char="•"/>
            </a:pPr>
            <a:r>
              <a:rPr lang="en"/>
              <a:t>If transaction T is rolled back, any transaction S that has read value of item written by T, similarly any transaction R that has read value of item written by S, and so on…, must also be rolled back</a:t>
            </a:r>
            <a:endParaRPr/>
          </a:p>
          <a:p>
            <a:pPr indent="-285750" lvl="1" marL="742950" rtl="0" algn="l">
              <a:lnSpc>
                <a:spcPct val="90000"/>
              </a:lnSpc>
              <a:spcBef>
                <a:spcPts val="520"/>
              </a:spcBef>
              <a:spcAft>
                <a:spcPts val="0"/>
              </a:spcAft>
              <a:buSzPts val="1430"/>
              <a:buChar char="•"/>
            </a:pPr>
            <a:r>
              <a:rPr lang="en"/>
              <a:t>possible only when recovery protocol ensures </a:t>
            </a:r>
            <a:r>
              <a:rPr i="1" lang="en"/>
              <a:t>recoverable</a:t>
            </a:r>
            <a:r>
              <a:rPr lang="en"/>
              <a:t> schedules but does not ensure </a:t>
            </a:r>
            <a:r>
              <a:rPr i="1" lang="en"/>
              <a:t>strict</a:t>
            </a:r>
            <a:r>
              <a:rPr lang="en"/>
              <a:t> or </a:t>
            </a:r>
            <a:r>
              <a:rPr i="1" lang="en"/>
              <a:t>cascade less</a:t>
            </a:r>
            <a:r>
              <a:rPr lang="en"/>
              <a:t> schedule</a:t>
            </a:r>
            <a:endParaRPr/>
          </a:p>
          <a:p>
            <a:pPr indent="-285750" lvl="1" marL="742950" rtl="0" algn="l">
              <a:lnSpc>
                <a:spcPct val="90000"/>
              </a:lnSpc>
              <a:spcBef>
                <a:spcPts val="520"/>
              </a:spcBef>
              <a:spcAft>
                <a:spcPts val="0"/>
              </a:spcAft>
              <a:buSzPts val="1430"/>
              <a:buChar char="•"/>
            </a:pPr>
            <a:r>
              <a:rPr lang="en"/>
              <a:t>Almost all recovery mechanisms designed to avoid this</a:t>
            </a:r>
            <a:endParaRPr/>
          </a:p>
          <a:p>
            <a:pPr indent="0" lvl="1" marL="457200" rtl="0" algn="l">
              <a:lnSpc>
                <a:spcPct val="90000"/>
              </a:lnSpc>
              <a:spcBef>
                <a:spcPts val="520"/>
              </a:spcBef>
              <a:spcAft>
                <a:spcPts val="0"/>
              </a:spcAft>
              <a:buSzPts val="1430"/>
              <a:buNone/>
            </a:pPr>
            <a:r>
              <a:t/>
            </a:r>
            <a:endParaRPr/>
          </a:p>
        </p:txBody>
      </p:sp>
      <p:sp>
        <p:nvSpPr>
          <p:cNvPr id="217" name="Google Shape;217;p16"/>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pic>
        <p:nvPicPr>
          <p:cNvPr id="223" name="Google Shape;223;p17"/>
          <p:cNvPicPr preferRelativeResize="0"/>
          <p:nvPr/>
        </p:nvPicPr>
        <p:blipFill rotWithShape="1">
          <a:blip r:embed="rId3">
            <a:alphaModFix/>
          </a:blip>
          <a:srcRect b="0" l="0" r="0" t="0"/>
          <a:stretch/>
        </p:blipFill>
        <p:spPr>
          <a:xfrm>
            <a:off x="2406137" y="136549"/>
            <a:ext cx="5793965" cy="6219802"/>
          </a:xfrm>
          <a:prstGeom prst="rect">
            <a:avLst/>
          </a:prstGeom>
          <a:noFill/>
          <a:ln>
            <a:noFill/>
          </a:ln>
        </p:spPr>
      </p:pic>
      <p:sp>
        <p:nvSpPr>
          <p:cNvPr id="224" name="Google Shape;224;p17"/>
          <p:cNvSpPr txBox="1"/>
          <p:nvPr/>
        </p:nvSpPr>
        <p:spPr>
          <a:xfrm>
            <a:off x="152400" y="2061093"/>
            <a:ext cx="25908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Figure 22.1 Illustrating cascading rollback (a process that never occurs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in strict or cascadeless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schedules) (a) The read and write operations of three transactions (b) System log at point of crash (c) Operations before the crash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628650" y="365126"/>
            <a:ext cx="78867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
              <a:t>Introduction</a:t>
            </a:r>
            <a:endParaRPr/>
          </a:p>
        </p:txBody>
      </p:sp>
      <p:sp>
        <p:nvSpPr>
          <p:cNvPr id="92" name="Google Shape;92;p2"/>
          <p:cNvSpPr txBox="1"/>
          <p:nvPr>
            <p:ph idx="1" type="body"/>
          </p:nvPr>
        </p:nvSpPr>
        <p:spPr>
          <a:xfrm>
            <a:off x="628650" y="1825625"/>
            <a:ext cx="7886700" cy="4351200"/>
          </a:xfrm>
          <a:prstGeom prst="rect">
            <a:avLst/>
          </a:prstGeom>
          <a:noFill/>
          <a:ln>
            <a:noFill/>
          </a:ln>
        </p:spPr>
        <p:txBody>
          <a:bodyPr anchorCtr="0" anchor="t" bIns="45700" lIns="91425" spcFirstLastPara="1" rIns="0" wrap="square" tIns="45700">
            <a:normAutofit/>
          </a:bodyPr>
          <a:lstStyle/>
          <a:p>
            <a:pPr indent="-342900" lvl="0" marL="342900" rtl="0" algn="l">
              <a:lnSpc>
                <a:spcPct val="90000"/>
              </a:lnSpc>
              <a:spcBef>
                <a:spcPts val="0"/>
              </a:spcBef>
              <a:spcAft>
                <a:spcPts val="0"/>
              </a:spcAft>
              <a:buSzPts val="1680"/>
              <a:buChar char="•"/>
            </a:pPr>
            <a:r>
              <a:rPr lang="en"/>
              <a:t>Recovery algorithms</a:t>
            </a:r>
            <a:endParaRPr/>
          </a:p>
          <a:p>
            <a:pPr indent="-342900" lvl="0" marL="342900" rtl="0" algn="l">
              <a:lnSpc>
                <a:spcPct val="90000"/>
              </a:lnSpc>
              <a:spcBef>
                <a:spcPts val="560"/>
              </a:spcBef>
              <a:spcAft>
                <a:spcPts val="0"/>
              </a:spcAft>
              <a:buSzPts val="1680"/>
              <a:buChar char="•"/>
            </a:pPr>
            <a:r>
              <a:rPr lang="en"/>
              <a:t>Recovery concepts</a:t>
            </a:r>
            <a:endParaRPr/>
          </a:p>
          <a:p>
            <a:pPr indent="-285750" lvl="1" marL="742950" rtl="0" algn="l">
              <a:lnSpc>
                <a:spcPct val="90000"/>
              </a:lnSpc>
              <a:spcBef>
                <a:spcPts val="520"/>
              </a:spcBef>
              <a:spcAft>
                <a:spcPts val="0"/>
              </a:spcAft>
              <a:buSzPts val="1430"/>
              <a:buChar char="•"/>
            </a:pPr>
            <a:r>
              <a:rPr lang="en"/>
              <a:t>Write-ahead logging</a:t>
            </a:r>
            <a:endParaRPr/>
          </a:p>
          <a:p>
            <a:pPr indent="-285750" lvl="1" marL="742950" rtl="0" algn="l">
              <a:lnSpc>
                <a:spcPct val="90000"/>
              </a:lnSpc>
              <a:spcBef>
                <a:spcPts val="520"/>
              </a:spcBef>
              <a:spcAft>
                <a:spcPts val="0"/>
              </a:spcAft>
              <a:buSzPts val="1430"/>
              <a:buChar char="•"/>
            </a:pPr>
            <a:r>
              <a:rPr lang="en"/>
              <a:t>In-place versus shadow updates</a:t>
            </a:r>
            <a:endParaRPr/>
          </a:p>
          <a:p>
            <a:pPr indent="-285750" lvl="1" marL="742950" rtl="0" algn="l">
              <a:lnSpc>
                <a:spcPct val="90000"/>
              </a:lnSpc>
              <a:spcBef>
                <a:spcPts val="520"/>
              </a:spcBef>
              <a:spcAft>
                <a:spcPts val="0"/>
              </a:spcAft>
              <a:buSzPts val="1430"/>
              <a:buChar char="•"/>
            </a:pPr>
            <a:r>
              <a:rPr lang="en"/>
              <a:t>Rollback</a:t>
            </a:r>
            <a:endParaRPr/>
          </a:p>
          <a:p>
            <a:pPr indent="-285750" lvl="1" marL="742950" rtl="0" algn="l">
              <a:lnSpc>
                <a:spcPct val="90000"/>
              </a:lnSpc>
              <a:spcBef>
                <a:spcPts val="520"/>
              </a:spcBef>
              <a:spcAft>
                <a:spcPts val="0"/>
              </a:spcAft>
              <a:buSzPts val="1430"/>
              <a:buChar char="•"/>
            </a:pPr>
            <a:r>
              <a:rPr lang="en"/>
              <a:t>Deferred update</a:t>
            </a:r>
            <a:endParaRPr/>
          </a:p>
          <a:p>
            <a:pPr indent="-285750" lvl="1" marL="742950" rtl="0" algn="l">
              <a:lnSpc>
                <a:spcPct val="90000"/>
              </a:lnSpc>
              <a:spcBef>
                <a:spcPts val="520"/>
              </a:spcBef>
              <a:spcAft>
                <a:spcPts val="0"/>
              </a:spcAft>
              <a:buSzPts val="1430"/>
              <a:buChar char="•"/>
            </a:pPr>
            <a:r>
              <a:rPr lang="en"/>
              <a:t>Immediate update</a:t>
            </a:r>
            <a:endParaRPr/>
          </a:p>
          <a:p>
            <a:pPr indent="-342900" lvl="0" marL="342900" rtl="0" algn="l">
              <a:lnSpc>
                <a:spcPct val="90000"/>
              </a:lnSpc>
              <a:spcBef>
                <a:spcPts val="560"/>
              </a:spcBef>
              <a:spcAft>
                <a:spcPts val="0"/>
              </a:spcAft>
              <a:buSzPts val="1680"/>
              <a:buChar char="•"/>
            </a:pPr>
            <a:r>
              <a:rPr lang="en"/>
              <a:t>Certain recovery techniques best used with specific concurrency control methods</a:t>
            </a:r>
            <a:endParaRPr/>
          </a:p>
        </p:txBody>
      </p:sp>
      <p:sp>
        <p:nvSpPr>
          <p:cNvPr id="93" name="Google Shape;93;p2"/>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type="title"/>
          </p:nvPr>
        </p:nvSpPr>
        <p:spPr>
          <a:xfrm>
            <a:off x="628650" y="365126"/>
            <a:ext cx="78867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
              <a:t>Transactions that Do Not Affect the Database</a:t>
            </a:r>
            <a:endParaRPr/>
          </a:p>
        </p:txBody>
      </p:sp>
      <p:sp>
        <p:nvSpPr>
          <p:cNvPr id="230" name="Google Shape;230;p18"/>
          <p:cNvSpPr txBox="1"/>
          <p:nvPr>
            <p:ph idx="1" type="body"/>
          </p:nvPr>
        </p:nvSpPr>
        <p:spPr>
          <a:xfrm>
            <a:off x="628650" y="1825625"/>
            <a:ext cx="7886700" cy="4351200"/>
          </a:xfrm>
          <a:prstGeom prst="rect">
            <a:avLst/>
          </a:prstGeom>
          <a:noFill/>
          <a:ln>
            <a:noFill/>
          </a:ln>
        </p:spPr>
        <p:txBody>
          <a:bodyPr anchorCtr="0" anchor="t" bIns="45700" lIns="91425" spcFirstLastPara="1" rIns="0" wrap="square" tIns="45700">
            <a:normAutofit/>
          </a:bodyPr>
          <a:lstStyle/>
          <a:p>
            <a:pPr indent="-342900" lvl="0" marL="342900" rtl="0" algn="l">
              <a:lnSpc>
                <a:spcPct val="90000"/>
              </a:lnSpc>
              <a:spcBef>
                <a:spcPts val="0"/>
              </a:spcBef>
              <a:spcAft>
                <a:spcPts val="0"/>
              </a:spcAft>
              <a:buSzPts val="1680"/>
              <a:buChar char="•"/>
            </a:pPr>
            <a:r>
              <a:rPr b="1" lang="en"/>
              <a:t>Example actions: </a:t>
            </a:r>
            <a:r>
              <a:rPr lang="en"/>
              <a:t>generating and printing messages and reports</a:t>
            </a:r>
            <a:endParaRPr/>
          </a:p>
          <a:p>
            <a:pPr indent="-342900" lvl="0" marL="342900" rtl="0" algn="l">
              <a:lnSpc>
                <a:spcPct val="90000"/>
              </a:lnSpc>
              <a:spcBef>
                <a:spcPts val="560"/>
              </a:spcBef>
              <a:spcAft>
                <a:spcPts val="0"/>
              </a:spcAft>
              <a:buSzPts val="1680"/>
              <a:buChar char="•"/>
            </a:pPr>
            <a:r>
              <a:rPr lang="en"/>
              <a:t>If transaction fails before completion, may not want user to get these reports</a:t>
            </a:r>
            <a:endParaRPr/>
          </a:p>
          <a:p>
            <a:pPr indent="-285750" lvl="1" marL="742950" rtl="0" algn="l">
              <a:lnSpc>
                <a:spcPct val="90000"/>
              </a:lnSpc>
              <a:spcBef>
                <a:spcPts val="520"/>
              </a:spcBef>
              <a:spcAft>
                <a:spcPts val="0"/>
              </a:spcAft>
              <a:buSzPts val="1430"/>
              <a:buChar char="•"/>
            </a:pPr>
            <a:r>
              <a:rPr lang="en"/>
              <a:t>Reports should be generated only after transaction reaches commit point</a:t>
            </a:r>
            <a:endParaRPr/>
          </a:p>
          <a:p>
            <a:pPr indent="-342900" lvl="0" marL="342900" rtl="0" algn="l">
              <a:lnSpc>
                <a:spcPct val="90000"/>
              </a:lnSpc>
              <a:spcBef>
                <a:spcPts val="560"/>
              </a:spcBef>
              <a:spcAft>
                <a:spcPts val="0"/>
              </a:spcAft>
              <a:buSzPts val="1680"/>
              <a:buChar char="•"/>
            </a:pPr>
            <a:r>
              <a:rPr lang="en"/>
              <a:t>Commands that generate reports issued as batch jobs executed only after transaction reaches commit point</a:t>
            </a:r>
            <a:endParaRPr/>
          </a:p>
          <a:p>
            <a:pPr indent="-285750" lvl="1" marL="742950" rtl="0" algn="l">
              <a:lnSpc>
                <a:spcPct val="90000"/>
              </a:lnSpc>
              <a:spcBef>
                <a:spcPts val="520"/>
              </a:spcBef>
              <a:spcAft>
                <a:spcPts val="0"/>
              </a:spcAft>
              <a:buSzPts val="1430"/>
              <a:buChar char="•"/>
            </a:pPr>
            <a:r>
              <a:rPr lang="en"/>
              <a:t>Batch jobs canceled if transaction fails</a:t>
            </a:r>
            <a:endParaRPr/>
          </a:p>
        </p:txBody>
      </p:sp>
      <p:sp>
        <p:nvSpPr>
          <p:cNvPr id="231" name="Google Shape;231;p18"/>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628650" y="365126"/>
            <a:ext cx="78867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
              <a:t>Recovery Concepts</a:t>
            </a:r>
            <a:endParaRPr/>
          </a:p>
        </p:txBody>
      </p:sp>
      <p:sp>
        <p:nvSpPr>
          <p:cNvPr id="99" name="Google Shape;99;p3"/>
          <p:cNvSpPr txBox="1"/>
          <p:nvPr>
            <p:ph idx="1" type="body"/>
          </p:nvPr>
        </p:nvSpPr>
        <p:spPr>
          <a:xfrm>
            <a:off x="628650" y="1825625"/>
            <a:ext cx="7886700" cy="4351200"/>
          </a:xfrm>
          <a:prstGeom prst="rect">
            <a:avLst/>
          </a:prstGeom>
          <a:noFill/>
          <a:ln>
            <a:noFill/>
          </a:ln>
        </p:spPr>
        <p:txBody>
          <a:bodyPr anchorCtr="0" anchor="t" bIns="45700" lIns="91425" spcFirstLastPara="1" rIns="0" wrap="square" tIns="45700">
            <a:normAutofit/>
          </a:bodyPr>
          <a:lstStyle/>
          <a:p>
            <a:pPr indent="-342900" lvl="0" marL="342900" rtl="0" algn="l">
              <a:lnSpc>
                <a:spcPct val="90000"/>
              </a:lnSpc>
              <a:spcBef>
                <a:spcPts val="0"/>
              </a:spcBef>
              <a:spcAft>
                <a:spcPts val="0"/>
              </a:spcAft>
              <a:buSzPts val="1680"/>
              <a:buChar char="•"/>
            </a:pPr>
            <a:r>
              <a:rPr lang="en"/>
              <a:t>Recovery process restores database to most recent consistent state before time of failure</a:t>
            </a:r>
            <a:endParaRPr/>
          </a:p>
          <a:p>
            <a:pPr indent="-342900" lvl="0" marL="342900" rtl="0" algn="l">
              <a:lnSpc>
                <a:spcPct val="90000"/>
              </a:lnSpc>
              <a:spcBef>
                <a:spcPts val="560"/>
              </a:spcBef>
              <a:spcAft>
                <a:spcPts val="0"/>
              </a:spcAft>
              <a:buSzPts val="1680"/>
              <a:buChar char="•"/>
            </a:pPr>
            <a:r>
              <a:rPr lang="en"/>
              <a:t>Information kept in system log</a:t>
            </a:r>
            <a:endParaRPr/>
          </a:p>
          <a:p>
            <a:pPr indent="-342900" lvl="0" marL="342900" rtl="0" algn="l">
              <a:lnSpc>
                <a:spcPct val="90000"/>
              </a:lnSpc>
              <a:spcBef>
                <a:spcPts val="560"/>
              </a:spcBef>
              <a:spcAft>
                <a:spcPts val="0"/>
              </a:spcAft>
              <a:buSzPts val="1680"/>
              <a:buChar char="•"/>
            </a:pPr>
            <a:r>
              <a:rPr lang="en"/>
              <a:t>Typical recovery strategies</a:t>
            </a:r>
            <a:endParaRPr/>
          </a:p>
          <a:p>
            <a:pPr indent="-285750" lvl="1" marL="742950" rtl="0" algn="l">
              <a:lnSpc>
                <a:spcPct val="90000"/>
              </a:lnSpc>
              <a:spcBef>
                <a:spcPts val="520"/>
              </a:spcBef>
              <a:spcAft>
                <a:spcPts val="0"/>
              </a:spcAft>
              <a:buSzPts val="1430"/>
              <a:buChar char="•"/>
            </a:pPr>
            <a:r>
              <a:rPr lang="en"/>
              <a:t>Restore backed-up copy of database</a:t>
            </a:r>
            <a:endParaRPr/>
          </a:p>
          <a:p>
            <a:pPr indent="-228600" lvl="2" marL="1143000" rtl="0" algn="l">
              <a:lnSpc>
                <a:spcPct val="90000"/>
              </a:lnSpc>
              <a:spcBef>
                <a:spcPts val="480"/>
              </a:spcBef>
              <a:spcAft>
                <a:spcPts val="0"/>
              </a:spcAft>
              <a:buSzPts val="1200"/>
              <a:buChar char="•"/>
            </a:pPr>
            <a:r>
              <a:rPr lang="en"/>
              <a:t>Best in cases of extensive damage</a:t>
            </a:r>
            <a:endParaRPr/>
          </a:p>
          <a:p>
            <a:pPr indent="-285750" lvl="1" marL="742950" rtl="0" algn="l">
              <a:lnSpc>
                <a:spcPct val="90000"/>
              </a:lnSpc>
              <a:spcBef>
                <a:spcPts val="520"/>
              </a:spcBef>
              <a:spcAft>
                <a:spcPts val="0"/>
              </a:spcAft>
              <a:buSzPts val="1430"/>
              <a:buChar char="•"/>
            </a:pPr>
            <a:r>
              <a:rPr lang="en"/>
              <a:t>Identify any changes that may cause inconsistency</a:t>
            </a:r>
            <a:endParaRPr/>
          </a:p>
          <a:p>
            <a:pPr indent="-228600" lvl="2" marL="1143000" rtl="0" algn="l">
              <a:lnSpc>
                <a:spcPct val="90000"/>
              </a:lnSpc>
              <a:spcBef>
                <a:spcPts val="480"/>
              </a:spcBef>
              <a:spcAft>
                <a:spcPts val="0"/>
              </a:spcAft>
              <a:buSzPts val="1200"/>
              <a:buChar char="•"/>
            </a:pPr>
            <a:r>
              <a:rPr lang="en"/>
              <a:t>Best in cases of noncatastrophic failure</a:t>
            </a:r>
            <a:endParaRPr/>
          </a:p>
          <a:p>
            <a:pPr indent="-228600" lvl="2" marL="1143000" rtl="0" algn="l">
              <a:lnSpc>
                <a:spcPct val="90000"/>
              </a:lnSpc>
              <a:spcBef>
                <a:spcPts val="480"/>
              </a:spcBef>
              <a:spcAft>
                <a:spcPts val="0"/>
              </a:spcAft>
              <a:buSzPts val="1200"/>
              <a:buChar char="•"/>
            </a:pPr>
            <a:r>
              <a:rPr lang="en"/>
              <a:t>Some operations may require redo</a:t>
            </a:r>
            <a:endParaRPr/>
          </a:p>
          <a:p>
            <a:pPr indent="-194944" lvl="1" marL="742950" rtl="0" algn="l">
              <a:lnSpc>
                <a:spcPct val="90000"/>
              </a:lnSpc>
              <a:spcBef>
                <a:spcPts val="520"/>
              </a:spcBef>
              <a:spcAft>
                <a:spcPts val="0"/>
              </a:spcAft>
              <a:buSzPts val="1430"/>
              <a:buNone/>
            </a:pPr>
            <a:r>
              <a:t/>
            </a:r>
            <a:endParaRPr/>
          </a:p>
        </p:txBody>
      </p:sp>
      <p:sp>
        <p:nvSpPr>
          <p:cNvPr id="100" name="Google Shape;100;p3"/>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628650" y="365126"/>
            <a:ext cx="78867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
              <a:t>Recovery Concepts (cont’d.)</a:t>
            </a:r>
            <a:endParaRPr/>
          </a:p>
        </p:txBody>
      </p:sp>
      <p:sp>
        <p:nvSpPr>
          <p:cNvPr id="106" name="Google Shape;106;p4"/>
          <p:cNvSpPr txBox="1"/>
          <p:nvPr>
            <p:ph idx="1" type="body"/>
          </p:nvPr>
        </p:nvSpPr>
        <p:spPr>
          <a:xfrm>
            <a:off x="628650" y="1825625"/>
            <a:ext cx="7886700" cy="4351200"/>
          </a:xfrm>
          <a:prstGeom prst="rect">
            <a:avLst/>
          </a:prstGeom>
          <a:noFill/>
          <a:ln>
            <a:noFill/>
          </a:ln>
        </p:spPr>
        <p:txBody>
          <a:bodyPr anchorCtr="0" anchor="t" bIns="45700" lIns="91425" spcFirstLastPara="1" rIns="0" wrap="square" tIns="45700">
            <a:normAutofit fontScale="92500" lnSpcReduction="20000"/>
          </a:bodyPr>
          <a:lstStyle/>
          <a:p>
            <a:pPr indent="-342900" lvl="0" marL="342900" rtl="0" algn="l">
              <a:lnSpc>
                <a:spcPct val="90000"/>
              </a:lnSpc>
              <a:spcBef>
                <a:spcPts val="0"/>
              </a:spcBef>
              <a:spcAft>
                <a:spcPts val="0"/>
              </a:spcAft>
              <a:buSzPct val="64864"/>
              <a:buChar char="•"/>
            </a:pPr>
            <a:r>
              <a:rPr b="1" lang="en"/>
              <a:t>Deferred update techniques</a:t>
            </a:r>
            <a:endParaRPr b="1"/>
          </a:p>
          <a:p>
            <a:pPr indent="-285750" lvl="1" marL="742950" rtl="0" algn="l">
              <a:lnSpc>
                <a:spcPct val="90000"/>
              </a:lnSpc>
              <a:spcBef>
                <a:spcPts val="520"/>
              </a:spcBef>
              <a:spcAft>
                <a:spcPts val="0"/>
              </a:spcAft>
              <a:buSzPct val="64414"/>
              <a:buChar char="•"/>
            </a:pPr>
            <a:r>
              <a:rPr lang="en"/>
              <a:t>Do not physically update the database until after transaction commits</a:t>
            </a:r>
            <a:endParaRPr/>
          </a:p>
          <a:p>
            <a:pPr indent="-285750" lvl="1" marL="742950" rtl="0" algn="l">
              <a:lnSpc>
                <a:spcPct val="90000"/>
              </a:lnSpc>
              <a:spcBef>
                <a:spcPts val="520"/>
              </a:spcBef>
              <a:spcAft>
                <a:spcPts val="0"/>
              </a:spcAft>
              <a:buSzPct val="64414"/>
              <a:buChar char="•"/>
            </a:pPr>
            <a:r>
              <a:rPr lang="en"/>
              <a:t>Undo is not needed; redo may be needed</a:t>
            </a:r>
            <a:endParaRPr/>
          </a:p>
          <a:p>
            <a:pPr indent="-194944" lvl="1" marL="742950" rtl="0" algn="l">
              <a:lnSpc>
                <a:spcPct val="90000"/>
              </a:lnSpc>
              <a:spcBef>
                <a:spcPts val="520"/>
              </a:spcBef>
              <a:spcAft>
                <a:spcPts val="0"/>
              </a:spcAft>
              <a:buSzPct val="64414"/>
              <a:buNone/>
            </a:pPr>
            <a:r>
              <a:t/>
            </a:r>
            <a:endParaRPr/>
          </a:p>
          <a:p>
            <a:pPr indent="-285750" lvl="0" marL="285750" rtl="0" algn="l">
              <a:lnSpc>
                <a:spcPct val="90000"/>
              </a:lnSpc>
              <a:spcBef>
                <a:spcPts val="520"/>
              </a:spcBef>
              <a:spcAft>
                <a:spcPts val="0"/>
              </a:spcAft>
              <a:buSzPct val="55212"/>
              <a:buChar char="•"/>
            </a:pPr>
            <a:r>
              <a:rPr b="1" lang="en"/>
              <a:t>Example: (Log For Deffered Update)</a:t>
            </a:r>
            <a:endParaRPr/>
          </a:p>
          <a:p>
            <a:pPr indent="-285750" lvl="1" marL="742950" rtl="0" algn="l">
              <a:lnSpc>
                <a:spcPct val="90000"/>
              </a:lnSpc>
              <a:spcBef>
                <a:spcPts val="520"/>
              </a:spcBef>
              <a:spcAft>
                <a:spcPts val="0"/>
              </a:spcAft>
              <a:buSzPct val="64414"/>
              <a:buChar char="•"/>
            </a:pPr>
            <a:r>
              <a:rPr lang="en"/>
              <a:t>&lt;start_Transaction,T1&gt;</a:t>
            </a:r>
            <a:endParaRPr/>
          </a:p>
          <a:p>
            <a:pPr indent="-285750" lvl="1" marL="742950" rtl="0" algn="l">
              <a:lnSpc>
                <a:spcPct val="90000"/>
              </a:lnSpc>
              <a:spcBef>
                <a:spcPts val="520"/>
              </a:spcBef>
              <a:spcAft>
                <a:spcPts val="0"/>
              </a:spcAft>
              <a:buSzPct val="64414"/>
              <a:buChar char="•"/>
            </a:pPr>
            <a:r>
              <a:rPr lang="en"/>
              <a:t>&lt;read_item,T1,A&gt;</a:t>
            </a:r>
            <a:endParaRPr/>
          </a:p>
          <a:p>
            <a:pPr indent="-285750" lvl="1" marL="742950" rtl="0" algn="l">
              <a:lnSpc>
                <a:spcPct val="90000"/>
              </a:lnSpc>
              <a:spcBef>
                <a:spcPts val="520"/>
              </a:spcBef>
              <a:spcAft>
                <a:spcPts val="0"/>
              </a:spcAft>
              <a:buSzPct val="64414"/>
              <a:buChar char="•"/>
            </a:pPr>
            <a:r>
              <a:rPr lang="en"/>
              <a:t>&lt;write_item,T1,A,</a:t>
            </a:r>
            <a:r>
              <a:rPr lang="en">
                <a:solidFill>
                  <a:srgbClr val="FF0000"/>
                </a:solidFill>
              </a:rPr>
              <a:t>10</a:t>
            </a:r>
            <a:r>
              <a:rPr lang="en"/>
              <a:t>&gt;  </a:t>
            </a:r>
            <a:endParaRPr/>
          </a:p>
          <a:p>
            <a:pPr indent="-285750" lvl="1" marL="742950" rtl="0" algn="l">
              <a:lnSpc>
                <a:spcPct val="90000"/>
              </a:lnSpc>
              <a:spcBef>
                <a:spcPts val="520"/>
              </a:spcBef>
              <a:spcAft>
                <a:spcPts val="0"/>
              </a:spcAft>
              <a:buSzPct val="64414"/>
              <a:buChar char="•"/>
            </a:pPr>
            <a:r>
              <a:rPr lang="en"/>
              <a:t>&lt;commit, T1&gt;</a:t>
            </a:r>
            <a:endParaRPr/>
          </a:p>
          <a:p>
            <a:pPr indent="-285750" lvl="0" marL="285750" rtl="0" algn="l">
              <a:lnSpc>
                <a:spcPct val="90000"/>
              </a:lnSpc>
              <a:spcBef>
                <a:spcPts val="520"/>
              </a:spcBef>
              <a:spcAft>
                <a:spcPts val="0"/>
              </a:spcAft>
              <a:buSzPct val="55212"/>
              <a:buChar char="•"/>
            </a:pPr>
            <a:r>
              <a:rPr b="1" lang="en"/>
              <a:t>Note: </a:t>
            </a:r>
            <a:r>
              <a:rPr lang="en"/>
              <a:t>in deffered update we don’t need to store outdated value of data item because in this case we never undo any operation. </a:t>
            </a:r>
            <a:endParaRPr/>
          </a:p>
          <a:p>
            <a:pPr indent="-194944" lvl="1" marL="742950" rtl="0" algn="l">
              <a:lnSpc>
                <a:spcPct val="90000"/>
              </a:lnSpc>
              <a:spcBef>
                <a:spcPts val="520"/>
              </a:spcBef>
              <a:spcAft>
                <a:spcPts val="0"/>
              </a:spcAft>
              <a:buSzPct val="64414"/>
              <a:buNone/>
            </a:pPr>
            <a:r>
              <a:t/>
            </a:r>
            <a:endParaRPr/>
          </a:p>
          <a:p>
            <a:pPr indent="-194944" lvl="1" marL="742950" rtl="0" algn="l">
              <a:lnSpc>
                <a:spcPct val="90000"/>
              </a:lnSpc>
              <a:spcBef>
                <a:spcPts val="520"/>
              </a:spcBef>
              <a:spcAft>
                <a:spcPts val="0"/>
              </a:spcAft>
              <a:buSzPct val="64414"/>
              <a:buNone/>
            </a:pPr>
            <a:r>
              <a:t/>
            </a:r>
            <a:endParaRPr/>
          </a:p>
          <a:p>
            <a:pPr indent="-194944" lvl="1" marL="742950" rtl="0" algn="l">
              <a:lnSpc>
                <a:spcPct val="90000"/>
              </a:lnSpc>
              <a:spcBef>
                <a:spcPts val="520"/>
              </a:spcBef>
              <a:spcAft>
                <a:spcPts val="0"/>
              </a:spcAft>
              <a:buSzPct val="64414"/>
              <a:buNone/>
            </a:pPr>
            <a:r>
              <a:t/>
            </a:r>
            <a:endParaRPr/>
          </a:p>
        </p:txBody>
      </p:sp>
      <p:sp>
        <p:nvSpPr>
          <p:cNvPr id="107" name="Google Shape;107;p4"/>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
        <p:nvSpPr>
          <p:cNvPr id="108" name="Google Shape;108;p4"/>
          <p:cNvSpPr/>
          <p:nvPr/>
        </p:nvSpPr>
        <p:spPr>
          <a:xfrm>
            <a:off x="4472412" y="4191754"/>
            <a:ext cx="3213980" cy="398353"/>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4"/>
          <p:cNvSpPr txBox="1"/>
          <p:nvPr/>
        </p:nvSpPr>
        <p:spPr>
          <a:xfrm>
            <a:off x="4581053" y="4237041"/>
            <a:ext cx="29966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10 is the new value </a:t>
            </a:r>
            <a:endParaRPr b="0" i="0" sz="1400" u="none" cap="none" strike="noStrike">
              <a:solidFill>
                <a:srgbClr val="000000"/>
              </a:solidFill>
              <a:latin typeface="Arial"/>
              <a:ea typeface="Arial"/>
              <a:cs typeface="Arial"/>
              <a:sym typeface="Arial"/>
            </a:endParaRPr>
          </a:p>
        </p:txBody>
      </p:sp>
      <p:cxnSp>
        <p:nvCxnSpPr>
          <p:cNvPr id="110" name="Google Shape;110;p4"/>
          <p:cNvCxnSpPr>
            <a:endCxn id="108" idx="0"/>
          </p:cNvCxnSpPr>
          <p:nvPr/>
        </p:nvCxnSpPr>
        <p:spPr>
          <a:xfrm>
            <a:off x="3643402" y="3901954"/>
            <a:ext cx="2436000" cy="289800"/>
          </a:xfrm>
          <a:prstGeom prst="bentConnector2">
            <a:avLst/>
          </a:prstGeom>
          <a:noFill/>
          <a:ln cap="flat" cmpd="sng" w="9525">
            <a:solidFill>
              <a:srgbClr val="5597D3"/>
            </a:solidFill>
            <a:prstDash val="solid"/>
            <a:round/>
            <a:headEnd len="sm" w="sm" type="none"/>
            <a:tailEnd len="med" w="med" type="triangle"/>
          </a:ln>
        </p:spPr>
      </p:cxnSp>
      <p:cxnSp>
        <p:nvCxnSpPr>
          <p:cNvPr id="111" name="Google Shape;111;p4"/>
          <p:cNvCxnSpPr/>
          <p:nvPr/>
        </p:nvCxnSpPr>
        <p:spPr>
          <a:xfrm>
            <a:off x="3643453" y="3902043"/>
            <a:ext cx="0" cy="289711"/>
          </a:xfrm>
          <a:prstGeom prst="straightConnector1">
            <a:avLst/>
          </a:prstGeom>
          <a:noFill/>
          <a:ln cap="flat" cmpd="sng" w="9525">
            <a:solidFill>
              <a:srgbClr val="5597D3"/>
            </a:solidFill>
            <a:prstDash val="solid"/>
            <a:round/>
            <a:headEnd len="sm" w="sm" type="none"/>
            <a:tailEnd len="sm" w="sm" type="none"/>
          </a:ln>
        </p:spPr>
      </p:cxnSp>
      <p:sp>
        <p:nvSpPr>
          <p:cNvPr id="112" name="Google Shape;112;p4"/>
          <p:cNvSpPr/>
          <p:nvPr/>
        </p:nvSpPr>
        <p:spPr>
          <a:xfrm>
            <a:off x="3494638" y="4191754"/>
            <a:ext cx="334978" cy="353064"/>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a:t>Recovery Concepts (cont’d.)</a:t>
            </a:r>
            <a:endParaRPr/>
          </a:p>
        </p:txBody>
      </p:sp>
      <p:sp>
        <p:nvSpPr>
          <p:cNvPr id="118" name="Google Shape;118;p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560"/>
              </a:spcBef>
              <a:spcAft>
                <a:spcPts val="0"/>
              </a:spcAft>
              <a:buSzPts val="1680"/>
              <a:buChar char="•"/>
            </a:pPr>
            <a:r>
              <a:rPr lang="en"/>
              <a:t>Immediate update techniques</a:t>
            </a:r>
            <a:endParaRPr/>
          </a:p>
          <a:p>
            <a:pPr indent="-285750" lvl="1" marL="742950" rtl="0" algn="l">
              <a:lnSpc>
                <a:spcPct val="90000"/>
              </a:lnSpc>
              <a:spcBef>
                <a:spcPts val="520"/>
              </a:spcBef>
              <a:spcAft>
                <a:spcPts val="0"/>
              </a:spcAft>
              <a:buSzPts val="1430"/>
              <a:buChar char="•"/>
            </a:pPr>
            <a:r>
              <a:rPr lang="en"/>
              <a:t>Database may be updated by some operations of a transaction before</a:t>
            </a:r>
            <a:r>
              <a:rPr i="1" lang="en"/>
              <a:t> </a:t>
            </a:r>
            <a:r>
              <a:rPr lang="en"/>
              <a:t>it reaches commit point</a:t>
            </a:r>
            <a:endParaRPr/>
          </a:p>
          <a:p>
            <a:pPr indent="-285750" lvl="1" marL="742950" rtl="0" algn="l">
              <a:lnSpc>
                <a:spcPct val="90000"/>
              </a:lnSpc>
              <a:spcBef>
                <a:spcPts val="520"/>
              </a:spcBef>
              <a:spcAft>
                <a:spcPts val="0"/>
              </a:spcAft>
              <a:buSzPts val="1430"/>
              <a:buChar char="•"/>
            </a:pPr>
            <a:r>
              <a:rPr lang="en"/>
              <a:t>Operations also recorded in log</a:t>
            </a:r>
            <a:endParaRPr/>
          </a:p>
          <a:p>
            <a:pPr indent="-285750" lvl="1" marL="742950" rtl="0" algn="l">
              <a:lnSpc>
                <a:spcPct val="90000"/>
              </a:lnSpc>
              <a:spcBef>
                <a:spcPts val="520"/>
              </a:spcBef>
              <a:spcAft>
                <a:spcPts val="0"/>
              </a:spcAft>
              <a:buSzPts val="1430"/>
              <a:buChar char="•"/>
            </a:pPr>
            <a:r>
              <a:rPr lang="en"/>
              <a:t>Recovery still possible.</a:t>
            </a:r>
            <a:endParaRPr/>
          </a:p>
          <a:p>
            <a:pPr indent="-285750" lvl="0" marL="285750" rtl="0" algn="l">
              <a:lnSpc>
                <a:spcPct val="90000"/>
              </a:lnSpc>
              <a:spcBef>
                <a:spcPts val="520"/>
              </a:spcBef>
              <a:spcAft>
                <a:spcPts val="0"/>
              </a:spcAft>
              <a:buSzPts val="1430"/>
              <a:buChar char="•"/>
            </a:pPr>
            <a:r>
              <a:rPr lang="en"/>
              <a:t>Example: (Log For ImmediateUpdate)</a:t>
            </a:r>
            <a:endParaRPr/>
          </a:p>
          <a:p>
            <a:pPr indent="-285750" lvl="1" marL="742950" rtl="0" algn="l">
              <a:lnSpc>
                <a:spcPct val="90000"/>
              </a:lnSpc>
              <a:spcBef>
                <a:spcPts val="520"/>
              </a:spcBef>
              <a:spcAft>
                <a:spcPts val="0"/>
              </a:spcAft>
              <a:buSzPts val="1430"/>
              <a:buChar char="•"/>
            </a:pPr>
            <a:r>
              <a:rPr lang="en"/>
              <a:t>&lt;start_Transaction,T1&gt;</a:t>
            </a:r>
            <a:endParaRPr/>
          </a:p>
          <a:p>
            <a:pPr indent="-285750" lvl="1" marL="742950" rtl="0" algn="l">
              <a:lnSpc>
                <a:spcPct val="90000"/>
              </a:lnSpc>
              <a:spcBef>
                <a:spcPts val="520"/>
              </a:spcBef>
              <a:spcAft>
                <a:spcPts val="0"/>
              </a:spcAft>
              <a:buSzPts val="1430"/>
              <a:buChar char="•"/>
            </a:pPr>
            <a:r>
              <a:rPr lang="en"/>
              <a:t>&lt;read_item,T1,A&gt;</a:t>
            </a:r>
            <a:endParaRPr/>
          </a:p>
          <a:p>
            <a:pPr indent="-285750" lvl="1" marL="742950" rtl="0" algn="l">
              <a:lnSpc>
                <a:spcPct val="90000"/>
              </a:lnSpc>
              <a:spcBef>
                <a:spcPts val="520"/>
              </a:spcBef>
              <a:spcAft>
                <a:spcPts val="0"/>
              </a:spcAft>
              <a:buSzPts val="1430"/>
              <a:buChar char="•"/>
            </a:pPr>
            <a:r>
              <a:rPr lang="en"/>
              <a:t>&lt;write_item,T1,A,</a:t>
            </a:r>
            <a:r>
              <a:rPr lang="en">
                <a:solidFill>
                  <a:srgbClr val="0070C0"/>
                </a:solidFill>
              </a:rPr>
              <a:t>10</a:t>
            </a:r>
            <a:r>
              <a:rPr lang="en"/>
              <a:t>,</a:t>
            </a:r>
            <a:r>
              <a:rPr lang="en">
                <a:solidFill>
                  <a:srgbClr val="FF0000"/>
                </a:solidFill>
              </a:rPr>
              <a:t>11</a:t>
            </a:r>
            <a:r>
              <a:rPr lang="en"/>
              <a:t>&gt;</a:t>
            </a:r>
            <a:endParaRPr/>
          </a:p>
          <a:p>
            <a:pPr indent="-285750" lvl="1" marL="742950" rtl="0" algn="l">
              <a:lnSpc>
                <a:spcPct val="90000"/>
              </a:lnSpc>
              <a:spcBef>
                <a:spcPts val="520"/>
              </a:spcBef>
              <a:spcAft>
                <a:spcPts val="0"/>
              </a:spcAft>
              <a:buSzPts val="1430"/>
              <a:buChar char="•"/>
            </a:pPr>
            <a:r>
              <a:rPr lang="en"/>
              <a:t>&lt;commit, T1&gt;</a:t>
            </a:r>
            <a:endParaRPr/>
          </a:p>
          <a:p>
            <a:pPr indent="-194944" lvl="1" marL="742950" rtl="0" algn="l">
              <a:lnSpc>
                <a:spcPct val="90000"/>
              </a:lnSpc>
              <a:spcBef>
                <a:spcPts val="520"/>
              </a:spcBef>
              <a:spcAft>
                <a:spcPts val="0"/>
              </a:spcAft>
              <a:buSzPts val="1430"/>
              <a:buNone/>
            </a:pPr>
            <a:r>
              <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19" name="Google Shape;119;p5"/>
          <p:cNvSpPr/>
          <p:nvPr/>
        </p:nvSpPr>
        <p:spPr>
          <a:xfrm>
            <a:off x="4662534" y="5024673"/>
            <a:ext cx="3213980" cy="398353"/>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0" name="Google Shape;120;p5"/>
          <p:cNvSpPr txBox="1"/>
          <p:nvPr/>
        </p:nvSpPr>
        <p:spPr>
          <a:xfrm>
            <a:off x="4771175" y="5069960"/>
            <a:ext cx="29966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10 is the old value </a:t>
            </a:r>
            <a:endParaRPr b="0" i="0" sz="1400" u="none" cap="none" strike="noStrike">
              <a:solidFill>
                <a:srgbClr val="000000"/>
              </a:solidFill>
              <a:latin typeface="Arial"/>
              <a:ea typeface="Arial"/>
              <a:cs typeface="Arial"/>
              <a:sym typeface="Arial"/>
            </a:endParaRPr>
          </a:p>
        </p:txBody>
      </p:sp>
      <p:cxnSp>
        <p:nvCxnSpPr>
          <p:cNvPr id="121" name="Google Shape;121;p5"/>
          <p:cNvCxnSpPr>
            <a:endCxn id="119" idx="0"/>
          </p:cNvCxnSpPr>
          <p:nvPr/>
        </p:nvCxnSpPr>
        <p:spPr>
          <a:xfrm>
            <a:off x="3833524" y="4734873"/>
            <a:ext cx="2436000" cy="289800"/>
          </a:xfrm>
          <a:prstGeom prst="bentConnector2">
            <a:avLst/>
          </a:prstGeom>
          <a:noFill/>
          <a:ln cap="flat" cmpd="sng" w="38100">
            <a:solidFill>
              <a:srgbClr val="5597D3"/>
            </a:solidFill>
            <a:prstDash val="solid"/>
            <a:round/>
            <a:headEnd len="sm" w="sm" type="none"/>
            <a:tailEnd len="med" w="med" type="triangle"/>
          </a:ln>
        </p:spPr>
      </p:cxnSp>
      <p:sp>
        <p:nvSpPr>
          <p:cNvPr id="122" name="Google Shape;122;p5"/>
          <p:cNvSpPr/>
          <p:nvPr/>
        </p:nvSpPr>
        <p:spPr>
          <a:xfrm>
            <a:off x="3684760" y="5024673"/>
            <a:ext cx="334978" cy="353064"/>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 name="Google Shape;123;p5"/>
          <p:cNvSpPr/>
          <p:nvPr/>
        </p:nvSpPr>
        <p:spPr>
          <a:xfrm>
            <a:off x="4662534" y="5546428"/>
            <a:ext cx="3213980" cy="398353"/>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 name="Google Shape;124;p5"/>
          <p:cNvSpPr txBox="1"/>
          <p:nvPr/>
        </p:nvSpPr>
        <p:spPr>
          <a:xfrm>
            <a:off x="4771174" y="5593409"/>
            <a:ext cx="29966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11 is the new value </a:t>
            </a:r>
            <a:endParaRPr b="0" i="0" sz="1400" u="none" cap="none" strike="noStrike">
              <a:solidFill>
                <a:srgbClr val="000000"/>
              </a:solidFill>
              <a:latin typeface="Arial"/>
              <a:ea typeface="Arial"/>
              <a:cs typeface="Arial"/>
              <a:sym typeface="Arial"/>
            </a:endParaRPr>
          </a:p>
        </p:txBody>
      </p:sp>
      <p:cxnSp>
        <p:nvCxnSpPr>
          <p:cNvPr id="125" name="Google Shape;125;p5"/>
          <p:cNvCxnSpPr>
            <a:endCxn id="123" idx="2"/>
          </p:cNvCxnSpPr>
          <p:nvPr/>
        </p:nvCxnSpPr>
        <p:spPr>
          <a:xfrm flipH="1" rot="10800000">
            <a:off x="4250524" y="5944781"/>
            <a:ext cx="2019000" cy="266100"/>
          </a:xfrm>
          <a:prstGeom prst="bentConnector2">
            <a:avLst/>
          </a:prstGeom>
          <a:noFill/>
          <a:ln cap="flat" cmpd="sng" w="38100">
            <a:solidFill>
              <a:srgbClr val="5597D3"/>
            </a:solidFill>
            <a:prstDash val="solid"/>
            <a:round/>
            <a:headEnd len="sm" w="sm" type="none"/>
            <a:tailEnd len="med" w="med" type="triangle"/>
          </a:ln>
        </p:spPr>
      </p:cxnSp>
      <p:sp>
        <p:nvSpPr>
          <p:cNvPr id="126" name="Google Shape;126;p5"/>
          <p:cNvSpPr/>
          <p:nvPr/>
        </p:nvSpPr>
        <p:spPr>
          <a:xfrm>
            <a:off x="4083113" y="5013214"/>
            <a:ext cx="334978" cy="353064"/>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27" name="Google Shape;127;p5"/>
          <p:cNvCxnSpPr>
            <a:endCxn id="122" idx="0"/>
          </p:cNvCxnSpPr>
          <p:nvPr/>
        </p:nvCxnSpPr>
        <p:spPr>
          <a:xfrm>
            <a:off x="3852249" y="4731573"/>
            <a:ext cx="0" cy="293100"/>
          </a:xfrm>
          <a:prstGeom prst="straightConnector1">
            <a:avLst/>
          </a:prstGeom>
          <a:noFill/>
          <a:ln cap="flat" cmpd="sng" w="38100">
            <a:solidFill>
              <a:srgbClr val="5597D3"/>
            </a:solidFill>
            <a:prstDash val="solid"/>
            <a:round/>
            <a:headEnd len="sm" w="sm" type="none"/>
            <a:tailEnd len="sm" w="sm" type="none"/>
          </a:ln>
        </p:spPr>
      </p:cxnSp>
      <p:cxnSp>
        <p:nvCxnSpPr>
          <p:cNvPr id="128" name="Google Shape;128;p5"/>
          <p:cNvCxnSpPr>
            <a:stCxn id="126" idx="2"/>
          </p:cNvCxnSpPr>
          <p:nvPr/>
        </p:nvCxnSpPr>
        <p:spPr>
          <a:xfrm>
            <a:off x="4250602" y="5366278"/>
            <a:ext cx="0" cy="873000"/>
          </a:xfrm>
          <a:prstGeom prst="straightConnector1">
            <a:avLst/>
          </a:prstGeom>
          <a:noFill/>
          <a:ln cap="flat" cmpd="sng" w="38100">
            <a:solidFill>
              <a:srgbClr val="5597D3"/>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a:t>Recovery Concepts (cont’d.)</a:t>
            </a:r>
            <a:endParaRPr/>
          </a:p>
        </p:txBody>
      </p:sp>
      <p:sp>
        <p:nvSpPr>
          <p:cNvPr id="134" name="Google Shape;134;p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520"/>
              </a:spcBef>
              <a:spcAft>
                <a:spcPts val="0"/>
              </a:spcAft>
              <a:buSzPts val="1430"/>
              <a:buChar char="•"/>
            </a:pPr>
            <a:r>
              <a:rPr b="1" lang="en"/>
              <a:t>Note: </a:t>
            </a:r>
            <a:r>
              <a:rPr lang="en"/>
              <a:t>in immediate update we store outdated value first so that we can rollback to the initial value of data item and updated value is stored after the outdated value. </a:t>
            </a:r>
            <a:endParaRPr/>
          </a:p>
          <a:p>
            <a:pPr indent="-194944" lvl="1" marL="742950" rtl="0" algn="l">
              <a:lnSpc>
                <a:spcPct val="90000"/>
              </a:lnSpc>
              <a:spcBef>
                <a:spcPts val="520"/>
              </a:spcBef>
              <a:spcAft>
                <a:spcPts val="0"/>
              </a:spcAft>
              <a:buSzPts val="1430"/>
              <a:buNone/>
            </a:pPr>
            <a:r>
              <a:t/>
            </a:r>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628650" y="365126"/>
            <a:ext cx="78867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
              <a:t>Recovery Concepts (cont’d.)</a:t>
            </a:r>
            <a:endParaRPr/>
          </a:p>
        </p:txBody>
      </p:sp>
      <p:sp>
        <p:nvSpPr>
          <p:cNvPr id="140" name="Google Shape;140;p7"/>
          <p:cNvSpPr txBox="1"/>
          <p:nvPr>
            <p:ph idx="1" type="body"/>
          </p:nvPr>
        </p:nvSpPr>
        <p:spPr>
          <a:xfrm>
            <a:off x="628650" y="1825625"/>
            <a:ext cx="7886700" cy="4351200"/>
          </a:xfrm>
          <a:prstGeom prst="rect">
            <a:avLst/>
          </a:prstGeom>
          <a:noFill/>
          <a:ln>
            <a:noFill/>
          </a:ln>
        </p:spPr>
        <p:txBody>
          <a:bodyPr anchorCtr="0" anchor="t" bIns="45700" lIns="91425" spcFirstLastPara="1" rIns="0" wrap="square" tIns="45700">
            <a:normAutofit/>
          </a:bodyPr>
          <a:lstStyle/>
          <a:p>
            <a:pPr indent="-342900" lvl="0" marL="342900" rtl="0" algn="l">
              <a:lnSpc>
                <a:spcPct val="90000"/>
              </a:lnSpc>
              <a:spcBef>
                <a:spcPts val="0"/>
              </a:spcBef>
              <a:spcAft>
                <a:spcPts val="0"/>
              </a:spcAft>
              <a:buSzPts val="1680"/>
              <a:buChar char="•"/>
            </a:pPr>
            <a:r>
              <a:rPr lang="en"/>
              <a:t>Undo and redo operations required to be idempotent</a:t>
            </a:r>
            <a:endParaRPr/>
          </a:p>
          <a:p>
            <a:pPr indent="-285750" lvl="1" marL="742950" rtl="0" algn="l">
              <a:lnSpc>
                <a:spcPct val="90000"/>
              </a:lnSpc>
              <a:spcBef>
                <a:spcPts val="520"/>
              </a:spcBef>
              <a:spcAft>
                <a:spcPts val="0"/>
              </a:spcAft>
              <a:buSzPts val="1430"/>
              <a:buChar char="•"/>
            </a:pPr>
            <a:r>
              <a:rPr lang="en"/>
              <a:t>Executing operations multiple times equivalent to executing just once</a:t>
            </a:r>
            <a:endParaRPr/>
          </a:p>
          <a:p>
            <a:pPr indent="-285750" lvl="1" marL="742950" rtl="0" algn="l">
              <a:lnSpc>
                <a:spcPct val="90000"/>
              </a:lnSpc>
              <a:spcBef>
                <a:spcPts val="520"/>
              </a:spcBef>
              <a:spcAft>
                <a:spcPts val="0"/>
              </a:spcAft>
              <a:buSzPts val="1430"/>
              <a:buChar char="•"/>
            </a:pPr>
            <a:r>
              <a:rPr lang="en"/>
              <a:t>Entire recovery process should be idempotent</a:t>
            </a:r>
            <a:endParaRPr/>
          </a:p>
          <a:p>
            <a:pPr indent="-342900" lvl="0" marL="342900" rtl="0" algn="l">
              <a:lnSpc>
                <a:spcPct val="90000"/>
              </a:lnSpc>
              <a:spcBef>
                <a:spcPts val="560"/>
              </a:spcBef>
              <a:spcAft>
                <a:spcPts val="0"/>
              </a:spcAft>
              <a:buSzPts val="1680"/>
              <a:buChar char="•"/>
            </a:pPr>
            <a:r>
              <a:rPr lang="en"/>
              <a:t>Caching (buffering) of disk blocks</a:t>
            </a:r>
            <a:endParaRPr/>
          </a:p>
          <a:p>
            <a:pPr indent="-285750" lvl="1" marL="742950" rtl="0" algn="l">
              <a:lnSpc>
                <a:spcPct val="90000"/>
              </a:lnSpc>
              <a:spcBef>
                <a:spcPts val="520"/>
              </a:spcBef>
              <a:spcAft>
                <a:spcPts val="0"/>
              </a:spcAft>
              <a:buSzPts val="1430"/>
              <a:buChar char="•"/>
            </a:pPr>
            <a:r>
              <a:rPr lang="en"/>
              <a:t>DBMS cache: a collection of in-memory buffers</a:t>
            </a:r>
            <a:endParaRPr/>
          </a:p>
          <a:p>
            <a:pPr indent="-285750" lvl="1" marL="742950" rtl="0" algn="l">
              <a:lnSpc>
                <a:spcPct val="90000"/>
              </a:lnSpc>
              <a:spcBef>
                <a:spcPts val="520"/>
              </a:spcBef>
              <a:spcAft>
                <a:spcPts val="0"/>
              </a:spcAft>
              <a:buSzPts val="1430"/>
              <a:buChar char="•"/>
            </a:pPr>
            <a:r>
              <a:rPr lang="en"/>
              <a:t>Cache directory keeps track of which database items are in the buffers</a:t>
            </a:r>
            <a:endParaRPr/>
          </a:p>
          <a:p>
            <a:pPr indent="-194944" lvl="1" marL="742950" rtl="0" algn="l">
              <a:lnSpc>
                <a:spcPct val="90000"/>
              </a:lnSpc>
              <a:spcBef>
                <a:spcPts val="520"/>
              </a:spcBef>
              <a:spcAft>
                <a:spcPts val="0"/>
              </a:spcAft>
              <a:buSzPts val="1430"/>
              <a:buNone/>
            </a:pPr>
            <a:r>
              <a:t/>
            </a:r>
            <a:endParaRPr/>
          </a:p>
        </p:txBody>
      </p:sp>
      <p:sp>
        <p:nvSpPr>
          <p:cNvPr id="141" name="Google Shape;141;p7"/>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628650" y="365126"/>
            <a:ext cx="78867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
              <a:t>Recovery Concepts (cont’d.)</a:t>
            </a:r>
            <a:endParaRPr/>
          </a:p>
        </p:txBody>
      </p:sp>
      <p:sp>
        <p:nvSpPr>
          <p:cNvPr id="147" name="Google Shape;147;p8"/>
          <p:cNvSpPr txBox="1"/>
          <p:nvPr>
            <p:ph idx="1" type="body"/>
          </p:nvPr>
        </p:nvSpPr>
        <p:spPr>
          <a:xfrm>
            <a:off x="628650" y="1825625"/>
            <a:ext cx="7886700" cy="4351200"/>
          </a:xfrm>
          <a:prstGeom prst="rect">
            <a:avLst/>
          </a:prstGeom>
          <a:noFill/>
          <a:ln>
            <a:noFill/>
          </a:ln>
        </p:spPr>
        <p:txBody>
          <a:bodyPr anchorCtr="0" anchor="t" bIns="45700" lIns="91425" spcFirstLastPara="1" rIns="0" wrap="square" tIns="45700">
            <a:normAutofit/>
          </a:bodyPr>
          <a:lstStyle/>
          <a:p>
            <a:pPr indent="-342900" lvl="0" marL="342900" rtl="0" algn="l">
              <a:lnSpc>
                <a:spcPct val="90000"/>
              </a:lnSpc>
              <a:spcBef>
                <a:spcPts val="0"/>
              </a:spcBef>
              <a:spcAft>
                <a:spcPts val="0"/>
              </a:spcAft>
              <a:buSzPts val="1680"/>
              <a:buChar char="•"/>
            </a:pPr>
            <a:r>
              <a:rPr lang="en"/>
              <a:t>Cache buffers replaced (flushed) to make space for new items</a:t>
            </a:r>
            <a:endParaRPr/>
          </a:p>
          <a:p>
            <a:pPr indent="-342900" lvl="0" marL="342900" rtl="0" algn="l">
              <a:lnSpc>
                <a:spcPct val="90000"/>
              </a:lnSpc>
              <a:spcBef>
                <a:spcPts val="560"/>
              </a:spcBef>
              <a:spcAft>
                <a:spcPts val="0"/>
              </a:spcAft>
              <a:buSzPts val="1680"/>
              <a:buChar char="•"/>
            </a:pPr>
            <a:r>
              <a:rPr lang="en"/>
              <a:t>Dirty bit associated with each buffer in the cache</a:t>
            </a:r>
            <a:endParaRPr/>
          </a:p>
          <a:p>
            <a:pPr indent="-285750" lvl="1" marL="742950" rtl="0" algn="l">
              <a:lnSpc>
                <a:spcPct val="90000"/>
              </a:lnSpc>
              <a:spcBef>
                <a:spcPts val="520"/>
              </a:spcBef>
              <a:spcAft>
                <a:spcPts val="0"/>
              </a:spcAft>
              <a:buSzPts val="1430"/>
              <a:buChar char="•"/>
            </a:pPr>
            <a:r>
              <a:rPr lang="en"/>
              <a:t>Indicates whether the buffer has been modified</a:t>
            </a:r>
            <a:endParaRPr/>
          </a:p>
          <a:p>
            <a:pPr indent="-342900" lvl="0" marL="342900" rtl="0" algn="l">
              <a:lnSpc>
                <a:spcPct val="90000"/>
              </a:lnSpc>
              <a:spcBef>
                <a:spcPts val="560"/>
              </a:spcBef>
              <a:spcAft>
                <a:spcPts val="0"/>
              </a:spcAft>
              <a:buSzPts val="1680"/>
              <a:buChar char="•"/>
            </a:pPr>
            <a:r>
              <a:rPr lang="en"/>
              <a:t>Contents written back to disk before flush if dirty bit equals one</a:t>
            </a:r>
            <a:endParaRPr/>
          </a:p>
          <a:p>
            <a:pPr indent="-342900" lvl="0" marL="342900" rtl="0" algn="l">
              <a:lnSpc>
                <a:spcPct val="90000"/>
              </a:lnSpc>
              <a:spcBef>
                <a:spcPts val="560"/>
              </a:spcBef>
              <a:spcAft>
                <a:spcPts val="0"/>
              </a:spcAft>
              <a:buSzPts val="1680"/>
              <a:buChar char="•"/>
            </a:pPr>
            <a:r>
              <a:rPr lang="en"/>
              <a:t>Pin-unpin bit</a:t>
            </a:r>
            <a:endParaRPr/>
          </a:p>
          <a:p>
            <a:pPr indent="-285750" lvl="1" marL="742950" rtl="0" algn="l">
              <a:lnSpc>
                <a:spcPct val="90000"/>
              </a:lnSpc>
              <a:spcBef>
                <a:spcPts val="520"/>
              </a:spcBef>
              <a:spcAft>
                <a:spcPts val="0"/>
              </a:spcAft>
              <a:buSzPts val="1430"/>
              <a:buChar char="•"/>
            </a:pPr>
            <a:r>
              <a:rPr lang="en"/>
              <a:t>Page is pinned(1) if it cannot be written back to disk yet</a:t>
            </a:r>
            <a:endParaRPr/>
          </a:p>
          <a:p>
            <a:pPr indent="-194944" lvl="1" marL="742950" rtl="0" algn="l">
              <a:lnSpc>
                <a:spcPct val="90000"/>
              </a:lnSpc>
              <a:spcBef>
                <a:spcPts val="520"/>
              </a:spcBef>
              <a:spcAft>
                <a:spcPts val="0"/>
              </a:spcAft>
              <a:buSzPts val="1430"/>
              <a:buNone/>
            </a:pPr>
            <a:r>
              <a:t/>
            </a:r>
            <a:endParaRPr/>
          </a:p>
        </p:txBody>
      </p:sp>
      <p:sp>
        <p:nvSpPr>
          <p:cNvPr id="148" name="Google Shape;148;p8"/>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628650" y="365126"/>
            <a:ext cx="78867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
              <a:t>Recovery Concepts (cont’d.)</a:t>
            </a:r>
            <a:endParaRPr/>
          </a:p>
        </p:txBody>
      </p:sp>
      <p:sp>
        <p:nvSpPr>
          <p:cNvPr id="154" name="Google Shape;154;p9"/>
          <p:cNvSpPr txBox="1"/>
          <p:nvPr>
            <p:ph idx="1" type="body"/>
          </p:nvPr>
        </p:nvSpPr>
        <p:spPr>
          <a:xfrm>
            <a:off x="628650" y="1825625"/>
            <a:ext cx="7886700" cy="4351200"/>
          </a:xfrm>
          <a:prstGeom prst="rect">
            <a:avLst/>
          </a:prstGeom>
          <a:noFill/>
          <a:ln>
            <a:noFill/>
          </a:ln>
        </p:spPr>
        <p:txBody>
          <a:bodyPr anchorCtr="0" anchor="t" bIns="45700" lIns="91425" spcFirstLastPara="1" rIns="0" wrap="square" tIns="45700">
            <a:normAutofit/>
          </a:bodyPr>
          <a:lstStyle/>
          <a:p>
            <a:pPr indent="-342900" lvl="0" marL="342900" rtl="0" algn="l">
              <a:lnSpc>
                <a:spcPct val="90000"/>
              </a:lnSpc>
              <a:spcBef>
                <a:spcPts val="0"/>
              </a:spcBef>
              <a:spcAft>
                <a:spcPts val="0"/>
              </a:spcAft>
              <a:buSzPts val="1680"/>
              <a:buChar char="•"/>
            </a:pPr>
            <a:r>
              <a:rPr lang="en"/>
              <a:t>Main strategies</a:t>
            </a:r>
            <a:endParaRPr/>
          </a:p>
          <a:p>
            <a:pPr indent="-285750" lvl="1" marL="742950" rtl="0" algn="l">
              <a:lnSpc>
                <a:spcPct val="90000"/>
              </a:lnSpc>
              <a:spcBef>
                <a:spcPts val="520"/>
              </a:spcBef>
              <a:spcAft>
                <a:spcPts val="0"/>
              </a:spcAft>
              <a:buSzPts val="1430"/>
              <a:buChar char="•"/>
            </a:pPr>
            <a:r>
              <a:rPr b="1" lang="en"/>
              <a:t>In-place updating</a:t>
            </a:r>
            <a:endParaRPr b="1"/>
          </a:p>
          <a:p>
            <a:pPr indent="-228600" lvl="2" marL="1143000" rtl="0" algn="l">
              <a:lnSpc>
                <a:spcPct val="90000"/>
              </a:lnSpc>
              <a:spcBef>
                <a:spcPts val="480"/>
              </a:spcBef>
              <a:spcAft>
                <a:spcPts val="0"/>
              </a:spcAft>
              <a:buSzPts val="1200"/>
              <a:buChar char="•"/>
            </a:pPr>
            <a:r>
              <a:rPr lang="en"/>
              <a:t>Writes the buffer to the same original disk location</a:t>
            </a:r>
            <a:endParaRPr/>
          </a:p>
          <a:p>
            <a:pPr indent="-228600" lvl="2" marL="1143000" rtl="0" algn="l">
              <a:lnSpc>
                <a:spcPct val="90000"/>
              </a:lnSpc>
              <a:spcBef>
                <a:spcPts val="480"/>
              </a:spcBef>
              <a:spcAft>
                <a:spcPts val="0"/>
              </a:spcAft>
              <a:buSzPts val="1200"/>
              <a:buChar char="•"/>
            </a:pPr>
            <a:r>
              <a:rPr lang="en"/>
              <a:t>Overwrites old values of any changed data items</a:t>
            </a:r>
            <a:endParaRPr/>
          </a:p>
          <a:p>
            <a:pPr indent="-285750" lvl="1" marL="742950" rtl="0" algn="l">
              <a:lnSpc>
                <a:spcPct val="90000"/>
              </a:lnSpc>
              <a:spcBef>
                <a:spcPts val="520"/>
              </a:spcBef>
              <a:spcAft>
                <a:spcPts val="0"/>
              </a:spcAft>
              <a:buSzPts val="1430"/>
              <a:buChar char="•"/>
            </a:pPr>
            <a:r>
              <a:rPr b="1" lang="en"/>
              <a:t>Shadowing</a:t>
            </a:r>
            <a:endParaRPr b="1"/>
          </a:p>
          <a:p>
            <a:pPr indent="-228600" lvl="2" marL="1143000" rtl="0" algn="l">
              <a:lnSpc>
                <a:spcPct val="90000"/>
              </a:lnSpc>
              <a:spcBef>
                <a:spcPts val="480"/>
              </a:spcBef>
              <a:spcAft>
                <a:spcPts val="0"/>
              </a:spcAft>
              <a:buSzPts val="1200"/>
              <a:buChar char="•"/>
            </a:pPr>
            <a:r>
              <a:rPr lang="en"/>
              <a:t>Writes an updated buffer at a different disk location, to maintain multiple versions of data items</a:t>
            </a:r>
            <a:endParaRPr/>
          </a:p>
          <a:p>
            <a:pPr indent="-228600" lvl="2" marL="1143000" rtl="0" algn="l">
              <a:lnSpc>
                <a:spcPct val="90000"/>
              </a:lnSpc>
              <a:spcBef>
                <a:spcPts val="480"/>
              </a:spcBef>
              <a:spcAft>
                <a:spcPts val="0"/>
              </a:spcAft>
              <a:buSzPts val="1200"/>
              <a:buChar char="•"/>
            </a:pPr>
            <a:r>
              <a:rPr lang="en"/>
              <a:t>Not typically used in practice</a:t>
            </a:r>
            <a:endParaRPr/>
          </a:p>
          <a:p>
            <a:pPr indent="-342900" lvl="0" marL="342900" rtl="0" algn="l">
              <a:lnSpc>
                <a:spcPct val="90000"/>
              </a:lnSpc>
              <a:spcBef>
                <a:spcPts val="560"/>
              </a:spcBef>
              <a:spcAft>
                <a:spcPts val="0"/>
              </a:spcAft>
              <a:buSzPts val="1680"/>
              <a:buChar char="•"/>
            </a:pPr>
            <a:r>
              <a:rPr lang="en"/>
              <a:t>Before-image: old value of data item</a:t>
            </a:r>
            <a:endParaRPr/>
          </a:p>
          <a:p>
            <a:pPr indent="-342900" lvl="0" marL="342900" rtl="0" algn="l">
              <a:lnSpc>
                <a:spcPct val="90000"/>
              </a:lnSpc>
              <a:spcBef>
                <a:spcPts val="560"/>
              </a:spcBef>
              <a:spcAft>
                <a:spcPts val="0"/>
              </a:spcAft>
              <a:buSzPts val="1680"/>
              <a:buChar char="•"/>
            </a:pPr>
            <a:r>
              <a:rPr lang="en"/>
              <a:t>After-image: new value of data item</a:t>
            </a:r>
            <a:endParaRPr/>
          </a:p>
          <a:p>
            <a:pPr indent="-194944" lvl="1" marL="742950" rtl="0" algn="l">
              <a:lnSpc>
                <a:spcPct val="90000"/>
              </a:lnSpc>
              <a:spcBef>
                <a:spcPts val="520"/>
              </a:spcBef>
              <a:spcAft>
                <a:spcPts val="0"/>
              </a:spcAft>
              <a:buSzPts val="1430"/>
              <a:buNone/>
            </a:pPr>
            <a:r>
              <a:t/>
            </a:r>
            <a:endParaRPr/>
          </a:p>
        </p:txBody>
      </p:sp>
      <p:sp>
        <p:nvSpPr>
          <p:cNvPr id="155" name="Google Shape;155;p9"/>
          <p:cNvSpPr txBox="1"/>
          <p:nvPr>
            <p:ph idx="12" type="sldNum"/>
          </p:nvPr>
        </p:nvSpPr>
        <p:spPr>
          <a:xfrm>
            <a:off x="6457950" y="6356351"/>
            <a:ext cx="20574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b="0" lang="en" sz="1200">
                <a:solidFill>
                  <a:srgbClr val="888888"/>
                </a:solidFill>
                <a:latin typeface="Calibri"/>
                <a:ea typeface="Calibri"/>
                <a:cs typeface="Calibri"/>
                <a:sym typeface="Calibri"/>
              </a:rPr>
              <a:t>‹#›</a:t>
            </a:fld>
            <a:endParaRPr b="0"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2">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