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6858000" cx="9144000"/>
  <p:notesSz cx="6858000" cy="9144000"/>
  <p:embeddedFontLst>
    <p:embeddedFont>
      <p:font typeface="Noto Sans"/>
      <p:regular r:id="rId57"/>
      <p:bold r:id="rId58"/>
      <p:italic r:id="rId59"/>
      <p:boldItalic r:id="rId60"/>
    </p:embeddedFont>
    <p:embeddedFont>
      <p:font typeface="Tahoma"/>
      <p:regular r:id="rId61"/>
      <p:bold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9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63" roundtripDataSignature="AMtx7minbTi5x9C0Jg5vNWuFQLarZW5p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Tahoma-bold.fntdata"/><Relationship Id="rId61" Type="http://schemas.openxmlformats.org/officeDocument/2006/relationships/font" Target="fonts/Tahoma-regular.fntdata"/><Relationship Id="rId20" Type="http://schemas.openxmlformats.org/officeDocument/2006/relationships/slide" Target="slides/slide15.xml"/><Relationship Id="rId63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NotoSans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NotoSans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NotoSans-italic.fntdata"/><Relationship Id="rId14" Type="http://schemas.openxmlformats.org/officeDocument/2006/relationships/slide" Target="slides/slide9.xml"/><Relationship Id="rId58" Type="http://schemas.openxmlformats.org/officeDocument/2006/relationships/font" Target="fonts/Noto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9" name="Google Shape;309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Google Shape;317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Google Shape;335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3" name="Google Shape;353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0" name="Google Shape;37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7" name="Google Shape;377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Google Shape;390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3" name="Google Shape;403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" name="Google Shape;411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9" name="Google Shape;419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8" name="Google Shape;428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6" name="Google Shape;43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4" name="Google Shape;444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Union:-----either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Intersection:-------atleast/both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Division: -----ALL/EVERY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Division operator when all the keywordis used</a:t>
            </a:r>
            <a:endParaRPr/>
          </a:p>
        </p:txBody>
      </p:sp>
      <p:sp>
        <p:nvSpPr>
          <p:cNvPr id="455" name="Google Shape;45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4" name="Google Shape;464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2" name="Google Shape;472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9" name="Google Shape;479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7" name="Google Shape;487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Google Shape;494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0" name="Google Shape;500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8" name="Google Shape;508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5" name="Google Shape;515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2" name="Google Shape;522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8" name="Google Shape;528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54"/>
          <p:cNvPicPr preferRelativeResize="0"/>
          <p:nvPr/>
        </p:nvPicPr>
        <p:blipFill rotWithShape="1">
          <a:blip r:embed="rId2">
            <a:alphaModFix/>
          </a:blip>
          <a:srcRect b="12181" l="27226" r="28977" t="18084"/>
          <a:stretch/>
        </p:blipFill>
        <p:spPr>
          <a:xfrm>
            <a:off x="7922623" y="205437"/>
            <a:ext cx="1071154" cy="115793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4"/>
          <p:cNvSpPr/>
          <p:nvPr/>
        </p:nvSpPr>
        <p:spPr>
          <a:xfrm>
            <a:off x="0" y="0"/>
            <a:ext cx="9144000" cy="235131"/>
          </a:xfrm>
          <a:prstGeom prst="rect">
            <a:avLst/>
          </a:prstGeom>
          <a:solidFill>
            <a:srgbClr val="2E75B5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4"/>
          <p:cNvSpPr/>
          <p:nvPr/>
        </p:nvSpPr>
        <p:spPr>
          <a:xfrm>
            <a:off x="0" y="6622869"/>
            <a:ext cx="9144000" cy="235131"/>
          </a:xfrm>
          <a:prstGeom prst="rect">
            <a:avLst/>
          </a:prstGeom>
          <a:solidFill>
            <a:srgbClr val="2E75B5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3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4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4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6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5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" name="Google Shape;30;p55"/>
          <p:cNvPicPr preferRelativeResize="0"/>
          <p:nvPr/>
        </p:nvPicPr>
        <p:blipFill rotWithShape="1">
          <a:blip r:embed="rId2">
            <a:alphaModFix/>
          </a:blip>
          <a:srcRect b="12181" l="27226" r="28977" t="18084"/>
          <a:stretch/>
        </p:blipFill>
        <p:spPr>
          <a:xfrm>
            <a:off x="7922623" y="205437"/>
            <a:ext cx="1071154" cy="115793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5"/>
          <p:cNvSpPr/>
          <p:nvPr/>
        </p:nvSpPr>
        <p:spPr>
          <a:xfrm>
            <a:off x="0" y="0"/>
            <a:ext cx="9144000" cy="235131"/>
          </a:xfrm>
          <a:prstGeom prst="rect">
            <a:avLst/>
          </a:prstGeom>
          <a:solidFill>
            <a:srgbClr val="2E75B5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5"/>
          <p:cNvSpPr/>
          <p:nvPr/>
        </p:nvSpPr>
        <p:spPr>
          <a:xfrm>
            <a:off x="0" y="6622869"/>
            <a:ext cx="9144000" cy="235131"/>
          </a:xfrm>
          <a:prstGeom prst="rect">
            <a:avLst/>
          </a:prstGeom>
          <a:solidFill>
            <a:srgbClr val="2E75B5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8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8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5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9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9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59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59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59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5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1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61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6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2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62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6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jpg"/><Relationship Id="rId4" Type="http://schemas.openxmlformats.org/officeDocument/2006/relationships/image" Target="../media/image8.jpg"/><Relationship Id="rId5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Relationship Id="rId5" Type="http://schemas.openxmlformats.org/officeDocument/2006/relationships/image" Target="../media/image2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7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6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9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Database Systems</a:t>
            </a:r>
            <a:endParaRPr/>
          </a:p>
        </p:txBody>
      </p:sp>
      <p:sp>
        <p:nvSpPr>
          <p:cNvPr id="95" name="Google Shape;95;p52"/>
          <p:cNvSpPr txBox="1"/>
          <p:nvPr>
            <p:ph idx="1" type="subTitle"/>
          </p:nvPr>
        </p:nvSpPr>
        <p:spPr>
          <a:xfrm>
            <a:off x="685800" y="3602038"/>
            <a:ext cx="73152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8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RELATIONAL ALGEBRA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Unary Relational Operations: PROJECT</a:t>
            </a:r>
            <a:endParaRPr/>
          </a:p>
        </p:txBody>
      </p:sp>
      <p:sp>
        <p:nvSpPr>
          <p:cNvPr id="170" name="Google Shape;170;p1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Operation is denoted by </a:t>
            </a:r>
            <a:r>
              <a:rPr b="1" i="0" lang="en-US" sz="2800" u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π</a:t>
            </a:r>
            <a:r>
              <a:rPr b="0" i="0" lang="en-US" sz="2800" u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(pi)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operation keeps certain </a:t>
            </a:r>
            <a:r>
              <a:rPr b="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columns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(attributes) from a relation and discards the other columns.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creates a vertical partitioning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list of specified columns (attributes) is kept in each tuple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other attributes in each tuple are discarded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To list each employee’s first and last name and salary, the following is used:</a:t>
            </a:r>
            <a:endParaRPr/>
          </a:p>
          <a:p>
            <a:pPr indent="-228600" lvl="1" marL="685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π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LNAME, FNAME,SALARY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(EMPLOYEE)</a:t>
            </a:r>
            <a:endParaRPr/>
          </a:p>
        </p:txBody>
      </p:sp>
      <p:sp>
        <p:nvSpPr>
          <p:cNvPr id="171" name="Google Shape;171;p1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Unary Relational Operations: PROJECT (cont.)</a:t>
            </a:r>
            <a:endParaRPr/>
          </a:p>
        </p:txBody>
      </p:sp>
      <p:sp>
        <p:nvSpPr>
          <p:cNvPr id="178" name="Google Shape;178;p1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general form of the </a:t>
            </a:r>
            <a:r>
              <a:rPr b="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operation is:</a:t>
            </a:r>
            <a:endParaRPr/>
          </a:p>
          <a:p>
            <a:pPr indent="-228600" lvl="0" marL="22860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π</a:t>
            </a:r>
            <a:r>
              <a:rPr b="0" baseline="-2500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&lt;attribute list&gt;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(R)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π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(pi) is the symbol used to represent the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operation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&lt;attribute list&gt; is the desired list of attributes from relation R. 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project operation </a:t>
            </a:r>
            <a:r>
              <a:rPr b="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removes any duplicate tuples</a:t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because the result of the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operation must be a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of tuples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Mathematical sets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allow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duplicate elements.</a:t>
            </a:r>
            <a:endParaRPr/>
          </a:p>
          <a:p>
            <a:pPr indent="-508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Unary Relational Operations: PROJECT (contd.)</a:t>
            </a:r>
            <a:endParaRPr/>
          </a:p>
        </p:txBody>
      </p:sp>
      <p:sp>
        <p:nvSpPr>
          <p:cNvPr id="186" name="Google Shape;186;p1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Operation Properties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number of tuples in the result of projection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π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&lt;list&gt;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(R) is always less or equal to the number of tuples in R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list of attributes includes a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R, then the number of tuples in the result of PROJECT is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equal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the number of tuples in R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is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commutative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π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&lt;list1&gt;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0" i="0" lang="en-US" sz="20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π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&lt;list2&gt;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(R) ) = </a:t>
            </a:r>
            <a:r>
              <a:rPr b="0" i="0" lang="en-US" sz="20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π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&lt;list1&gt;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(R) as long as &lt;list2&gt; contains the attributes in &lt;list1&gt; </a:t>
            </a:r>
            <a:endParaRPr/>
          </a:p>
        </p:txBody>
      </p:sp>
      <p:sp>
        <p:nvSpPr>
          <p:cNvPr id="187" name="Google Shape;187;p1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applying SELECT and PROJECT operations</a:t>
            </a:r>
            <a:endParaRPr/>
          </a:p>
        </p:txBody>
      </p:sp>
      <p:sp>
        <p:nvSpPr>
          <p:cNvPr id="194" name="Google Shape;194;p1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600200"/>
            <a:ext cx="8077200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Algebra Expressions</a:t>
            </a:r>
            <a:endParaRPr/>
          </a:p>
        </p:txBody>
      </p:sp>
      <p:sp>
        <p:nvSpPr>
          <p:cNvPr id="202" name="Google Shape;202;p1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may want to apply several relational algebra operations one after the other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Either we can write the operations as a single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algebra expression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nesting the operations, or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apply one operation at a time and create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intermediate result relations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latter case, we must give names to the relations that hold the intermediate results. </a:t>
            </a:r>
            <a:r>
              <a:rPr b="0" i="0" lang="en-US" sz="3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203" name="Google Shape;203;p1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expression versus sequence of relational operations (Example)</a:t>
            </a:r>
            <a:endParaRPr/>
          </a:p>
        </p:txBody>
      </p:sp>
      <p:sp>
        <p:nvSpPr>
          <p:cNvPr id="210" name="Google Shape;210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retrieve the first name, last name, and salary of all employees who work in department number 5, we must apply a select and a project operation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write a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relational algebra expression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follows: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π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FNAME, LNAME, SALARY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en-US" sz="24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σ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DNO=5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(EMPLOYEE))-----Inline Expressions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We can explicitly show the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of operations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giving a name to each intermediate relation: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DEP5_EMPS ← </a:t>
            </a:r>
            <a:r>
              <a:rPr b="1" i="0" lang="en-US" sz="24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σ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DNO=5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(EMPLOYEE)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← </a:t>
            </a:r>
            <a:r>
              <a:rPr b="1" i="0" lang="en-US" sz="24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π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FNAME, LNAME, SALARY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(DEP5_EMPS)	</a:t>
            </a:r>
            <a:endParaRPr/>
          </a:p>
        </p:txBody>
      </p:sp>
      <p:sp>
        <p:nvSpPr>
          <p:cNvPr id="211" name="Google Shape;211;p1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5"/>
          <p:cNvSpPr txBox="1"/>
          <p:nvPr/>
        </p:nvSpPr>
        <p:spPr>
          <a:xfrm>
            <a:off x="1106488" y="5170756"/>
            <a:ext cx="2057400" cy="381000"/>
          </a:xfrm>
          <a:prstGeom prst="rect">
            <a:avLst/>
          </a:prstGeom>
          <a:solidFill>
            <a:srgbClr val="FFFF00">
              <a:alpha val="24313"/>
            </a:srgbClr>
          </a:soli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/>
          <p:nvPr/>
        </p:nvSpPr>
        <p:spPr>
          <a:xfrm>
            <a:off x="3230562" y="5170756"/>
            <a:ext cx="2682875" cy="419100"/>
          </a:xfrm>
          <a:prstGeom prst="rect">
            <a:avLst/>
          </a:prstGeom>
          <a:solidFill>
            <a:srgbClr val="FFFF00">
              <a:alpha val="24313"/>
            </a:srgbClr>
          </a:soli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Unary Relational Operations: RENAME</a:t>
            </a:r>
            <a:endParaRPr/>
          </a:p>
        </p:txBody>
      </p:sp>
      <p:sp>
        <p:nvSpPr>
          <p:cNvPr id="220" name="Google Shape;220;p1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RENAME operator is denoted by ρ (rho)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some cases, we may want to </a:t>
            </a:r>
            <a:r>
              <a:rPr b="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attributes of a relation or the relation name or both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when a query requires multiple operations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Necessary in some cases (see JOIN operation later)</a:t>
            </a:r>
            <a:endParaRPr b="0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Unary Relational Operations: RENAME (continued)</a:t>
            </a:r>
            <a:endParaRPr/>
          </a:p>
        </p:txBody>
      </p:sp>
      <p:sp>
        <p:nvSpPr>
          <p:cNvPr id="228" name="Google Shape;228;p1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general RENAME operation ρ can be expressed by any of the following forms: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(B1, B2, …, Bn 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(R) changes both: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relation name to S,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column (attribute) names to B1, B1, …..Bn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(R) changes: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 name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only to 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(B1, B2, …, Bn 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(R) changes: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 (attribute) names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only to B1, B1, …..Bn</a:t>
            </a:r>
            <a:endParaRPr/>
          </a:p>
        </p:txBody>
      </p:sp>
      <p:sp>
        <p:nvSpPr>
          <p:cNvPr id="229" name="Google Shape;229;p1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Unary Relational Operations: RENAME (continued)</a:t>
            </a:r>
            <a:endParaRPr/>
          </a:p>
        </p:txBody>
      </p:sp>
      <p:sp>
        <p:nvSpPr>
          <p:cNvPr id="236" name="Google Shape;236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convenience, we also use a </a:t>
            </a:r>
            <a:r>
              <a:rPr b="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shorthand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renaming attributes in an intermediate relation: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write: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← </a:t>
            </a:r>
            <a:r>
              <a:rPr b="1" i="0" lang="en-US" sz="25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π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-2500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FNAME, LNAME, SALARY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(DEP5_EMPS)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will have the </a:t>
            </a:r>
            <a:r>
              <a:rPr b="0" i="1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attribute names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DEP5_EMPS (same attributes as EMPLOYEE)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b="0" i="0" lang="en-US" sz="2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← symbol is an assignment operator</a:t>
            </a:r>
            <a:endParaRPr/>
          </a:p>
        </p:txBody>
      </p:sp>
      <p:sp>
        <p:nvSpPr>
          <p:cNvPr id="237" name="Google Shape;237;p1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" y="4375150"/>
            <a:ext cx="7477125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 txBox="1"/>
          <p:nvPr>
            <p:ph type="title"/>
          </p:nvPr>
        </p:nvSpPr>
        <p:spPr>
          <a:xfrm>
            <a:off x="4191000" y="5105400"/>
            <a:ext cx="3048000" cy="1601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applying multiple operations and RENAME</a:t>
            </a:r>
            <a:endParaRPr/>
          </a:p>
        </p:txBody>
      </p:sp>
      <p:sp>
        <p:nvSpPr>
          <p:cNvPr id="245" name="Google Shape;245;p1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9"/>
          <p:cNvSpPr txBox="1"/>
          <p:nvPr/>
        </p:nvSpPr>
        <p:spPr>
          <a:xfrm>
            <a:off x="1833562" y="1309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57150"/>
            <a:ext cx="8534400" cy="5602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1975" y="3440112"/>
            <a:ext cx="6029325" cy="655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Algebra Overview</a:t>
            </a:r>
            <a:endParaRPr b="1"/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algebra is the basic set of operations for the relational model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operations enable a user to specify </a:t>
            </a:r>
            <a:r>
              <a:rPr b="1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retrieval requests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(or </a:t>
            </a:r>
            <a:r>
              <a:rPr b="1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queries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result of an operation is a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relation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may have been formed from one or more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relations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property makes the algebra “closed” (all objects in relational algebra are relations)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Algebra Operations from</a:t>
            </a:r>
            <a:b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Theory: UNION </a:t>
            </a:r>
            <a:endParaRPr/>
          </a:p>
        </p:txBody>
      </p:sp>
      <p:sp>
        <p:nvSpPr>
          <p:cNvPr id="255" name="Google Shape;255;p2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UNION Operation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operation, denoted by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∪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result of 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∪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S, is a relation that includes all tuples that are either in R or in S or in both R and 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Duplicate tuples are eliminated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two operand relations R and S must be “type compatible” (or UNION compatible)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and S must have same number of attributes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pair of corresponding attributes must be type compatible (have same or compatible domains)</a:t>
            </a:r>
            <a:endParaRPr/>
          </a:p>
          <a:p>
            <a:pPr indent="-825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Algebra Operations from</a:t>
            </a:r>
            <a:b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Theory: UNION </a:t>
            </a:r>
            <a:endParaRPr/>
          </a:p>
        </p:txBody>
      </p:sp>
      <p:sp>
        <p:nvSpPr>
          <p:cNvPr id="263" name="Google Shape;263;p21"/>
          <p:cNvSpPr txBox="1"/>
          <p:nvPr>
            <p:ph idx="1" type="body"/>
          </p:nvPr>
        </p:nvSpPr>
        <p:spPr>
          <a:xfrm>
            <a:off x="88900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retrieve the social security numbers of all employees who either </a:t>
            </a:r>
            <a:r>
              <a:rPr b="0" i="1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in department 5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(RESULT1 below) or </a:t>
            </a:r>
            <a:r>
              <a:rPr b="0" i="1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directly supervise an employee who works in department 5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(RESULT2 below)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use the UNION operation as follows:</a:t>
            </a:r>
            <a:endParaRPr/>
          </a:p>
          <a:p>
            <a:pPr indent="-228600" lvl="0" marL="22860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DEP5_EMPS ← </a:t>
            </a:r>
            <a:r>
              <a:rPr b="0" i="0" lang="en-US" sz="2400" u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σ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DNO=5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(EMPLOYEE)</a:t>
            </a:r>
            <a:endParaRPr/>
          </a:p>
          <a:p>
            <a:pPr indent="-228600" lvl="0" marL="22860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RESULT1 ← </a:t>
            </a:r>
            <a:r>
              <a:rPr b="0" i="0" lang="en-US" sz="2400" u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π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(DEP5_EMPS)</a:t>
            </a:r>
            <a:endParaRPr/>
          </a:p>
          <a:p>
            <a:pPr indent="-228600" lvl="0" marL="22860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RESULT2(SSN) ← </a:t>
            </a:r>
            <a:r>
              <a:rPr b="0" i="0" lang="en-US" sz="2400" u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π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SUPERSSN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(DEP5_EMPS)</a:t>
            </a:r>
            <a:endParaRPr/>
          </a:p>
          <a:p>
            <a:pPr indent="-228600" lvl="0" marL="22860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← RESULT1 </a:t>
            </a:r>
            <a:r>
              <a:rPr b="0" i="0" lang="en-US" sz="2400" u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∪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RESULT2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union operation produces the tuples that are in either RESULT1 or RESULT2 or both</a:t>
            </a:r>
            <a:endParaRPr/>
          </a:p>
        </p:txBody>
      </p:sp>
      <p:sp>
        <p:nvSpPr>
          <p:cNvPr id="264" name="Google Shape;264;p2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ig08_03.jpg" id="265" name="Google Shape;26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5194300"/>
            <a:ext cx="3490912" cy="14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Algebra Operations from</a:t>
            </a:r>
            <a:b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Theory </a:t>
            </a:r>
            <a:endParaRPr/>
          </a:p>
        </p:txBody>
      </p:sp>
      <p:sp>
        <p:nvSpPr>
          <p:cNvPr id="272" name="Google Shape;272;p2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Compatibility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operands is required for the binary set operation UNION </a:t>
            </a:r>
            <a:r>
              <a:rPr b="0" i="0" lang="en-US" sz="2400" u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∪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(also for INTERSECTION </a:t>
            </a:r>
            <a:r>
              <a:rPr b="0" i="0" lang="en-US" sz="2400" u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∩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SET DIFFERENCE –, see next slides)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R1(A1, A2, ..., An) and R2(B1, B2, ..., Bn) are type compatible if: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have the same number of attributes, and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domains of corresponding attributes are type compatible (i.e. dom(Ai)=dom(Bi) for i=1, 2, ..., n).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resulting relation for R1</a:t>
            </a:r>
            <a:r>
              <a:rPr b="0" i="0" lang="en-US" sz="2400" u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∪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R2 (also for R1</a:t>
            </a:r>
            <a:r>
              <a:rPr b="0" i="0" lang="en-US" sz="2400" u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∩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R2, or R1–R2, see next slides) has the same attribute names as the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operand relation R1 (by convention)</a:t>
            </a:r>
            <a:endParaRPr/>
          </a:p>
        </p:txBody>
      </p:sp>
      <p:sp>
        <p:nvSpPr>
          <p:cNvPr id="273" name="Google Shape;273;p2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Algebra Operations from Set Theory: INTERSECTION</a:t>
            </a:r>
            <a:endParaRPr b="1"/>
          </a:p>
        </p:txBody>
      </p:sp>
      <p:sp>
        <p:nvSpPr>
          <p:cNvPr id="280" name="Google Shape;280;p23"/>
          <p:cNvSpPr txBox="1"/>
          <p:nvPr>
            <p:ph idx="1" type="body"/>
          </p:nvPr>
        </p:nvSpPr>
        <p:spPr>
          <a:xfrm>
            <a:off x="239712" y="1600200"/>
            <a:ext cx="8294687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INTERSECTION is denoted by </a:t>
            </a:r>
            <a:r>
              <a:rPr b="0" i="0" lang="en-US" sz="3200" u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∩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result of the operation R </a:t>
            </a:r>
            <a:r>
              <a:rPr b="0" i="0" lang="en-US" sz="3200" u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∩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S, is a relation that includes all tuples that are in both R and 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attribute names in the result will be the same as the attribute names in 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two operand relations R and S must be “type compatible”</a:t>
            </a:r>
            <a:endParaRPr/>
          </a:p>
          <a:p>
            <a:pPr indent="-25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Algebra Operations from Set Theory: SET DIFFERENCE (cont.) </a:t>
            </a:r>
            <a:endParaRPr b="1"/>
          </a:p>
        </p:txBody>
      </p:sp>
      <p:sp>
        <p:nvSpPr>
          <p:cNvPr id="288" name="Google Shape;288;p24"/>
          <p:cNvSpPr txBox="1"/>
          <p:nvPr>
            <p:ph idx="1" type="body"/>
          </p:nvPr>
        </p:nvSpPr>
        <p:spPr>
          <a:xfrm>
            <a:off x="239712" y="1600200"/>
            <a:ext cx="8294687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DIFFERENCE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(also called MINUS or EXCEPT) is denoted by –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result of R – S, is a relation that includes all tuples that are in R but not in 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attribute names in the result will be the same as the attribute names in 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two operand relations R and S must be “type compatible”</a:t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4100" u="none"/>
              <a:t>Example to illustrate the result of UNION, INTERSECT, and DIFFERENCE</a:t>
            </a:r>
            <a:endParaRPr b="1" sz="4100"/>
          </a:p>
        </p:txBody>
      </p:sp>
      <p:pic>
        <p:nvPicPr>
          <p:cNvPr id="295" name="Google Shape;29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2793" y="1825625"/>
            <a:ext cx="5258414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" name="Google Shape;297;p25"/>
          <p:cNvSpPr txBox="1"/>
          <p:nvPr/>
        </p:nvSpPr>
        <p:spPr>
          <a:xfrm>
            <a:off x="1833562" y="1309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Algebra Operations from Set Theory: CARTESIAN PRODUCT</a:t>
            </a:r>
            <a:endParaRPr/>
          </a:p>
        </p:txBody>
      </p:sp>
      <p:sp>
        <p:nvSpPr>
          <p:cNvPr id="304" name="Google Shape;304;p2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CARTESIAN (or CROSS) PRODUCT Operation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operation is used to combine tuples from two relations in a combinatorial fashion.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Denoted by R(A1, A2, . . ., An) x S(B1, B2, . . ., Bm)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is a relation Q with degree n + m attributes: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Q(A1, A2, . . ., An, B1, B2, . . ., Bm), in that order.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resulting relation state has one tuple for each combination of tuples—one from R and one from S.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Hence, if R has n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tuples (denoted as |R| = n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), and S has n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tuples, then R x S will have n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n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tuples.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two operands do NOT have to be "type compatible”</a:t>
            </a:r>
            <a:endParaRPr/>
          </a:p>
        </p:txBody>
      </p:sp>
      <p:sp>
        <p:nvSpPr>
          <p:cNvPr id="305" name="Google Shape;305;p2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Algebra Operations from Set Theory: CARTESIAN PRODUCT (cont.)</a:t>
            </a:r>
            <a:endParaRPr/>
          </a:p>
        </p:txBody>
      </p:sp>
      <p:sp>
        <p:nvSpPr>
          <p:cNvPr id="312" name="Google Shape;312;p2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Generally, CROSS PRODUCT is not a meaningful operation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become meaningful when followed by other operations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(not meaningful):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FEMALE_EMPS ← </a:t>
            </a:r>
            <a:r>
              <a:rPr b="1" i="0" lang="en-US" sz="2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σ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SEX=’F’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(EMPLOYEE)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EMPNAMES ← </a:t>
            </a:r>
            <a:r>
              <a:rPr b="1" i="0" lang="en-US" sz="2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π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FNAME, LNAME, SSN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(FEMALE_EMPS)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EMP_DEPENDENTS ← EMPNAMES x DEPENDENT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EMP_DEPENDENTS will contain every combination of EMPNAMES and DEPENDENT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whether or not they are actually related</a:t>
            </a:r>
            <a:endParaRPr/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Algebra Operations from Set Theory: CARTESIAN PRODUCT (cont.)</a:t>
            </a:r>
            <a:endParaRPr/>
          </a:p>
        </p:txBody>
      </p:sp>
      <p:sp>
        <p:nvSpPr>
          <p:cNvPr id="320" name="Google Shape;320;p2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keep only combinations where the DEPENDENT is related to the EMPLOYEE, we add a SELECT operation as follows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(meaningful):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FEMALE_EMPS ← </a:t>
            </a:r>
            <a:r>
              <a:rPr b="1" i="0" lang="en-US" sz="2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σ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SEX=’F’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(EMPLOYEE)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EMPNAMES ← </a:t>
            </a:r>
            <a:r>
              <a:rPr b="1" i="0" lang="en-US" sz="2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π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FNAME, LNAME, SSN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(FEMALE_EMPS)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EMP_DEPENDENTS ← EMPNAMES x DEPENDENT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ACTUAL_DEPS ← </a:t>
            </a:r>
            <a:r>
              <a:rPr b="1" i="0" lang="en-US" sz="2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σ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SSN=ESSN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(EMP_DEPENDENTS)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← </a:t>
            </a:r>
            <a:r>
              <a:rPr b="1" i="0" lang="en-US" sz="22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π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FNAME, LNAME, DEPENDENT_NAME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(ACTUAL_DEPS)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will now contain the name of female employees and their dependents</a:t>
            </a:r>
            <a:endParaRPr/>
          </a:p>
          <a:p>
            <a:pPr indent="-889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"/>
          <p:cNvSpPr txBox="1"/>
          <p:nvPr>
            <p:ph type="title"/>
          </p:nvPr>
        </p:nvSpPr>
        <p:spPr>
          <a:xfrm>
            <a:off x="179387" y="4800600"/>
            <a:ext cx="3451225" cy="314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None/>
            </a:pPr>
            <a:r>
              <a:rPr b="1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Figure 8.5</a:t>
            </a: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The CARTESIAN PRODUCT (CROSS PRODUCT) operation.</a:t>
            </a:r>
            <a:endParaRPr/>
          </a:p>
        </p:txBody>
      </p:sp>
      <p:sp>
        <p:nvSpPr>
          <p:cNvPr id="327" name="Google Shape;327;p2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ig08_05continueda.jpg" id="328" name="Google Shape;32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6362"/>
            <a:ext cx="5486400" cy="19065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08_05continuedb.jpg" id="329" name="Google Shape;329;p29"/>
          <p:cNvPicPr preferRelativeResize="0"/>
          <p:nvPr/>
        </p:nvPicPr>
        <p:blipFill rotWithShape="1">
          <a:blip r:embed="rId4">
            <a:alphaModFix/>
          </a:blip>
          <a:srcRect b="0" l="0" r="8204" t="0"/>
          <a:stretch/>
        </p:blipFill>
        <p:spPr>
          <a:xfrm>
            <a:off x="3810000" y="1143000"/>
            <a:ext cx="5187950" cy="426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08_05continuedc.jpg" id="330" name="Google Shape;330;p29"/>
          <p:cNvPicPr preferRelativeResize="0"/>
          <p:nvPr/>
        </p:nvPicPr>
        <p:blipFill rotWithShape="1">
          <a:blip r:embed="rId5">
            <a:alphaModFix/>
          </a:blip>
          <a:srcRect b="0" l="0" r="8043" t="0"/>
          <a:stretch/>
        </p:blipFill>
        <p:spPr>
          <a:xfrm>
            <a:off x="146050" y="5432425"/>
            <a:ext cx="5486400" cy="12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9"/>
          <p:cNvSpPr txBox="1"/>
          <p:nvPr/>
        </p:nvSpPr>
        <p:spPr>
          <a:xfrm>
            <a:off x="-381000" y="2084387"/>
            <a:ext cx="43434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FEMALE_EMPS ← </a:t>
            </a:r>
            <a:r>
              <a:rPr b="1" i="0" lang="en-US" sz="11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σ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baseline="-2500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SEX=’F’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(EMPLOYEE)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EMPNAMES ← </a:t>
            </a:r>
            <a:r>
              <a:rPr b="1" i="0" lang="en-US" sz="11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π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baseline="-2500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FNAME, LNAME, SSN 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(FEMALE_EMPS)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EMP_DEPENDENTS ← EMPNAMES x DEPENDENT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ACTUAL_DEPS ← </a:t>
            </a:r>
            <a:r>
              <a:rPr b="1" i="0" lang="en-US" sz="11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σ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baseline="-2500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SSN=ESSN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(EMP_DEPENDENTS)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← </a:t>
            </a:r>
            <a:r>
              <a:rPr b="1" i="0" lang="en-US" sz="11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π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baseline="-2500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FNAME, LNAME, DEPENDENT_NAME 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(ACTUAL_DEPS)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Algebra Overview (continued)</a:t>
            </a:r>
            <a:endParaRPr b="1"/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algebra operations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thus produce new relations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can be further manipulated using operations of the same algebra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sequence of relational algebra operations forms a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algebra expression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result of a relational algebra expression is also a relation that represents the result of a database query (or retrieval request)</a:t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Relational Operations: JOIN</a:t>
            </a:r>
            <a:endParaRPr/>
          </a:p>
        </p:txBody>
      </p:sp>
      <p:sp>
        <p:nvSpPr>
          <p:cNvPr id="338" name="Google Shape;338;p3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Operation (denoted by     )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sequence of CARTESIAN PRODECT followed by SELECT is used quite commonly to identify and select related tuples from two relations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special operation, called JOIN combines this sequence into a single operation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operation is very important for any relational database with more than a single relation, because it allows us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 related tuples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various relations 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general form of a join operation on two relations R(A1, A2, . . ., An) and S(B1, B2, . . ., Bm) is:</a:t>
            </a:r>
            <a:endParaRPr/>
          </a:p>
          <a:p>
            <a:pPr indent="-228600" lvl="1" marL="685800" marR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    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&lt;join condition&gt;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R and S can be any relations that result from general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algebra expressions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0" name="Google Shape;340;p30"/>
          <p:cNvGrpSpPr/>
          <p:nvPr/>
        </p:nvGrpSpPr>
        <p:grpSpPr>
          <a:xfrm>
            <a:off x="4648200" y="1687512"/>
            <a:ext cx="219075" cy="174625"/>
            <a:chOff x="377" y="2904"/>
            <a:chExt cx="154" cy="110"/>
          </a:xfrm>
        </p:grpSpPr>
        <p:cxnSp>
          <p:nvCxnSpPr>
            <p:cNvPr id="341" name="Google Shape;341;p30"/>
            <p:cNvCxnSpPr/>
            <p:nvPr/>
          </p:nvCxnSpPr>
          <p:spPr>
            <a:xfrm>
              <a:off x="381" y="2904"/>
              <a:ext cx="0" cy="110"/>
            </a:xfrm>
            <a:prstGeom prst="straightConnector1">
              <a:avLst/>
            </a:prstGeom>
            <a:noFill/>
            <a:ln cap="flat" cmpd="sng" w="1587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2" name="Google Shape;342;p30"/>
            <p:cNvCxnSpPr/>
            <p:nvPr/>
          </p:nvCxnSpPr>
          <p:spPr>
            <a:xfrm>
              <a:off x="527" y="2904"/>
              <a:ext cx="0" cy="110"/>
            </a:xfrm>
            <a:prstGeom prst="straightConnector1">
              <a:avLst/>
            </a:prstGeom>
            <a:noFill/>
            <a:ln cap="flat" cmpd="sng" w="1587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3" name="Google Shape;343;p30"/>
            <p:cNvCxnSpPr/>
            <p:nvPr/>
          </p:nvCxnSpPr>
          <p:spPr>
            <a:xfrm>
              <a:off x="385" y="2904"/>
              <a:ext cx="138" cy="110"/>
            </a:xfrm>
            <a:prstGeom prst="straightConnector1">
              <a:avLst/>
            </a:prstGeom>
            <a:noFill/>
            <a:ln cap="flat" cmpd="sng" w="1587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4" name="Google Shape;344;p30"/>
            <p:cNvCxnSpPr/>
            <p:nvPr/>
          </p:nvCxnSpPr>
          <p:spPr>
            <a:xfrm flipH="1">
              <a:off x="377" y="2904"/>
              <a:ext cx="154" cy="110"/>
            </a:xfrm>
            <a:prstGeom prst="straightConnector1">
              <a:avLst/>
            </a:prstGeom>
            <a:noFill/>
            <a:ln cap="flat" cmpd="sng" w="1587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45" name="Google Shape;345;p30"/>
          <p:cNvGrpSpPr/>
          <p:nvPr/>
        </p:nvGrpSpPr>
        <p:grpSpPr>
          <a:xfrm>
            <a:off x="4040945" y="5330972"/>
            <a:ext cx="244475" cy="174625"/>
            <a:chOff x="377" y="2904"/>
            <a:chExt cx="154" cy="110"/>
          </a:xfrm>
        </p:grpSpPr>
        <p:cxnSp>
          <p:nvCxnSpPr>
            <p:cNvPr id="346" name="Google Shape;346;p30"/>
            <p:cNvCxnSpPr/>
            <p:nvPr/>
          </p:nvCxnSpPr>
          <p:spPr>
            <a:xfrm>
              <a:off x="381" y="2904"/>
              <a:ext cx="0" cy="11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7" name="Google Shape;347;p30"/>
            <p:cNvCxnSpPr/>
            <p:nvPr/>
          </p:nvCxnSpPr>
          <p:spPr>
            <a:xfrm>
              <a:off x="527" y="2904"/>
              <a:ext cx="0" cy="11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8" name="Google Shape;348;p30"/>
            <p:cNvCxnSpPr/>
            <p:nvPr/>
          </p:nvCxnSpPr>
          <p:spPr>
            <a:xfrm>
              <a:off x="385" y="2904"/>
              <a:ext cx="138" cy="11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9" name="Google Shape;349;p30"/>
            <p:cNvCxnSpPr/>
            <p:nvPr/>
          </p:nvCxnSpPr>
          <p:spPr>
            <a:xfrm flipH="1">
              <a:off x="377" y="2904"/>
              <a:ext cx="154" cy="11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Relational Operations: JOIN (cont.)</a:t>
            </a:r>
            <a:endParaRPr/>
          </a:p>
        </p:txBody>
      </p:sp>
      <p:sp>
        <p:nvSpPr>
          <p:cNvPr id="356" name="Google Shape;356;p31"/>
          <p:cNvSpPr txBox="1"/>
          <p:nvPr>
            <p:ph idx="1" type="body"/>
          </p:nvPr>
        </p:nvSpPr>
        <p:spPr>
          <a:xfrm>
            <a:off x="239712" y="1600200"/>
            <a:ext cx="8447087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Suppose that we want to retrieve the name of the manager of each department.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get the manager’s name, we need to combine each DEPARTMENT tuple with the EMPLOYEE tuple whose SSN value matches the MGRSSN value in the department tuple. 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do this by using the join           operation.</a:t>
            </a:r>
            <a:endParaRPr/>
          </a:p>
          <a:p>
            <a:pPr indent="-889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DEPT_MGR ← DEPARTMENT   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MGRSSN=SSN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MGRSSN=SSN is the join condition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Combines each department record with the employee who manages the department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join condition can also be specified as DEPARTMENT.MGRSSN= EMPLOYEE.SSN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31"/>
          <p:cNvGrpSpPr/>
          <p:nvPr/>
        </p:nvGrpSpPr>
        <p:grpSpPr>
          <a:xfrm>
            <a:off x="4342741" y="3793331"/>
            <a:ext cx="271462" cy="174625"/>
            <a:chOff x="377" y="2904"/>
            <a:chExt cx="154" cy="110"/>
          </a:xfrm>
        </p:grpSpPr>
        <p:cxnSp>
          <p:nvCxnSpPr>
            <p:cNvPr id="359" name="Google Shape;359;p31"/>
            <p:cNvCxnSpPr/>
            <p:nvPr/>
          </p:nvCxnSpPr>
          <p:spPr>
            <a:xfrm>
              <a:off x="381" y="2904"/>
              <a:ext cx="0" cy="11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0" name="Google Shape;360;p31"/>
            <p:cNvCxnSpPr/>
            <p:nvPr/>
          </p:nvCxnSpPr>
          <p:spPr>
            <a:xfrm>
              <a:off x="527" y="2904"/>
              <a:ext cx="0" cy="11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1" name="Google Shape;361;p31"/>
            <p:cNvCxnSpPr/>
            <p:nvPr/>
          </p:nvCxnSpPr>
          <p:spPr>
            <a:xfrm>
              <a:off x="385" y="2904"/>
              <a:ext cx="138" cy="11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2" name="Google Shape;362;p31"/>
            <p:cNvCxnSpPr/>
            <p:nvPr/>
          </p:nvCxnSpPr>
          <p:spPr>
            <a:xfrm flipH="1">
              <a:off x="377" y="2904"/>
              <a:ext cx="154" cy="11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63" name="Google Shape;363;p31"/>
          <p:cNvGrpSpPr/>
          <p:nvPr/>
        </p:nvGrpSpPr>
        <p:grpSpPr>
          <a:xfrm>
            <a:off x="4314351" y="3064669"/>
            <a:ext cx="285750" cy="347662"/>
            <a:chOff x="377" y="2904"/>
            <a:chExt cx="154" cy="110"/>
          </a:xfrm>
        </p:grpSpPr>
        <p:cxnSp>
          <p:nvCxnSpPr>
            <p:cNvPr id="364" name="Google Shape;364;p31"/>
            <p:cNvCxnSpPr/>
            <p:nvPr/>
          </p:nvCxnSpPr>
          <p:spPr>
            <a:xfrm>
              <a:off x="381" y="2904"/>
              <a:ext cx="0" cy="11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5" name="Google Shape;365;p31"/>
            <p:cNvCxnSpPr/>
            <p:nvPr/>
          </p:nvCxnSpPr>
          <p:spPr>
            <a:xfrm>
              <a:off x="527" y="2904"/>
              <a:ext cx="0" cy="11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6" name="Google Shape;366;p31"/>
            <p:cNvCxnSpPr/>
            <p:nvPr/>
          </p:nvCxnSpPr>
          <p:spPr>
            <a:xfrm>
              <a:off x="385" y="2904"/>
              <a:ext cx="138" cy="11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7" name="Google Shape;367;p31"/>
            <p:cNvCxnSpPr/>
            <p:nvPr/>
          </p:nvCxnSpPr>
          <p:spPr>
            <a:xfrm flipH="1">
              <a:off x="377" y="2904"/>
              <a:ext cx="154" cy="11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"/>
          <p:cNvSpPr txBox="1"/>
          <p:nvPr>
            <p:ph type="title"/>
          </p:nvPr>
        </p:nvSpPr>
        <p:spPr>
          <a:xfrm>
            <a:off x="228600" y="303212"/>
            <a:ext cx="8153400" cy="992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8.6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Result of the JOIN operation DEPT_MGR ← DEPARTMENT</a:t>
            </a:r>
            <a:r>
              <a:rPr b="0" baseline="30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|X|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Mgr_ssn=Ssn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ig08_06.jpg" id="373" name="Google Shape;37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876550"/>
            <a:ext cx="82296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properties of JOIN</a:t>
            </a:r>
            <a:endParaRPr/>
          </a:p>
        </p:txBody>
      </p:sp>
      <p:sp>
        <p:nvSpPr>
          <p:cNvPr id="380" name="Google Shape;380;p3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following JOIN operation: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R(A1, A2, . . ., An)                   S(B1, B2, . . ., Bm)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R.Ai=S.Bj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is a relation Q with degree n + m attributes: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Q(A1, A2, . . ., An, B1, B2, . . ., Bm), in that order.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resulting relation state has one tuple for each combination of tuples—r from R and s from S, but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if they satisfy the join condition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r[Ai]=s[Bj]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Hence, if R has n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tuples, and S has n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tuples, then the join result will generally have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than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n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tuples.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related tuples (based on the join condition) will appear in the result</a:t>
            </a:r>
            <a:endParaRPr/>
          </a:p>
        </p:txBody>
      </p:sp>
      <p:sp>
        <p:nvSpPr>
          <p:cNvPr id="381" name="Google Shape;381;p3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2" name="Google Shape;382;p33"/>
          <p:cNvGrpSpPr/>
          <p:nvPr/>
        </p:nvGrpSpPr>
        <p:grpSpPr>
          <a:xfrm>
            <a:off x="3810000" y="2133601"/>
            <a:ext cx="441325" cy="347662"/>
            <a:chOff x="377" y="2904"/>
            <a:chExt cx="154" cy="110"/>
          </a:xfrm>
        </p:grpSpPr>
        <p:cxnSp>
          <p:nvCxnSpPr>
            <p:cNvPr id="383" name="Google Shape;383;p33"/>
            <p:cNvCxnSpPr/>
            <p:nvPr/>
          </p:nvCxnSpPr>
          <p:spPr>
            <a:xfrm>
              <a:off x="381" y="2904"/>
              <a:ext cx="0" cy="11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4" name="Google Shape;384;p33"/>
            <p:cNvCxnSpPr/>
            <p:nvPr/>
          </p:nvCxnSpPr>
          <p:spPr>
            <a:xfrm>
              <a:off x="527" y="2904"/>
              <a:ext cx="0" cy="11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5" name="Google Shape;385;p33"/>
            <p:cNvCxnSpPr/>
            <p:nvPr/>
          </p:nvCxnSpPr>
          <p:spPr>
            <a:xfrm>
              <a:off x="385" y="2904"/>
              <a:ext cx="138" cy="11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6" name="Google Shape;386;p33"/>
            <p:cNvCxnSpPr/>
            <p:nvPr/>
          </p:nvCxnSpPr>
          <p:spPr>
            <a:xfrm flipH="1">
              <a:off x="377" y="2904"/>
              <a:ext cx="154" cy="11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properties of JOIN</a:t>
            </a:r>
            <a:endParaRPr/>
          </a:p>
        </p:txBody>
      </p:sp>
      <p:sp>
        <p:nvSpPr>
          <p:cNvPr id="393" name="Google Shape;393;p3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</a:rPr>
              <a:t>The general case of JOIN operation is called a Theta-join: R              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</a:rPr>
              <a:t>                        </a:t>
            </a:r>
            <a:r>
              <a:rPr b="0" i="1" lang="en-US" sz="2000" u="none" cap="none" strike="noStrike">
                <a:solidFill>
                  <a:schemeClr val="dk1"/>
                </a:solidFill>
              </a:rPr>
              <a:t>theta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</a:rPr>
              <a:t>The join condition is called </a:t>
            </a:r>
            <a:r>
              <a:rPr b="0" i="1" lang="en-US" sz="2800" u="none">
                <a:solidFill>
                  <a:schemeClr val="dk1"/>
                </a:solidFill>
              </a:rPr>
              <a:t>theta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</a:rPr>
              <a:t>Most join conditions involve one or more equality conditions “AND”ed together; for example: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</a:rPr>
              <a:t>R.Ai=S.Bj AND R.Ak=S.Bl AND R.Ap=S.Bq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</a:endParaRPr>
          </a:p>
        </p:txBody>
      </p:sp>
      <p:sp>
        <p:nvSpPr>
          <p:cNvPr id="394" name="Google Shape;394;p3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5" name="Google Shape;395;p34"/>
          <p:cNvGrpSpPr/>
          <p:nvPr/>
        </p:nvGrpSpPr>
        <p:grpSpPr>
          <a:xfrm>
            <a:off x="3235569" y="2307101"/>
            <a:ext cx="329956" cy="174161"/>
            <a:chOff x="377" y="2904"/>
            <a:chExt cx="154" cy="110"/>
          </a:xfrm>
        </p:grpSpPr>
        <p:cxnSp>
          <p:nvCxnSpPr>
            <p:cNvPr id="396" name="Google Shape;396;p34"/>
            <p:cNvCxnSpPr/>
            <p:nvPr/>
          </p:nvCxnSpPr>
          <p:spPr>
            <a:xfrm>
              <a:off x="381" y="2904"/>
              <a:ext cx="0" cy="11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7" name="Google Shape;397;p34"/>
            <p:cNvCxnSpPr/>
            <p:nvPr/>
          </p:nvCxnSpPr>
          <p:spPr>
            <a:xfrm>
              <a:off x="527" y="2904"/>
              <a:ext cx="0" cy="11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8" name="Google Shape;398;p34"/>
            <p:cNvCxnSpPr/>
            <p:nvPr/>
          </p:nvCxnSpPr>
          <p:spPr>
            <a:xfrm>
              <a:off x="385" y="2904"/>
              <a:ext cx="138" cy="11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9" name="Google Shape;399;p34"/>
            <p:cNvCxnSpPr/>
            <p:nvPr/>
          </p:nvCxnSpPr>
          <p:spPr>
            <a:xfrm flipH="1">
              <a:off x="377" y="2904"/>
              <a:ext cx="154" cy="11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Relational Operations: EQUIJOIN</a:t>
            </a:r>
            <a:endParaRPr/>
          </a:p>
        </p:txBody>
      </p:sp>
      <p:sp>
        <p:nvSpPr>
          <p:cNvPr id="406" name="Google Shape;406;p3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EQUIJOIN Operation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common use of join involves join conditions with </a:t>
            </a:r>
            <a:r>
              <a:rPr b="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equality comparisons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only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a join, where the only comparison operator used is =, is called an EQUIJOIN.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result of an EQUIJOIN we always have one or more pairs of attributes (whose names need not be  identical) that have identical values in every tuple.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JOIN seen in the previous example was an EQUIJOIN.</a:t>
            </a:r>
            <a:endParaRPr/>
          </a:p>
        </p:txBody>
      </p:sp>
      <p:sp>
        <p:nvSpPr>
          <p:cNvPr id="407" name="Google Shape;407;p3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Relational Operations: </a:t>
            </a:r>
            <a:b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NATURAL JOIN Operation</a:t>
            </a:r>
            <a:endParaRPr/>
          </a:p>
        </p:txBody>
      </p:sp>
      <p:sp>
        <p:nvSpPr>
          <p:cNvPr id="414" name="Google Shape;414;p3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NATURAL JOIN Operation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variation of JOIN called NATURAL JOIN — denoted by * — was created to get rid of the second (superfluous) attribute in an EQUIJOIN condition.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one of each pair of attributes with identical values is superfluous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standard definition of natural join requires that the two join attributes, or each pair of corresponding join attributes,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the same name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both relations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this is not the case, a renaming operation is applied first.	                    	</a:t>
            </a:r>
            <a:endParaRPr/>
          </a:p>
        </p:txBody>
      </p:sp>
      <p:sp>
        <p:nvSpPr>
          <p:cNvPr id="415" name="Google Shape;415;p3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Relational Operations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NATURAL JOIN </a:t>
            </a: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(continued)</a:t>
            </a:r>
            <a:endParaRPr/>
          </a:p>
        </p:txBody>
      </p:sp>
      <p:sp>
        <p:nvSpPr>
          <p:cNvPr id="422" name="Google Shape;422;p37"/>
          <p:cNvSpPr txBox="1"/>
          <p:nvPr>
            <p:ph idx="1" type="body"/>
          </p:nvPr>
        </p:nvSpPr>
        <p:spPr>
          <a:xfrm>
            <a:off x="239712" y="1600200"/>
            <a:ext cx="8294687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To apply a natural join on the DNUMBER attributes of DEPARTMENT and DEPT_LOCATIONS, it is sufficient to write: 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DEPT_LOCS ← DEPARTMENT * DEPT_LOCATIONS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attribute with the same name is DNUMBER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implicit join condition is created based on this attribute: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DEPARTMENT.DNUMBER=DEPT_LOCATIONS.DNUMBER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example: Q ← R(A,B,C,D) * S(C,D,E)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implicit join condition includes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pair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attributes with the same name, “AND”ed together: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R.C=S.C AND R.D.S.D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keeps only one attribute of each such pair: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Q(A,B,C,D,E)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23" name="Google Shape;423;p3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4" name="Google Shape;42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5410200"/>
            <a:ext cx="472440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u="none"/>
              <a:t>Example of NATURAL JOIN operation</a:t>
            </a:r>
            <a:endParaRPr/>
          </a:p>
        </p:txBody>
      </p:sp>
      <p:pic>
        <p:nvPicPr>
          <p:cNvPr id="431" name="Google Shape;43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5532" y="1825625"/>
            <a:ext cx="6592936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3" name="Google Shape;433;p38"/>
          <p:cNvSpPr txBox="1"/>
          <p:nvPr/>
        </p:nvSpPr>
        <p:spPr>
          <a:xfrm>
            <a:off x="1833562" y="1309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N-Way Join</a:t>
            </a:r>
            <a:endParaRPr/>
          </a:p>
        </p:txBody>
      </p:sp>
      <p:pic>
        <p:nvPicPr>
          <p:cNvPr id="439" name="Google Shape;43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3048000"/>
            <a:ext cx="73914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9"/>
          <p:cNvSpPr txBox="1"/>
          <p:nvPr/>
        </p:nvSpPr>
        <p:spPr>
          <a:xfrm>
            <a:off x="535207" y="1852612"/>
            <a:ext cx="7299325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example, consider the following three-way join: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Algebra Overview</a:t>
            </a:r>
            <a:endParaRPr b="1"/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Algebra consists of several groups of operations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Unary Relational Operations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(symbol: </a:t>
            </a:r>
            <a:r>
              <a:rPr b="1" i="0" lang="en-US" sz="20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σ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(sigma))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(symbol: </a:t>
            </a:r>
            <a:r>
              <a:rPr b="1" i="0" lang="en-US" sz="18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π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(pi))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 (symbol: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(rho))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Algebra Operations From Set Theory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UNION ( </a:t>
            </a:r>
            <a:r>
              <a:rPr b="1" i="0" lang="en-US" sz="18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∪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), INTERSECTION ( </a:t>
            </a:r>
            <a:r>
              <a:rPr b="1" i="0" lang="en-US" sz="18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∩</a:t>
            </a:r>
            <a:r>
              <a:rPr b="0" i="0" lang="en-US" sz="18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DIFFERENCE (or MINUS,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CARTESIAN PRODUCT (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Relational Operations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(several variations of JOIN exist)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DIVISION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Relational Operations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OUTER JOINS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AGGREGATE FUNCTIONS (These compute summary of information: for example, SUM, COUNT, AVG, MIN, MAX)</a:t>
            </a:r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Set of Relational Operations</a:t>
            </a:r>
            <a:endParaRPr/>
          </a:p>
        </p:txBody>
      </p:sp>
      <p:sp>
        <p:nvSpPr>
          <p:cNvPr id="447" name="Google Shape;447;p4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set of operations including SELECT </a:t>
            </a:r>
            <a:r>
              <a:rPr b="0" i="0" lang="en-US" sz="2800" u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σ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PROJECT </a:t>
            </a:r>
            <a:r>
              <a:rPr b="0" i="0" lang="en-US" sz="2800" u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π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UNION </a:t>
            </a:r>
            <a:r>
              <a:rPr b="0" i="0" lang="en-US" sz="2800" u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∪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DIFFERENCE </a:t>
            </a:r>
            <a:r>
              <a:rPr b="0" i="0" lang="en-US" sz="2800" u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−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RENAME ρ, and CARTESIAN PRODUCT X is called a </a:t>
            </a:r>
            <a:r>
              <a:rPr b="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set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because any other relational algebra expression can be expressed by a combination of these five operations.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example: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∩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 = (R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∪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 ) – ((R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−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∪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−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R))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      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&lt;join condition&gt;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</a:t>
            </a:r>
            <a:r>
              <a:rPr b="0" i="0" lang="en-US" sz="24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σ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&lt;join condition&gt;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 X S)</a:t>
            </a:r>
            <a:endParaRPr/>
          </a:p>
        </p:txBody>
      </p:sp>
      <p:grpSp>
        <p:nvGrpSpPr>
          <p:cNvPr id="448" name="Google Shape;448;p40"/>
          <p:cNvGrpSpPr/>
          <p:nvPr/>
        </p:nvGrpSpPr>
        <p:grpSpPr>
          <a:xfrm>
            <a:off x="1417637" y="5410200"/>
            <a:ext cx="487362" cy="174625"/>
            <a:chOff x="377" y="2904"/>
            <a:chExt cx="154" cy="110"/>
          </a:xfrm>
        </p:grpSpPr>
        <p:cxnSp>
          <p:nvCxnSpPr>
            <p:cNvPr id="449" name="Google Shape;449;p40"/>
            <p:cNvCxnSpPr/>
            <p:nvPr/>
          </p:nvCxnSpPr>
          <p:spPr>
            <a:xfrm>
              <a:off x="381" y="2904"/>
              <a:ext cx="0" cy="11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0" name="Google Shape;450;p40"/>
            <p:cNvCxnSpPr/>
            <p:nvPr/>
          </p:nvCxnSpPr>
          <p:spPr>
            <a:xfrm>
              <a:off x="527" y="2904"/>
              <a:ext cx="0" cy="11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1" name="Google Shape;451;p40"/>
            <p:cNvCxnSpPr/>
            <p:nvPr/>
          </p:nvCxnSpPr>
          <p:spPr>
            <a:xfrm>
              <a:off x="385" y="2904"/>
              <a:ext cx="138" cy="11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2" name="Google Shape;452;p40"/>
            <p:cNvCxnSpPr/>
            <p:nvPr/>
          </p:nvCxnSpPr>
          <p:spPr>
            <a:xfrm flipH="1">
              <a:off x="377" y="2904"/>
              <a:ext cx="154" cy="11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1"/>
          <p:cNvSpPr txBox="1"/>
          <p:nvPr>
            <p:ph type="title"/>
          </p:nvPr>
        </p:nvSpPr>
        <p:spPr>
          <a:xfrm>
            <a:off x="238125" y="239151"/>
            <a:ext cx="7796212" cy="468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Division</a:t>
            </a:r>
            <a:endParaRPr/>
          </a:p>
        </p:txBody>
      </p:sp>
      <p:sp>
        <p:nvSpPr>
          <p:cNvPr id="458" name="Google Shape;458;p41"/>
          <p:cNvSpPr txBox="1"/>
          <p:nvPr>
            <p:ph idx="1" type="body"/>
          </p:nvPr>
        </p:nvSpPr>
        <p:spPr>
          <a:xfrm>
            <a:off x="19050" y="708025"/>
            <a:ext cx="9067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Retrieve the names of employees who work on all the projects that ‘John Smith’ works on.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retrieve the list of project numbers that ‘John Smith’ works on in the intermediate relation SMITH_PNOS: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Next, create a relation that includes a tuple &lt;Pno, ESSN&gt;, whenever the employee whose SSN is ESSN works on the project whose number is PNO in the intermediate relation SSN_PNOS</a:t>
            </a:r>
            <a:endParaRPr/>
          </a:p>
          <a:p>
            <a:pPr indent="-1587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 apply the division operation, to the two relations, which gives the desired employees’ SSN</a:t>
            </a:r>
            <a:endParaRPr/>
          </a:p>
        </p:txBody>
      </p:sp>
      <p:pic>
        <p:nvPicPr>
          <p:cNvPr id="459" name="Google Shape;45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7950" y="2286000"/>
            <a:ext cx="6324600" cy="808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7950" y="4014787"/>
            <a:ext cx="5740302" cy="444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71587" y="5430837"/>
            <a:ext cx="5729287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4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4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9" name="Google Shape;46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5" y="509400"/>
            <a:ext cx="8826449" cy="622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1" i="0" lang="en-US" u="none"/>
              <a:t>Table 8.1</a:t>
            </a:r>
            <a:r>
              <a:rPr b="0" i="0" lang="en-US" u="none"/>
              <a:t> Operations of Relational Algebra</a:t>
            </a:r>
            <a:endParaRPr/>
          </a:p>
        </p:txBody>
      </p:sp>
      <p:pic>
        <p:nvPicPr>
          <p:cNvPr descr="tab08_01a.jpg" id="475" name="Google Shape;47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2207070"/>
            <a:ext cx="7886700" cy="3588448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1" i="0" lang="en-US" u="none"/>
              <a:t>Table 8.1 </a:t>
            </a:r>
            <a:r>
              <a:rPr b="0" i="0" lang="en-US" u="none"/>
              <a:t>  Operations of Relational Algebra (continued)</a:t>
            </a:r>
            <a:endParaRPr/>
          </a:p>
        </p:txBody>
      </p:sp>
      <p:pic>
        <p:nvPicPr>
          <p:cNvPr descr="tab08_01b.jpg" id="482" name="Google Shape;48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2009902"/>
            <a:ext cx="7886700" cy="3982783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Aggregate Function Operation</a:t>
            </a:r>
            <a:endParaRPr/>
          </a:p>
        </p:txBody>
      </p:sp>
      <p:sp>
        <p:nvSpPr>
          <p:cNvPr id="490" name="Google Shape;490;p4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of the Aggregate Functional operation ℱ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ℱ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Salary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(EMPLOYEE) retrieves the maximum salary value from the EMPLOYEE relation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ℱ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 Salary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(EMPLOYEE) retrieves the minimum Salary value from the EMPLOYEE relation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ℱ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Salary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(EMPLOYEE) retrieves the sum of the Salary from the EMPLOYEE relation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ℱ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SSN, AVERAGE Salary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(EMPLOYEE) computes the count (number) of employees and their average salary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count just counts the number of rows, without removing duplicates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Grouping with Aggregation</a:t>
            </a:r>
            <a:endParaRPr/>
          </a:p>
        </p:txBody>
      </p:sp>
      <p:sp>
        <p:nvSpPr>
          <p:cNvPr id="497" name="Google Shape;497;p4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previous examples all summarized one or more attributes for a set of tuples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Salary or Count (number of) Ssn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Grouping can be combined with Aggregate Functions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For each department, retrieve the DNO, COUNT SSN, and AVERAGE SALARY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variation of aggregate operation ℱ allows this: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Grouping attribute placed to left of symbol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Aggregate functions to right of symbol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baseline="-2500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DNO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ℱ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SSN, AVERAGE Salary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(EMPLOYEE)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Above operation groups employees by DNO (department number) and computes the count of employees and average salary per department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u="none">
                <a:latin typeface="Calibri"/>
                <a:ea typeface="Calibri"/>
                <a:cs typeface="Calibri"/>
                <a:sym typeface="Calibri"/>
              </a:rPr>
              <a:t>Figure 8.10: </a:t>
            </a:r>
            <a:r>
              <a:rPr b="0" i="0" lang="en-US" u="none">
                <a:latin typeface="Calibri"/>
                <a:ea typeface="Calibri"/>
                <a:cs typeface="Calibri"/>
                <a:sym typeface="Calibri"/>
              </a:rPr>
              <a:t>The aggregate function operation.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47"/>
          <p:cNvSpPr txBox="1"/>
          <p:nvPr/>
        </p:nvSpPr>
        <p:spPr>
          <a:xfrm>
            <a:off x="628650" y="1825625"/>
            <a:ext cx="8055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</a:t>
            </a:r>
            <a:r>
              <a:rPr b="0" baseline="-2500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(Dno, No_of_employees, Average_sal)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Dno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ℑ 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Ssn, AVERAGE Salary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(EMPLOYEE)).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 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Dno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ℑ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salary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(EMPLOYEE).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ℑ 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Ssn, AVERAGE Salary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(EMPLOYEE).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ig08_10.jpg" id="504" name="Google Shape;50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7089" y="4469794"/>
            <a:ext cx="4548261" cy="1886568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Queries in Relational Algebra</a:t>
            </a:r>
            <a:endParaRPr/>
          </a:p>
        </p:txBody>
      </p:sp>
      <p:pic>
        <p:nvPicPr>
          <p:cNvPr id="511" name="Google Shape;51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713" y="1690689"/>
            <a:ext cx="7808912" cy="221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713" y="4180678"/>
            <a:ext cx="7096344" cy="1973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905000"/>
            <a:ext cx="6923087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025" y="3886200"/>
            <a:ext cx="7135812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9"/>
          <p:cNvSpPr txBox="1"/>
          <p:nvPr/>
        </p:nvSpPr>
        <p:spPr>
          <a:xfrm>
            <a:off x="381000" y="4556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Queries in Relational Algebra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State for COMPANY</a:t>
            </a:r>
            <a:endParaRPr b="1"/>
          </a:p>
        </p:txBody>
      </p:sp>
      <p:sp>
        <p:nvSpPr>
          <p:cNvPr id="127" name="Google Shape;127;p5"/>
          <p:cNvSpPr txBox="1"/>
          <p:nvPr>
            <p:ph idx="1" type="body"/>
          </p:nvPr>
        </p:nvSpPr>
        <p:spPr>
          <a:xfrm>
            <a:off x="628650" y="1420837"/>
            <a:ext cx="7886700" cy="47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examples discussed below refer to the COMPANY database shown here.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ig05_07" id="129" name="Google Shape;1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8412" y="2057400"/>
            <a:ext cx="5995987" cy="44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600200"/>
            <a:ext cx="7532687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5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Queries in Relational Algebra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914525"/>
            <a:ext cx="7670800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5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Queries in Relational Algebra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628650" y="40733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Unary Relational Operations: SELECT</a:t>
            </a:r>
            <a:endParaRPr b="1"/>
          </a:p>
        </p:txBody>
      </p:sp>
      <p:sp>
        <p:nvSpPr>
          <p:cNvPr id="136" name="Google Shape;136;p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SELECT operation (denoted by </a:t>
            </a:r>
            <a:r>
              <a:rPr b="1" i="0" lang="en-US" sz="2800" u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σ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(sigma)) is used to select a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subset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tuples from a relation based on a 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 condition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selection condition acts as a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Keeps only those tuples that satisfy the qualifying condition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Tuples satisfying the condition are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whereas the other tuples are discarded (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filtered out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the EMPLOYEE tuples whose department number is 4:</a:t>
            </a:r>
            <a:endParaRPr/>
          </a:p>
          <a:p>
            <a:pPr indent="-228600" lvl="0" marL="2286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σ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DNO = 4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(EMPLOYEE)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the employee tuples whose salary is greater than $30,000:</a:t>
            </a:r>
            <a:endParaRPr/>
          </a:p>
          <a:p>
            <a:pPr indent="-228600" lvl="0" marL="2286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σ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SALARY &gt; 30,000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(EMPLOYEE)</a:t>
            </a:r>
            <a:endParaRPr/>
          </a:p>
        </p:txBody>
      </p:sp>
      <p:sp>
        <p:nvSpPr>
          <p:cNvPr id="137" name="Google Shape;137;p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Unary Relational Operations: SELECT</a:t>
            </a:r>
            <a:endParaRPr/>
          </a:p>
        </p:txBody>
      </p:sp>
      <p:sp>
        <p:nvSpPr>
          <p:cNvPr id="144" name="Google Shape;144;p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general, the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operation is denoted by </a:t>
            </a:r>
            <a:r>
              <a:rPr b="1" i="0" lang="en-US" sz="40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σ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&lt;selection condition&gt;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(R) where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symbol </a:t>
            </a:r>
            <a:r>
              <a:rPr b="1" i="0" lang="en-US" sz="36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σ</a:t>
            </a: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(sigma) is used to denote the </a:t>
            </a:r>
            <a:r>
              <a:rPr b="0" i="1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operator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selection condition is a Boolean (conditional) expression specified on the attributes of relation 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tuples that make the condition </a:t>
            </a:r>
            <a:r>
              <a:rPr b="1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</a:t>
            </a: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selected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appear in the result of the operation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tuples that make the condition </a:t>
            </a:r>
            <a:r>
              <a:rPr b="1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 </a:t>
            </a: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filtered out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discarded from the result of the operation</a:t>
            </a:r>
            <a:endParaRPr/>
          </a:p>
        </p:txBody>
      </p:sp>
      <p:sp>
        <p:nvSpPr>
          <p:cNvPr id="145" name="Google Shape;145;p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Unary Relational Operations: SELECT (continued)</a:t>
            </a:r>
            <a:endParaRPr/>
          </a:p>
        </p:txBody>
      </p:sp>
      <p:sp>
        <p:nvSpPr>
          <p:cNvPr id="152" name="Google Shape;152;p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Operation Properties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SELECT operation </a:t>
            </a:r>
            <a:r>
              <a:rPr b="0" i="0" lang="en-US" sz="21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σ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-2500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&lt;selection condition&gt;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(R) produces a relation S that has the same schema (same attributes) as R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0" i="0" lang="en-US" sz="21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σ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commutative: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σ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-2500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&lt;condition1&gt;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0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σ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-2500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condition2&gt;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(R)) = </a:t>
            </a:r>
            <a:r>
              <a:rPr b="0" i="0" lang="en-US" sz="20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σ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-2500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&lt;condition2&gt;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0" i="0" lang="en-US" sz="20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σ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-2500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condition1&gt;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(R))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of commutativity property, a cascade (sequence) of SELECT operations may be applied in any order: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σ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&lt;cond1&gt;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0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σ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&lt;cond2&gt;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0" i="0" lang="en-US" sz="20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σ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&lt;cond3&gt;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(R)) = </a:t>
            </a:r>
            <a:r>
              <a:rPr b="0" i="0" lang="en-US" sz="20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σ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&lt;cond2&gt;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0" i="0" lang="en-US" sz="20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σ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&lt;cond3&gt;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0" i="0" lang="en-US" sz="20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σ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&lt;cond1&gt;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 R)))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cascade of SELECT operations may be replaced by a single selection with a conjunction of all the conditions: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σ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&lt;cond1&gt;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0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σ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cond2&gt;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0" i="0" lang="en-US" sz="20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σ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&lt;cond3&gt;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(R)) = </a:t>
            </a:r>
            <a:r>
              <a:rPr b="0" i="0" lang="en-US" sz="2000" u="none" cap="none" strike="noStrik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σ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&lt;cond1&gt; AND &lt; cond2&gt; AND &lt; cond3&gt;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(R)))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number of tuples in the result of a SELECT is less than (or equal to) the number of tuples in the input relation R</a:t>
            </a:r>
            <a:endParaRPr/>
          </a:p>
          <a:p>
            <a:pPr indent="-9525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>
            <p:ph type="title"/>
          </p:nvPr>
        </p:nvSpPr>
        <p:spPr>
          <a:xfrm>
            <a:off x="93662" y="5334000"/>
            <a:ext cx="3657600" cy="1068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query results refer to this database state</a:t>
            </a:r>
            <a:endParaRPr/>
          </a:p>
        </p:txBody>
      </p:sp>
      <p:sp>
        <p:nvSpPr>
          <p:cNvPr id="160" name="Google Shape;160;p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0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1833562" y="1309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9"/>
          <p:cNvSpPr txBox="1"/>
          <p:nvPr/>
        </p:nvSpPr>
        <p:spPr>
          <a:xfrm>
            <a:off x="1066800" y="2286000"/>
            <a:ext cx="7239000" cy="53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g05_06" id="163" name="Google Shape;1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90487"/>
            <a:ext cx="5257800" cy="66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2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2005-02-25T19:46:41Z</dcterms:created>
  <dc:creator>Elmasri/Navathe</dc:creator>
</cp:coreProperties>
</file>